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735" r:id="rId2"/>
    <p:sldId id="1696" r:id="rId3"/>
    <p:sldId id="1691" r:id="rId4"/>
    <p:sldId id="1216" r:id="rId5"/>
    <p:sldId id="1704" r:id="rId6"/>
    <p:sldId id="1698" r:id="rId7"/>
    <p:sldId id="1705" r:id="rId8"/>
    <p:sldId id="1649" r:id="rId9"/>
    <p:sldId id="1708" r:id="rId10"/>
    <p:sldId id="1699" r:id="rId11"/>
    <p:sldId id="1220" r:id="rId12"/>
    <p:sldId id="1706" r:id="rId13"/>
    <p:sldId id="1700" r:id="rId14"/>
    <p:sldId id="1707" r:id="rId15"/>
    <p:sldId id="1655" r:id="rId16"/>
    <p:sldId id="1701" r:id="rId17"/>
    <p:sldId id="1702" r:id="rId18"/>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304" autoAdjust="0"/>
    <p:restoredTop sz="94660"/>
  </p:normalViewPr>
  <p:slideViewPr>
    <p:cSldViewPr snapToGrid="0">
      <p:cViewPr varScale="1">
        <p:scale>
          <a:sx n="85" d="100"/>
          <a:sy n="85" d="100"/>
        </p:scale>
        <p:origin x="394"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507BB0-D645-438A-9493-E951B6F7EDCF}" type="datetimeFigureOut">
              <a:rPr kumimoji="1" lang="ja-JP" altLang="en-US" smtClean="0"/>
              <a:t>2023/11/15</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6034B3-72C6-420C-90E2-3CD53D46A5D7}" type="slidenum">
              <a:rPr kumimoji="1" lang="ja-JP" altLang="en-US" smtClean="0"/>
              <a:t>‹#›</a:t>
            </a:fld>
            <a:endParaRPr kumimoji="1" lang="ja-JP" altLang="en-US"/>
          </a:p>
        </p:txBody>
      </p:sp>
    </p:spTree>
    <p:extLst>
      <p:ext uri="{BB962C8B-B14F-4D97-AF65-F5344CB8AC3E}">
        <p14:creationId xmlns:p14="http://schemas.microsoft.com/office/powerpoint/2010/main" val="5712389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 1"/>
          <p:cNvSpPr>
            <a:spLocks noGrp="1" noRot="1" noChangeAspect="1" noTextEdit="1"/>
          </p:cNvSpPr>
          <p:nvPr>
            <p:ph type="sldImg"/>
          </p:nvPr>
        </p:nvSpPr>
        <p:spPr>
          <a:xfrm>
            <a:off x="93663" y="655638"/>
            <a:ext cx="6656387" cy="3744912"/>
          </a:xfrm>
          <a:ln/>
        </p:spPr>
      </p:sp>
      <p:sp>
        <p:nvSpPr>
          <p:cNvPr id="19459" name="ノート プレースホルダ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2400" b="0" dirty="0">
                <a:solidFill>
                  <a:schemeClr val="tx1"/>
                </a:solidFill>
                <a:highlight>
                  <a:srgbClr val="FFFF00"/>
                </a:highlight>
                <a:latin typeface="ＭＳ 明朝" panose="02020609040205080304" pitchFamily="17" charset="-128"/>
                <a:ea typeface="ＭＳ 明朝" panose="02020609040205080304" pitchFamily="17" charset="-128"/>
                <a:cs typeface="Meiryo UI" panose="020B0604030504040204" pitchFamily="50" charset="-128"/>
              </a:rPr>
              <a:t>皆さんこんにちは。自動車総連の●●と申します。本日は貴重なお時間をいただきありがとうございます。早速ですが、自動車総連掲げる政策について説明させて頂きます。</a:t>
            </a:r>
            <a:endParaRPr lang="en-US" altLang="ja-JP" sz="2400" b="0" dirty="0">
              <a:solidFill>
                <a:schemeClr val="tx1"/>
              </a:solidFill>
              <a:highlight>
                <a:srgbClr val="FFFF00"/>
              </a:highlight>
              <a:latin typeface="ＭＳ 明朝" panose="02020609040205080304" pitchFamily="17" charset="-128"/>
              <a:ea typeface="ＭＳ 明朝" panose="02020609040205080304" pitchFamily="17" charset="-128"/>
              <a:cs typeface="Meiryo UI" panose="020B0604030504040204" pitchFamily="50" charset="-128"/>
            </a:endParaRPr>
          </a:p>
        </p:txBody>
      </p:sp>
      <p:sp>
        <p:nvSpPr>
          <p:cNvPr id="19460" name="フッター プレースホルダー 1"/>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65585" indent="-291417">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80482" indent="-232146">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54650" indent="-232146">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125525" indent="-232146">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99694" indent="-23214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3073863" indent="-23214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548031" indent="-23214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4022199" indent="-23214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defTabSz="948337" fontAlgn="base">
              <a:spcBef>
                <a:spcPct val="0"/>
              </a:spcBef>
              <a:spcAft>
                <a:spcPct val="0"/>
              </a:spcAft>
              <a:defRPr/>
            </a:pPr>
            <a:endParaRPr lang="ja-JP" altLang="en-US" dirty="0">
              <a:solidFill>
                <a:srgbClr val="000000"/>
              </a:solidFill>
              <a:latin typeface="Calibri" panose="020F0502020204030204" pitchFamily="34" charset="0"/>
              <a:ea typeface="ＭＳ Ｐゴシック" panose="020B0600070205080204" pitchFamily="50" charset="-128"/>
            </a:endParaRPr>
          </a:p>
        </p:txBody>
      </p:sp>
      <p:sp>
        <p:nvSpPr>
          <p:cNvPr id="19461" name="スライド番号プレースホルダー 1"/>
          <p:cNvSpPr>
            <a:spLocks noGrp="1"/>
          </p:cNvSpPr>
          <p:nvPr>
            <p:ph type="sldNum" sz="quarter" idx="5"/>
          </p:nvPr>
        </p:nvSpPr>
        <p:spPr>
          <a:noFill/>
        </p:spPr>
        <p:txBody>
          <a:bodyPr/>
          <a:lstStyle>
            <a:lvl1pPr>
              <a:defRPr sz="4100" b="1">
                <a:solidFill>
                  <a:schemeClr val="bg1"/>
                </a:solidFill>
                <a:latin typeface="HG丸ｺﾞｼｯｸM-PRO" panose="020F0600000000000000" pitchFamily="50" charset="-128"/>
                <a:ea typeface="ＭＳ Ｐゴシック" panose="020B0600070205080204" pitchFamily="50" charset="-128"/>
              </a:defRPr>
            </a:lvl1pPr>
            <a:lvl2pPr marL="770524" indent="-296354">
              <a:defRPr sz="4100" b="1">
                <a:solidFill>
                  <a:schemeClr val="bg1"/>
                </a:solidFill>
                <a:latin typeface="HG丸ｺﾞｼｯｸM-PRO" panose="020F0600000000000000" pitchFamily="50" charset="-128"/>
                <a:ea typeface="ＭＳ Ｐゴシック" panose="020B0600070205080204" pitchFamily="50" charset="-128"/>
              </a:defRPr>
            </a:lvl2pPr>
            <a:lvl3pPr marL="1185421" indent="-237084">
              <a:defRPr sz="4100" b="1">
                <a:solidFill>
                  <a:schemeClr val="bg1"/>
                </a:solidFill>
                <a:latin typeface="HG丸ｺﾞｼｯｸM-PRO" panose="020F0600000000000000" pitchFamily="50" charset="-128"/>
                <a:ea typeface="ＭＳ Ｐゴシック" panose="020B0600070205080204" pitchFamily="50" charset="-128"/>
              </a:defRPr>
            </a:lvl3pPr>
            <a:lvl4pPr marL="1659590" indent="-237084">
              <a:defRPr sz="4100" b="1">
                <a:solidFill>
                  <a:schemeClr val="bg1"/>
                </a:solidFill>
                <a:latin typeface="HG丸ｺﾞｼｯｸM-PRO" panose="020F0600000000000000" pitchFamily="50" charset="-128"/>
                <a:ea typeface="ＭＳ Ｐゴシック" panose="020B0600070205080204" pitchFamily="50" charset="-128"/>
              </a:defRPr>
            </a:lvl4pPr>
            <a:lvl5pPr marL="2133757" indent="-237084">
              <a:defRPr sz="4100" b="1">
                <a:solidFill>
                  <a:schemeClr val="bg1"/>
                </a:solidFill>
                <a:latin typeface="HG丸ｺﾞｼｯｸM-PRO" panose="020F0600000000000000" pitchFamily="50" charset="-128"/>
                <a:ea typeface="ＭＳ Ｐゴシック" panose="020B0600070205080204" pitchFamily="50" charset="-128"/>
              </a:defRPr>
            </a:lvl5pPr>
            <a:lvl6pPr marL="2607926" indent="-237084" eaLnBrk="0" fontAlgn="base" hangingPunct="0">
              <a:spcBef>
                <a:spcPct val="0"/>
              </a:spcBef>
              <a:spcAft>
                <a:spcPct val="0"/>
              </a:spcAft>
              <a:defRPr sz="4100" b="1">
                <a:solidFill>
                  <a:schemeClr val="bg1"/>
                </a:solidFill>
                <a:latin typeface="HG丸ｺﾞｼｯｸM-PRO" panose="020F0600000000000000" pitchFamily="50" charset="-128"/>
                <a:ea typeface="ＭＳ Ｐゴシック" panose="020B0600070205080204" pitchFamily="50" charset="-128"/>
              </a:defRPr>
            </a:lvl6pPr>
            <a:lvl7pPr marL="3082094" indent="-237084" eaLnBrk="0" fontAlgn="base" hangingPunct="0">
              <a:spcBef>
                <a:spcPct val="0"/>
              </a:spcBef>
              <a:spcAft>
                <a:spcPct val="0"/>
              </a:spcAft>
              <a:defRPr sz="4100" b="1">
                <a:solidFill>
                  <a:schemeClr val="bg1"/>
                </a:solidFill>
                <a:latin typeface="HG丸ｺﾞｼｯｸM-PRO" panose="020F0600000000000000" pitchFamily="50" charset="-128"/>
                <a:ea typeface="ＭＳ Ｐゴシック" panose="020B0600070205080204" pitchFamily="50" charset="-128"/>
              </a:defRPr>
            </a:lvl7pPr>
            <a:lvl8pPr marL="3556262" indent="-237084" eaLnBrk="0" fontAlgn="base" hangingPunct="0">
              <a:spcBef>
                <a:spcPct val="0"/>
              </a:spcBef>
              <a:spcAft>
                <a:spcPct val="0"/>
              </a:spcAft>
              <a:defRPr sz="4100" b="1">
                <a:solidFill>
                  <a:schemeClr val="bg1"/>
                </a:solidFill>
                <a:latin typeface="HG丸ｺﾞｼｯｸM-PRO" panose="020F0600000000000000" pitchFamily="50" charset="-128"/>
                <a:ea typeface="ＭＳ Ｐゴシック" panose="020B0600070205080204" pitchFamily="50" charset="-128"/>
              </a:defRPr>
            </a:lvl8pPr>
            <a:lvl9pPr marL="4030430" indent="-237084" eaLnBrk="0" fontAlgn="base" hangingPunct="0">
              <a:spcBef>
                <a:spcPct val="0"/>
              </a:spcBef>
              <a:spcAft>
                <a:spcPct val="0"/>
              </a:spcAft>
              <a:defRPr sz="4100" b="1">
                <a:solidFill>
                  <a:schemeClr val="bg1"/>
                </a:solidFill>
                <a:latin typeface="HG丸ｺﾞｼｯｸM-PRO" panose="020F0600000000000000" pitchFamily="50" charset="-128"/>
                <a:ea typeface="ＭＳ Ｐゴシック" panose="020B0600070205080204" pitchFamily="50" charset="-128"/>
              </a:defRPr>
            </a:lvl9pPr>
          </a:lstStyle>
          <a:p>
            <a:pPr defTabSz="948337" fontAlgn="base">
              <a:spcBef>
                <a:spcPct val="0"/>
              </a:spcBef>
              <a:spcAft>
                <a:spcPct val="0"/>
              </a:spcAft>
              <a:defRPr/>
            </a:pPr>
            <a:fld id="{AD0AC67B-B3FC-46C7-863F-33FBB92CD4EE}" type="slidenum">
              <a:rPr kumimoji="1" lang="en-US" altLang="ja-JP" sz="1200" b="0">
                <a:solidFill>
                  <a:srgbClr val="000000"/>
                </a:solidFill>
                <a:latin typeface="Arial" panose="020B0604020202020204" pitchFamily="34" charset="0"/>
              </a:rPr>
              <a:pPr defTabSz="948337" fontAlgn="base">
                <a:spcBef>
                  <a:spcPct val="0"/>
                </a:spcBef>
                <a:spcAft>
                  <a:spcPct val="0"/>
                </a:spcAft>
                <a:defRPr/>
              </a:pPr>
              <a:t>1</a:t>
            </a:fld>
            <a:endParaRPr kumimoji="1" lang="en-US" altLang="ja-JP" sz="1200" b="0" dirty="0">
              <a:solidFill>
                <a:srgbClr val="000000"/>
              </a:solidFill>
              <a:latin typeface="Arial" panose="020B0604020202020204" pitchFamily="34" charset="0"/>
            </a:endParaRPr>
          </a:p>
        </p:txBody>
      </p:sp>
    </p:spTree>
    <p:extLst>
      <p:ext uri="{BB962C8B-B14F-4D97-AF65-F5344CB8AC3E}">
        <p14:creationId xmlns:p14="http://schemas.microsoft.com/office/powerpoint/2010/main" val="28974320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121921" y="5027057"/>
            <a:ext cx="6437376" cy="4801156"/>
          </a:xfrm>
        </p:spPr>
        <p:txBody>
          <a:bodyPr/>
          <a:lstStyle/>
          <a:p>
            <a:pPr algn="just"/>
            <a:r>
              <a:rPr lang="ja-JP" altLang="en-US" sz="2000" kern="100" dirty="0">
                <a:effectLst/>
                <a:latin typeface="ＭＳ 明朝" panose="02020609040205080304" pitchFamily="17" charset="-128"/>
                <a:ea typeface="ＭＳ 明朝" panose="02020609040205080304" pitchFamily="17" charset="-128"/>
                <a:cs typeface="Times New Roman" panose="02020603050405020304" pitchFamily="18" charset="0"/>
              </a:rPr>
              <a:t>総連の政策、地方政策は大きな考え方としてあり、地域地域や、労連ごとに独自に取り組むもの政策もあると思いますが、</a:t>
            </a:r>
            <a:endParaRPr lang="en-US"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r>
              <a:rPr lang="ja-JP" altLang="en-US" sz="2000" kern="100" dirty="0">
                <a:effectLst/>
                <a:latin typeface="ＭＳ 明朝" panose="02020609040205080304" pitchFamily="17" charset="-128"/>
                <a:ea typeface="ＭＳ 明朝" panose="02020609040205080304" pitchFamily="17" charset="-128"/>
                <a:cs typeface="Times New Roman" panose="02020603050405020304" pitchFamily="18" charset="0"/>
              </a:rPr>
              <a:t>その中で、総連台みんなで進めていく具体的項目を、毎年、絞って決めています。</a:t>
            </a:r>
            <a:endParaRPr lang="en-US"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endParaRPr lang="en-US"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endParaRPr lang="en-US"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r>
              <a:rPr lang="ja-JP" altLang="ja-JP"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rPr>
              <a:t>項目の選定にあたっての考え方</a:t>
            </a:r>
            <a:r>
              <a:rPr lang="ja-JP" altLang="en-US"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rPr>
              <a:t>は</a:t>
            </a:r>
            <a:r>
              <a:rPr lang="ja-JP" altLang="ja-JP"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rPr>
              <a:t>、</a:t>
            </a:r>
            <a:endParaRPr lang="en-US" altLang="ja-JP"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endParaRPr>
          </a:p>
          <a:p>
            <a:pPr marR="133350"/>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・自動車総連という、組織内議員が国から市町まで、また全国にいるメリットを生かせる</a:t>
            </a:r>
            <a:endParaRPr lang="en-US" altLang="ja-JP" sz="2000" kern="100" dirty="0">
              <a:latin typeface="Meiryo UI" panose="020B0604030504040204" pitchFamily="50" charset="-128"/>
              <a:ea typeface="Meiryo UI" panose="020B0604030504040204" pitchFamily="50" charset="-128"/>
              <a:cs typeface="Times New Roman" panose="02020603050405020304" pitchFamily="18" charset="0"/>
            </a:endParaRPr>
          </a:p>
          <a:p>
            <a:pPr marR="133350"/>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・自動車産業として、地域発展に貢献できる</a:t>
            </a:r>
            <a:endParaRPr lang="en-US" altLang="ja-JP" sz="20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r>
              <a:rPr lang="ja-JP" altLang="en-US"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rPr>
              <a:t>・</a:t>
            </a:r>
            <a:r>
              <a:rPr lang="ja-JP" altLang="ja-JP"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rPr>
              <a:t>職場の関心の高いもの、実現性、重要度、優先順位の観点を踏まえ、地域と国とが連携して取り組める項目として選定</a:t>
            </a:r>
            <a:r>
              <a:rPr lang="ja-JP" altLang="en-US"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rPr>
              <a:t>を行っています</a:t>
            </a:r>
            <a:r>
              <a:rPr lang="ja-JP" altLang="ja-JP"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rPr>
              <a:t>。</a:t>
            </a:r>
            <a:endParaRPr lang="en-US" altLang="ja-JP"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endParaRPr>
          </a:p>
          <a:p>
            <a:pPr algn="just"/>
            <a:endParaRPr lang="en-US" altLang="ja-JP" sz="2000" kern="100" dirty="0">
              <a:latin typeface="ＭＳ 明朝" panose="02020609040205080304" pitchFamily="17" charset="-128"/>
              <a:ea typeface="ＭＳ 明朝" panose="02020609040205080304" pitchFamily="17" charset="-128"/>
              <a:cs typeface="Times New Roman" panose="02020603050405020304" pitchFamily="18" charset="0"/>
            </a:endParaRPr>
          </a:p>
          <a:p>
            <a:pPr algn="just"/>
            <a:r>
              <a:rPr lang="ja-JP" altLang="ja-JP"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rPr>
              <a:t>地域独自の魅力あるまちづくりとして、「電動車普及に向けた対応」、</a:t>
            </a:r>
            <a:r>
              <a:rPr lang="ja-JP" altLang="en-US"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rPr>
              <a:t>「中小企業向けの支援」、安心安全なまちづくりにつながる環境整備として</a:t>
            </a:r>
            <a:r>
              <a:rPr lang="ja-JP" altLang="ja-JP"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rPr>
              <a:t>「災害などへの対応を踏まえたインフラ整備」、「危険な通学路における交通事故の防止」「</a:t>
            </a:r>
            <a:r>
              <a:rPr lang="ja-JP" altLang="en-US"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rPr>
              <a:t>部活動の地域移行</a:t>
            </a:r>
            <a:r>
              <a:rPr lang="ja-JP" altLang="ja-JP"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rPr>
              <a:t>」、</a:t>
            </a:r>
            <a:r>
              <a:rPr lang="ja-JP" altLang="en-US"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rPr>
              <a:t>また</a:t>
            </a:r>
            <a:r>
              <a:rPr lang="ja-JP" altLang="ja-JP"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rPr>
              <a:t>「高齢者雇用に対する政策的支援拡充」の</a:t>
            </a:r>
            <a:r>
              <a:rPr lang="en-US" altLang="ja-JP"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rPr>
              <a:t>6</a:t>
            </a:r>
            <a:r>
              <a:rPr lang="ja-JP" altLang="ja-JP"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rPr>
              <a:t>項目を設定し、取り組みを進めています</a:t>
            </a:r>
            <a:r>
              <a:rPr lang="ja-JP"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a:t>
            </a:r>
            <a:endParaRPr lang="en-US"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endParaRPr lang="en-US" altLang="ja-JP" sz="2000" kern="100" dirty="0">
              <a:latin typeface="ＭＳ 明朝" panose="02020609040205080304" pitchFamily="17" charset="-128"/>
              <a:ea typeface="ＭＳ 明朝" panose="02020609040205080304" pitchFamily="17" charset="-128"/>
              <a:cs typeface="Times New Roman" panose="02020603050405020304" pitchFamily="18" charset="0"/>
            </a:endParaRPr>
          </a:p>
          <a:p>
            <a:endParaRPr lang="en-US" altLang="ja-JP" sz="2000" dirty="0">
              <a:highlight>
                <a:srgbClr val="FFFF00"/>
              </a:highlight>
              <a:latin typeface="ＭＳ 明朝" panose="02020609040205080304" pitchFamily="17" charset="-128"/>
              <a:ea typeface="ＭＳ 明朝" panose="02020609040205080304" pitchFamily="17" charset="-128"/>
            </a:endParaRPr>
          </a:p>
        </p:txBody>
      </p:sp>
      <p:sp>
        <p:nvSpPr>
          <p:cNvPr id="4" name="スライド番号プレースホルダー 3"/>
          <p:cNvSpPr>
            <a:spLocks noGrp="1"/>
          </p:cNvSpPr>
          <p:nvPr>
            <p:ph type="sldNum" sz="quarter" idx="5"/>
          </p:nvPr>
        </p:nvSpPr>
        <p:spPr/>
        <p:txBody>
          <a:bodyPr/>
          <a:lstStyle/>
          <a:p>
            <a:fld id="{5B127AAC-287D-4558-97EF-7978B707B413}" type="slidenum">
              <a:rPr kumimoji="1" lang="ja-JP" altLang="en-US" smtClean="0"/>
              <a:t>2</a:t>
            </a:fld>
            <a:endParaRPr kumimoji="1" lang="ja-JP" altLang="en-US"/>
          </a:p>
        </p:txBody>
      </p:sp>
    </p:spTree>
    <p:extLst>
      <p:ext uri="{BB962C8B-B14F-4D97-AF65-F5344CB8AC3E}">
        <p14:creationId xmlns:p14="http://schemas.microsoft.com/office/powerpoint/2010/main" val="13782833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121921" y="5027057"/>
            <a:ext cx="6437376" cy="4801156"/>
          </a:xfrm>
        </p:spPr>
        <p:txBody>
          <a:bodyPr/>
          <a:lstStyle/>
          <a:p>
            <a:pPr algn="just"/>
            <a:r>
              <a:rPr lang="ja-JP" altLang="en-US" sz="2000" kern="100" dirty="0">
                <a:effectLst/>
                <a:latin typeface="ＭＳ 明朝" panose="02020609040205080304" pitchFamily="17" charset="-128"/>
                <a:ea typeface="ＭＳ 明朝" panose="02020609040205080304" pitchFamily="17" charset="-128"/>
                <a:cs typeface="Times New Roman" panose="02020603050405020304" pitchFamily="18" charset="0"/>
              </a:rPr>
              <a:t>総連の政策、地方政策は大きな考え方としてあり、地域地域や、労連ごとに独自に取り組むもの政策もあると思いますが、</a:t>
            </a:r>
            <a:endParaRPr lang="en-US"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r>
              <a:rPr lang="ja-JP" altLang="en-US" sz="2000" kern="100" dirty="0">
                <a:effectLst/>
                <a:latin typeface="ＭＳ 明朝" panose="02020609040205080304" pitchFamily="17" charset="-128"/>
                <a:ea typeface="ＭＳ 明朝" panose="02020609040205080304" pitchFamily="17" charset="-128"/>
                <a:cs typeface="Times New Roman" panose="02020603050405020304" pitchFamily="18" charset="0"/>
              </a:rPr>
              <a:t>その中で、総連台みんなで進めていく具体的項目を、毎年、絞って決めています。</a:t>
            </a:r>
            <a:endParaRPr lang="en-US"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endParaRPr lang="en-US"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endParaRPr lang="en-US"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r>
              <a:rPr lang="ja-JP" altLang="ja-JP"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rPr>
              <a:t>項目の選定にあたっての考え方</a:t>
            </a:r>
            <a:r>
              <a:rPr lang="ja-JP" altLang="en-US"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rPr>
              <a:t>は</a:t>
            </a:r>
            <a:r>
              <a:rPr lang="ja-JP" altLang="ja-JP"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rPr>
              <a:t>、</a:t>
            </a:r>
            <a:endParaRPr lang="en-US" altLang="ja-JP"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endParaRPr>
          </a:p>
          <a:p>
            <a:pPr marR="133350"/>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・自動車総連という、組織内議員が国から市町まで、また全国にいるメリットを生かせる</a:t>
            </a:r>
            <a:endParaRPr lang="en-US" altLang="ja-JP" sz="2000" kern="100" dirty="0">
              <a:latin typeface="Meiryo UI" panose="020B0604030504040204" pitchFamily="50" charset="-128"/>
              <a:ea typeface="Meiryo UI" panose="020B0604030504040204" pitchFamily="50" charset="-128"/>
              <a:cs typeface="Times New Roman" panose="02020603050405020304" pitchFamily="18" charset="0"/>
            </a:endParaRPr>
          </a:p>
          <a:p>
            <a:pPr marR="133350"/>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・自動車産業として、地域発展に貢献できる</a:t>
            </a:r>
            <a:endParaRPr lang="en-US" altLang="ja-JP" sz="20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r>
              <a:rPr lang="ja-JP" altLang="en-US"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rPr>
              <a:t>・</a:t>
            </a:r>
            <a:r>
              <a:rPr lang="ja-JP" altLang="ja-JP"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rPr>
              <a:t>職場の関心の高いもの、実現性、重要度、優先順位の観点を踏まえ、地域と国とが連携して取り組める項目として選定</a:t>
            </a:r>
            <a:r>
              <a:rPr lang="ja-JP" altLang="en-US"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rPr>
              <a:t>を行っています</a:t>
            </a:r>
            <a:r>
              <a:rPr lang="ja-JP" altLang="ja-JP"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rPr>
              <a:t>。</a:t>
            </a:r>
            <a:endParaRPr lang="en-US" altLang="ja-JP"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endParaRPr>
          </a:p>
          <a:p>
            <a:pPr algn="just"/>
            <a:endParaRPr lang="en-US" altLang="ja-JP" sz="2000" kern="100" dirty="0">
              <a:latin typeface="ＭＳ 明朝" panose="02020609040205080304" pitchFamily="17" charset="-128"/>
              <a:ea typeface="ＭＳ 明朝" panose="02020609040205080304" pitchFamily="17" charset="-128"/>
              <a:cs typeface="Times New Roman" panose="02020603050405020304" pitchFamily="18" charset="0"/>
            </a:endParaRPr>
          </a:p>
          <a:p>
            <a:pPr algn="just"/>
            <a:r>
              <a:rPr lang="ja-JP" altLang="ja-JP"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rPr>
              <a:t>地域独自の魅力あるまちづくりとして、「電動車普及に向けた対応」、</a:t>
            </a:r>
            <a:r>
              <a:rPr lang="ja-JP" altLang="en-US"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rPr>
              <a:t>「中小企業向けの支援」、安心安全なまちづくりにつながる環境整備として</a:t>
            </a:r>
            <a:r>
              <a:rPr lang="ja-JP" altLang="ja-JP"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rPr>
              <a:t>「災害などへの対応を踏まえたインフラ整備」、「危険な通学路における交通事故の防止」「</a:t>
            </a:r>
            <a:r>
              <a:rPr lang="ja-JP" altLang="en-US"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rPr>
              <a:t>部活動の地域移行</a:t>
            </a:r>
            <a:r>
              <a:rPr lang="ja-JP" altLang="ja-JP"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rPr>
              <a:t>」、</a:t>
            </a:r>
            <a:r>
              <a:rPr lang="ja-JP" altLang="en-US"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rPr>
              <a:t>また</a:t>
            </a:r>
            <a:r>
              <a:rPr lang="ja-JP" altLang="ja-JP"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rPr>
              <a:t>「高齢者雇用に対する政策的支援拡充」の</a:t>
            </a:r>
            <a:r>
              <a:rPr lang="en-US" altLang="ja-JP"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rPr>
              <a:t>6</a:t>
            </a:r>
            <a:r>
              <a:rPr lang="ja-JP" altLang="ja-JP"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rPr>
              <a:t>項目を設定し、取り組みを進めています</a:t>
            </a:r>
            <a:r>
              <a:rPr lang="ja-JP"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a:t>
            </a:r>
            <a:endParaRPr lang="en-US"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endParaRPr lang="en-US" altLang="ja-JP" sz="2000" kern="100" dirty="0">
              <a:latin typeface="ＭＳ 明朝" panose="02020609040205080304" pitchFamily="17" charset="-128"/>
              <a:ea typeface="ＭＳ 明朝" panose="02020609040205080304" pitchFamily="17" charset="-128"/>
              <a:cs typeface="Times New Roman" panose="02020603050405020304" pitchFamily="18" charset="0"/>
            </a:endParaRPr>
          </a:p>
          <a:p>
            <a:endParaRPr lang="en-US" altLang="ja-JP" sz="2000" dirty="0">
              <a:highlight>
                <a:srgbClr val="FFFF00"/>
              </a:highlight>
              <a:latin typeface="ＭＳ 明朝" panose="02020609040205080304" pitchFamily="17" charset="-128"/>
              <a:ea typeface="ＭＳ 明朝" panose="02020609040205080304" pitchFamily="17" charset="-128"/>
            </a:endParaRPr>
          </a:p>
        </p:txBody>
      </p:sp>
      <p:sp>
        <p:nvSpPr>
          <p:cNvPr id="4" name="スライド番号プレースホルダー 3"/>
          <p:cNvSpPr>
            <a:spLocks noGrp="1"/>
          </p:cNvSpPr>
          <p:nvPr>
            <p:ph type="sldNum" sz="quarter" idx="5"/>
          </p:nvPr>
        </p:nvSpPr>
        <p:spPr/>
        <p:txBody>
          <a:bodyPr/>
          <a:lstStyle/>
          <a:p>
            <a:fld id="{5B127AAC-287D-4558-97EF-7978B707B413}" type="slidenum">
              <a:rPr kumimoji="1" lang="ja-JP" altLang="en-US" smtClean="0"/>
              <a:t>3</a:t>
            </a:fld>
            <a:endParaRPr kumimoji="1" lang="ja-JP" altLang="en-US"/>
          </a:p>
        </p:txBody>
      </p:sp>
    </p:spTree>
    <p:extLst>
      <p:ext uri="{BB962C8B-B14F-4D97-AF65-F5344CB8AC3E}">
        <p14:creationId xmlns:p14="http://schemas.microsoft.com/office/powerpoint/2010/main" val="26093709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121921" y="5027057"/>
            <a:ext cx="6437376" cy="4801156"/>
          </a:xfrm>
        </p:spPr>
        <p:txBody>
          <a:bodyPr/>
          <a:lstStyle/>
          <a:p>
            <a:pPr algn="just"/>
            <a:endParaRPr lang="en-US" altLang="ja-JP" sz="2000" kern="100" dirty="0">
              <a:latin typeface="ＭＳ 明朝" panose="02020609040205080304" pitchFamily="17" charset="-128"/>
              <a:ea typeface="ＭＳ 明朝" panose="02020609040205080304" pitchFamily="17"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2000" dirty="0">
                <a:highlight>
                  <a:srgbClr val="FFFF00"/>
                </a:highlight>
                <a:latin typeface="ＭＳ 明朝" panose="02020609040205080304" pitchFamily="17" charset="-128"/>
                <a:ea typeface="ＭＳ 明朝" panose="02020609040205080304" pitchFamily="17" charset="-128"/>
              </a:rPr>
              <a:t>【</a:t>
            </a:r>
            <a:r>
              <a:rPr lang="ja-JP" altLang="en-US" sz="2000" dirty="0">
                <a:highlight>
                  <a:srgbClr val="FFFF00"/>
                </a:highlight>
                <a:latin typeface="ＭＳ 明朝" panose="02020609040205080304" pitchFamily="17" charset="-128"/>
                <a:ea typeface="ＭＳ 明朝" panose="02020609040205080304" pitchFamily="17" charset="-128"/>
              </a:rPr>
              <a:t>必要に応じて活用</a:t>
            </a:r>
            <a:r>
              <a:rPr lang="en-US" altLang="ja-JP" sz="2000" dirty="0">
                <a:highlight>
                  <a:srgbClr val="FFFF00"/>
                </a:highlight>
                <a:latin typeface="ＭＳ 明朝" panose="02020609040205080304" pitchFamily="17" charset="-128"/>
                <a:ea typeface="ＭＳ 明朝" panose="02020609040205080304" pitchFamily="17" charset="-128"/>
              </a:rPr>
              <a:t>】</a:t>
            </a:r>
          </a:p>
          <a:p>
            <a:endParaRPr lang="en-US" altLang="ja-JP" sz="2000" dirty="0">
              <a:highlight>
                <a:srgbClr val="FFFF00"/>
              </a:highlight>
              <a:latin typeface="ＭＳ 明朝" panose="02020609040205080304" pitchFamily="17" charset="-128"/>
              <a:ea typeface="ＭＳ 明朝" panose="02020609040205080304" pitchFamily="17" charset="-128"/>
            </a:endParaRPr>
          </a:p>
        </p:txBody>
      </p:sp>
      <p:sp>
        <p:nvSpPr>
          <p:cNvPr id="4" name="スライド番号プレースホルダー 3"/>
          <p:cNvSpPr>
            <a:spLocks noGrp="1"/>
          </p:cNvSpPr>
          <p:nvPr>
            <p:ph type="sldNum" sz="quarter" idx="5"/>
          </p:nvPr>
        </p:nvSpPr>
        <p:spPr/>
        <p:txBody>
          <a:bodyPr/>
          <a:lstStyle/>
          <a:p>
            <a:fld id="{5B127AAC-287D-4558-97EF-7978B707B413}" type="slidenum">
              <a:rPr kumimoji="1" lang="ja-JP" altLang="en-US" smtClean="0"/>
              <a:t>8</a:t>
            </a:fld>
            <a:endParaRPr kumimoji="1" lang="ja-JP" altLang="en-US"/>
          </a:p>
        </p:txBody>
      </p:sp>
    </p:spTree>
    <p:extLst>
      <p:ext uri="{BB962C8B-B14F-4D97-AF65-F5344CB8AC3E}">
        <p14:creationId xmlns:p14="http://schemas.microsoft.com/office/powerpoint/2010/main" val="12692658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121921" y="5027057"/>
            <a:ext cx="6437376" cy="4801156"/>
          </a:xfrm>
        </p:spPr>
        <p:txBody>
          <a:bodyPr/>
          <a:lstStyle/>
          <a:p>
            <a:pPr algn="just"/>
            <a:endParaRPr lang="en-US" altLang="ja-JP" sz="2000" kern="100" dirty="0">
              <a:latin typeface="ＭＳ 明朝" panose="02020609040205080304" pitchFamily="17" charset="-128"/>
              <a:ea typeface="ＭＳ 明朝" panose="02020609040205080304" pitchFamily="17"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2000" dirty="0">
                <a:highlight>
                  <a:srgbClr val="FFFF00"/>
                </a:highlight>
                <a:latin typeface="ＭＳ 明朝" panose="02020609040205080304" pitchFamily="17" charset="-128"/>
                <a:ea typeface="ＭＳ 明朝" panose="02020609040205080304" pitchFamily="17" charset="-128"/>
              </a:rPr>
              <a:t>【</a:t>
            </a:r>
            <a:r>
              <a:rPr lang="ja-JP" altLang="en-US" sz="2000" dirty="0">
                <a:highlight>
                  <a:srgbClr val="FFFF00"/>
                </a:highlight>
                <a:latin typeface="ＭＳ 明朝" panose="02020609040205080304" pitchFamily="17" charset="-128"/>
                <a:ea typeface="ＭＳ 明朝" panose="02020609040205080304" pitchFamily="17" charset="-128"/>
              </a:rPr>
              <a:t>必要に応じて活用</a:t>
            </a:r>
            <a:r>
              <a:rPr lang="en-US" altLang="ja-JP" sz="2000" dirty="0">
                <a:highlight>
                  <a:srgbClr val="FFFF00"/>
                </a:highlight>
                <a:latin typeface="ＭＳ 明朝" panose="02020609040205080304" pitchFamily="17" charset="-128"/>
                <a:ea typeface="ＭＳ 明朝" panose="02020609040205080304" pitchFamily="17" charset="-128"/>
              </a:rPr>
              <a:t>】</a:t>
            </a:r>
          </a:p>
          <a:p>
            <a:endParaRPr lang="en-US" altLang="ja-JP" sz="2000" dirty="0">
              <a:highlight>
                <a:srgbClr val="FFFF00"/>
              </a:highlight>
              <a:latin typeface="ＭＳ 明朝" panose="02020609040205080304" pitchFamily="17" charset="-128"/>
              <a:ea typeface="ＭＳ 明朝" panose="02020609040205080304" pitchFamily="17" charset="-128"/>
            </a:endParaRPr>
          </a:p>
        </p:txBody>
      </p:sp>
      <p:sp>
        <p:nvSpPr>
          <p:cNvPr id="4" name="スライド番号プレースホルダー 3"/>
          <p:cNvSpPr>
            <a:spLocks noGrp="1"/>
          </p:cNvSpPr>
          <p:nvPr>
            <p:ph type="sldNum" sz="quarter" idx="5"/>
          </p:nvPr>
        </p:nvSpPr>
        <p:spPr/>
        <p:txBody>
          <a:bodyPr/>
          <a:lstStyle/>
          <a:p>
            <a:fld id="{5B127AAC-287D-4558-97EF-7978B707B413}" type="slidenum">
              <a:rPr kumimoji="1" lang="ja-JP" altLang="en-US" smtClean="0"/>
              <a:t>15</a:t>
            </a:fld>
            <a:endParaRPr kumimoji="1" lang="ja-JP" altLang="en-US"/>
          </a:p>
        </p:txBody>
      </p:sp>
    </p:spTree>
    <p:extLst>
      <p:ext uri="{BB962C8B-B14F-4D97-AF65-F5344CB8AC3E}">
        <p14:creationId xmlns:p14="http://schemas.microsoft.com/office/powerpoint/2010/main" val="35235601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121921" y="5027057"/>
            <a:ext cx="6437376" cy="4801156"/>
          </a:xfrm>
        </p:spPr>
        <p:txBody>
          <a:bodyPr/>
          <a:lstStyle/>
          <a:p>
            <a:pPr algn="just"/>
            <a:r>
              <a:rPr lang="ja-JP" altLang="en-US" sz="2000" kern="100" dirty="0">
                <a:effectLst/>
                <a:latin typeface="ＭＳ 明朝" panose="02020609040205080304" pitchFamily="17" charset="-128"/>
                <a:ea typeface="ＭＳ 明朝" panose="02020609040205080304" pitchFamily="17" charset="-128"/>
                <a:cs typeface="Times New Roman" panose="02020603050405020304" pitchFamily="18" charset="0"/>
              </a:rPr>
              <a:t>総連の政策、地方政策は大きな考え方としてあり、地域地域や、労連ごとに独自に取り組むもの政策もあると思いますが、</a:t>
            </a:r>
            <a:endParaRPr lang="en-US"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r>
              <a:rPr lang="ja-JP" altLang="en-US" sz="2000" kern="100" dirty="0">
                <a:effectLst/>
                <a:latin typeface="ＭＳ 明朝" panose="02020609040205080304" pitchFamily="17" charset="-128"/>
                <a:ea typeface="ＭＳ 明朝" panose="02020609040205080304" pitchFamily="17" charset="-128"/>
                <a:cs typeface="Times New Roman" panose="02020603050405020304" pitchFamily="18" charset="0"/>
              </a:rPr>
              <a:t>その中で、総連台みんなで進めていく具体的項目を、毎年、絞って決めています。</a:t>
            </a:r>
            <a:endParaRPr lang="en-US"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endParaRPr lang="en-US"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endParaRPr lang="en-US"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r>
              <a:rPr lang="ja-JP" altLang="ja-JP"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rPr>
              <a:t>項目の選定にあたっての考え方</a:t>
            </a:r>
            <a:r>
              <a:rPr lang="ja-JP" altLang="en-US"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rPr>
              <a:t>は</a:t>
            </a:r>
            <a:r>
              <a:rPr lang="ja-JP" altLang="ja-JP"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rPr>
              <a:t>、</a:t>
            </a:r>
            <a:endParaRPr lang="en-US" altLang="ja-JP"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endParaRPr>
          </a:p>
          <a:p>
            <a:pPr marR="133350"/>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・自動車総連という、組織内議員が国から市町まで、また全国にいるメリットを生かせる</a:t>
            </a:r>
            <a:endParaRPr lang="en-US" altLang="ja-JP" sz="2000" kern="100" dirty="0">
              <a:latin typeface="Meiryo UI" panose="020B0604030504040204" pitchFamily="50" charset="-128"/>
              <a:ea typeface="Meiryo UI" panose="020B0604030504040204" pitchFamily="50" charset="-128"/>
              <a:cs typeface="Times New Roman" panose="02020603050405020304" pitchFamily="18" charset="0"/>
            </a:endParaRPr>
          </a:p>
          <a:p>
            <a:pPr marR="133350"/>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・自動車産業として、地域発展に貢献できる</a:t>
            </a:r>
            <a:endParaRPr lang="en-US" altLang="ja-JP" sz="20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r>
              <a:rPr lang="ja-JP" altLang="en-US"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rPr>
              <a:t>・</a:t>
            </a:r>
            <a:r>
              <a:rPr lang="ja-JP" altLang="ja-JP"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rPr>
              <a:t>職場の関心の高いもの、実現性、重要度、優先順位の観点を踏まえ、地域と国とが連携して取り組める項目として選定</a:t>
            </a:r>
            <a:r>
              <a:rPr lang="ja-JP" altLang="en-US"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rPr>
              <a:t>を行っています</a:t>
            </a:r>
            <a:r>
              <a:rPr lang="ja-JP" altLang="ja-JP"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rPr>
              <a:t>。</a:t>
            </a:r>
            <a:endParaRPr lang="en-US" altLang="ja-JP"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endParaRPr>
          </a:p>
          <a:p>
            <a:pPr algn="just"/>
            <a:endParaRPr lang="en-US" altLang="ja-JP" sz="2000" kern="100" dirty="0">
              <a:latin typeface="ＭＳ 明朝" panose="02020609040205080304" pitchFamily="17" charset="-128"/>
              <a:ea typeface="ＭＳ 明朝" panose="02020609040205080304" pitchFamily="17" charset="-128"/>
              <a:cs typeface="Times New Roman" panose="02020603050405020304" pitchFamily="18" charset="0"/>
            </a:endParaRPr>
          </a:p>
          <a:p>
            <a:pPr algn="just"/>
            <a:r>
              <a:rPr lang="ja-JP" altLang="ja-JP"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rPr>
              <a:t>地域独自の魅力あるまちづくりとして、「電動車普及に向けた対応」、</a:t>
            </a:r>
            <a:r>
              <a:rPr lang="ja-JP" altLang="en-US"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rPr>
              <a:t>「中小企業向けの支援」、安心安全なまちづくりにつながる環境整備として</a:t>
            </a:r>
            <a:r>
              <a:rPr lang="ja-JP" altLang="ja-JP"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rPr>
              <a:t>「災害などへの対応を踏まえたインフラ整備」、「危険な通学路における交通事故の防止」「</a:t>
            </a:r>
            <a:r>
              <a:rPr lang="ja-JP" altLang="en-US"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rPr>
              <a:t>部活動の地域移行</a:t>
            </a:r>
            <a:r>
              <a:rPr lang="ja-JP" altLang="ja-JP"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rPr>
              <a:t>」、</a:t>
            </a:r>
            <a:r>
              <a:rPr lang="ja-JP" altLang="en-US"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rPr>
              <a:t>また</a:t>
            </a:r>
            <a:r>
              <a:rPr lang="ja-JP" altLang="ja-JP"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rPr>
              <a:t>「高齢者雇用に対する政策的支援拡充」の</a:t>
            </a:r>
            <a:r>
              <a:rPr lang="en-US" altLang="ja-JP"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rPr>
              <a:t>6</a:t>
            </a:r>
            <a:r>
              <a:rPr lang="ja-JP" altLang="ja-JP" sz="2000" kern="100" dirty="0">
                <a:effectLst/>
                <a:highlight>
                  <a:srgbClr val="FFFF00"/>
                </a:highlight>
                <a:latin typeface="ＭＳ 明朝" panose="02020609040205080304" pitchFamily="17" charset="-128"/>
                <a:ea typeface="ＭＳ 明朝" panose="02020609040205080304" pitchFamily="17" charset="-128"/>
                <a:cs typeface="Times New Roman" panose="02020603050405020304" pitchFamily="18" charset="0"/>
              </a:rPr>
              <a:t>項目を設定し、取り組みを進めています</a:t>
            </a:r>
            <a:r>
              <a:rPr lang="ja-JP"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a:t>
            </a:r>
            <a:endParaRPr lang="en-US"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endParaRPr lang="en-US" altLang="ja-JP" sz="2000" kern="100" dirty="0">
              <a:latin typeface="ＭＳ 明朝" panose="02020609040205080304" pitchFamily="17" charset="-128"/>
              <a:ea typeface="ＭＳ 明朝" panose="02020609040205080304" pitchFamily="17" charset="-128"/>
              <a:cs typeface="Times New Roman" panose="02020603050405020304" pitchFamily="18" charset="0"/>
            </a:endParaRPr>
          </a:p>
          <a:p>
            <a:endParaRPr lang="en-US" altLang="ja-JP" sz="2000" dirty="0">
              <a:highlight>
                <a:srgbClr val="FFFF00"/>
              </a:highlight>
              <a:latin typeface="ＭＳ 明朝" panose="02020609040205080304" pitchFamily="17" charset="-128"/>
              <a:ea typeface="ＭＳ 明朝" panose="02020609040205080304" pitchFamily="17" charset="-128"/>
            </a:endParaRPr>
          </a:p>
        </p:txBody>
      </p:sp>
      <p:sp>
        <p:nvSpPr>
          <p:cNvPr id="4" name="スライド番号プレースホルダー 3"/>
          <p:cNvSpPr>
            <a:spLocks noGrp="1"/>
          </p:cNvSpPr>
          <p:nvPr>
            <p:ph type="sldNum" sz="quarter" idx="5"/>
          </p:nvPr>
        </p:nvSpPr>
        <p:spPr/>
        <p:txBody>
          <a:bodyPr/>
          <a:lstStyle/>
          <a:p>
            <a:fld id="{5B127AAC-287D-4558-97EF-7978B707B413}" type="slidenum">
              <a:rPr kumimoji="1" lang="ja-JP" altLang="en-US" smtClean="0"/>
              <a:t>17</a:t>
            </a:fld>
            <a:endParaRPr kumimoji="1" lang="ja-JP" altLang="en-US"/>
          </a:p>
        </p:txBody>
      </p:sp>
    </p:spTree>
    <p:extLst>
      <p:ext uri="{BB962C8B-B14F-4D97-AF65-F5344CB8AC3E}">
        <p14:creationId xmlns:p14="http://schemas.microsoft.com/office/powerpoint/2010/main" val="22180202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9D45C3-30F4-4118-A6EF-8506AC90A0A1}"/>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7CD25AC9-6EC3-4BB3-9D0A-5CBE31C5A0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D2E02F6-66DD-4B36-B8D3-EE9DD16CB6B0}"/>
              </a:ext>
            </a:extLst>
          </p:cNvPr>
          <p:cNvSpPr>
            <a:spLocks noGrp="1"/>
          </p:cNvSpPr>
          <p:nvPr>
            <p:ph type="dt" sz="half" idx="10"/>
          </p:nvPr>
        </p:nvSpPr>
        <p:spPr/>
        <p:txBody>
          <a:bodyPr/>
          <a:lstStyle/>
          <a:p>
            <a:fld id="{423019E8-D71F-47F4-B6EF-82FD4BF8AD99}" type="datetimeFigureOut">
              <a:rPr kumimoji="1" lang="ja-JP" altLang="en-US" smtClean="0"/>
              <a:t>2023/11/15</a:t>
            </a:fld>
            <a:endParaRPr kumimoji="1" lang="ja-JP" altLang="en-US"/>
          </a:p>
        </p:txBody>
      </p:sp>
      <p:sp>
        <p:nvSpPr>
          <p:cNvPr id="5" name="フッター プレースホルダー 4">
            <a:extLst>
              <a:ext uri="{FF2B5EF4-FFF2-40B4-BE49-F238E27FC236}">
                <a16:creationId xmlns:a16="http://schemas.microsoft.com/office/drawing/2014/main" id="{58EB9167-32BC-4D62-BFF1-1594B75A3B7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F33BF6D-60E7-4249-A71F-0EE57C59F630}"/>
              </a:ext>
            </a:extLst>
          </p:cNvPr>
          <p:cNvSpPr>
            <a:spLocks noGrp="1"/>
          </p:cNvSpPr>
          <p:nvPr>
            <p:ph type="sldNum" sz="quarter" idx="12"/>
          </p:nvPr>
        </p:nvSpPr>
        <p:spPr/>
        <p:txBody>
          <a:bodyPr/>
          <a:lstStyle/>
          <a:p>
            <a:fld id="{07027CF0-D8CE-427E-8718-6989D556F237}" type="slidenum">
              <a:rPr kumimoji="1" lang="ja-JP" altLang="en-US" smtClean="0"/>
              <a:t>‹#›</a:t>
            </a:fld>
            <a:endParaRPr kumimoji="1" lang="ja-JP" altLang="en-US"/>
          </a:p>
        </p:txBody>
      </p:sp>
    </p:spTree>
    <p:extLst>
      <p:ext uri="{BB962C8B-B14F-4D97-AF65-F5344CB8AC3E}">
        <p14:creationId xmlns:p14="http://schemas.microsoft.com/office/powerpoint/2010/main" val="1540640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1FF5395-A514-4651-B67E-0A36AFD31921}"/>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03726EF-E253-4B4A-B4D5-785A30B9F8D4}"/>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609831B-CE57-4B1B-9810-A2093E7D3C55}"/>
              </a:ext>
            </a:extLst>
          </p:cNvPr>
          <p:cNvSpPr>
            <a:spLocks noGrp="1"/>
          </p:cNvSpPr>
          <p:nvPr>
            <p:ph type="dt" sz="half" idx="10"/>
          </p:nvPr>
        </p:nvSpPr>
        <p:spPr/>
        <p:txBody>
          <a:bodyPr/>
          <a:lstStyle/>
          <a:p>
            <a:fld id="{423019E8-D71F-47F4-B6EF-82FD4BF8AD99}" type="datetimeFigureOut">
              <a:rPr kumimoji="1" lang="ja-JP" altLang="en-US" smtClean="0"/>
              <a:t>2023/11/15</a:t>
            </a:fld>
            <a:endParaRPr kumimoji="1" lang="ja-JP" altLang="en-US"/>
          </a:p>
        </p:txBody>
      </p:sp>
      <p:sp>
        <p:nvSpPr>
          <p:cNvPr id="5" name="フッター プレースホルダー 4">
            <a:extLst>
              <a:ext uri="{FF2B5EF4-FFF2-40B4-BE49-F238E27FC236}">
                <a16:creationId xmlns:a16="http://schemas.microsoft.com/office/drawing/2014/main" id="{5546CE22-5363-4B60-B143-7F4E1320800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2F7A12C-62D3-45E4-95D4-414EE89E8288}"/>
              </a:ext>
            </a:extLst>
          </p:cNvPr>
          <p:cNvSpPr>
            <a:spLocks noGrp="1"/>
          </p:cNvSpPr>
          <p:nvPr>
            <p:ph type="sldNum" sz="quarter" idx="12"/>
          </p:nvPr>
        </p:nvSpPr>
        <p:spPr/>
        <p:txBody>
          <a:bodyPr/>
          <a:lstStyle/>
          <a:p>
            <a:fld id="{07027CF0-D8CE-427E-8718-6989D556F237}" type="slidenum">
              <a:rPr kumimoji="1" lang="ja-JP" altLang="en-US" smtClean="0"/>
              <a:t>‹#›</a:t>
            </a:fld>
            <a:endParaRPr kumimoji="1" lang="ja-JP" altLang="en-US"/>
          </a:p>
        </p:txBody>
      </p:sp>
    </p:spTree>
    <p:extLst>
      <p:ext uri="{BB962C8B-B14F-4D97-AF65-F5344CB8AC3E}">
        <p14:creationId xmlns:p14="http://schemas.microsoft.com/office/powerpoint/2010/main" val="229983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D5678E38-CBDC-4D3E-9FC0-502F85F3553F}"/>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CD5B9CF-73BB-4EF2-B09A-8A57102B928F}"/>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EDA4571-E65D-473F-B325-C52E20456D6A}"/>
              </a:ext>
            </a:extLst>
          </p:cNvPr>
          <p:cNvSpPr>
            <a:spLocks noGrp="1"/>
          </p:cNvSpPr>
          <p:nvPr>
            <p:ph type="dt" sz="half" idx="10"/>
          </p:nvPr>
        </p:nvSpPr>
        <p:spPr/>
        <p:txBody>
          <a:bodyPr/>
          <a:lstStyle/>
          <a:p>
            <a:fld id="{423019E8-D71F-47F4-B6EF-82FD4BF8AD99}" type="datetimeFigureOut">
              <a:rPr kumimoji="1" lang="ja-JP" altLang="en-US" smtClean="0"/>
              <a:t>2023/11/15</a:t>
            </a:fld>
            <a:endParaRPr kumimoji="1" lang="ja-JP" altLang="en-US"/>
          </a:p>
        </p:txBody>
      </p:sp>
      <p:sp>
        <p:nvSpPr>
          <p:cNvPr id="5" name="フッター プレースホルダー 4">
            <a:extLst>
              <a:ext uri="{FF2B5EF4-FFF2-40B4-BE49-F238E27FC236}">
                <a16:creationId xmlns:a16="http://schemas.microsoft.com/office/drawing/2014/main" id="{11D44D76-CA3F-4F18-BEC0-10118ACEFC7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95C3D21-BDFB-4BB7-B5B9-B8C1EB4707E9}"/>
              </a:ext>
            </a:extLst>
          </p:cNvPr>
          <p:cNvSpPr>
            <a:spLocks noGrp="1"/>
          </p:cNvSpPr>
          <p:nvPr>
            <p:ph type="sldNum" sz="quarter" idx="12"/>
          </p:nvPr>
        </p:nvSpPr>
        <p:spPr/>
        <p:txBody>
          <a:bodyPr/>
          <a:lstStyle/>
          <a:p>
            <a:fld id="{07027CF0-D8CE-427E-8718-6989D556F237}" type="slidenum">
              <a:rPr kumimoji="1" lang="ja-JP" altLang="en-US" smtClean="0"/>
              <a:t>‹#›</a:t>
            </a:fld>
            <a:endParaRPr kumimoji="1" lang="ja-JP" altLang="en-US"/>
          </a:p>
        </p:txBody>
      </p:sp>
    </p:spTree>
    <p:extLst>
      <p:ext uri="{BB962C8B-B14F-4D97-AF65-F5344CB8AC3E}">
        <p14:creationId xmlns:p14="http://schemas.microsoft.com/office/powerpoint/2010/main" val="6562785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Tree>
    <p:extLst>
      <p:ext uri="{BB962C8B-B14F-4D97-AF65-F5344CB8AC3E}">
        <p14:creationId xmlns:p14="http://schemas.microsoft.com/office/powerpoint/2010/main" val="3436676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B9EA9E-3A72-4142-B528-9F8DD18A052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F136E08-FEF5-4273-BA7E-148E00DCE40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18454E9-057D-4FA6-BF75-24CD1FA9DE7D}"/>
              </a:ext>
            </a:extLst>
          </p:cNvPr>
          <p:cNvSpPr>
            <a:spLocks noGrp="1"/>
          </p:cNvSpPr>
          <p:nvPr>
            <p:ph type="dt" sz="half" idx="10"/>
          </p:nvPr>
        </p:nvSpPr>
        <p:spPr/>
        <p:txBody>
          <a:bodyPr/>
          <a:lstStyle/>
          <a:p>
            <a:fld id="{423019E8-D71F-47F4-B6EF-82FD4BF8AD99}" type="datetimeFigureOut">
              <a:rPr kumimoji="1" lang="ja-JP" altLang="en-US" smtClean="0"/>
              <a:t>2023/11/15</a:t>
            </a:fld>
            <a:endParaRPr kumimoji="1" lang="ja-JP" altLang="en-US"/>
          </a:p>
        </p:txBody>
      </p:sp>
      <p:sp>
        <p:nvSpPr>
          <p:cNvPr id="5" name="フッター プレースホルダー 4">
            <a:extLst>
              <a:ext uri="{FF2B5EF4-FFF2-40B4-BE49-F238E27FC236}">
                <a16:creationId xmlns:a16="http://schemas.microsoft.com/office/drawing/2014/main" id="{1B6FB5FC-B93E-47A7-AAB0-D4D97E5F2C5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3D7667E-186B-4534-87B1-852709172546}"/>
              </a:ext>
            </a:extLst>
          </p:cNvPr>
          <p:cNvSpPr>
            <a:spLocks noGrp="1"/>
          </p:cNvSpPr>
          <p:nvPr>
            <p:ph type="sldNum" sz="quarter" idx="12"/>
          </p:nvPr>
        </p:nvSpPr>
        <p:spPr/>
        <p:txBody>
          <a:bodyPr/>
          <a:lstStyle/>
          <a:p>
            <a:fld id="{07027CF0-D8CE-427E-8718-6989D556F237}" type="slidenum">
              <a:rPr kumimoji="1" lang="ja-JP" altLang="en-US" smtClean="0"/>
              <a:t>‹#›</a:t>
            </a:fld>
            <a:endParaRPr kumimoji="1" lang="ja-JP" altLang="en-US"/>
          </a:p>
        </p:txBody>
      </p:sp>
    </p:spTree>
    <p:extLst>
      <p:ext uri="{BB962C8B-B14F-4D97-AF65-F5344CB8AC3E}">
        <p14:creationId xmlns:p14="http://schemas.microsoft.com/office/powerpoint/2010/main" val="2842983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CFA1C4-6D8D-4156-A5DB-9E7296D5CEE6}"/>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60DFC59-0606-4E73-9280-8E36A4B8E9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CC839C90-89EC-468A-B1C5-631D80E288BE}"/>
              </a:ext>
            </a:extLst>
          </p:cNvPr>
          <p:cNvSpPr>
            <a:spLocks noGrp="1"/>
          </p:cNvSpPr>
          <p:nvPr>
            <p:ph type="dt" sz="half" idx="10"/>
          </p:nvPr>
        </p:nvSpPr>
        <p:spPr/>
        <p:txBody>
          <a:bodyPr/>
          <a:lstStyle/>
          <a:p>
            <a:fld id="{423019E8-D71F-47F4-B6EF-82FD4BF8AD99}" type="datetimeFigureOut">
              <a:rPr kumimoji="1" lang="ja-JP" altLang="en-US" smtClean="0"/>
              <a:t>2023/11/15</a:t>
            </a:fld>
            <a:endParaRPr kumimoji="1" lang="ja-JP" altLang="en-US"/>
          </a:p>
        </p:txBody>
      </p:sp>
      <p:sp>
        <p:nvSpPr>
          <p:cNvPr id="5" name="フッター プレースホルダー 4">
            <a:extLst>
              <a:ext uri="{FF2B5EF4-FFF2-40B4-BE49-F238E27FC236}">
                <a16:creationId xmlns:a16="http://schemas.microsoft.com/office/drawing/2014/main" id="{05228256-3E59-4DAA-ACEE-4C5FD601110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A89DC2E-DAB3-4468-AE08-5EFD7300A357}"/>
              </a:ext>
            </a:extLst>
          </p:cNvPr>
          <p:cNvSpPr>
            <a:spLocks noGrp="1"/>
          </p:cNvSpPr>
          <p:nvPr>
            <p:ph type="sldNum" sz="quarter" idx="12"/>
          </p:nvPr>
        </p:nvSpPr>
        <p:spPr/>
        <p:txBody>
          <a:bodyPr/>
          <a:lstStyle/>
          <a:p>
            <a:fld id="{07027CF0-D8CE-427E-8718-6989D556F237}" type="slidenum">
              <a:rPr kumimoji="1" lang="ja-JP" altLang="en-US" smtClean="0"/>
              <a:t>‹#›</a:t>
            </a:fld>
            <a:endParaRPr kumimoji="1" lang="ja-JP" altLang="en-US"/>
          </a:p>
        </p:txBody>
      </p:sp>
    </p:spTree>
    <p:extLst>
      <p:ext uri="{BB962C8B-B14F-4D97-AF65-F5344CB8AC3E}">
        <p14:creationId xmlns:p14="http://schemas.microsoft.com/office/powerpoint/2010/main" val="56914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3674A78-2C77-4639-98A5-6DDC467ACCC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A5010F4-8C0F-41F6-B02F-02A38784154F}"/>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7AADDB2C-106C-4EC8-86E2-AF25A6167C9B}"/>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FBCC6A4D-8BEF-4391-8631-D781354BA0A0}"/>
              </a:ext>
            </a:extLst>
          </p:cNvPr>
          <p:cNvSpPr>
            <a:spLocks noGrp="1"/>
          </p:cNvSpPr>
          <p:nvPr>
            <p:ph type="dt" sz="half" idx="10"/>
          </p:nvPr>
        </p:nvSpPr>
        <p:spPr/>
        <p:txBody>
          <a:bodyPr/>
          <a:lstStyle/>
          <a:p>
            <a:fld id="{423019E8-D71F-47F4-B6EF-82FD4BF8AD99}" type="datetimeFigureOut">
              <a:rPr kumimoji="1" lang="ja-JP" altLang="en-US" smtClean="0"/>
              <a:t>2023/11/15</a:t>
            </a:fld>
            <a:endParaRPr kumimoji="1" lang="ja-JP" altLang="en-US"/>
          </a:p>
        </p:txBody>
      </p:sp>
      <p:sp>
        <p:nvSpPr>
          <p:cNvPr id="6" name="フッター プレースホルダー 5">
            <a:extLst>
              <a:ext uri="{FF2B5EF4-FFF2-40B4-BE49-F238E27FC236}">
                <a16:creationId xmlns:a16="http://schemas.microsoft.com/office/drawing/2014/main" id="{AE3D9834-129D-41B9-95BA-FB243F0FACF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0058155-98A2-4C24-A76C-25EBE5A439F9}"/>
              </a:ext>
            </a:extLst>
          </p:cNvPr>
          <p:cNvSpPr>
            <a:spLocks noGrp="1"/>
          </p:cNvSpPr>
          <p:nvPr>
            <p:ph type="sldNum" sz="quarter" idx="12"/>
          </p:nvPr>
        </p:nvSpPr>
        <p:spPr/>
        <p:txBody>
          <a:bodyPr/>
          <a:lstStyle/>
          <a:p>
            <a:fld id="{07027CF0-D8CE-427E-8718-6989D556F237}" type="slidenum">
              <a:rPr kumimoji="1" lang="ja-JP" altLang="en-US" smtClean="0"/>
              <a:t>‹#›</a:t>
            </a:fld>
            <a:endParaRPr kumimoji="1" lang="ja-JP" altLang="en-US"/>
          </a:p>
        </p:txBody>
      </p:sp>
    </p:spTree>
    <p:extLst>
      <p:ext uri="{BB962C8B-B14F-4D97-AF65-F5344CB8AC3E}">
        <p14:creationId xmlns:p14="http://schemas.microsoft.com/office/powerpoint/2010/main" val="1807530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7700FD-F02B-4FB3-ACB3-71F6C9D114B3}"/>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A47115B-A10A-4D3C-81CA-032793B8E7F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79E758F5-3FF7-42BA-87E9-E84B4B074E5B}"/>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693F778-7A8B-487E-83A8-50DCB56A80C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44CA28ED-51A3-4E77-99D9-50DF80DDCD7A}"/>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B931CBF-C1FB-4A6A-83F3-202FB4C00CFB}"/>
              </a:ext>
            </a:extLst>
          </p:cNvPr>
          <p:cNvSpPr>
            <a:spLocks noGrp="1"/>
          </p:cNvSpPr>
          <p:nvPr>
            <p:ph type="dt" sz="half" idx="10"/>
          </p:nvPr>
        </p:nvSpPr>
        <p:spPr/>
        <p:txBody>
          <a:bodyPr/>
          <a:lstStyle/>
          <a:p>
            <a:fld id="{423019E8-D71F-47F4-B6EF-82FD4BF8AD99}" type="datetimeFigureOut">
              <a:rPr kumimoji="1" lang="ja-JP" altLang="en-US" smtClean="0"/>
              <a:t>2023/11/15</a:t>
            </a:fld>
            <a:endParaRPr kumimoji="1" lang="ja-JP" altLang="en-US"/>
          </a:p>
        </p:txBody>
      </p:sp>
      <p:sp>
        <p:nvSpPr>
          <p:cNvPr id="8" name="フッター プレースホルダー 7">
            <a:extLst>
              <a:ext uri="{FF2B5EF4-FFF2-40B4-BE49-F238E27FC236}">
                <a16:creationId xmlns:a16="http://schemas.microsoft.com/office/drawing/2014/main" id="{AA0135B7-DA99-4F9D-A321-6FFB8CD378F4}"/>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3CA1E5A4-DA1B-4F7D-AACA-BF18912C41FE}"/>
              </a:ext>
            </a:extLst>
          </p:cNvPr>
          <p:cNvSpPr>
            <a:spLocks noGrp="1"/>
          </p:cNvSpPr>
          <p:nvPr>
            <p:ph type="sldNum" sz="quarter" idx="12"/>
          </p:nvPr>
        </p:nvSpPr>
        <p:spPr/>
        <p:txBody>
          <a:bodyPr/>
          <a:lstStyle/>
          <a:p>
            <a:fld id="{07027CF0-D8CE-427E-8718-6989D556F237}" type="slidenum">
              <a:rPr kumimoji="1" lang="ja-JP" altLang="en-US" smtClean="0"/>
              <a:t>‹#›</a:t>
            </a:fld>
            <a:endParaRPr kumimoji="1" lang="ja-JP" altLang="en-US"/>
          </a:p>
        </p:txBody>
      </p:sp>
    </p:spTree>
    <p:extLst>
      <p:ext uri="{BB962C8B-B14F-4D97-AF65-F5344CB8AC3E}">
        <p14:creationId xmlns:p14="http://schemas.microsoft.com/office/powerpoint/2010/main" val="3465669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D6A840-FCED-4F51-8EDB-D0E6CDCF3707}"/>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C028BDCF-145C-40E4-BD1C-F829178553B0}"/>
              </a:ext>
            </a:extLst>
          </p:cNvPr>
          <p:cNvSpPr>
            <a:spLocks noGrp="1"/>
          </p:cNvSpPr>
          <p:nvPr>
            <p:ph type="dt" sz="half" idx="10"/>
          </p:nvPr>
        </p:nvSpPr>
        <p:spPr/>
        <p:txBody>
          <a:bodyPr/>
          <a:lstStyle/>
          <a:p>
            <a:fld id="{423019E8-D71F-47F4-B6EF-82FD4BF8AD99}" type="datetimeFigureOut">
              <a:rPr kumimoji="1" lang="ja-JP" altLang="en-US" smtClean="0"/>
              <a:t>2023/11/15</a:t>
            </a:fld>
            <a:endParaRPr kumimoji="1" lang="ja-JP" altLang="en-US"/>
          </a:p>
        </p:txBody>
      </p:sp>
      <p:sp>
        <p:nvSpPr>
          <p:cNvPr id="4" name="フッター プレースホルダー 3">
            <a:extLst>
              <a:ext uri="{FF2B5EF4-FFF2-40B4-BE49-F238E27FC236}">
                <a16:creationId xmlns:a16="http://schemas.microsoft.com/office/drawing/2014/main" id="{5B5BC7C1-360E-4D65-96BC-F16141B2E215}"/>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C46F3C17-80CF-4C32-A36D-A97314F9D257}"/>
              </a:ext>
            </a:extLst>
          </p:cNvPr>
          <p:cNvSpPr>
            <a:spLocks noGrp="1"/>
          </p:cNvSpPr>
          <p:nvPr>
            <p:ph type="sldNum" sz="quarter" idx="12"/>
          </p:nvPr>
        </p:nvSpPr>
        <p:spPr/>
        <p:txBody>
          <a:bodyPr/>
          <a:lstStyle/>
          <a:p>
            <a:fld id="{07027CF0-D8CE-427E-8718-6989D556F237}" type="slidenum">
              <a:rPr kumimoji="1" lang="ja-JP" altLang="en-US" smtClean="0"/>
              <a:t>‹#›</a:t>
            </a:fld>
            <a:endParaRPr kumimoji="1" lang="ja-JP" altLang="en-US"/>
          </a:p>
        </p:txBody>
      </p:sp>
    </p:spTree>
    <p:extLst>
      <p:ext uri="{BB962C8B-B14F-4D97-AF65-F5344CB8AC3E}">
        <p14:creationId xmlns:p14="http://schemas.microsoft.com/office/powerpoint/2010/main" val="343340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FA4FAB13-DE50-419D-B9A9-E85F96E4D4F5}"/>
              </a:ext>
            </a:extLst>
          </p:cNvPr>
          <p:cNvSpPr>
            <a:spLocks noGrp="1"/>
          </p:cNvSpPr>
          <p:nvPr>
            <p:ph type="dt" sz="half" idx="10"/>
          </p:nvPr>
        </p:nvSpPr>
        <p:spPr/>
        <p:txBody>
          <a:bodyPr/>
          <a:lstStyle/>
          <a:p>
            <a:fld id="{423019E8-D71F-47F4-B6EF-82FD4BF8AD99}" type="datetimeFigureOut">
              <a:rPr kumimoji="1" lang="ja-JP" altLang="en-US" smtClean="0"/>
              <a:t>2023/11/15</a:t>
            </a:fld>
            <a:endParaRPr kumimoji="1" lang="ja-JP" altLang="en-US"/>
          </a:p>
        </p:txBody>
      </p:sp>
      <p:sp>
        <p:nvSpPr>
          <p:cNvPr id="3" name="フッター プレースホルダー 2">
            <a:extLst>
              <a:ext uri="{FF2B5EF4-FFF2-40B4-BE49-F238E27FC236}">
                <a16:creationId xmlns:a16="http://schemas.microsoft.com/office/drawing/2014/main" id="{04D948DC-EDF9-4DC3-BD28-CF750913976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95871ED9-FF17-49FE-A90C-7EF2DFB02EDF}"/>
              </a:ext>
            </a:extLst>
          </p:cNvPr>
          <p:cNvSpPr>
            <a:spLocks noGrp="1"/>
          </p:cNvSpPr>
          <p:nvPr>
            <p:ph type="sldNum" sz="quarter" idx="12"/>
          </p:nvPr>
        </p:nvSpPr>
        <p:spPr/>
        <p:txBody>
          <a:bodyPr/>
          <a:lstStyle/>
          <a:p>
            <a:fld id="{07027CF0-D8CE-427E-8718-6989D556F237}" type="slidenum">
              <a:rPr kumimoji="1" lang="ja-JP" altLang="en-US" smtClean="0"/>
              <a:t>‹#›</a:t>
            </a:fld>
            <a:endParaRPr kumimoji="1" lang="ja-JP" altLang="en-US"/>
          </a:p>
        </p:txBody>
      </p:sp>
    </p:spTree>
    <p:extLst>
      <p:ext uri="{BB962C8B-B14F-4D97-AF65-F5344CB8AC3E}">
        <p14:creationId xmlns:p14="http://schemas.microsoft.com/office/powerpoint/2010/main" val="717828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310C65-8521-4E81-B7DA-AD1CAC2456C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18673B9-5B9C-46D1-8EC0-94295C81DC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A93FD2AA-3AA5-4186-85D3-7BA6BB128F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98475A0-B7A0-496A-9AB3-A02E60EC3D12}"/>
              </a:ext>
            </a:extLst>
          </p:cNvPr>
          <p:cNvSpPr>
            <a:spLocks noGrp="1"/>
          </p:cNvSpPr>
          <p:nvPr>
            <p:ph type="dt" sz="half" idx="10"/>
          </p:nvPr>
        </p:nvSpPr>
        <p:spPr/>
        <p:txBody>
          <a:bodyPr/>
          <a:lstStyle/>
          <a:p>
            <a:fld id="{423019E8-D71F-47F4-B6EF-82FD4BF8AD99}" type="datetimeFigureOut">
              <a:rPr kumimoji="1" lang="ja-JP" altLang="en-US" smtClean="0"/>
              <a:t>2023/11/15</a:t>
            </a:fld>
            <a:endParaRPr kumimoji="1" lang="ja-JP" altLang="en-US"/>
          </a:p>
        </p:txBody>
      </p:sp>
      <p:sp>
        <p:nvSpPr>
          <p:cNvPr id="6" name="フッター プレースホルダー 5">
            <a:extLst>
              <a:ext uri="{FF2B5EF4-FFF2-40B4-BE49-F238E27FC236}">
                <a16:creationId xmlns:a16="http://schemas.microsoft.com/office/drawing/2014/main" id="{822E016C-9EC3-47A6-BA5A-4B689C51FF0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82C6C53-B33C-4A97-8CE4-A33A1680351B}"/>
              </a:ext>
            </a:extLst>
          </p:cNvPr>
          <p:cNvSpPr>
            <a:spLocks noGrp="1"/>
          </p:cNvSpPr>
          <p:nvPr>
            <p:ph type="sldNum" sz="quarter" idx="12"/>
          </p:nvPr>
        </p:nvSpPr>
        <p:spPr/>
        <p:txBody>
          <a:bodyPr/>
          <a:lstStyle/>
          <a:p>
            <a:fld id="{07027CF0-D8CE-427E-8718-6989D556F237}" type="slidenum">
              <a:rPr kumimoji="1" lang="ja-JP" altLang="en-US" smtClean="0"/>
              <a:t>‹#›</a:t>
            </a:fld>
            <a:endParaRPr kumimoji="1" lang="ja-JP" altLang="en-US"/>
          </a:p>
        </p:txBody>
      </p:sp>
    </p:spTree>
    <p:extLst>
      <p:ext uri="{BB962C8B-B14F-4D97-AF65-F5344CB8AC3E}">
        <p14:creationId xmlns:p14="http://schemas.microsoft.com/office/powerpoint/2010/main" val="3451937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69307D-7959-42C0-B297-0A9132EF223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2FC2ECAC-F7D6-4A18-A4D9-93DEC07824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283A4264-D4DD-414F-BAB1-EB1E8928E1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CB4A222-41BF-4ABF-8456-2C27394D1C65}"/>
              </a:ext>
            </a:extLst>
          </p:cNvPr>
          <p:cNvSpPr>
            <a:spLocks noGrp="1"/>
          </p:cNvSpPr>
          <p:nvPr>
            <p:ph type="dt" sz="half" idx="10"/>
          </p:nvPr>
        </p:nvSpPr>
        <p:spPr/>
        <p:txBody>
          <a:bodyPr/>
          <a:lstStyle/>
          <a:p>
            <a:fld id="{423019E8-D71F-47F4-B6EF-82FD4BF8AD99}" type="datetimeFigureOut">
              <a:rPr kumimoji="1" lang="ja-JP" altLang="en-US" smtClean="0"/>
              <a:t>2023/11/15</a:t>
            </a:fld>
            <a:endParaRPr kumimoji="1" lang="ja-JP" altLang="en-US"/>
          </a:p>
        </p:txBody>
      </p:sp>
      <p:sp>
        <p:nvSpPr>
          <p:cNvPr id="6" name="フッター プレースホルダー 5">
            <a:extLst>
              <a:ext uri="{FF2B5EF4-FFF2-40B4-BE49-F238E27FC236}">
                <a16:creationId xmlns:a16="http://schemas.microsoft.com/office/drawing/2014/main" id="{2AAE9BCF-0945-4DC7-95FA-3DED1380F8F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2A64DFB-AE7D-4EAE-9C14-4DD2C981B100}"/>
              </a:ext>
            </a:extLst>
          </p:cNvPr>
          <p:cNvSpPr>
            <a:spLocks noGrp="1"/>
          </p:cNvSpPr>
          <p:nvPr>
            <p:ph type="sldNum" sz="quarter" idx="12"/>
          </p:nvPr>
        </p:nvSpPr>
        <p:spPr/>
        <p:txBody>
          <a:bodyPr/>
          <a:lstStyle/>
          <a:p>
            <a:fld id="{07027CF0-D8CE-427E-8718-6989D556F237}" type="slidenum">
              <a:rPr kumimoji="1" lang="ja-JP" altLang="en-US" smtClean="0"/>
              <a:t>‹#›</a:t>
            </a:fld>
            <a:endParaRPr kumimoji="1" lang="ja-JP" altLang="en-US"/>
          </a:p>
        </p:txBody>
      </p:sp>
    </p:spTree>
    <p:extLst>
      <p:ext uri="{BB962C8B-B14F-4D97-AF65-F5344CB8AC3E}">
        <p14:creationId xmlns:p14="http://schemas.microsoft.com/office/powerpoint/2010/main" val="3764167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D5F4D575-158C-41DC-B790-FB9029C90CA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EC1D9DA-3F93-4769-A786-AF38DEB9365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8EA6E8C-BA77-4EEC-AE32-ACE1C83C9CC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3019E8-D71F-47F4-B6EF-82FD4BF8AD99}" type="datetimeFigureOut">
              <a:rPr kumimoji="1" lang="ja-JP" altLang="en-US" smtClean="0"/>
              <a:t>2023/11/15</a:t>
            </a:fld>
            <a:endParaRPr kumimoji="1" lang="ja-JP" altLang="en-US"/>
          </a:p>
        </p:txBody>
      </p:sp>
      <p:sp>
        <p:nvSpPr>
          <p:cNvPr id="5" name="フッター プレースホルダー 4">
            <a:extLst>
              <a:ext uri="{FF2B5EF4-FFF2-40B4-BE49-F238E27FC236}">
                <a16:creationId xmlns:a16="http://schemas.microsoft.com/office/drawing/2014/main" id="{24F91831-9040-4BD7-BC47-2BFF738DA7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2E4E1FFF-A88B-4AEE-98E7-FAE3DEFD541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027CF0-D8CE-427E-8718-6989D556F237}" type="slidenum">
              <a:rPr kumimoji="1" lang="ja-JP" altLang="en-US" smtClean="0"/>
              <a:t>‹#›</a:t>
            </a:fld>
            <a:endParaRPr kumimoji="1" lang="ja-JP" altLang="en-US"/>
          </a:p>
        </p:txBody>
      </p:sp>
    </p:spTree>
    <p:extLst>
      <p:ext uri="{BB962C8B-B14F-4D97-AF65-F5344CB8AC3E}">
        <p14:creationId xmlns:p14="http://schemas.microsoft.com/office/powerpoint/2010/main" val="21490284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mlit.go.jp/road/road/traffic/sesaku/pdf/leaflet_5.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hyperlink" Target="https://www.bunka.go.jp/seisaku/geijutsubunka/sobunsai/1413713.html"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www.cev-pc.or.jp/local_supports/hokkaido.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www.mhlw.go.jp/stf/seisakunitsuite/bunya/0000198331.html" TargetMode="External"/><Relationship Id="rId3" Type="http://schemas.openxmlformats.org/officeDocument/2006/relationships/hyperlink" Target="https://www.meti.go.jp/policy/mono_info_service/mono/automobile/mikata_project.html" TargetMode="External"/><Relationship Id="rId7" Type="http://schemas.openxmlformats.org/officeDocument/2006/relationships/hyperlink" Target="https://www.mhlw.go.jp/stf/seisakunitsuite/bunya/koyou_roudou/roudoukijun/zigyonushi/shienjigyou/03.html"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hyperlink" Target="https://it-shien.smrj.go.jp/" TargetMode="External"/><Relationship Id="rId5" Type="http://schemas.openxmlformats.org/officeDocument/2006/relationships/hyperlink" Target="https://portal.monodukuri-hojo.jp/" TargetMode="External"/><Relationship Id="rId4" Type="http://schemas.openxmlformats.org/officeDocument/2006/relationships/hyperlink" Target="https://jigyou-saikouchiku.go.jp/" TargetMode="External"/><Relationship Id="rId9" Type="http://schemas.openxmlformats.org/officeDocument/2006/relationships/hyperlink" Target="https://yorozu.smrj.go.j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ctrTitle" idx="4294967295"/>
          </p:nvPr>
        </p:nvSpPr>
        <p:spPr>
          <a:xfrm>
            <a:off x="866190" y="1958180"/>
            <a:ext cx="10170694" cy="1470025"/>
          </a:xfrm>
          <a:prstGeom prst="rect">
            <a:avLst/>
          </a:prstGeom>
        </p:spPr>
        <p:txBody>
          <a:bodyPr>
            <a:normAutofit/>
          </a:bodyPr>
          <a:lstStyle/>
          <a:p>
            <a:pPr algn="ctr" eaLnBrk="1" hangingPunct="1"/>
            <a:r>
              <a:rPr lang="ja-JP" altLang="en-US" sz="4000" b="1" dirty="0">
                <a:latin typeface="Meiryo UI" panose="020B0604030504040204" pitchFamily="50" charset="-128"/>
                <a:ea typeface="Meiryo UI" panose="020B0604030504040204" pitchFamily="50" charset="-128"/>
              </a:rPr>
              <a:t>第</a:t>
            </a:r>
            <a:r>
              <a:rPr lang="en-US" altLang="ja-JP" sz="4000" b="1" dirty="0">
                <a:latin typeface="Meiryo UI" panose="020B0604030504040204" pitchFamily="50" charset="-128"/>
                <a:ea typeface="Meiryo UI" panose="020B0604030504040204" pitchFamily="50" charset="-128"/>
              </a:rPr>
              <a:t>30</a:t>
            </a:r>
            <a:r>
              <a:rPr lang="ja-JP" altLang="en-US" sz="4000" b="1" dirty="0">
                <a:latin typeface="Meiryo UI" panose="020B0604030504040204" pitchFamily="50" charset="-128"/>
                <a:ea typeface="Meiryo UI" panose="020B0604030504040204" pitchFamily="50" charset="-128"/>
              </a:rPr>
              <a:t>期（前）政策実現取り組み項目について ～地域と国とが連携して取り組む政策～ </a:t>
            </a:r>
          </a:p>
        </p:txBody>
      </p:sp>
      <p:sp>
        <p:nvSpPr>
          <p:cNvPr id="18435" name="サブタイトル 2"/>
          <p:cNvSpPr>
            <a:spLocks noGrp="1"/>
          </p:cNvSpPr>
          <p:nvPr>
            <p:ph type="subTitle" idx="1"/>
          </p:nvPr>
        </p:nvSpPr>
        <p:spPr>
          <a:xfrm>
            <a:off x="8131175" y="5730873"/>
            <a:ext cx="3887787" cy="1046163"/>
          </a:xfrm>
        </p:spPr>
        <p:txBody>
          <a:bodyPr/>
          <a:lstStyle/>
          <a:p>
            <a:pPr algn="dist" eaLnBrk="1" hangingPunct="1"/>
            <a:r>
              <a:rPr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全日本自動車産業労働組合総連合会</a:t>
            </a:r>
            <a:endParaRPr lang="en-US" altLang="ja-JP"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dist" eaLnBrk="1" hangingPunct="1"/>
            <a:r>
              <a:rPr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（自動車総連）</a:t>
            </a:r>
          </a:p>
        </p:txBody>
      </p:sp>
      <p:cxnSp>
        <p:nvCxnSpPr>
          <p:cNvPr id="3" name="直線コネクタ 2"/>
          <p:cNvCxnSpPr/>
          <p:nvPr/>
        </p:nvCxnSpPr>
        <p:spPr>
          <a:xfrm>
            <a:off x="1643062" y="3590842"/>
            <a:ext cx="861695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18438"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l="-10"/>
          <a:stretch>
            <a:fillRect/>
          </a:stretch>
        </p:blipFill>
        <p:spPr bwMode="auto">
          <a:xfrm>
            <a:off x="10726738" y="80964"/>
            <a:ext cx="1135062" cy="1044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Line 10">
            <a:extLst>
              <a:ext uri="{FF2B5EF4-FFF2-40B4-BE49-F238E27FC236}">
                <a16:creationId xmlns:a16="http://schemas.microsoft.com/office/drawing/2014/main" id="{E963A7B0-F65B-4E89-BBA2-38DC4CE86EC7}"/>
              </a:ext>
            </a:extLst>
          </p:cNvPr>
          <p:cNvSpPr>
            <a:spLocks noChangeShapeType="1"/>
          </p:cNvSpPr>
          <p:nvPr/>
        </p:nvSpPr>
        <p:spPr bwMode="auto">
          <a:xfrm>
            <a:off x="156000" y="563701"/>
            <a:ext cx="11880000" cy="0"/>
          </a:xfrm>
          <a:prstGeom prst="line">
            <a:avLst/>
          </a:prstGeom>
          <a:noFill/>
          <a:ln w="57150" cmpd="thinThick">
            <a:solidFill>
              <a:schemeClr val="accent1"/>
            </a:solidFill>
            <a:round/>
            <a:headEnd/>
            <a:tailEnd/>
          </a:ln>
          <a:extLst>
            <a:ext uri="{909E8E84-426E-40DD-AFC4-6F175D3DCCD1}">
              <a14:hiddenFill xmlns:a14="http://schemas.microsoft.com/office/drawing/2010/main">
                <a:noFill/>
              </a14:hiddenFill>
            </a:ext>
          </a:extLst>
        </p:spPr>
        <p:txBody>
          <a:bodyPr>
            <a:spAutoFit/>
          </a:bodyPr>
          <a:lstStyle/>
          <a:p>
            <a:pPr defTabSz="422041" eaLnBrk="1" fontAlgn="auto" hangingPunct="1">
              <a:spcBef>
                <a:spcPts val="0"/>
              </a:spcBef>
              <a:spcAft>
                <a:spcPts val="0"/>
              </a:spcAft>
            </a:pPr>
            <a:endParaRPr lang="ja-JP" altLang="en-US" sz="1662" b="0" dirty="0">
              <a:solidFill>
                <a:prstClr val="black"/>
              </a:solidFill>
              <a:latin typeface="Calibri" panose="020F0502020204030204"/>
              <a:ea typeface="游ゴシック" panose="020B0400000000000000" pitchFamily="50" charset="-128"/>
            </a:endParaRPr>
          </a:p>
        </p:txBody>
      </p:sp>
      <p:sp>
        <p:nvSpPr>
          <p:cNvPr id="48" name="テキスト ボックス 47">
            <a:extLst>
              <a:ext uri="{FF2B5EF4-FFF2-40B4-BE49-F238E27FC236}">
                <a16:creationId xmlns:a16="http://schemas.microsoft.com/office/drawing/2014/main" id="{CEF3B0EE-D2E0-4020-8D6F-599F6EECB423}"/>
              </a:ext>
            </a:extLst>
          </p:cNvPr>
          <p:cNvSpPr txBox="1">
            <a:spLocks noChangeArrowheads="1"/>
          </p:cNvSpPr>
          <p:nvPr/>
        </p:nvSpPr>
        <p:spPr bwMode="auto">
          <a:xfrm>
            <a:off x="-1" y="79305"/>
            <a:ext cx="1104537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■項目詳細：</a:t>
            </a:r>
            <a:r>
              <a:rPr lang="ja-JP" altLang="ja-JP" sz="2400" dirty="0">
                <a:latin typeface="Meiryo UI" panose="020B0604030504040204" pitchFamily="50" charset="-128"/>
                <a:ea typeface="Meiryo UI" panose="020B0604030504040204" pitchFamily="50" charset="-128"/>
              </a:rPr>
              <a:t>災害などを踏まえたインフラ整備</a:t>
            </a:r>
            <a:endParaRPr lang="en-US" altLang="ja-JP" sz="2400" dirty="0">
              <a:latin typeface="Meiryo UI" panose="020B0604030504040204" pitchFamily="50" charset="-128"/>
              <a:ea typeface="Meiryo UI" panose="020B0604030504040204" pitchFamily="50" charset="-128"/>
            </a:endParaRPr>
          </a:p>
        </p:txBody>
      </p:sp>
      <p:sp>
        <p:nvSpPr>
          <p:cNvPr id="2" name="テキスト ボックス 2">
            <a:extLst>
              <a:ext uri="{FF2B5EF4-FFF2-40B4-BE49-F238E27FC236}">
                <a16:creationId xmlns:a16="http://schemas.microsoft.com/office/drawing/2014/main" id="{43097D4E-7D3D-06FC-8D88-0B4BDEF63AA7}"/>
              </a:ext>
            </a:extLst>
          </p:cNvPr>
          <p:cNvSpPr txBox="1">
            <a:spLocks noChangeArrowheads="1"/>
          </p:cNvSpPr>
          <p:nvPr/>
        </p:nvSpPr>
        <p:spPr bwMode="auto">
          <a:xfrm>
            <a:off x="0" y="2242816"/>
            <a:ext cx="11880000" cy="435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a:defRPr sz="4000" b="1">
                <a:solidFill>
                  <a:schemeClr val="bg1"/>
                </a:solidFill>
                <a:latin typeface="HG丸ｺﾞｼｯｸM-PRO" panose="020F0600000000000000" pitchFamily="50" charset="-128"/>
                <a:ea typeface="HG丸ｺﾞｼｯｸM-PRO" panose="020F0600000000000000" pitchFamily="50" charset="-128"/>
              </a:defRPr>
            </a:lvl1pPr>
            <a:lvl2pPr marL="742950" indent="-285750">
              <a:defRPr sz="4000" b="1">
                <a:solidFill>
                  <a:schemeClr val="bg1"/>
                </a:solidFill>
                <a:latin typeface="HG丸ｺﾞｼｯｸM-PRO" panose="020F0600000000000000" pitchFamily="50" charset="-128"/>
                <a:ea typeface="HG丸ｺﾞｼｯｸM-PRO" panose="020F0600000000000000" pitchFamily="50" charset="-128"/>
              </a:defRPr>
            </a:lvl2pPr>
            <a:lvl3pPr marL="1143000" indent="-228600">
              <a:defRPr sz="4000" b="1">
                <a:solidFill>
                  <a:schemeClr val="bg1"/>
                </a:solidFill>
                <a:latin typeface="HG丸ｺﾞｼｯｸM-PRO" panose="020F0600000000000000" pitchFamily="50" charset="-128"/>
                <a:ea typeface="HG丸ｺﾞｼｯｸM-PRO" panose="020F0600000000000000" pitchFamily="50" charset="-128"/>
              </a:defRPr>
            </a:lvl3pPr>
            <a:lvl4pPr marL="1600200" indent="-228600">
              <a:defRPr sz="4000" b="1">
                <a:solidFill>
                  <a:schemeClr val="bg1"/>
                </a:solidFill>
                <a:latin typeface="HG丸ｺﾞｼｯｸM-PRO" panose="020F0600000000000000" pitchFamily="50" charset="-128"/>
                <a:ea typeface="HG丸ｺﾞｼｯｸM-PRO" panose="020F0600000000000000" pitchFamily="50" charset="-128"/>
              </a:defRPr>
            </a:lvl4pPr>
            <a:lvl5pPr marL="2057400" indent="-228600">
              <a:defRPr sz="4000" b="1">
                <a:solidFill>
                  <a:schemeClr val="bg1"/>
                </a:solidFill>
                <a:latin typeface="HG丸ｺﾞｼｯｸM-PRO" panose="020F0600000000000000" pitchFamily="50" charset="-128"/>
                <a:ea typeface="HG丸ｺﾞｼｯｸM-PRO" panose="020F0600000000000000" pitchFamily="50" charset="-128"/>
              </a:defRPr>
            </a:lvl5pPr>
            <a:lvl6pPr marL="25146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6pPr>
            <a:lvl7pPr marL="29718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7pPr>
            <a:lvl8pPr marL="34290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8pPr>
            <a:lvl9pPr marL="38862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9pPr>
          </a:lstStyle>
          <a:p>
            <a:pPr algn="just"/>
            <a:r>
              <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活動スケジュール</a:t>
            </a:r>
            <a:r>
              <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a:extLst>
              <a:ext uri="{FF2B5EF4-FFF2-40B4-BE49-F238E27FC236}">
                <a16:creationId xmlns:a16="http://schemas.microsoft.com/office/drawing/2014/main" id="{BCD07AC5-7D64-EC13-77E8-71DBA9554F7D}"/>
              </a:ext>
            </a:extLst>
          </p:cNvPr>
          <p:cNvSpPr txBox="1">
            <a:spLocks noChangeArrowheads="1"/>
          </p:cNvSpPr>
          <p:nvPr/>
        </p:nvSpPr>
        <p:spPr bwMode="auto">
          <a:xfrm>
            <a:off x="10090484" y="36747"/>
            <a:ext cx="2050716" cy="461665"/>
          </a:xfrm>
          <a:prstGeom prst="rect">
            <a:avLst/>
          </a:prstGeom>
          <a:solidFill>
            <a:schemeClr val="accent4">
              <a:lumMod val="40000"/>
              <a:lumOff val="60000"/>
            </a:schemeClr>
          </a:solidFill>
          <a:ln>
            <a:noFill/>
          </a:ln>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None/>
            </a:pPr>
            <a:r>
              <a:rPr lang="en-US" altLang="ja-JP"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期から継続</a:t>
            </a:r>
            <a:endParaRPr lang="en-US" altLang="ja-JP"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2">
            <a:extLst>
              <a:ext uri="{FF2B5EF4-FFF2-40B4-BE49-F238E27FC236}">
                <a16:creationId xmlns:a16="http://schemas.microsoft.com/office/drawing/2014/main" id="{111FD1AF-8466-C34A-8EFB-AF393F00297D}"/>
              </a:ext>
            </a:extLst>
          </p:cNvPr>
          <p:cNvSpPr txBox="1">
            <a:spLocks noChangeArrowheads="1"/>
          </p:cNvSpPr>
          <p:nvPr/>
        </p:nvSpPr>
        <p:spPr bwMode="auto">
          <a:xfrm>
            <a:off x="156000" y="912052"/>
            <a:ext cx="11880000" cy="1200329"/>
          </a:xfrm>
          <a:prstGeom prst="rect">
            <a:avLst/>
          </a:prstGeom>
          <a:solidFill>
            <a:schemeClr val="accent5">
              <a:lumMod val="20000"/>
              <a:lumOff val="80000"/>
            </a:schemeClr>
          </a:solidFill>
          <a:ln>
            <a:noFill/>
          </a:ln>
        </p:spPr>
        <p:txBody>
          <a:bodyPr wrap="square" anchor="ctr">
            <a:spAutoFit/>
          </a:bodyPr>
          <a:lstStyle>
            <a:lvl1pPr>
              <a:defRPr sz="4000" b="1">
                <a:solidFill>
                  <a:schemeClr val="bg1"/>
                </a:solidFill>
                <a:latin typeface="HG丸ｺﾞｼｯｸM-PRO" panose="020F0600000000000000" pitchFamily="50" charset="-128"/>
                <a:ea typeface="HG丸ｺﾞｼｯｸM-PRO" panose="020F0600000000000000" pitchFamily="50" charset="-128"/>
              </a:defRPr>
            </a:lvl1pPr>
            <a:lvl2pPr marL="742950" indent="-285750">
              <a:defRPr sz="4000" b="1">
                <a:solidFill>
                  <a:schemeClr val="bg1"/>
                </a:solidFill>
                <a:latin typeface="HG丸ｺﾞｼｯｸM-PRO" panose="020F0600000000000000" pitchFamily="50" charset="-128"/>
                <a:ea typeface="HG丸ｺﾞｼｯｸM-PRO" panose="020F0600000000000000" pitchFamily="50" charset="-128"/>
              </a:defRPr>
            </a:lvl2pPr>
            <a:lvl3pPr marL="1143000" indent="-228600">
              <a:defRPr sz="4000" b="1">
                <a:solidFill>
                  <a:schemeClr val="bg1"/>
                </a:solidFill>
                <a:latin typeface="HG丸ｺﾞｼｯｸM-PRO" panose="020F0600000000000000" pitchFamily="50" charset="-128"/>
                <a:ea typeface="HG丸ｺﾞｼｯｸM-PRO" panose="020F0600000000000000" pitchFamily="50" charset="-128"/>
              </a:defRPr>
            </a:lvl3pPr>
            <a:lvl4pPr marL="1600200" indent="-228600">
              <a:defRPr sz="4000" b="1">
                <a:solidFill>
                  <a:schemeClr val="bg1"/>
                </a:solidFill>
                <a:latin typeface="HG丸ｺﾞｼｯｸM-PRO" panose="020F0600000000000000" pitchFamily="50" charset="-128"/>
                <a:ea typeface="HG丸ｺﾞｼｯｸM-PRO" panose="020F0600000000000000" pitchFamily="50" charset="-128"/>
              </a:defRPr>
            </a:lvl4pPr>
            <a:lvl5pPr marL="2057400" indent="-228600">
              <a:defRPr sz="4000" b="1">
                <a:solidFill>
                  <a:schemeClr val="bg1"/>
                </a:solidFill>
                <a:latin typeface="HG丸ｺﾞｼｯｸM-PRO" panose="020F0600000000000000" pitchFamily="50" charset="-128"/>
                <a:ea typeface="HG丸ｺﾞｼｯｸM-PRO" panose="020F0600000000000000" pitchFamily="50" charset="-128"/>
              </a:defRPr>
            </a:lvl5pPr>
            <a:lvl6pPr marL="25146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6pPr>
            <a:lvl7pPr marL="29718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7pPr>
            <a:lvl8pPr marL="34290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8pPr>
            <a:lvl9pPr marL="38862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9pPr>
          </a:lstStyle>
          <a:p>
            <a:r>
              <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具体的活動</a:t>
            </a:r>
            <a:r>
              <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2400" b="0" dirty="0">
                <a:solidFill>
                  <a:schemeClr val="tx1"/>
                </a:solidFill>
                <a:latin typeface="Meiryo UI" panose="020B0604030504040204" pitchFamily="50" charset="-128"/>
                <a:ea typeface="Meiryo UI" panose="020B0604030504040204" pitchFamily="50" charset="-128"/>
              </a:rPr>
              <a:t>①気象状況や豪雨災害などへの対応を踏まえたインフラ整備を早急に求める</a:t>
            </a:r>
          </a:p>
          <a:p>
            <a:r>
              <a:rPr lang="ja-JP" altLang="en-US" sz="2400" b="0" dirty="0">
                <a:solidFill>
                  <a:schemeClr val="tx1"/>
                </a:solidFill>
                <a:latin typeface="Meiryo UI" panose="020B0604030504040204" pitchFamily="50" charset="-128"/>
                <a:ea typeface="Meiryo UI" panose="020B0604030504040204" pitchFamily="50" charset="-128"/>
              </a:rPr>
              <a:t>②災害時における日常生活への早期復帰を可能とする自治体への対応整備を求める</a:t>
            </a:r>
          </a:p>
        </p:txBody>
      </p:sp>
      <p:pic>
        <p:nvPicPr>
          <p:cNvPr id="6" name="図 5">
            <a:extLst>
              <a:ext uri="{FF2B5EF4-FFF2-40B4-BE49-F238E27FC236}">
                <a16:creationId xmlns:a16="http://schemas.microsoft.com/office/drawing/2014/main" id="{2DAE1DC9-2E02-92C5-7D36-2BF62D8261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016" y="2743933"/>
            <a:ext cx="11733984" cy="2378687"/>
          </a:xfrm>
          <a:prstGeom prst="rect">
            <a:avLst/>
          </a:prstGeom>
        </p:spPr>
      </p:pic>
    </p:spTree>
    <p:extLst>
      <p:ext uri="{BB962C8B-B14F-4D97-AF65-F5344CB8AC3E}">
        <p14:creationId xmlns:p14="http://schemas.microsoft.com/office/powerpoint/2010/main" val="8921563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テキスト ボックス 47">
            <a:extLst>
              <a:ext uri="{FF2B5EF4-FFF2-40B4-BE49-F238E27FC236}">
                <a16:creationId xmlns:a16="http://schemas.microsoft.com/office/drawing/2014/main" id="{CEF3B0EE-D2E0-4020-8D6F-599F6EECB423}"/>
              </a:ext>
            </a:extLst>
          </p:cNvPr>
          <p:cNvSpPr txBox="1">
            <a:spLocks noChangeArrowheads="1"/>
          </p:cNvSpPr>
          <p:nvPr/>
        </p:nvSpPr>
        <p:spPr bwMode="auto">
          <a:xfrm>
            <a:off x="-1" y="79305"/>
            <a:ext cx="1104537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■項目詳細：危険な通学路における交通事故の防止</a:t>
            </a:r>
            <a:endParaRPr lang="en-US" altLang="ja-JP"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a:extLst>
              <a:ext uri="{FF2B5EF4-FFF2-40B4-BE49-F238E27FC236}">
                <a16:creationId xmlns:a16="http://schemas.microsoft.com/office/drawing/2014/main" id="{F72D99D6-D8C4-26F5-1307-5A5CA7C124DF}"/>
              </a:ext>
            </a:extLst>
          </p:cNvPr>
          <p:cNvSpPr txBox="1">
            <a:spLocks noChangeArrowheads="1"/>
          </p:cNvSpPr>
          <p:nvPr/>
        </p:nvSpPr>
        <p:spPr bwMode="auto">
          <a:xfrm>
            <a:off x="10090484" y="36747"/>
            <a:ext cx="2050716" cy="461665"/>
          </a:xfrm>
          <a:prstGeom prst="rect">
            <a:avLst/>
          </a:prstGeom>
          <a:solidFill>
            <a:schemeClr val="accent4">
              <a:lumMod val="40000"/>
              <a:lumOff val="60000"/>
            </a:schemeClr>
          </a:solidFill>
          <a:ln>
            <a:noFill/>
          </a:ln>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None/>
            </a:pPr>
            <a:r>
              <a:rPr lang="en-US" altLang="ja-JP"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期から継続</a:t>
            </a:r>
            <a:endParaRPr lang="en-US" altLang="ja-JP"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Line 10">
            <a:extLst>
              <a:ext uri="{FF2B5EF4-FFF2-40B4-BE49-F238E27FC236}">
                <a16:creationId xmlns:a16="http://schemas.microsoft.com/office/drawing/2014/main" id="{A5B37C78-2ADD-FC56-7FE2-0A998B9F2FF3}"/>
              </a:ext>
            </a:extLst>
          </p:cNvPr>
          <p:cNvSpPr>
            <a:spLocks noChangeShapeType="1"/>
          </p:cNvSpPr>
          <p:nvPr/>
        </p:nvSpPr>
        <p:spPr bwMode="auto">
          <a:xfrm>
            <a:off x="156000" y="563701"/>
            <a:ext cx="11880000" cy="0"/>
          </a:xfrm>
          <a:prstGeom prst="line">
            <a:avLst/>
          </a:prstGeom>
          <a:noFill/>
          <a:ln w="57150" cmpd="thinThick">
            <a:solidFill>
              <a:schemeClr val="accent1"/>
            </a:solidFill>
            <a:round/>
            <a:headEnd/>
            <a:tailEnd/>
          </a:ln>
          <a:extLst>
            <a:ext uri="{909E8E84-426E-40DD-AFC4-6F175D3DCCD1}">
              <a14:hiddenFill xmlns:a14="http://schemas.microsoft.com/office/drawing/2010/main">
                <a:noFill/>
              </a14:hiddenFill>
            </a:ext>
          </a:extLst>
        </p:spPr>
        <p:txBody>
          <a:bodyPr>
            <a:spAutoFit/>
          </a:bodyPr>
          <a:lstStyle/>
          <a:p>
            <a:pPr defTabSz="422041" eaLnBrk="1" fontAlgn="auto" hangingPunct="1">
              <a:spcBef>
                <a:spcPts val="0"/>
              </a:spcBef>
              <a:spcAft>
                <a:spcPts val="0"/>
              </a:spcAft>
            </a:pPr>
            <a:endParaRPr lang="ja-JP" altLang="en-US" sz="1662" b="0" dirty="0">
              <a:solidFill>
                <a:prstClr val="black"/>
              </a:solidFill>
              <a:latin typeface="Calibri" panose="020F0502020204030204"/>
              <a:ea typeface="游ゴシック" panose="020B0400000000000000" pitchFamily="50" charset="-128"/>
            </a:endParaRPr>
          </a:p>
        </p:txBody>
      </p:sp>
      <p:sp>
        <p:nvSpPr>
          <p:cNvPr id="6" name="テキスト ボックス 2">
            <a:extLst>
              <a:ext uri="{FF2B5EF4-FFF2-40B4-BE49-F238E27FC236}">
                <a16:creationId xmlns:a16="http://schemas.microsoft.com/office/drawing/2014/main" id="{E51AB47F-E02D-0179-2E06-F0CA32B06AB0}"/>
              </a:ext>
            </a:extLst>
          </p:cNvPr>
          <p:cNvSpPr txBox="1">
            <a:spLocks noChangeArrowheads="1"/>
          </p:cNvSpPr>
          <p:nvPr/>
        </p:nvSpPr>
        <p:spPr bwMode="auto">
          <a:xfrm>
            <a:off x="156000" y="815552"/>
            <a:ext cx="11880000" cy="3785652"/>
          </a:xfrm>
          <a:prstGeom prst="rect">
            <a:avLst/>
          </a:prstGeom>
          <a:solidFill>
            <a:schemeClr val="accent1">
              <a:lumMod val="40000"/>
              <a:lumOff val="60000"/>
            </a:schemeClr>
          </a:solidFill>
          <a:ln>
            <a:noFill/>
          </a:ln>
        </p:spPr>
        <p:txBody>
          <a:bodyPr wrap="square" anchor="ctr">
            <a:spAutoFit/>
          </a:bodyPr>
          <a:lstStyle>
            <a:lvl1pPr>
              <a:defRPr sz="4000" b="1">
                <a:solidFill>
                  <a:schemeClr val="bg1"/>
                </a:solidFill>
                <a:latin typeface="HG丸ｺﾞｼｯｸM-PRO" panose="020F0600000000000000" pitchFamily="50" charset="-128"/>
                <a:ea typeface="HG丸ｺﾞｼｯｸM-PRO" panose="020F0600000000000000" pitchFamily="50" charset="-128"/>
              </a:defRPr>
            </a:lvl1pPr>
            <a:lvl2pPr marL="742950" indent="-285750">
              <a:defRPr sz="4000" b="1">
                <a:solidFill>
                  <a:schemeClr val="bg1"/>
                </a:solidFill>
                <a:latin typeface="HG丸ｺﾞｼｯｸM-PRO" panose="020F0600000000000000" pitchFamily="50" charset="-128"/>
                <a:ea typeface="HG丸ｺﾞｼｯｸM-PRO" panose="020F0600000000000000" pitchFamily="50" charset="-128"/>
              </a:defRPr>
            </a:lvl2pPr>
            <a:lvl3pPr marL="1143000" indent="-228600">
              <a:defRPr sz="4000" b="1">
                <a:solidFill>
                  <a:schemeClr val="bg1"/>
                </a:solidFill>
                <a:latin typeface="HG丸ｺﾞｼｯｸM-PRO" panose="020F0600000000000000" pitchFamily="50" charset="-128"/>
                <a:ea typeface="HG丸ｺﾞｼｯｸM-PRO" panose="020F0600000000000000" pitchFamily="50" charset="-128"/>
              </a:defRPr>
            </a:lvl3pPr>
            <a:lvl4pPr marL="1600200" indent="-228600">
              <a:defRPr sz="4000" b="1">
                <a:solidFill>
                  <a:schemeClr val="bg1"/>
                </a:solidFill>
                <a:latin typeface="HG丸ｺﾞｼｯｸM-PRO" panose="020F0600000000000000" pitchFamily="50" charset="-128"/>
                <a:ea typeface="HG丸ｺﾞｼｯｸM-PRO" panose="020F0600000000000000" pitchFamily="50" charset="-128"/>
              </a:defRPr>
            </a:lvl4pPr>
            <a:lvl5pPr marL="2057400" indent="-228600">
              <a:defRPr sz="4000" b="1">
                <a:solidFill>
                  <a:schemeClr val="bg1"/>
                </a:solidFill>
                <a:latin typeface="HG丸ｺﾞｼｯｸM-PRO" panose="020F0600000000000000" pitchFamily="50" charset="-128"/>
                <a:ea typeface="HG丸ｺﾞｼｯｸM-PRO" panose="020F0600000000000000" pitchFamily="50" charset="-128"/>
              </a:defRPr>
            </a:lvl5pPr>
            <a:lvl6pPr marL="25146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6pPr>
            <a:lvl7pPr marL="29718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7pPr>
            <a:lvl8pPr marL="34290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8pPr>
            <a:lvl9pPr marL="38862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9pPr>
          </a:lstStyle>
          <a:p>
            <a:pPr algn="just"/>
            <a:r>
              <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選定理由</a:t>
            </a:r>
            <a:r>
              <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just"/>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2400" b="0" dirty="0">
                <a:solidFill>
                  <a:schemeClr val="tx1"/>
                </a:solidFill>
                <a:latin typeface="Meiryo UI" panose="020B0604030504040204" pitchFamily="50" charset="-128"/>
                <a:ea typeface="Meiryo UI" panose="020B0604030504040204" pitchFamily="50" charset="-128"/>
              </a:rPr>
              <a:t>千葉県八街市における小学生の死傷事故に端を発し開始され、</a:t>
            </a:r>
            <a:endParaRPr lang="en-US" altLang="ja-JP" sz="2400" b="0" dirty="0">
              <a:solidFill>
                <a:schemeClr val="tx1"/>
              </a:solidFill>
              <a:latin typeface="Meiryo UI" panose="020B0604030504040204" pitchFamily="50" charset="-128"/>
              <a:ea typeface="Meiryo UI" panose="020B0604030504040204" pitchFamily="50" charset="-128"/>
            </a:endParaRPr>
          </a:p>
          <a:p>
            <a:pPr algn="just"/>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警察庁・国交省・文科省にて全国の通学路における危険個所を点検し、</a:t>
            </a:r>
            <a:endPar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2022</a:t>
            </a:r>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年末には、</a:t>
            </a:r>
            <a:r>
              <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万</a:t>
            </a:r>
            <a:r>
              <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6,404</a:t>
            </a:r>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か所において対策が必要であることがとりまめられている。</a:t>
            </a:r>
            <a:endPar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2400" b="0" dirty="0">
                <a:solidFill>
                  <a:schemeClr val="tx1"/>
                </a:solidFill>
                <a:latin typeface="Meiryo UI" panose="020B0604030504040204" pitchFamily="50" charset="-128"/>
                <a:ea typeface="Meiryo UI" panose="020B0604030504040204" pitchFamily="50" charset="-128"/>
              </a:rPr>
              <a:t>・</a:t>
            </a:r>
            <a:r>
              <a:rPr lang="en-US" altLang="ja-JP" sz="2400" b="0" dirty="0">
                <a:solidFill>
                  <a:schemeClr val="tx1"/>
                </a:solidFill>
                <a:latin typeface="Meiryo UI" panose="020B0604030504040204" pitchFamily="50" charset="-128"/>
                <a:ea typeface="Meiryo UI" panose="020B0604030504040204" pitchFamily="50" charset="-128"/>
              </a:rPr>
              <a:t>2023</a:t>
            </a:r>
            <a:r>
              <a:rPr lang="ja-JP" altLang="en-US" sz="2400" b="0" dirty="0">
                <a:solidFill>
                  <a:schemeClr val="tx1"/>
                </a:solidFill>
                <a:latin typeface="Meiryo UI" panose="020B0604030504040204" pitchFamily="50" charset="-128"/>
                <a:ea typeface="Meiryo UI" panose="020B0604030504040204" pitchFamily="50" charset="-128"/>
              </a:rPr>
              <a:t>年現在も対策必要箇所が残る状況があり、</a:t>
            </a:r>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引き続き対策必要個所の点検、対策を</a:t>
            </a:r>
            <a:endPar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進め、更なる交通安全を推進することは必要。</a:t>
            </a:r>
            <a:endPar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参考資料：</a:t>
            </a:r>
            <a:r>
              <a:rPr lang="ja-JP" altLang="en-US" sz="2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2"/>
              </a:rPr>
              <a:t>県別危険個所と認識されている道路個所数リスト</a:t>
            </a:r>
            <a:endParaRPr lang="en-US" altLang="ja-JP" sz="2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・省庁の連携する取り組みであることや、道路によって整備管轄が異なるなど、</a:t>
            </a:r>
            <a:endPar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組織内地方議員による各地方議会などでの働きかけと国会での顧問議員による働きかけ、</a:t>
            </a:r>
            <a:endPar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双方連携し取り組める内容となる。</a:t>
            </a:r>
            <a:endPar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2">
            <a:extLst>
              <a:ext uri="{FF2B5EF4-FFF2-40B4-BE49-F238E27FC236}">
                <a16:creationId xmlns:a16="http://schemas.microsoft.com/office/drawing/2014/main" id="{B454ECAF-EC7B-6BF6-446B-049477E9407D}"/>
              </a:ext>
            </a:extLst>
          </p:cNvPr>
          <p:cNvSpPr txBox="1">
            <a:spLocks noChangeArrowheads="1"/>
          </p:cNvSpPr>
          <p:nvPr/>
        </p:nvSpPr>
        <p:spPr bwMode="auto">
          <a:xfrm>
            <a:off x="156000" y="4934391"/>
            <a:ext cx="11880000" cy="1569660"/>
          </a:xfrm>
          <a:prstGeom prst="rect">
            <a:avLst/>
          </a:prstGeom>
          <a:solidFill>
            <a:schemeClr val="accent5">
              <a:lumMod val="20000"/>
              <a:lumOff val="80000"/>
            </a:schemeClr>
          </a:solidFill>
          <a:ln>
            <a:noFill/>
          </a:ln>
        </p:spPr>
        <p:txBody>
          <a:bodyPr wrap="square" anchor="ctr">
            <a:spAutoFit/>
          </a:bodyPr>
          <a:lstStyle>
            <a:lvl1pPr>
              <a:defRPr sz="4000" b="1">
                <a:solidFill>
                  <a:schemeClr val="bg1"/>
                </a:solidFill>
                <a:latin typeface="HG丸ｺﾞｼｯｸM-PRO" panose="020F0600000000000000" pitchFamily="50" charset="-128"/>
                <a:ea typeface="HG丸ｺﾞｼｯｸM-PRO" panose="020F0600000000000000" pitchFamily="50" charset="-128"/>
              </a:defRPr>
            </a:lvl1pPr>
            <a:lvl2pPr marL="742950" indent="-285750">
              <a:defRPr sz="4000" b="1">
                <a:solidFill>
                  <a:schemeClr val="bg1"/>
                </a:solidFill>
                <a:latin typeface="HG丸ｺﾞｼｯｸM-PRO" panose="020F0600000000000000" pitchFamily="50" charset="-128"/>
                <a:ea typeface="HG丸ｺﾞｼｯｸM-PRO" panose="020F0600000000000000" pitchFamily="50" charset="-128"/>
              </a:defRPr>
            </a:lvl2pPr>
            <a:lvl3pPr marL="1143000" indent="-228600">
              <a:defRPr sz="4000" b="1">
                <a:solidFill>
                  <a:schemeClr val="bg1"/>
                </a:solidFill>
                <a:latin typeface="HG丸ｺﾞｼｯｸM-PRO" panose="020F0600000000000000" pitchFamily="50" charset="-128"/>
                <a:ea typeface="HG丸ｺﾞｼｯｸM-PRO" panose="020F0600000000000000" pitchFamily="50" charset="-128"/>
              </a:defRPr>
            </a:lvl3pPr>
            <a:lvl4pPr marL="1600200" indent="-228600">
              <a:defRPr sz="4000" b="1">
                <a:solidFill>
                  <a:schemeClr val="bg1"/>
                </a:solidFill>
                <a:latin typeface="HG丸ｺﾞｼｯｸM-PRO" panose="020F0600000000000000" pitchFamily="50" charset="-128"/>
                <a:ea typeface="HG丸ｺﾞｼｯｸM-PRO" panose="020F0600000000000000" pitchFamily="50" charset="-128"/>
              </a:defRPr>
            </a:lvl4pPr>
            <a:lvl5pPr marL="2057400" indent="-228600">
              <a:defRPr sz="4000" b="1">
                <a:solidFill>
                  <a:schemeClr val="bg1"/>
                </a:solidFill>
                <a:latin typeface="HG丸ｺﾞｼｯｸM-PRO" panose="020F0600000000000000" pitchFamily="50" charset="-128"/>
                <a:ea typeface="HG丸ｺﾞｼｯｸM-PRO" panose="020F0600000000000000" pitchFamily="50" charset="-128"/>
              </a:defRPr>
            </a:lvl5pPr>
            <a:lvl6pPr marL="25146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6pPr>
            <a:lvl7pPr marL="29718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7pPr>
            <a:lvl8pPr marL="34290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8pPr>
            <a:lvl9pPr marL="38862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9pPr>
          </a:lstStyle>
          <a:p>
            <a:r>
              <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具体的活動</a:t>
            </a:r>
            <a:r>
              <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2400" b="0" dirty="0">
                <a:solidFill>
                  <a:schemeClr val="tx1"/>
                </a:solidFill>
                <a:latin typeface="Meiryo UI" panose="020B0604030504040204" pitchFamily="50" charset="-128"/>
                <a:ea typeface="Meiryo UI" panose="020B0604030504040204" pitchFamily="50" charset="-128"/>
              </a:rPr>
              <a:t>①組織内地方議員による各地域の該当危険箇所の現状把握</a:t>
            </a:r>
          </a:p>
          <a:p>
            <a:r>
              <a:rPr lang="ja-JP" altLang="en-US" sz="2400" b="0" dirty="0">
                <a:solidFill>
                  <a:schemeClr val="tx1"/>
                </a:solidFill>
                <a:latin typeface="Meiryo UI" panose="020B0604030504040204" pitchFamily="50" charset="-128"/>
                <a:ea typeface="Meiryo UI" panose="020B0604030504040204" pitchFamily="50" charset="-128"/>
              </a:rPr>
              <a:t>②組織内地方議員を通じた地方議会での問題提起、早期対応に向けた働きかけ</a:t>
            </a:r>
          </a:p>
          <a:p>
            <a:r>
              <a:rPr lang="ja-JP" altLang="en-US" sz="2400" b="0" dirty="0">
                <a:solidFill>
                  <a:schemeClr val="tx1"/>
                </a:solidFill>
                <a:latin typeface="Meiryo UI" panose="020B0604030504040204" pitchFamily="50" charset="-128"/>
                <a:ea typeface="Meiryo UI" panose="020B0604030504040204" pitchFamily="50" charset="-128"/>
              </a:rPr>
              <a:t>③改善が困難で国からの支援等が必要な際は、組織内地方議員と顧問議員とで連携し推進</a:t>
            </a:r>
          </a:p>
        </p:txBody>
      </p:sp>
    </p:spTree>
    <p:extLst>
      <p:ext uri="{BB962C8B-B14F-4D97-AF65-F5344CB8AC3E}">
        <p14:creationId xmlns:p14="http://schemas.microsoft.com/office/powerpoint/2010/main" val="14017740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テキスト ボックス 47">
            <a:extLst>
              <a:ext uri="{FF2B5EF4-FFF2-40B4-BE49-F238E27FC236}">
                <a16:creationId xmlns:a16="http://schemas.microsoft.com/office/drawing/2014/main" id="{CEF3B0EE-D2E0-4020-8D6F-599F6EECB423}"/>
              </a:ext>
            </a:extLst>
          </p:cNvPr>
          <p:cNvSpPr txBox="1">
            <a:spLocks noChangeArrowheads="1"/>
          </p:cNvSpPr>
          <p:nvPr/>
        </p:nvSpPr>
        <p:spPr bwMode="auto">
          <a:xfrm>
            <a:off x="-1" y="79305"/>
            <a:ext cx="1104537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■項目詳細：危険な通学路における交通事故の防止</a:t>
            </a:r>
            <a:endParaRPr lang="en-US" altLang="ja-JP"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a:extLst>
              <a:ext uri="{FF2B5EF4-FFF2-40B4-BE49-F238E27FC236}">
                <a16:creationId xmlns:a16="http://schemas.microsoft.com/office/drawing/2014/main" id="{F72D99D6-D8C4-26F5-1307-5A5CA7C124DF}"/>
              </a:ext>
            </a:extLst>
          </p:cNvPr>
          <p:cNvSpPr txBox="1">
            <a:spLocks noChangeArrowheads="1"/>
          </p:cNvSpPr>
          <p:nvPr/>
        </p:nvSpPr>
        <p:spPr bwMode="auto">
          <a:xfrm>
            <a:off x="10090484" y="36747"/>
            <a:ext cx="2050716" cy="461665"/>
          </a:xfrm>
          <a:prstGeom prst="rect">
            <a:avLst/>
          </a:prstGeom>
          <a:solidFill>
            <a:schemeClr val="accent4">
              <a:lumMod val="40000"/>
              <a:lumOff val="60000"/>
            </a:schemeClr>
          </a:solidFill>
          <a:ln>
            <a:noFill/>
          </a:ln>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None/>
            </a:pPr>
            <a:r>
              <a:rPr lang="en-US" altLang="ja-JP"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期から継続</a:t>
            </a:r>
            <a:endParaRPr lang="en-US" altLang="ja-JP"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Line 10">
            <a:extLst>
              <a:ext uri="{FF2B5EF4-FFF2-40B4-BE49-F238E27FC236}">
                <a16:creationId xmlns:a16="http://schemas.microsoft.com/office/drawing/2014/main" id="{A5B37C78-2ADD-FC56-7FE2-0A998B9F2FF3}"/>
              </a:ext>
            </a:extLst>
          </p:cNvPr>
          <p:cNvSpPr>
            <a:spLocks noChangeShapeType="1"/>
          </p:cNvSpPr>
          <p:nvPr/>
        </p:nvSpPr>
        <p:spPr bwMode="auto">
          <a:xfrm>
            <a:off x="156000" y="563701"/>
            <a:ext cx="11880000" cy="0"/>
          </a:xfrm>
          <a:prstGeom prst="line">
            <a:avLst/>
          </a:prstGeom>
          <a:noFill/>
          <a:ln w="57150" cmpd="thinThick">
            <a:solidFill>
              <a:schemeClr val="accent1"/>
            </a:solidFill>
            <a:round/>
            <a:headEnd/>
            <a:tailEnd/>
          </a:ln>
          <a:extLst>
            <a:ext uri="{909E8E84-426E-40DD-AFC4-6F175D3DCCD1}">
              <a14:hiddenFill xmlns:a14="http://schemas.microsoft.com/office/drawing/2010/main">
                <a:noFill/>
              </a14:hiddenFill>
            </a:ext>
          </a:extLst>
        </p:spPr>
        <p:txBody>
          <a:bodyPr>
            <a:spAutoFit/>
          </a:bodyPr>
          <a:lstStyle/>
          <a:p>
            <a:pPr defTabSz="422041" eaLnBrk="1" fontAlgn="auto" hangingPunct="1">
              <a:spcBef>
                <a:spcPts val="0"/>
              </a:spcBef>
              <a:spcAft>
                <a:spcPts val="0"/>
              </a:spcAft>
            </a:pPr>
            <a:endParaRPr lang="ja-JP" altLang="en-US" sz="1662" b="0" dirty="0">
              <a:solidFill>
                <a:prstClr val="black"/>
              </a:solidFill>
              <a:latin typeface="Calibri" panose="020F0502020204030204"/>
              <a:ea typeface="游ゴシック" panose="020B0400000000000000" pitchFamily="50" charset="-128"/>
            </a:endParaRPr>
          </a:p>
        </p:txBody>
      </p:sp>
      <p:sp>
        <p:nvSpPr>
          <p:cNvPr id="3" name="テキスト ボックス 2">
            <a:extLst>
              <a:ext uri="{FF2B5EF4-FFF2-40B4-BE49-F238E27FC236}">
                <a16:creationId xmlns:a16="http://schemas.microsoft.com/office/drawing/2014/main" id="{F271E460-4F10-D638-2C0D-1E0ADC08E28A}"/>
              </a:ext>
            </a:extLst>
          </p:cNvPr>
          <p:cNvSpPr txBox="1">
            <a:spLocks noChangeArrowheads="1"/>
          </p:cNvSpPr>
          <p:nvPr/>
        </p:nvSpPr>
        <p:spPr bwMode="auto">
          <a:xfrm>
            <a:off x="156000" y="628991"/>
            <a:ext cx="11880000" cy="435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a:defRPr sz="4000" b="1">
                <a:solidFill>
                  <a:schemeClr val="bg1"/>
                </a:solidFill>
                <a:latin typeface="HG丸ｺﾞｼｯｸM-PRO" panose="020F0600000000000000" pitchFamily="50" charset="-128"/>
                <a:ea typeface="HG丸ｺﾞｼｯｸM-PRO" panose="020F0600000000000000" pitchFamily="50" charset="-128"/>
              </a:defRPr>
            </a:lvl1pPr>
            <a:lvl2pPr marL="742950" indent="-285750">
              <a:defRPr sz="4000" b="1">
                <a:solidFill>
                  <a:schemeClr val="bg1"/>
                </a:solidFill>
                <a:latin typeface="HG丸ｺﾞｼｯｸM-PRO" panose="020F0600000000000000" pitchFamily="50" charset="-128"/>
                <a:ea typeface="HG丸ｺﾞｼｯｸM-PRO" panose="020F0600000000000000" pitchFamily="50" charset="-128"/>
              </a:defRPr>
            </a:lvl2pPr>
            <a:lvl3pPr marL="1143000" indent="-228600">
              <a:defRPr sz="4000" b="1">
                <a:solidFill>
                  <a:schemeClr val="bg1"/>
                </a:solidFill>
                <a:latin typeface="HG丸ｺﾞｼｯｸM-PRO" panose="020F0600000000000000" pitchFamily="50" charset="-128"/>
                <a:ea typeface="HG丸ｺﾞｼｯｸM-PRO" panose="020F0600000000000000" pitchFamily="50" charset="-128"/>
              </a:defRPr>
            </a:lvl3pPr>
            <a:lvl4pPr marL="1600200" indent="-228600">
              <a:defRPr sz="4000" b="1">
                <a:solidFill>
                  <a:schemeClr val="bg1"/>
                </a:solidFill>
                <a:latin typeface="HG丸ｺﾞｼｯｸM-PRO" panose="020F0600000000000000" pitchFamily="50" charset="-128"/>
                <a:ea typeface="HG丸ｺﾞｼｯｸM-PRO" panose="020F0600000000000000" pitchFamily="50" charset="-128"/>
              </a:defRPr>
            </a:lvl4pPr>
            <a:lvl5pPr marL="2057400" indent="-228600">
              <a:defRPr sz="4000" b="1">
                <a:solidFill>
                  <a:schemeClr val="bg1"/>
                </a:solidFill>
                <a:latin typeface="HG丸ｺﾞｼｯｸM-PRO" panose="020F0600000000000000" pitchFamily="50" charset="-128"/>
                <a:ea typeface="HG丸ｺﾞｼｯｸM-PRO" panose="020F0600000000000000" pitchFamily="50" charset="-128"/>
              </a:defRPr>
            </a:lvl5pPr>
            <a:lvl6pPr marL="25146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6pPr>
            <a:lvl7pPr marL="29718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7pPr>
            <a:lvl8pPr marL="34290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8pPr>
            <a:lvl9pPr marL="38862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9pPr>
          </a:lstStyle>
          <a:p>
            <a:pPr algn="just"/>
            <a:r>
              <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活動スケジュール</a:t>
            </a:r>
            <a:r>
              <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8" name="図 7">
            <a:extLst>
              <a:ext uri="{FF2B5EF4-FFF2-40B4-BE49-F238E27FC236}">
                <a16:creationId xmlns:a16="http://schemas.microsoft.com/office/drawing/2014/main" id="{0F8B1EFB-7796-34D0-BF40-3CB4A7D85A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5999" y="1130109"/>
            <a:ext cx="11879999" cy="3129475"/>
          </a:xfrm>
          <a:prstGeom prst="rect">
            <a:avLst/>
          </a:prstGeom>
        </p:spPr>
      </p:pic>
    </p:spTree>
    <p:extLst>
      <p:ext uri="{BB962C8B-B14F-4D97-AF65-F5344CB8AC3E}">
        <p14:creationId xmlns:p14="http://schemas.microsoft.com/office/powerpoint/2010/main" val="35808926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Line 10">
            <a:extLst>
              <a:ext uri="{FF2B5EF4-FFF2-40B4-BE49-F238E27FC236}">
                <a16:creationId xmlns:a16="http://schemas.microsoft.com/office/drawing/2014/main" id="{E963A7B0-F65B-4E89-BBA2-38DC4CE86EC7}"/>
              </a:ext>
            </a:extLst>
          </p:cNvPr>
          <p:cNvSpPr>
            <a:spLocks noChangeShapeType="1"/>
          </p:cNvSpPr>
          <p:nvPr/>
        </p:nvSpPr>
        <p:spPr bwMode="auto">
          <a:xfrm>
            <a:off x="156000" y="563701"/>
            <a:ext cx="11880000" cy="0"/>
          </a:xfrm>
          <a:prstGeom prst="line">
            <a:avLst/>
          </a:prstGeom>
          <a:noFill/>
          <a:ln w="57150" cmpd="thinThick">
            <a:solidFill>
              <a:schemeClr val="accent1"/>
            </a:solidFill>
            <a:round/>
            <a:headEnd/>
            <a:tailEnd/>
          </a:ln>
          <a:extLst>
            <a:ext uri="{909E8E84-426E-40DD-AFC4-6F175D3DCCD1}">
              <a14:hiddenFill xmlns:a14="http://schemas.microsoft.com/office/drawing/2010/main">
                <a:noFill/>
              </a14:hiddenFill>
            </a:ext>
          </a:extLst>
        </p:spPr>
        <p:txBody>
          <a:bodyPr>
            <a:spAutoFit/>
          </a:bodyPr>
          <a:lstStyle/>
          <a:p>
            <a:pPr defTabSz="422041" eaLnBrk="1" fontAlgn="auto" hangingPunct="1">
              <a:spcBef>
                <a:spcPts val="0"/>
              </a:spcBef>
              <a:spcAft>
                <a:spcPts val="0"/>
              </a:spcAft>
            </a:pPr>
            <a:endParaRPr lang="ja-JP" altLang="en-US" sz="1662" b="0" dirty="0">
              <a:solidFill>
                <a:prstClr val="black"/>
              </a:solidFill>
              <a:latin typeface="Calibri" panose="020F0502020204030204"/>
              <a:ea typeface="游ゴシック" panose="020B0400000000000000" pitchFamily="50" charset="-128"/>
            </a:endParaRPr>
          </a:p>
        </p:txBody>
      </p:sp>
      <p:sp>
        <p:nvSpPr>
          <p:cNvPr id="48" name="テキスト ボックス 47">
            <a:extLst>
              <a:ext uri="{FF2B5EF4-FFF2-40B4-BE49-F238E27FC236}">
                <a16:creationId xmlns:a16="http://schemas.microsoft.com/office/drawing/2014/main" id="{CEF3B0EE-D2E0-4020-8D6F-599F6EECB423}"/>
              </a:ext>
            </a:extLst>
          </p:cNvPr>
          <p:cNvSpPr txBox="1">
            <a:spLocks noChangeArrowheads="1"/>
          </p:cNvSpPr>
          <p:nvPr/>
        </p:nvSpPr>
        <p:spPr bwMode="auto">
          <a:xfrm>
            <a:off x="-1" y="79305"/>
            <a:ext cx="1104537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■項目詳細：</a:t>
            </a:r>
            <a:r>
              <a:rPr lang="ja-JP" altLang="ja-JP" sz="2400" dirty="0">
                <a:latin typeface="Meiryo UI" panose="020B0604030504040204" pitchFamily="50" charset="-128"/>
                <a:ea typeface="Meiryo UI" panose="020B0604030504040204" pitchFamily="50" charset="-128"/>
              </a:rPr>
              <a:t>部活動の地域移行</a:t>
            </a:r>
            <a:endParaRPr lang="en-US" altLang="ja-JP" sz="2400" dirty="0">
              <a:latin typeface="Meiryo UI" panose="020B0604030504040204" pitchFamily="50" charset="-128"/>
              <a:ea typeface="Meiryo UI" panose="020B0604030504040204" pitchFamily="50" charset="-128"/>
            </a:endParaRPr>
          </a:p>
        </p:txBody>
      </p:sp>
      <p:sp>
        <p:nvSpPr>
          <p:cNvPr id="46" name="テキスト ボックス 2">
            <a:extLst>
              <a:ext uri="{FF2B5EF4-FFF2-40B4-BE49-F238E27FC236}">
                <a16:creationId xmlns:a16="http://schemas.microsoft.com/office/drawing/2014/main" id="{160F467F-1FA6-4BCE-B5D4-A890D84EE263}"/>
              </a:ext>
            </a:extLst>
          </p:cNvPr>
          <p:cNvSpPr txBox="1">
            <a:spLocks noChangeArrowheads="1"/>
          </p:cNvSpPr>
          <p:nvPr/>
        </p:nvSpPr>
        <p:spPr bwMode="auto">
          <a:xfrm>
            <a:off x="156000" y="858775"/>
            <a:ext cx="11880000" cy="5570756"/>
          </a:xfrm>
          <a:prstGeom prst="rect">
            <a:avLst/>
          </a:prstGeom>
          <a:solidFill>
            <a:schemeClr val="accent1">
              <a:lumMod val="40000"/>
              <a:lumOff val="60000"/>
            </a:schemeClr>
          </a:solidFill>
          <a:ln>
            <a:noFill/>
          </a:ln>
        </p:spPr>
        <p:txBody>
          <a:bodyPr wrap="square" anchor="ctr">
            <a:spAutoFit/>
          </a:bodyPr>
          <a:lstStyle>
            <a:lvl1pPr>
              <a:defRPr sz="4000" b="1">
                <a:solidFill>
                  <a:schemeClr val="bg1"/>
                </a:solidFill>
                <a:latin typeface="HG丸ｺﾞｼｯｸM-PRO" panose="020F0600000000000000" pitchFamily="50" charset="-128"/>
                <a:ea typeface="HG丸ｺﾞｼｯｸM-PRO" panose="020F0600000000000000" pitchFamily="50" charset="-128"/>
              </a:defRPr>
            </a:lvl1pPr>
            <a:lvl2pPr marL="742950" indent="-285750">
              <a:defRPr sz="4000" b="1">
                <a:solidFill>
                  <a:schemeClr val="bg1"/>
                </a:solidFill>
                <a:latin typeface="HG丸ｺﾞｼｯｸM-PRO" panose="020F0600000000000000" pitchFamily="50" charset="-128"/>
                <a:ea typeface="HG丸ｺﾞｼｯｸM-PRO" panose="020F0600000000000000" pitchFamily="50" charset="-128"/>
              </a:defRPr>
            </a:lvl2pPr>
            <a:lvl3pPr marL="1143000" indent="-228600">
              <a:defRPr sz="4000" b="1">
                <a:solidFill>
                  <a:schemeClr val="bg1"/>
                </a:solidFill>
                <a:latin typeface="HG丸ｺﾞｼｯｸM-PRO" panose="020F0600000000000000" pitchFamily="50" charset="-128"/>
                <a:ea typeface="HG丸ｺﾞｼｯｸM-PRO" panose="020F0600000000000000" pitchFamily="50" charset="-128"/>
              </a:defRPr>
            </a:lvl3pPr>
            <a:lvl4pPr marL="1600200" indent="-228600">
              <a:defRPr sz="4000" b="1">
                <a:solidFill>
                  <a:schemeClr val="bg1"/>
                </a:solidFill>
                <a:latin typeface="HG丸ｺﾞｼｯｸM-PRO" panose="020F0600000000000000" pitchFamily="50" charset="-128"/>
                <a:ea typeface="HG丸ｺﾞｼｯｸM-PRO" panose="020F0600000000000000" pitchFamily="50" charset="-128"/>
              </a:defRPr>
            </a:lvl4pPr>
            <a:lvl5pPr marL="2057400" indent="-228600">
              <a:defRPr sz="4000" b="1">
                <a:solidFill>
                  <a:schemeClr val="bg1"/>
                </a:solidFill>
                <a:latin typeface="HG丸ｺﾞｼｯｸM-PRO" panose="020F0600000000000000" pitchFamily="50" charset="-128"/>
                <a:ea typeface="HG丸ｺﾞｼｯｸM-PRO" panose="020F0600000000000000" pitchFamily="50" charset="-128"/>
              </a:defRPr>
            </a:lvl5pPr>
            <a:lvl6pPr marL="25146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6pPr>
            <a:lvl7pPr marL="29718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7pPr>
            <a:lvl8pPr marL="34290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8pPr>
            <a:lvl9pPr marL="38862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9pPr>
          </a:lstStyle>
          <a:p>
            <a:pPr algn="just"/>
            <a:r>
              <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選定理由</a:t>
            </a:r>
            <a:r>
              <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just"/>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2400" b="0" dirty="0">
                <a:solidFill>
                  <a:schemeClr val="tx1"/>
                </a:solidFill>
                <a:latin typeface="Meiryo UI" panose="020B0604030504040204" pitchFamily="50" charset="-128"/>
                <a:ea typeface="Meiryo UI" panose="020B0604030504040204" pitchFamily="50" charset="-128"/>
              </a:rPr>
              <a:t>国の方針で</a:t>
            </a:r>
            <a:r>
              <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2023</a:t>
            </a:r>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年度を推進期間とし、</a:t>
            </a:r>
            <a:r>
              <a:rPr lang="ja-JP" altLang="ja-JP" sz="2400" b="0" dirty="0">
                <a:solidFill>
                  <a:schemeClr val="tx1"/>
                </a:solidFill>
                <a:latin typeface="Meiryo UI" panose="020B0604030504040204" pitchFamily="50" charset="-128"/>
                <a:ea typeface="Meiryo UI" panose="020B0604030504040204" pitchFamily="50" charset="-128"/>
              </a:rPr>
              <a:t>「学校の部活動は休日においては、</a:t>
            </a:r>
            <a:endParaRPr lang="en-US" altLang="ja-JP" sz="2400" b="0" dirty="0">
              <a:solidFill>
                <a:schemeClr val="tx1"/>
              </a:solidFill>
              <a:latin typeface="Meiryo UI" panose="020B0604030504040204" pitchFamily="50" charset="-128"/>
              <a:ea typeface="Meiryo UI" panose="020B0604030504040204" pitchFamily="50" charset="-128"/>
            </a:endParaRPr>
          </a:p>
          <a:p>
            <a:pPr algn="just"/>
            <a:r>
              <a:rPr lang="ja-JP" altLang="en-US" sz="2400" b="0" dirty="0">
                <a:solidFill>
                  <a:schemeClr val="tx1"/>
                </a:solidFill>
                <a:latin typeface="Meiryo UI" panose="020B0604030504040204" pitchFamily="50" charset="-128"/>
                <a:ea typeface="Meiryo UI" panose="020B0604030504040204" pitchFamily="50" charset="-128"/>
              </a:rPr>
              <a:t>　</a:t>
            </a:r>
            <a:r>
              <a:rPr lang="ja-JP" altLang="ja-JP" sz="2400" b="0" dirty="0">
                <a:solidFill>
                  <a:schemeClr val="tx1"/>
                </a:solidFill>
                <a:latin typeface="Meiryo UI" panose="020B0604030504040204" pitchFamily="50" charset="-128"/>
                <a:ea typeface="Meiryo UI" panose="020B0604030504040204" pitchFamily="50" charset="-128"/>
              </a:rPr>
              <a:t>地域での対応に移行させる」</a:t>
            </a:r>
            <a:r>
              <a:rPr lang="ja-JP" altLang="en-US" sz="2400" b="0" dirty="0">
                <a:solidFill>
                  <a:schemeClr val="tx1"/>
                </a:solidFill>
                <a:latin typeface="Meiryo UI" panose="020B0604030504040204" pitchFamily="50" charset="-128"/>
                <a:ea typeface="Meiryo UI" panose="020B0604030504040204" pitchFamily="50" charset="-128"/>
              </a:rPr>
              <a:t>ことが決定しており、組合員にとっても身近で関心の高いテーマ*</a:t>
            </a:r>
            <a:endParaRPr lang="en-US" altLang="ja-JP" sz="2400" b="0" dirty="0">
              <a:solidFill>
                <a:schemeClr val="tx1"/>
              </a:solidFill>
              <a:latin typeface="Meiryo UI" panose="020B0604030504040204" pitchFamily="50" charset="-128"/>
              <a:ea typeface="Meiryo UI" panose="020B0604030504040204" pitchFamily="50" charset="-128"/>
            </a:endParaRPr>
          </a:p>
          <a:p>
            <a:pPr algn="just"/>
            <a:r>
              <a:rPr lang="ja-JP" altLang="en-US" sz="2400" b="0" dirty="0">
                <a:solidFill>
                  <a:schemeClr val="tx1"/>
                </a:solidFill>
                <a:latin typeface="Meiryo UI" panose="020B0604030504040204" pitchFamily="50" charset="-128"/>
                <a:ea typeface="Meiryo UI" panose="020B0604030504040204" pitchFamily="50" charset="-128"/>
              </a:rPr>
              <a:t>　であり、</a:t>
            </a:r>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若者の政治への関心、企業の地域貢献の観点から取り組むことで、組織内議員の</a:t>
            </a:r>
            <a:endPar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周知につながる</a:t>
            </a:r>
            <a:endPar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800" b="0" dirty="0">
                <a:solidFill>
                  <a:schemeClr val="tx1"/>
                </a:solidFill>
                <a:latin typeface="Meiryo UI" panose="020B0604030504040204" pitchFamily="50" charset="-128"/>
                <a:ea typeface="Meiryo UI" panose="020B0604030504040204" pitchFamily="50" charset="-128"/>
              </a:rPr>
              <a:t>　</a:t>
            </a:r>
            <a:r>
              <a:rPr lang="ja-JP" altLang="en-US" sz="2000" b="0" dirty="0">
                <a:solidFill>
                  <a:schemeClr val="tx1"/>
                </a:solidFill>
                <a:latin typeface="Meiryo UI" panose="020B0604030504040204" pitchFamily="50" charset="-128"/>
                <a:ea typeface="Meiryo UI" panose="020B0604030504040204" pitchFamily="50" charset="-128"/>
              </a:rPr>
              <a:t>　＊子どもの親として、また部活動の指導員などの地域人材として組合員が直面している</a:t>
            </a:r>
            <a:endParaRPr lang="en-US" altLang="ja-JP" sz="2000" b="0" dirty="0">
              <a:solidFill>
                <a:schemeClr val="tx1"/>
              </a:solidFill>
              <a:latin typeface="Meiryo UI" panose="020B0604030504040204" pitchFamily="50" charset="-128"/>
              <a:ea typeface="Meiryo UI" panose="020B0604030504040204" pitchFamily="50" charset="-128"/>
            </a:endParaRPr>
          </a:p>
          <a:p>
            <a:pPr algn="just"/>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・地域に根差す自動車産業だからこそ、将来の地域の担い手となる人材育成は必須であり、</a:t>
            </a:r>
            <a:endPar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かつ各企業が現有する施設・人材を提供する等の協力</a:t>
            </a:r>
            <a:r>
              <a:rPr lang="ja-JP" altLang="en-US" sz="2400" b="0" dirty="0">
                <a:solidFill>
                  <a:schemeClr val="tx1"/>
                </a:solidFill>
                <a:latin typeface="Meiryo UI" panose="020B0604030504040204" pitchFamily="50" charset="-128"/>
                <a:ea typeface="Meiryo UI" panose="020B0604030504040204" pitchFamily="50" charset="-128"/>
              </a:rPr>
              <a:t>できる側面があるため、</a:t>
            </a:r>
            <a:r>
              <a:rPr lang="ja-JP" altLang="ja-JP" sz="2400" b="0" dirty="0">
                <a:solidFill>
                  <a:schemeClr val="tx1"/>
                </a:solidFill>
                <a:latin typeface="Meiryo UI" panose="020B0604030504040204" pitchFamily="50" charset="-128"/>
                <a:ea typeface="Meiryo UI" panose="020B0604030504040204" pitchFamily="50" charset="-128"/>
              </a:rPr>
              <a:t>組合員と</a:t>
            </a:r>
            <a:endParaRPr lang="en-US" altLang="ja-JP" sz="2400" b="0" dirty="0">
              <a:solidFill>
                <a:schemeClr val="tx1"/>
              </a:solidFill>
              <a:latin typeface="Meiryo UI" panose="020B0604030504040204" pitchFamily="50" charset="-128"/>
              <a:ea typeface="Meiryo UI" panose="020B0604030504040204" pitchFamily="50" charset="-128"/>
            </a:endParaRPr>
          </a:p>
          <a:p>
            <a:pPr algn="just"/>
            <a:r>
              <a:rPr lang="ja-JP" altLang="en-US" sz="2400" b="0" dirty="0">
                <a:solidFill>
                  <a:schemeClr val="tx1"/>
                </a:solidFill>
                <a:latin typeface="Meiryo UI" panose="020B0604030504040204" pitchFamily="50" charset="-128"/>
                <a:ea typeface="Meiryo UI" panose="020B0604030504040204" pitchFamily="50" charset="-128"/>
              </a:rPr>
              <a:t>　</a:t>
            </a:r>
            <a:r>
              <a:rPr lang="ja-JP" altLang="ja-JP" sz="2400" b="0" dirty="0">
                <a:solidFill>
                  <a:schemeClr val="tx1"/>
                </a:solidFill>
                <a:latin typeface="Meiryo UI" panose="020B0604030504040204" pitchFamily="50" charset="-128"/>
                <a:ea typeface="Meiryo UI" panose="020B0604030504040204" pitchFamily="50" charset="-128"/>
              </a:rPr>
              <a:t>企業</a:t>
            </a:r>
            <a:r>
              <a:rPr lang="ja-JP" altLang="en-US" sz="2400" b="0" dirty="0">
                <a:solidFill>
                  <a:schemeClr val="tx1"/>
                </a:solidFill>
                <a:latin typeface="Meiryo UI" panose="020B0604030504040204" pitchFamily="50" charset="-128"/>
                <a:ea typeface="Meiryo UI" panose="020B0604030504040204" pitchFamily="50" charset="-128"/>
              </a:rPr>
              <a:t>と地域</a:t>
            </a:r>
            <a:r>
              <a:rPr lang="ja-JP" altLang="ja-JP" sz="2400" b="0" dirty="0">
                <a:solidFill>
                  <a:schemeClr val="tx1"/>
                </a:solidFill>
                <a:latin typeface="Meiryo UI" panose="020B0604030504040204" pitchFamily="50" charset="-128"/>
                <a:ea typeface="Meiryo UI" panose="020B0604030504040204" pitchFamily="50" charset="-128"/>
              </a:rPr>
              <a:t>が</a:t>
            </a:r>
            <a:r>
              <a:rPr lang="ja-JP" altLang="en-US" sz="2400" b="0" dirty="0">
                <a:solidFill>
                  <a:schemeClr val="tx1"/>
                </a:solidFill>
                <a:latin typeface="Meiryo UI" panose="020B0604030504040204" pitchFamily="50" charset="-128"/>
                <a:ea typeface="Meiryo UI" panose="020B0604030504040204" pitchFamily="50" charset="-128"/>
              </a:rPr>
              <a:t>かかわる</a:t>
            </a:r>
            <a:r>
              <a:rPr lang="ja-JP" altLang="ja-JP" sz="2400" b="0" dirty="0">
                <a:solidFill>
                  <a:schemeClr val="tx1"/>
                </a:solidFill>
                <a:latin typeface="Meiryo UI" panose="020B0604030504040204" pitchFamily="50" charset="-128"/>
                <a:ea typeface="Meiryo UI" panose="020B0604030504040204" pitchFamily="50" charset="-128"/>
              </a:rPr>
              <a:t>問題</a:t>
            </a:r>
            <a:r>
              <a:rPr lang="ja-JP" altLang="en-US" sz="2400" b="0" dirty="0">
                <a:solidFill>
                  <a:schemeClr val="tx1"/>
                </a:solidFill>
                <a:latin typeface="Meiryo UI" panose="020B0604030504040204" pitchFamily="50" charset="-128"/>
                <a:ea typeface="Meiryo UI" panose="020B0604030504040204" pitchFamily="50" charset="-128"/>
              </a:rPr>
              <a:t>の中、組織内議員が関係者をつないでいくことも期待される</a:t>
            </a:r>
            <a:endParaRPr lang="en-US" altLang="ja-JP" sz="2400" b="0" dirty="0">
              <a:solidFill>
                <a:schemeClr val="tx1"/>
              </a:solidFill>
              <a:latin typeface="Meiryo UI" panose="020B0604030504040204" pitchFamily="50" charset="-128"/>
              <a:ea typeface="Meiryo UI" panose="020B0604030504040204" pitchFamily="50" charset="-128"/>
            </a:endParaRPr>
          </a:p>
          <a:p>
            <a:pPr algn="just"/>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・各家庭や子どもの希望する活動参加の機会平等を軸とするようこの取り組みを推進することは</a:t>
            </a:r>
            <a:endPar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労働組合としての取り組む価値や理念にもつなげられる</a:t>
            </a:r>
            <a:endPar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2400" b="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2400" b="0" dirty="0">
                <a:solidFill>
                  <a:schemeClr val="tx1"/>
                </a:solidFill>
                <a:latin typeface="Meiryo UI" panose="020B0604030504040204" pitchFamily="50" charset="-128"/>
                <a:ea typeface="Meiryo UI" panose="020B0604030504040204" pitchFamily="50" charset="-128"/>
              </a:rPr>
              <a:t>各地域で</a:t>
            </a:r>
            <a:r>
              <a:rPr lang="ja-JP" altLang="ja-JP" sz="2400" b="0" dirty="0">
                <a:solidFill>
                  <a:schemeClr val="tx1"/>
                </a:solidFill>
                <a:latin typeface="Meiryo UI" panose="020B0604030504040204" pitchFamily="50" charset="-128"/>
                <a:ea typeface="Meiryo UI" panose="020B0604030504040204" pitchFamily="50" charset="-128"/>
              </a:rPr>
              <a:t>取り組みを進めたいという思いがあっても、</a:t>
            </a:r>
            <a:r>
              <a:rPr lang="ja-JP" altLang="en-US" sz="2400" b="0" dirty="0">
                <a:solidFill>
                  <a:schemeClr val="tx1"/>
                </a:solidFill>
                <a:latin typeface="Meiryo UI" panose="020B0604030504040204" pitchFamily="50" charset="-128"/>
                <a:ea typeface="Meiryo UI" panose="020B0604030504040204" pitchFamily="50" charset="-128"/>
              </a:rPr>
              <a:t>人材の確保や活動中の怪我等の</a:t>
            </a:r>
            <a:endParaRPr lang="en-US" altLang="ja-JP" sz="2400" b="0" dirty="0">
              <a:solidFill>
                <a:schemeClr val="tx1"/>
              </a:solidFill>
              <a:latin typeface="Meiryo UI" panose="020B0604030504040204" pitchFamily="50" charset="-128"/>
              <a:ea typeface="Meiryo UI" panose="020B0604030504040204" pitchFamily="50" charset="-128"/>
            </a:endParaRPr>
          </a:p>
          <a:p>
            <a:pPr algn="just"/>
            <a:r>
              <a:rPr lang="ja-JP" altLang="en-US" sz="2400" b="0" dirty="0">
                <a:solidFill>
                  <a:schemeClr val="tx1"/>
                </a:solidFill>
                <a:latin typeface="Meiryo UI" panose="020B0604030504040204" pitchFamily="50" charset="-128"/>
                <a:ea typeface="Meiryo UI" panose="020B0604030504040204" pitchFamily="50" charset="-128"/>
              </a:rPr>
              <a:t>　責任の所在など、</a:t>
            </a:r>
            <a:r>
              <a:rPr lang="ja-JP" altLang="ja-JP" sz="2400" b="0" dirty="0">
                <a:solidFill>
                  <a:schemeClr val="tx1"/>
                </a:solidFill>
                <a:latin typeface="Meiryo UI" panose="020B0604030504040204" pitchFamily="50" charset="-128"/>
                <a:ea typeface="Meiryo UI" panose="020B0604030504040204" pitchFamily="50" charset="-128"/>
              </a:rPr>
              <a:t>なかなか進まない状況もあり、運営の枠組</a:t>
            </a:r>
            <a:r>
              <a:rPr lang="ja-JP" altLang="en-US" sz="2400" b="0" dirty="0">
                <a:solidFill>
                  <a:schemeClr val="tx1"/>
                </a:solidFill>
                <a:latin typeface="Meiryo UI" panose="020B0604030504040204" pitchFamily="50" charset="-128"/>
                <a:ea typeface="Meiryo UI" panose="020B0604030504040204" pitchFamily="50" charset="-128"/>
              </a:rPr>
              <a:t>などについての国へのガイドラインの</a:t>
            </a:r>
            <a:endParaRPr lang="en-US" altLang="ja-JP" sz="2400" b="0" dirty="0">
              <a:solidFill>
                <a:schemeClr val="tx1"/>
              </a:solidFill>
              <a:latin typeface="Meiryo UI" panose="020B0604030504040204" pitchFamily="50" charset="-128"/>
              <a:ea typeface="Meiryo UI" panose="020B0604030504040204" pitchFamily="50" charset="-128"/>
            </a:endParaRPr>
          </a:p>
          <a:p>
            <a:pPr algn="just"/>
            <a:r>
              <a:rPr lang="ja-JP" altLang="en-US" sz="2400" b="0" dirty="0">
                <a:solidFill>
                  <a:schemeClr val="tx1"/>
                </a:solidFill>
                <a:latin typeface="Meiryo UI" panose="020B0604030504040204" pitchFamily="50" charset="-128"/>
                <a:ea typeface="Meiryo UI" panose="020B0604030504040204" pitchFamily="50" charset="-128"/>
              </a:rPr>
              <a:t>　充実を求めるケースや各地域の活動状況の共有など、国と地方また全国に議員のいる</a:t>
            </a:r>
            <a:endParaRPr lang="en-US" altLang="ja-JP" sz="2400" b="0" dirty="0">
              <a:solidFill>
                <a:schemeClr val="tx1"/>
              </a:solidFill>
              <a:latin typeface="Meiryo UI" panose="020B0604030504040204" pitchFamily="50" charset="-128"/>
              <a:ea typeface="Meiryo UI" panose="020B0604030504040204" pitchFamily="50" charset="-128"/>
            </a:endParaRPr>
          </a:p>
          <a:p>
            <a:pPr algn="just"/>
            <a:r>
              <a:rPr lang="ja-JP" altLang="en-US" sz="2400" b="0" dirty="0">
                <a:solidFill>
                  <a:schemeClr val="tx1"/>
                </a:solidFill>
                <a:latin typeface="Meiryo UI" panose="020B0604030504040204" pitchFamily="50" charset="-128"/>
                <a:ea typeface="Meiryo UI" panose="020B0604030504040204" pitchFamily="50" charset="-128"/>
              </a:rPr>
              <a:t>　自動車総連の特徴とも合致する</a:t>
            </a:r>
          </a:p>
        </p:txBody>
      </p:sp>
      <p:sp>
        <p:nvSpPr>
          <p:cNvPr id="34" name="テキスト ボックス 33">
            <a:extLst>
              <a:ext uri="{FF2B5EF4-FFF2-40B4-BE49-F238E27FC236}">
                <a16:creationId xmlns:a16="http://schemas.microsoft.com/office/drawing/2014/main" id="{072AF4AF-6ED0-4667-A161-76FCF4193CF1}"/>
              </a:ext>
            </a:extLst>
          </p:cNvPr>
          <p:cNvSpPr txBox="1">
            <a:spLocks noChangeArrowheads="1"/>
          </p:cNvSpPr>
          <p:nvPr/>
        </p:nvSpPr>
        <p:spPr bwMode="auto">
          <a:xfrm>
            <a:off x="10090484" y="36747"/>
            <a:ext cx="2050716" cy="461665"/>
          </a:xfrm>
          <a:prstGeom prst="rect">
            <a:avLst/>
          </a:prstGeom>
          <a:solidFill>
            <a:srgbClr val="FFFF00"/>
          </a:solidFill>
          <a:ln>
            <a:noFill/>
          </a:ln>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None/>
            </a:pPr>
            <a:r>
              <a:rPr lang="ja-JP" altLang="en-US"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新規項目</a:t>
            </a:r>
            <a:endParaRPr lang="en-US" altLang="ja-JP"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3204311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Line 10">
            <a:extLst>
              <a:ext uri="{FF2B5EF4-FFF2-40B4-BE49-F238E27FC236}">
                <a16:creationId xmlns:a16="http://schemas.microsoft.com/office/drawing/2014/main" id="{E963A7B0-F65B-4E89-BBA2-38DC4CE86EC7}"/>
              </a:ext>
            </a:extLst>
          </p:cNvPr>
          <p:cNvSpPr>
            <a:spLocks noChangeShapeType="1"/>
          </p:cNvSpPr>
          <p:nvPr/>
        </p:nvSpPr>
        <p:spPr bwMode="auto">
          <a:xfrm>
            <a:off x="156000" y="563701"/>
            <a:ext cx="11880000" cy="0"/>
          </a:xfrm>
          <a:prstGeom prst="line">
            <a:avLst/>
          </a:prstGeom>
          <a:noFill/>
          <a:ln w="57150" cmpd="thinThick">
            <a:solidFill>
              <a:schemeClr val="accent1"/>
            </a:solidFill>
            <a:round/>
            <a:headEnd/>
            <a:tailEnd/>
          </a:ln>
          <a:extLst>
            <a:ext uri="{909E8E84-426E-40DD-AFC4-6F175D3DCCD1}">
              <a14:hiddenFill xmlns:a14="http://schemas.microsoft.com/office/drawing/2010/main">
                <a:noFill/>
              </a14:hiddenFill>
            </a:ext>
          </a:extLst>
        </p:spPr>
        <p:txBody>
          <a:bodyPr>
            <a:spAutoFit/>
          </a:bodyPr>
          <a:lstStyle/>
          <a:p>
            <a:pPr defTabSz="422041" eaLnBrk="1" fontAlgn="auto" hangingPunct="1">
              <a:spcBef>
                <a:spcPts val="0"/>
              </a:spcBef>
              <a:spcAft>
                <a:spcPts val="0"/>
              </a:spcAft>
            </a:pPr>
            <a:endParaRPr lang="ja-JP" altLang="en-US" sz="1662" b="0" dirty="0">
              <a:solidFill>
                <a:prstClr val="black"/>
              </a:solidFill>
              <a:latin typeface="Calibri" panose="020F0502020204030204"/>
              <a:ea typeface="游ゴシック" panose="020B0400000000000000" pitchFamily="50" charset="-128"/>
            </a:endParaRPr>
          </a:p>
        </p:txBody>
      </p:sp>
      <p:sp>
        <p:nvSpPr>
          <p:cNvPr id="48" name="テキスト ボックス 47">
            <a:extLst>
              <a:ext uri="{FF2B5EF4-FFF2-40B4-BE49-F238E27FC236}">
                <a16:creationId xmlns:a16="http://schemas.microsoft.com/office/drawing/2014/main" id="{CEF3B0EE-D2E0-4020-8D6F-599F6EECB423}"/>
              </a:ext>
            </a:extLst>
          </p:cNvPr>
          <p:cNvSpPr txBox="1">
            <a:spLocks noChangeArrowheads="1"/>
          </p:cNvSpPr>
          <p:nvPr/>
        </p:nvSpPr>
        <p:spPr bwMode="auto">
          <a:xfrm>
            <a:off x="-1" y="79305"/>
            <a:ext cx="1104537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■項目詳細：</a:t>
            </a:r>
            <a:r>
              <a:rPr lang="ja-JP" altLang="ja-JP" sz="2400" dirty="0">
                <a:latin typeface="Meiryo UI" panose="020B0604030504040204" pitchFamily="50" charset="-128"/>
                <a:ea typeface="Meiryo UI" panose="020B0604030504040204" pitchFamily="50" charset="-128"/>
              </a:rPr>
              <a:t>部活動の地域移行</a:t>
            </a:r>
            <a:endParaRPr lang="en-US" altLang="ja-JP" sz="2400" dirty="0">
              <a:latin typeface="Meiryo UI" panose="020B0604030504040204" pitchFamily="50" charset="-128"/>
              <a:ea typeface="Meiryo UI" panose="020B0604030504040204" pitchFamily="50" charset="-128"/>
            </a:endParaRPr>
          </a:p>
        </p:txBody>
      </p:sp>
      <p:sp>
        <p:nvSpPr>
          <p:cNvPr id="34" name="テキスト ボックス 33">
            <a:extLst>
              <a:ext uri="{FF2B5EF4-FFF2-40B4-BE49-F238E27FC236}">
                <a16:creationId xmlns:a16="http://schemas.microsoft.com/office/drawing/2014/main" id="{072AF4AF-6ED0-4667-A161-76FCF4193CF1}"/>
              </a:ext>
            </a:extLst>
          </p:cNvPr>
          <p:cNvSpPr txBox="1">
            <a:spLocks noChangeArrowheads="1"/>
          </p:cNvSpPr>
          <p:nvPr/>
        </p:nvSpPr>
        <p:spPr bwMode="auto">
          <a:xfrm>
            <a:off x="10090484" y="36747"/>
            <a:ext cx="2050716" cy="461665"/>
          </a:xfrm>
          <a:prstGeom prst="rect">
            <a:avLst/>
          </a:prstGeom>
          <a:solidFill>
            <a:srgbClr val="FFFF00"/>
          </a:solidFill>
          <a:ln>
            <a:noFill/>
          </a:ln>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None/>
            </a:pPr>
            <a:r>
              <a:rPr lang="ja-JP" altLang="en-US"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新規項目</a:t>
            </a:r>
            <a:endParaRPr lang="en-US" altLang="ja-JP"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2">
            <a:extLst>
              <a:ext uri="{FF2B5EF4-FFF2-40B4-BE49-F238E27FC236}">
                <a16:creationId xmlns:a16="http://schemas.microsoft.com/office/drawing/2014/main" id="{43097D4E-7D3D-06FC-8D88-0B4BDEF63AA7}"/>
              </a:ext>
            </a:extLst>
          </p:cNvPr>
          <p:cNvSpPr txBox="1">
            <a:spLocks noChangeArrowheads="1"/>
          </p:cNvSpPr>
          <p:nvPr/>
        </p:nvSpPr>
        <p:spPr bwMode="auto">
          <a:xfrm>
            <a:off x="156000" y="2563346"/>
            <a:ext cx="11880000" cy="435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a:defRPr sz="4000" b="1">
                <a:solidFill>
                  <a:schemeClr val="bg1"/>
                </a:solidFill>
                <a:latin typeface="HG丸ｺﾞｼｯｸM-PRO" panose="020F0600000000000000" pitchFamily="50" charset="-128"/>
                <a:ea typeface="HG丸ｺﾞｼｯｸM-PRO" panose="020F0600000000000000" pitchFamily="50" charset="-128"/>
              </a:defRPr>
            </a:lvl1pPr>
            <a:lvl2pPr marL="742950" indent="-285750">
              <a:defRPr sz="4000" b="1">
                <a:solidFill>
                  <a:schemeClr val="bg1"/>
                </a:solidFill>
                <a:latin typeface="HG丸ｺﾞｼｯｸM-PRO" panose="020F0600000000000000" pitchFamily="50" charset="-128"/>
                <a:ea typeface="HG丸ｺﾞｼｯｸM-PRO" panose="020F0600000000000000" pitchFamily="50" charset="-128"/>
              </a:defRPr>
            </a:lvl2pPr>
            <a:lvl3pPr marL="1143000" indent="-228600">
              <a:defRPr sz="4000" b="1">
                <a:solidFill>
                  <a:schemeClr val="bg1"/>
                </a:solidFill>
                <a:latin typeface="HG丸ｺﾞｼｯｸM-PRO" panose="020F0600000000000000" pitchFamily="50" charset="-128"/>
                <a:ea typeface="HG丸ｺﾞｼｯｸM-PRO" panose="020F0600000000000000" pitchFamily="50" charset="-128"/>
              </a:defRPr>
            </a:lvl3pPr>
            <a:lvl4pPr marL="1600200" indent="-228600">
              <a:defRPr sz="4000" b="1">
                <a:solidFill>
                  <a:schemeClr val="bg1"/>
                </a:solidFill>
                <a:latin typeface="HG丸ｺﾞｼｯｸM-PRO" panose="020F0600000000000000" pitchFamily="50" charset="-128"/>
                <a:ea typeface="HG丸ｺﾞｼｯｸM-PRO" panose="020F0600000000000000" pitchFamily="50" charset="-128"/>
              </a:defRPr>
            </a:lvl4pPr>
            <a:lvl5pPr marL="2057400" indent="-228600">
              <a:defRPr sz="4000" b="1">
                <a:solidFill>
                  <a:schemeClr val="bg1"/>
                </a:solidFill>
                <a:latin typeface="HG丸ｺﾞｼｯｸM-PRO" panose="020F0600000000000000" pitchFamily="50" charset="-128"/>
                <a:ea typeface="HG丸ｺﾞｼｯｸM-PRO" panose="020F0600000000000000" pitchFamily="50" charset="-128"/>
              </a:defRPr>
            </a:lvl5pPr>
            <a:lvl6pPr marL="25146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6pPr>
            <a:lvl7pPr marL="29718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7pPr>
            <a:lvl8pPr marL="34290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8pPr>
            <a:lvl9pPr marL="38862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9pPr>
          </a:lstStyle>
          <a:p>
            <a:pPr algn="just"/>
            <a:r>
              <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活動スケジュール</a:t>
            </a:r>
            <a:r>
              <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3" name="図 2">
            <a:extLst>
              <a:ext uri="{FF2B5EF4-FFF2-40B4-BE49-F238E27FC236}">
                <a16:creationId xmlns:a16="http://schemas.microsoft.com/office/drawing/2014/main" id="{7E0E0D90-1197-048C-1EC8-4B952433BB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6000" y="2999175"/>
            <a:ext cx="11985200" cy="3778714"/>
          </a:xfrm>
          <a:prstGeom prst="rect">
            <a:avLst/>
          </a:prstGeom>
        </p:spPr>
      </p:pic>
      <p:sp>
        <p:nvSpPr>
          <p:cNvPr id="4" name="テキスト ボックス 2">
            <a:extLst>
              <a:ext uri="{FF2B5EF4-FFF2-40B4-BE49-F238E27FC236}">
                <a16:creationId xmlns:a16="http://schemas.microsoft.com/office/drawing/2014/main" id="{8807EE3D-B4D2-2B7A-CD09-1A719AA44523}"/>
              </a:ext>
            </a:extLst>
          </p:cNvPr>
          <p:cNvSpPr txBox="1">
            <a:spLocks noChangeArrowheads="1"/>
          </p:cNvSpPr>
          <p:nvPr/>
        </p:nvSpPr>
        <p:spPr bwMode="auto">
          <a:xfrm>
            <a:off x="156000" y="628991"/>
            <a:ext cx="11880000" cy="1938992"/>
          </a:xfrm>
          <a:prstGeom prst="rect">
            <a:avLst/>
          </a:prstGeom>
          <a:solidFill>
            <a:schemeClr val="accent5">
              <a:lumMod val="20000"/>
              <a:lumOff val="80000"/>
            </a:schemeClr>
          </a:solidFill>
          <a:ln>
            <a:noFill/>
          </a:ln>
        </p:spPr>
        <p:txBody>
          <a:bodyPr wrap="square" anchor="ctr">
            <a:spAutoFit/>
          </a:bodyPr>
          <a:lstStyle>
            <a:lvl1pPr>
              <a:defRPr sz="4000" b="1">
                <a:solidFill>
                  <a:schemeClr val="bg1"/>
                </a:solidFill>
                <a:latin typeface="HG丸ｺﾞｼｯｸM-PRO" panose="020F0600000000000000" pitchFamily="50" charset="-128"/>
                <a:ea typeface="HG丸ｺﾞｼｯｸM-PRO" panose="020F0600000000000000" pitchFamily="50" charset="-128"/>
              </a:defRPr>
            </a:lvl1pPr>
            <a:lvl2pPr marL="742950" indent="-285750">
              <a:defRPr sz="4000" b="1">
                <a:solidFill>
                  <a:schemeClr val="bg1"/>
                </a:solidFill>
                <a:latin typeface="HG丸ｺﾞｼｯｸM-PRO" panose="020F0600000000000000" pitchFamily="50" charset="-128"/>
                <a:ea typeface="HG丸ｺﾞｼｯｸM-PRO" panose="020F0600000000000000" pitchFamily="50" charset="-128"/>
              </a:defRPr>
            </a:lvl2pPr>
            <a:lvl3pPr marL="1143000" indent="-228600">
              <a:defRPr sz="4000" b="1">
                <a:solidFill>
                  <a:schemeClr val="bg1"/>
                </a:solidFill>
                <a:latin typeface="HG丸ｺﾞｼｯｸM-PRO" panose="020F0600000000000000" pitchFamily="50" charset="-128"/>
                <a:ea typeface="HG丸ｺﾞｼｯｸM-PRO" panose="020F0600000000000000" pitchFamily="50" charset="-128"/>
              </a:defRPr>
            </a:lvl3pPr>
            <a:lvl4pPr marL="1600200" indent="-228600">
              <a:defRPr sz="4000" b="1">
                <a:solidFill>
                  <a:schemeClr val="bg1"/>
                </a:solidFill>
                <a:latin typeface="HG丸ｺﾞｼｯｸM-PRO" panose="020F0600000000000000" pitchFamily="50" charset="-128"/>
                <a:ea typeface="HG丸ｺﾞｼｯｸM-PRO" panose="020F0600000000000000" pitchFamily="50" charset="-128"/>
              </a:defRPr>
            </a:lvl4pPr>
            <a:lvl5pPr marL="2057400" indent="-228600">
              <a:defRPr sz="4000" b="1">
                <a:solidFill>
                  <a:schemeClr val="bg1"/>
                </a:solidFill>
                <a:latin typeface="HG丸ｺﾞｼｯｸM-PRO" panose="020F0600000000000000" pitchFamily="50" charset="-128"/>
                <a:ea typeface="HG丸ｺﾞｼｯｸM-PRO" panose="020F0600000000000000" pitchFamily="50" charset="-128"/>
              </a:defRPr>
            </a:lvl5pPr>
            <a:lvl6pPr marL="25146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6pPr>
            <a:lvl7pPr marL="29718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7pPr>
            <a:lvl8pPr marL="34290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8pPr>
            <a:lvl9pPr marL="38862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9pPr>
          </a:lstStyle>
          <a:p>
            <a:r>
              <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具体的活動</a:t>
            </a:r>
            <a:r>
              <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2400" b="0" dirty="0">
                <a:solidFill>
                  <a:schemeClr val="tx1"/>
                </a:solidFill>
                <a:latin typeface="Meiryo UI" panose="020B0604030504040204" pitchFamily="50" charset="-128"/>
                <a:ea typeface="Meiryo UI" panose="020B0604030504040204" pitchFamily="50" charset="-128"/>
              </a:rPr>
              <a:t>①組織内地方議員による部活動の地域移行の進捗と、子どもの安全確保や均等な参加機会の　　</a:t>
            </a:r>
            <a:endParaRPr lang="en-US" altLang="ja-JP" sz="2400" b="0" dirty="0">
              <a:solidFill>
                <a:schemeClr val="tx1"/>
              </a:solidFill>
              <a:latin typeface="Meiryo UI" panose="020B0604030504040204" pitchFamily="50" charset="-128"/>
              <a:ea typeface="Meiryo UI" panose="020B0604030504040204" pitchFamily="50" charset="-128"/>
            </a:endParaRPr>
          </a:p>
          <a:p>
            <a:r>
              <a:rPr lang="ja-JP" altLang="en-US" sz="2400" b="0" dirty="0">
                <a:solidFill>
                  <a:schemeClr val="tx1"/>
                </a:solidFill>
                <a:latin typeface="Meiryo UI" panose="020B0604030504040204" pitchFamily="50" charset="-128"/>
                <a:ea typeface="Meiryo UI" panose="020B0604030504040204" pitchFamily="50" charset="-128"/>
              </a:rPr>
              <a:t>   提供ができているかの現状把握</a:t>
            </a:r>
          </a:p>
          <a:p>
            <a:r>
              <a:rPr lang="ja-JP" altLang="en-US" sz="2400" b="0" dirty="0">
                <a:solidFill>
                  <a:schemeClr val="tx1"/>
                </a:solidFill>
                <a:latin typeface="Meiryo UI" panose="020B0604030504040204" pitchFamily="50" charset="-128"/>
                <a:ea typeface="Meiryo UI" panose="020B0604030504040204" pitchFamily="50" charset="-128"/>
              </a:rPr>
              <a:t>②組織内地方議員を通じた地方議会での問題提起、早期対応に向けた働きかけ</a:t>
            </a:r>
          </a:p>
          <a:p>
            <a:r>
              <a:rPr lang="ja-JP" altLang="en-US" sz="2400" b="0" dirty="0">
                <a:solidFill>
                  <a:schemeClr val="tx1"/>
                </a:solidFill>
                <a:latin typeface="Meiryo UI" panose="020B0604030504040204" pitchFamily="50" charset="-128"/>
                <a:ea typeface="Meiryo UI" panose="020B0604030504040204" pitchFamily="50" charset="-128"/>
              </a:rPr>
              <a:t>③改善が困難で国からの支援等が必要な際は、組織内地方議員と顧問議員とで連携し推進</a:t>
            </a:r>
          </a:p>
        </p:txBody>
      </p:sp>
    </p:spTree>
    <p:extLst>
      <p:ext uri="{BB962C8B-B14F-4D97-AF65-F5344CB8AC3E}">
        <p14:creationId xmlns:p14="http://schemas.microsoft.com/office/powerpoint/2010/main" val="14013191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四角形: 角を丸くする 21">
            <a:extLst>
              <a:ext uri="{FF2B5EF4-FFF2-40B4-BE49-F238E27FC236}">
                <a16:creationId xmlns:a16="http://schemas.microsoft.com/office/drawing/2014/main" id="{4AB129B4-2308-1B7F-FAE7-BBEC523D24E2}"/>
              </a:ext>
            </a:extLst>
          </p:cNvPr>
          <p:cNvSpPr/>
          <p:nvPr/>
        </p:nvSpPr>
        <p:spPr>
          <a:xfrm>
            <a:off x="4502794" y="2590533"/>
            <a:ext cx="5129364" cy="977896"/>
          </a:xfrm>
          <a:prstGeom prst="roundRect">
            <a:avLst/>
          </a:prstGeom>
          <a:noFill/>
          <a:ln w="38100">
            <a:solidFill>
              <a:schemeClr val="accent1"/>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Line 10">
            <a:extLst>
              <a:ext uri="{FF2B5EF4-FFF2-40B4-BE49-F238E27FC236}">
                <a16:creationId xmlns:a16="http://schemas.microsoft.com/office/drawing/2014/main" id="{C81612AB-43B2-2EE0-55A2-844318236EA1}"/>
              </a:ext>
            </a:extLst>
          </p:cNvPr>
          <p:cNvSpPr>
            <a:spLocks noChangeShapeType="1"/>
          </p:cNvSpPr>
          <p:nvPr/>
        </p:nvSpPr>
        <p:spPr bwMode="auto">
          <a:xfrm>
            <a:off x="1538291" y="620713"/>
            <a:ext cx="9083675" cy="0"/>
          </a:xfrm>
          <a:prstGeom prst="line">
            <a:avLst/>
          </a:prstGeom>
          <a:noFill/>
          <a:ln w="57150" cmpd="thinThick">
            <a:solidFill>
              <a:schemeClr val="tx2"/>
            </a:solidFill>
            <a:round/>
            <a:headEnd/>
            <a:tailEnd/>
          </a:ln>
          <a:extLst>
            <a:ext uri="{909E8E84-426E-40DD-AFC4-6F175D3DCCD1}">
              <a14:hiddenFill xmlns:a14="http://schemas.microsoft.com/office/drawing/2010/main">
                <a:noFill/>
              </a14:hiddenFill>
            </a:ext>
          </a:extLst>
        </p:spPr>
        <p:txBody>
          <a:bodyPr>
            <a:spAutoFit/>
          </a:bodyPr>
          <a:lstStyle/>
          <a:p>
            <a:endParaRPr lang="ja-JP" altLang="en-US" dirty="0"/>
          </a:p>
        </p:txBody>
      </p:sp>
      <p:sp>
        <p:nvSpPr>
          <p:cNvPr id="4" name="テキスト ボックス 3">
            <a:extLst>
              <a:ext uri="{FF2B5EF4-FFF2-40B4-BE49-F238E27FC236}">
                <a16:creationId xmlns:a16="http://schemas.microsoft.com/office/drawing/2014/main" id="{D5C6AF9D-80E7-C7E0-792D-A1D05EBBDE0E}"/>
              </a:ext>
            </a:extLst>
          </p:cNvPr>
          <p:cNvSpPr txBox="1">
            <a:spLocks noChangeArrowheads="1"/>
          </p:cNvSpPr>
          <p:nvPr/>
        </p:nvSpPr>
        <p:spPr bwMode="auto">
          <a:xfrm>
            <a:off x="0" y="-9337"/>
            <a:ext cx="12192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（参考資料）「部活動の地域移行」</a:t>
            </a:r>
            <a:endParaRPr lang="en-US" altLang="ja-JP"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a:extLst>
              <a:ext uri="{FF2B5EF4-FFF2-40B4-BE49-F238E27FC236}">
                <a16:creationId xmlns:a16="http://schemas.microsoft.com/office/drawing/2014/main" id="{F44A33B9-856A-8D1B-1F97-280835356070}"/>
              </a:ext>
            </a:extLst>
          </p:cNvPr>
          <p:cNvSpPr/>
          <p:nvPr/>
        </p:nvSpPr>
        <p:spPr>
          <a:xfrm>
            <a:off x="66993" y="1486453"/>
            <a:ext cx="2147793" cy="490748"/>
          </a:xfrm>
          <a:prstGeom prst="rect">
            <a:avLst/>
          </a:prstGeom>
          <a:solidFill>
            <a:schemeClr val="accent2"/>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ja-JP" altLang="en-US" sz="2000" dirty="0">
                <a:solidFill>
                  <a:schemeClr val="tx1"/>
                </a:solidFill>
                <a:latin typeface="Meiryo UI" panose="020B0604030504040204" pitchFamily="50" charset="-128"/>
                <a:ea typeface="Meiryo UI" panose="020B0604030504040204" pitchFamily="50" charset="-128"/>
              </a:rPr>
              <a:t>目指す姿・方向性</a:t>
            </a:r>
            <a:endParaRPr lang="en-US" altLang="ja-JP" sz="2000" dirty="0">
              <a:solidFill>
                <a:schemeClr val="tx1"/>
              </a:solidFill>
              <a:latin typeface="Meiryo UI" panose="020B0604030504040204" pitchFamily="50" charset="-128"/>
              <a:ea typeface="Meiryo UI" panose="020B0604030504040204" pitchFamily="50" charset="-128"/>
            </a:endParaRPr>
          </a:p>
        </p:txBody>
      </p:sp>
      <p:sp>
        <p:nvSpPr>
          <p:cNvPr id="6" name="二等辺三角形 5">
            <a:extLst>
              <a:ext uri="{FF2B5EF4-FFF2-40B4-BE49-F238E27FC236}">
                <a16:creationId xmlns:a16="http://schemas.microsoft.com/office/drawing/2014/main" id="{6ACCC5BB-50E0-A069-C2F2-00BFB5FA752F}"/>
              </a:ext>
            </a:extLst>
          </p:cNvPr>
          <p:cNvSpPr/>
          <p:nvPr/>
        </p:nvSpPr>
        <p:spPr>
          <a:xfrm rot="10800000">
            <a:off x="257340" y="2281214"/>
            <a:ext cx="3453779" cy="357605"/>
          </a:xfrm>
          <a:prstGeom prst="triangl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7" name="正方形/長方形 11">
            <a:extLst>
              <a:ext uri="{FF2B5EF4-FFF2-40B4-BE49-F238E27FC236}">
                <a16:creationId xmlns:a16="http://schemas.microsoft.com/office/drawing/2014/main" id="{1913E30E-435F-024B-A933-266B2638B5FA}"/>
              </a:ext>
            </a:extLst>
          </p:cNvPr>
          <p:cNvSpPr>
            <a:spLocks noChangeArrowheads="1"/>
          </p:cNvSpPr>
          <p:nvPr/>
        </p:nvSpPr>
        <p:spPr bwMode="auto">
          <a:xfrm>
            <a:off x="4414373" y="2378515"/>
            <a:ext cx="2147792" cy="40011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spAutoFit/>
          </a:bodyPr>
          <a:lstStyle>
            <a:lvl1pPr algn="ctr">
              <a:defRPr sz="4000" b="1">
                <a:solidFill>
                  <a:schemeClr val="bg1"/>
                </a:solidFill>
                <a:latin typeface="HG丸ｺﾞｼｯｸM-PRO" panose="020F0600000000000000" pitchFamily="50" charset="-128"/>
                <a:ea typeface="HG丸ｺﾞｼｯｸM-PRO" panose="020F0600000000000000" pitchFamily="50" charset="-128"/>
              </a:defRPr>
            </a:lvl1pPr>
            <a:lvl2pPr marL="742950" indent="-285750" algn="ctr">
              <a:defRPr sz="4000" b="1">
                <a:solidFill>
                  <a:schemeClr val="bg1"/>
                </a:solidFill>
                <a:latin typeface="HG丸ｺﾞｼｯｸM-PRO" panose="020F0600000000000000" pitchFamily="50" charset="-128"/>
                <a:ea typeface="HG丸ｺﾞｼｯｸM-PRO" panose="020F0600000000000000" pitchFamily="50" charset="-128"/>
              </a:defRPr>
            </a:lvl2pPr>
            <a:lvl3pPr marL="1143000" indent="-228600" algn="ctr">
              <a:defRPr sz="4000" b="1">
                <a:solidFill>
                  <a:schemeClr val="bg1"/>
                </a:solidFill>
                <a:latin typeface="HG丸ｺﾞｼｯｸM-PRO" panose="020F0600000000000000" pitchFamily="50" charset="-128"/>
                <a:ea typeface="HG丸ｺﾞｼｯｸM-PRO" panose="020F0600000000000000" pitchFamily="50" charset="-128"/>
              </a:defRPr>
            </a:lvl3pPr>
            <a:lvl4pPr marL="1600200" indent="-228600" algn="ctr">
              <a:defRPr sz="4000" b="1">
                <a:solidFill>
                  <a:schemeClr val="bg1"/>
                </a:solidFill>
                <a:latin typeface="HG丸ｺﾞｼｯｸM-PRO" panose="020F0600000000000000" pitchFamily="50" charset="-128"/>
                <a:ea typeface="HG丸ｺﾞｼｯｸM-PRO" panose="020F0600000000000000" pitchFamily="50" charset="-128"/>
              </a:defRPr>
            </a:lvl4pPr>
            <a:lvl5pPr marL="2057400" indent="-228600" algn="ctr">
              <a:defRPr sz="4000" b="1">
                <a:solidFill>
                  <a:schemeClr val="bg1"/>
                </a:solidFill>
                <a:latin typeface="HG丸ｺﾞｼｯｸM-PRO" panose="020F0600000000000000" pitchFamily="50" charset="-128"/>
                <a:ea typeface="HG丸ｺﾞｼｯｸM-PRO" panose="020F0600000000000000" pitchFamily="50" charset="-128"/>
              </a:defRPr>
            </a:lvl5pPr>
            <a:lvl6pPr marL="2514600" indent="-228600" algn="ctr"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6pPr>
            <a:lvl7pPr marL="2971800" indent="-228600" algn="ctr"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7pPr>
            <a:lvl8pPr marL="3429000" indent="-228600" algn="ctr"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8pPr>
            <a:lvl9pPr marL="3886200" indent="-228600" algn="ctr"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9pPr>
          </a:lstStyle>
          <a:p>
            <a:r>
              <a:rPr lang="ja-JP" altLang="en-US" sz="2000" dirty="0">
                <a:solidFill>
                  <a:schemeClr val="tx1"/>
                </a:solidFill>
                <a:latin typeface="Meiryo UI" panose="020B0604030504040204" pitchFamily="50" charset="-128"/>
                <a:ea typeface="Meiryo UI" panose="020B0604030504040204" pitchFamily="50" charset="-128"/>
              </a:rPr>
              <a:t>国・省庁での対応</a:t>
            </a:r>
          </a:p>
        </p:txBody>
      </p:sp>
      <p:sp>
        <p:nvSpPr>
          <p:cNvPr id="8" name="正方形/長方形 11">
            <a:extLst>
              <a:ext uri="{FF2B5EF4-FFF2-40B4-BE49-F238E27FC236}">
                <a16:creationId xmlns:a16="http://schemas.microsoft.com/office/drawing/2014/main" id="{82B6F7CF-87E8-5605-F6F1-833A427EEA8D}"/>
              </a:ext>
            </a:extLst>
          </p:cNvPr>
          <p:cNvSpPr>
            <a:spLocks noChangeArrowheads="1"/>
          </p:cNvSpPr>
          <p:nvPr/>
        </p:nvSpPr>
        <p:spPr bwMode="auto">
          <a:xfrm>
            <a:off x="4502793" y="3744849"/>
            <a:ext cx="7575801" cy="2911699"/>
          </a:xfrm>
          <a:prstGeom prst="rect">
            <a:avLst/>
          </a:prstGeom>
          <a:solidFill>
            <a:schemeClr val="accent1">
              <a:lumMod val="40000"/>
              <a:lumOff val="60000"/>
            </a:schemeClr>
          </a:solidFill>
          <a:ln>
            <a:headEnd/>
            <a:tailEnd/>
          </a:ln>
        </p:spPr>
        <p:style>
          <a:lnRef idx="3">
            <a:schemeClr val="lt1"/>
          </a:lnRef>
          <a:fillRef idx="1">
            <a:schemeClr val="accent6"/>
          </a:fillRef>
          <a:effectRef idx="1">
            <a:schemeClr val="accent6"/>
          </a:effectRef>
          <a:fontRef idx="minor">
            <a:schemeClr val="lt1"/>
          </a:fontRef>
        </p:style>
        <p:txBody>
          <a:bodyPr wrap="square" anchor="ctr" anchorCtr="0">
            <a:noAutofit/>
          </a:bodyPr>
          <a:lstStyle>
            <a:lvl1pPr algn="ctr">
              <a:defRPr sz="4000" b="1">
                <a:solidFill>
                  <a:schemeClr val="bg1"/>
                </a:solidFill>
                <a:latin typeface="HG丸ｺﾞｼｯｸM-PRO" panose="020F0600000000000000" pitchFamily="50" charset="-128"/>
                <a:ea typeface="HG丸ｺﾞｼｯｸM-PRO" panose="020F0600000000000000" pitchFamily="50" charset="-128"/>
              </a:defRPr>
            </a:lvl1pPr>
            <a:lvl2pPr marL="742950" indent="-285750" algn="ctr">
              <a:defRPr sz="4000" b="1">
                <a:solidFill>
                  <a:schemeClr val="bg1"/>
                </a:solidFill>
                <a:latin typeface="HG丸ｺﾞｼｯｸM-PRO" panose="020F0600000000000000" pitchFamily="50" charset="-128"/>
                <a:ea typeface="HG丸ｺﾞｼｯｸM-PRO" panose="020F0600000000000000" pitchFamily="50" charset="-128"/>
              </a:defRPr>
            </a:lvl2pPr>
            <a:lvl3pPr marL="1143000" indent="-228600" algn="ctr">
              <a:defRPr sz="4000" b="1">
                <a:solidFill>
                  <a:schemeClr val="bg1"/>
                </a:solidFill>
                <a:latin typeface="HG丸ｺﾞｼｯｸM-PRO" panose="020F0600000000000000" pitchFamily="50" charset="-128"/>
                <a:ea typeface="HG丸ｺﾞｼｯｸM-PRO" panose="020F0600000000000000" pitchFamily="50" charset="-128"/>
              </a:defRPr>
            </a:lvl3pPr>
            <a:lvl4pPr marL="1600200" indent="-228600" algn="ctr">
              <a:defRPr sz="4000" b="1">
                <a:solidFill>
                  <a:schemeClr val="bg1"/>
                </a:solidFill>
                <a:latin typeface="HG丸ｺﾞｼｯｸM-PRO" panose="020F0600000000000000" pitchFamily="50" charset="-128"/>
                <a:ea typeface="HG丸ｺﾞｼｯｸM-PRO" panose="020F0600000000000000" pitchFamily="50" charset="-128"/>
              </a:defRPr>
            </a:lvl4pPr>
            <a:lvl5pPr marL="2057400" indent="-228600" algn="ctr">
              <a:defRPr sz="4000" b="1">
                <a:solidFill>
                  <a:schemeClr val="bg1"/>
                </a:solidFill>
                <a:latin typeface="HG丸ｺﾞｼｯｸM-PRO" panose="020F0600000000000000" pitchFamily="50" charset="-128"/>
                <a:ea typeface="HG丸ｺﾞｼｯｸM-PRO" panose="020F0600000000000000" pitchFamily="50" charset="-128"/>
              </a:defRPr>
            </a:lvl5pPr>
            <a:lvl6pPr marL="2514600" indent="-228600" algn="ctr"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6pPr>
            <a:lvl7pPr marL="2971800" indent="-228600" algn="ctr"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7pPr>
            <a:lvl8pPr marL="3429000" indent="-228600" algn="ctr"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8pPr>
            <a:lvl9pPr marL="3886200" indent="-228600" algn="ctr"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9pPr>
          </a:lstStyle>
          <a:p>
            <a:pPr defTabSz="844083" eaLnBrk="0" fontAlgn="base" hangingPunct="0">
              <a:spcBef>
                <a:spcPct val="0"/>
              </a:spcBef>
              <a:spcAft>
                <a:spcPct val="0"/>
              </a:spcAft>
              <a:defRPr/>
            </a:pPr>
            <a:endParaRPr lang="ja-JP" altLang="en-US" sz="2400" dirty="0">
              <a:solidFill>
                <a:prstClr val="white"/>
              </a:solidFill>
              <a:latin typeface="Meiryo UI" panose="020B0604030504040204" pitchFamily="50" charset="-128"/>
              <a:ea typeface="Meiryo UI" panose="020B0604030504040204" pitchFamily="50" charset="-128"/>
            </a:endParaRPr>
          </a:p>
        </p:txBody>
      </p:sp>
      <p:pic>
        <p:nvPicPr>
          <p:cNvPr id="14" name="図 13">
            <a:extLst>
              <a:ext uri="{FF2B5EF4-FFF2-40B4-BE49-F238E27FC236}">
                <a16:creationId xmlns:a16="http://schemas.microsoft.com/office/drawing/2014/main" id="{F75B3663-F3AC-5581-7DC8-2238DA41D0CA}"/>
              </a:ext>
            </a:extLst>
          </p:cNvPr>
          <p:cNvPicPr>
            <a:picLocks noChangeAspect="1"/>
          </p:cNvPicPr>
          <p:nvPr/>
        </p:nvPicPr>
        <p:blipFill>
          <a:blip r:embed="rId3"/>
          <a:stretch>
            <a:fillRect/>
          </a:stretch>
        </p:blipFill>
        <p:spPr>
          <a:xfrm>
            <a:off x="2265700" y="1480097"/>
            <a:ext cx="9859307" cy="721812"/>
          </a:xfrm>
          <a:prstGeom prst="rect">
            <a:avLst/>
          </a:prstGeom>
        </p:spPr>
      </p:pic>
      <p:sp>
        <p:nvSpPr>
          <p:cNvPr id="15" name="テキスト ボックス 14">
            <a:extLst>
              <a:ext uri="{FF2B5EF4-FFF2-40B4-BE49-F238E27FC236}">
                <a16:creationId xmlns:a16="http://schemas.microsoft.com/office/drawing/2014/main" id="{65B09001-0F96-CAC6-34AC-AD5F3D4BF395}"/>
              </a:ext>
            </a:extLst>
          </p:cNvPr>
          <p:cNvSpPr txBox="1"/>
          <p:nvPr/>
        </p:nvSpPr>
        <p:spPr>
          <a:xfrm>
            <a:off x="6946523" y="6635149"/>
            <a:ext cx="5198176" cy="276999"/>
          </a:xfrm>
          <a:prstGeom prst="rect">
            <a:avLst/>
          </a:prstGeom>
          <a:noFill/>
        </p:spPr>
        <p:txBody>
          <a:bodyPr wrap="square">
            <a:spAutoFit/>
          </a:bodyPr>
          <a:lstStyle/>
          <a:p>
            <a:pPr algn="r" eaLnBrk="0" fontAlgn="base" hangingPunct="0">
              <a:spcBef>
                <a:spcPct val="0"/>
              </a:spcBef>
              <a:spcAft>
                <a:spcPct val="0"/>
              </a:spcAft>
              <a:defRPr/>
            </a:pPr>
            <a:r>
              <a:rPr lang="ja-JP" altLang="en-US" sz="1200" dirty="0">
                <a:solidFill>
                  <a:srgbClr val="000000"/>
                </a:solidFill>
                <a:latin typeface="BIZ UDゴシック" panose="020B0400000000000000" pitchFamily="49" charset="-128"/>
                <a:ea typeface="BIZ UDゴシック" panose="020B0400000000000000" pitchFamily="49" charset="-128"/>
              </a:rPr>
              <a:t>詳細資料掲載サイト：　</a:t>
            </a:r>
            <a:r>
              <a:rPr lang="ja-JP" altLang="en-US" sz="1200" dirty="0">
                <a:hlinkClick r:id="rId4"/>
              </a:rPr>
              <a:t>文化部活動に関する取組 </a:t>
            </a:r>
            <a:r>
              <a:rPr lang="en-US" altLang="ja-JP" sz="1200" dirty="0">
                <a:hlinkClick r:id="rId4"/>
              </a:rPr>
              <a:t>| </a:t>
            </a:r>
            <a:r>
              <a:rPr lang="ja-JP" altLang="en-US" sz="1200" dirty="0">
                <a:hlinkClick r:id="rId4"/>
              </a:rPr>
              <a:t>文化庁 </a:t>
            </a:r>
            <a:r>
              <a:rPr lang="en-US" altLang="ja-JP" sz="1200" dirty="0">
                <a:hlinkClick r:id="rId4"/>
              </a:rPr>
              <a:t>(bunka.go.jp)</a:t>
            </a:r>
            <a:endParaRPr lang="ja-JP" altLang="en-US" sz="1200" dirty="0">
              <a:solidFill>
                <a:srgbClr val="000000"/>
              </a:solidFill>
              <a:latin typeface="BIZ UDゴシック" panose="020B0400000000000000" pitchFamily="49" charset="-128"/>
              <a:ea typeface="BIZ UDゴシック" panose="020B0400000000000000" pitchFamily="49" charset="-128"/>
            </a:endParaRPr>
          </a:p>
        </p:txBody>
      </p:sp>
      <p:sp>
        <p:nvSpPr>
          <p:cNvPr id="16" name="正方形/長方形 15">
            <a:extLst>
              <a:ext uri="{FF2B5EF4-FFF2-40B4-BE49-F238E27FC236}">
                <a16:creationId xmlns:a16="http://schemas.microsoft.com/office/drawing/2014/main" id="{70AF5AE6-2170-407F-ABBC-CB62F6FA61B0}"/>
              </a:ext>
            </a:extLst>
          </p:cNvPr>
          <p:cNvSpPr/>
          <p:nvPr/>
        </p:nvSpPr>
        <p:spPr>
          <a:xfrm>
            <a:off x="2296884" y="692169"/>
            <a:ext cx="9746023" cy="721812"/>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chemeClr val="tx1"/>
                </a:solidFill>
                <a:latin typeface="Meiryo UI" panose="020B0604030504040204" pitchFamily="50" charset="-128"/>
                <a:ea typeface="Meiryo UI" panose="020B0604030504040204" pitchFamily="50" charset="-128"/>
              </a:rPr>
              <a:t>✔ 部活動は、教科学習と異なる集団での活動を通じた人間形成の機会や、多様な生徒が活躍できる活動。 一方で、こでまでは教師の献身的な勤務の下で成り立って</a:t>
            </a:r>
            <a:endParaRPr lang="en-US" altLang="ja-JP" sz="1100" b="1" dirty="0">
              <a:solidFill>
                <a:schemeClr val="tx1"/>
              </a:solidFill>
              <a:latin typeface="Meiryo UI" panose="020B0604030504040204" pitchFamily="50" charset="-128"/>
              <a:ea typeface="Meiryo UI" panose="020B0604030504040204" pitchFamily="50" charset="-128"/>
            </a:endParaRPr>
          </a:p>
          <a:p>
            <a:r>
              <a:rPr lang="ja-JP" altLang="en-US" sz="1100" b="1" dirty="0">
                <a:solidFill>
                  <a:schemeClr val="tx1"/>
                </a:solidFill>
                <a:latin typeface="Meiryo UI" panose="020B0604030504040204" pitchFamily="50" charset="-128"/>
                <a:ea typeface="Meiryo UI" panose="020B0604030504040204" pitchFamily="50" charset="-128"/>
              </a:rPr>
              <a:t>　きたが、休日を含め、長時間勤務となることや 指導経験のない教師への多大な負担であるとともに、生徒にとっては望ましい指導を受けられない場合が生じる。</a:t>
            </a:r>
            <a:endParaRPr lang="en-US" altLang="ja-JP" sz="1100" b="1" dirty="0">
              <a:solidFill>
                <a:schemeClr val="tx1"/>
              </a:solidFill>
              <a:latin typeface="Meiryo UI" panose="020B0604030504040204" pitchFamily="50" charset="-128"/>
              <a:ea typeface="Meiryo UI" panose="020B0604030504040204" pitchFamily="50" charset="-128"/>
            </a:endParaRPr>
          </a:p>
          <a:p>
            <a:r>
              <a:rPr lang="ja-JP" altLang="en-US" sz="1100" b="1" dirty="0">
                <a:solidFill>
                  <a:schemeClr val="tx1"/>
                </a:solidFill>
                <a:latin typeface="Meiryo UI" panose="020B0604030504040204" pitchFamily="50" charset="-128"/>
                <a:ea typeface="Meiryo UI" panose="020B0604030504040204" pitchFamily="50" charset="-128"/>
              </a:rPr>
              <a:t>✔ 中教審答申や国会審議において「部活動を学校単位から地域単位の取組とする」旨が指摘されている。</a:t>
            </a:r>
            <a:endParaRPr lang="en-US" altLang="ja-JP" sz="1100" b="1" dirty="0">
              <a:solidFill>
                <a:schemeClr val="tx1"/>
              </a:solidFill>
              <a:latin typeface="Meiryo UI" panose="020B0604030504040204" pitchFamily="50" charset="-128"/>
              <a:ea typeface="Meiryo UI" panose="020B0604030504040204" pitchFamily="50" charset="-128"/>
            </a:endParaRPr>
          </a:p>
          <a:p>
            <a:r>
              <a:rPr lang="ja-JP" altLang="en-US" sz="1100" b="1" dirty="0">
                <a:solidFill>
                  <a:schemeClr val="tx1"/>
                </a:solidFill>
                <a:latin typeface="Meiryo UI" panose="020B0604030504040204" pitchFamily="50" charset="-128"/>
                <a:ea typeface="Meiryo UI" panose="020B0604030504040204" pitchFamily="50" charset="-128"/>
              </a:rPr>
              <a:t>✔ 未来を支える子ども若者の育成は国家にとって必須であり、各地で働く組合員やその家族にとっても身近で新しく発生した地域ぐるみで対応していく問題</a:t>
            </a:r>
            <a:endParaRPr lang="en-US" altLang="ja-JP" sz="1100" b="1" dirty="0">
              <a:solidFill>
                <a:schemeClr val="tx1"/>
              </a:solidFill>
              <a:latin typeface="Meiryo UI" panose="020B0604030504040204" pitchFamily="50" charset="-128"/>
              <a:ea typeface="Meiryo UI" panose="020B0604030504040204" pitchFamily="50" charset="-128"/>
            </a:endParaRPr>
          </a:p>
        </p:txBody>
      </p:sp>
      <p:sp>
        <p:nvSpPr>
          <p:cNvPr id="17" name="正方形/長方形 16">
            <a:extLst>
              <a:ext uri="{FF2B5EF4-FFF2-40B4-BE49-F238E27FC236}">
                <a16:creationId xmlns:a16="http://schemas.microsoft.com/office/drawing/2014/main" id="{E6B6CA24-5294-5C2B-4AFB-4100563FE733}"/>
              </a:ext>
            </a:extLst>
          </p:cNvPr>
          <p:cNvSpPr/>
          <p:nvPr/>
        </p:nvSpPr>
        <p:spPr>
          <a:xfrm>
            <a:off x="66993" y="691692"/>
            <a:ext cx="2147793" cy="490748"/>
          </a:xfrm>
          <a:prstGeom prst="rect">
            <a:avLst/>
          </a:prstGeom>
          <a:solidFill>
            <a:schemeClr val="accent2"/>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ja-JP" altLang="en-US" sz="2000" dirty="0">
                <a:solidFill>
                  <a:schemeClr val="tx1"/>
                </a:solidFill>
                <a:latin typeface="Meiryo UI" panose="020B0604030504040204" pitchFamily="50" charset="-128"/>
                <a:ea typeface="Meiryo UI" panose="020B0604030504040204" pitchFamily="50" charset="-128"/>
              </a:rPr>
              <a:t>意義・課題</a:t>
            </a:r>
            <a:endParaRPr lang="en-US" altLang="ja-JP" sz="2000" dirty="0">
              <a:solidFill>
                <a:schemeClr val="tx1"/>
              </a:solidFill>
              <a:latin typeface="Meiryo UI" panose="020B0604030504040204" pitchFamily="50" charset="-128"/>
              <a:ea typeface="Meiryo UI" panose="020B0604030504040204" pitchFamily="50" charset="-128"/>
            </a:endParaRPr>
          </a:p>
        </p:txBody>
      </p:sp>
      <p:sp>
        <p:nvSpPr>
          <p:cNvPr id="10" name="フローチャート: 処理 9">
            <a:extLst>
              <a:ext uri="{FF2B5EF4-FFF2-40B4-BE49-F238E27FC236}">
                <a16:creationId xmlns:a16="http://schemas.microsoft.com/office/drawing/2014/main" id="{1959E376-C389-F180-EF48-43573E0B79DA}"/>
              </a:ext>
            </a:extLst>
          </p:cNvPr>
          <p:cNvSpPr/>
          <p:nvPr/>
        </p:nvSpPr>
        <p:spPr>
          <a:xfrm>
            <a:off x="9931483" y="2510270"/>
            <a:ext cx="2147111" cy="369332"/>
          </a:xfrm>
          <a:prstGeom prst="flowChartProcess">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spAutoFit/>
          </a:bodyPr>
          <a:lstStyle/>
          <a:p>
            <a:pPr algn="ctr"/>
            <a:r>
              <a:rPr lang="ja-JP" altLang="en-US" b="1" dirty="0">
                <a:solidFill>
                  <a:schemeClr val="tx1"/>
                </a:solidFill>
                <a:latin typeface="Meiryo UI" panose="020B0604030504040204" pitchFamily="50" charset="-128"/>
                <a:ea typeface="Meiryo UI" panose="020B0604030504040204" pitchFamily="50" charset="-128"/>
              </a:rPr>
              <a:t>本部・顧問議員</a:t>
            </a:r>
            <a:endParaRPr lang="en-US" altLang="ja-JP" b="1" dirty="0">
              <a:solidFill>
                <a:schemeClr val="tx1"/>
              </a:solidFill>
              <a:latin typeface="Meiryo UI" panose="020B0604030504040204" pitchFamily="50" charset="-128"/>
              <a:ea typeface="Meiryo UI" panose="020B0604030504040204" pitchFamily="50" charset="-128"/>
            </a:endParaRPr>
          </a:p>
        </p:txBody>
      </p:sp>
      <p:sp>
        <p:nvSpPr>
          <p:cNvPr id="25" name="タイトル 1">
            <a:extLst>
              <a:ext uri="{FF2B5EF4-FFF2-40B4-BE49-F238E27FC236}">
                <a16:creationId xmlns:a16="http://schemas.microsoft.com/office/drawing/2014/main" id="{EFC58689-D93D-6C0C-6C71-E84A883727EA}"/>
              </a:ext>
            </a:extLst>
          </p:cNvPr>
          <p:cNvSpPr txBox="1">
            <a:spLocks/>
          </p:cNvSpPr>
          <p:nvPr/>
        </p:nvSpPr>
        <p:spPr>
          <a:xfrm>
            <a:off x="4502794" y="2775614"/>
            <a:ext cx="4727571" cy="757130"/>
          </a:xfrm>
          <a:prstGeom prst="rect">
            <a:avLst/>
          </a:prstGeom>
        </p:spPr>
        <p:txBody>
          <a:bodyPr vert="horz" wrap="square" lIns="91440" tIns="45720" rIns="91440" bIns="45720" rtlCol="0" anchor="b">
            <a:sp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1600" dirty="0">
                <a:latin typeface="Meiryo UI" panose="020B0604030504040204" pitchFamily="50" charset="-128"/>
                <a:ea typeface="Meiryo UI" panose="020B0604030504040204" pitchFamily="50" charset="-128"/>
              </a:rPr>
              <a:t>・ガイドライン・ロードマップの整備</a:t>
            </a:r>
            <a:endParaRPr lang="en-US" altLang="ja-JP" sz="1600" dirty="0">
              <a:latin typeface="Meiryo UI" panose="020B0604030504040204" pitchFamily="50" charset="-128"/>
              <a:ea typeface="Meiryo UI" panose="020B0604030504040204" pitchFamily="50" charset="-128"/>
            </a:endParaRPr>
          </a:p>
          <a:p>
            <a:pPr algn="l"/>
            <a:r>
              <a:rPr lang="ja-JP" altLang="en-US" sz="1600" dirty="0">
                <a:latin typeface="Meiryo UI" panose="020B0604030504040204" pitchFamily="50" charset="-128"/>
                <a:ea typeface="Meiryo UI" panose="020B0604030504040204" pitchFamily="50" charset="-128"/>
              </a:rPr>
              <a:t>・人材確保や環境整備にかかわる必要な「予算の確保」　</a:t>
            </a:r>
            <a:endParaRPr lang="en-US" altLang="ja-JP" sz="1600" dirty="0">
              <a:latin typeface="Meiryo UI" panose="020B0604030504040204" pitchFamily="50" charset="-128"/>
              <a:ea typeface="Meiryo UI" panose="020B0604030504040204" pitchFamily="50" charset="-128"/>
            </a:endParaRPr>
          </a:p>
          <a:p>
            <a:pPr algn="l"/>
            <a:r>
              <a:rPr lang="ja-JP" altLang="en-US" sz="1600" dirty="0">
                <a:latin typeface="Meiryo UI" panose="020B0604030504040204" pitchFamily="50" charset="-128"/>
                <a:ea typeface="Meiryo UI" panose="020B0604030504040204" pitchFamily="50" charset="-128"/>
              </a:rPr>
              <a:t>「情報の展開」「関係者間の連携要請・強化」など</a:t>
            </a:r>
            <a:endParaRPr lang="en-US" altLang="ja-JP" sz="1600" dirty="0">
              <a:latin typeface="Meiryo UI" panose="020B0604030504040204" pitchFamily="50" charset="-128"/>
              <a:ea typeface="Meiryo UI" panose="020B0604030504040204" pitchFamily="50" charset="-128"/>
            </a:endParaRPr>
          </a:p>
        </p:txBody>
      </p:sp>
      <p:sp>
        <p:nvSpPr>
          <p:cNvPr id="26" name="正方形/長方形 11">
            <a:extLst>
              <a:ext uri="{FF2B5EF4-FFF2-40B4-BE49-F238E27FC236}">
                <a16:creationId xmlns:a16="http://schemas.microsoft.com/office/drawing/2014/main" id="{E1DF916E-5F2F-2C84-04FD-0BFFB3980286}"/>
              </a:ext>
            </a:extLst>
          </p:cNvPr>
          <p:cNvSpPr>
            <a:spLocks noChangeArrowheads="1"/>
          </p:cNvSpPr>
          <p:nvPr/>
        </p:nvSpPr>
        <p:spPr bwMode="auto">
          <a:xfrm>
            <a:off x="4444512" y="3666953"/>
            <a:ext cx="2147792" cy="40011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spAutoFit/>
          </a:bodyPr>
          <a:lstStyle>
            <a:lvl1pPr algn="ctr">
              <a:defRPr sz="4000" b="1">
                <a:solidFill>
                  <a:schemeClr val="bg1"/>
                </a:solidFill>
                <a:latin typeface="HG丸ｺﾞｼｯｸM-PRO" panose="020F0600000000000000" pitchFamily="50" charset="-128"/>
                <a:ea typeface="HG丸ｺﾞｼｯｸM-PRO" panose="020F0600000000000000" pitchFamily="50" charset="-128"/>
              </a:defRPr>
            </a:lvl1pPr>
            <a:lvl2pPr marL="742950" indent="-285750" algn="ctr">
              <a:defRPr sz="4000" b="1">
                <a:solidFill>
                  <a:schemeClr val="bg1"/>
                </a:solidFill>
                <a:latin typeface="HG丸ｺﾞｼｯｸM-PRO" panose="020F0600000000000000" pitchFamily="50" charset="-128"/>
                <a:ea typeface="HG丸ｺﾞｼｯｸM-PRO" panose="020F0600000000000000" pitchFamily="50" charset="-128"/>
              </a:defRPr>
            </a:lvl2pPr>
            <a:lvl3pPr marL="1143000" indent="-228600" algn="ctr">
              <a:defRPr sz="4000" b="1">
                <a:solidFill>
                  <a:schemeClr val="bg1"/>
                </a:solidFill>
                <a:latin typeface="HG丸ｺﾞｼｯｸM-PRO" panose="020F0600000000000000" pitchFamily="50" charset="-128"/>
                <a:ea typeface="HG丸ｺﾞｼｯｸM-PRO" panose="020F0600000000000000" pitchFamily="50" charset="-128"/>
              </a:defRPr>
            </a:lvl3pPr>
            <a:lvl4pPr marL="1600200" indent="-228600" algn="ctr">
              <a:defRPr sz="4000" b="1">
                <a:solidFill>
                  <a:schemeClr val="bg1"/>
                </a:solidFill>
                <a:latin typeface="HG丸ｺﾞｼｯｸM-PRO" panose="020F0600000000000000" pitchFamily="50" charset="-128"/>
                <a:ea typeface="HG丸ｺﾞｼｯｸM-PRO" panose="020F0600000000000000" pitchFamily="50" charset="-128"/>
              </a:defRPr>
            </a:lvl4pPr>
            <a:lvl5pPr marL="2057400" indent="-228600" algn="ctr">
              <a:defRPr sz="4000" b="1">
                <a:solidFill>
                  <a:schemeClr val="bg1"/>
                </a:solidFill>
                <a:latin typeface="HG丸ｺﾞｼｯｸM-PRO" panose="020F0600000000000000" pitchFamily="50" charset="-128"/>
                <a:ea typeface="HG丸ｺﾞｼｯｸM-PRO" panose="020F0600000000000000" pitchFamily="50" charset="-128"/>
              </a:defRPr>
            </a:lvl5pPr>
            <a:lvl6pPr marL="2514600" indent="-228600" algn="ctr"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6pPr>
            <a:lvl7pPr marL="2971800" indent="-228600" algn="ctr"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7pPr>
            <a:lvl8pPr marL="3429000" indent="-228600" algn="ctr"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8pPr>
            <a:lvl9pPr marL="3886200" indent="-228600" algn="ctr"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9pPr>
          </a:lstStyle>
          <a:p>
            <a:r>
              <a:rPr lang="ja-JP" altLang="en-US" sz="2000" dirty="0">
                <a:solidFill>
                  <a:schemeClr val="tx1"/>
                </a:solidFill>
                <a:latin typeface="Meiryo UI" panose="020B0604030504040204" pitchFamily="50" charset="-128"/>
                <a:ea typeface="Meiryo UI" panose="020B0604030504040204" pitchFamily="50" charset="-128"/>
              </a:rPr>
              <a:t>各地域での対応</a:t>
            </a:r>
          </a:p>
        </p:txBody>
      </p:sp>
      <p:pic>
        <p:nvPicPr>
          <p:cNvPr id="29" name="図 28">
            <a:extLst>
              <a:ext uri="{FF2B5EF4-FFF2-40B4-BE49-F238E27FC236}">
                <a16:creationId xmlns:a16="http://schemas.microsoft.com/office/drawing/2014/main" id="{EC07AFAA-69ED-EE2F-CFDD-70444E364A11}"/>
              </a:ext>
            </a:extLst>
          </p:cNvPr>
          <p:cNvPicPr>
            <a:picLocks noChangeAspect="1"/>
          </p:cNvPicPr>
          <p:nvPr/>
        </p:nvPicPr>
        <p:blipFill>
          <a:blip r:embed="rId5"/>
          <a:stretch>
            <a:fillRect/>
          </a:stretch>
        </p:blipFill>
        <p:spPr>
          <a:xfrm>
            <a:off x="95908" y="3422767"/>
            <a:ext cx="4337934" cy="3390782"/>
          </a:xfrm>
          <a:prstGeom prst="rect">
            <a:avLst/>
          </a:prstGeom>
        </p:spPr>
      </p:pic>
      <p:sp>
        <p:nvSpPr>
          <p:cNvPr id="32" name="タイトル 1">
            <a:extLst>
              <a:ext uri="{FF2B5EF4-FFF2-40B4-BE49-F238E27FC236}">
                <a16:creationId xmlns:a16="http://schemas.microsoft.com/office/drawing/2014/main" id="{3C15530D-4F96-3077-F6EC-27E9806152C7}"/>
              </a:ext>
            </a:extLst>
          </p:cNvPr>
          <p:cNvSpPr txBox="1">
            <a:spLocks/>
          </p:cNvSpPr>
          <p:nvPr/>
        </p:nvSpPr>
        <p:spPr>
          <a:xfrm>
            <a:off x="10055318" y="2940385"/>
            <a:ext cx="2104342" cy="590931"/>
          </a:xfrm>
          <a:prstGeom prst="rect">
            <a:avLst/>
          </a:prstGeom>
        </p:spPr>
        <p:txBody>
          <a:bodyPr vert="horz" wrap="square" lIns="91440" tIns="45720" rIns="91440" bIns="45720" rtlCol="0" anchor="b">
            <a:sp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1200" dirty="0">
                <a:latin typeface="Meiryo UI" panose="020B0604030504040204" pitchFamily="50" charset="-128"/>
                <a:ea typeface="Meiryo UI" panose="020B0604030504040204" pitchFamily="50" charset="-128"/>
              </a:rPr>
              <a:t>・進捗阻害要因の解消連携</a:t>
            </a:r>
            <a:endParaRPr lang="en-US" altLang="ja-JP" sz="1200" dirty="0">
              <a:latin typeface="Meiryo UI" panose="020B0604030504040204" pitchFamily="50" charset="-128"/>
              <a:ea typeface="Meiryo UI" panose="020B0604030504040204" pitchFamily="50" charset="-128"/>
            </a:endParaRPr>
          </a:p>
          <a:p>
            <a:pPr algn="l"/>
            <a:r>
              <a:rPr lang="ja-JP" altLang="en-US" sz="1200" dirty="0">
                <a:latin typeface="Meiryo UI" panose="020B0604030504040204" pitchFamily="50" charset="-128"/>
                <a:ea typeface="Meiryo UI" panose="020B0604030504040204" pitchFamily="50" charset="-128"/>
              </a:rPr>
              <a:t>（各市町の情報共有、</a:t>
            </a:r>
            <a:endParaRPr lang="en-US" altLang="ja-JP" sz="1200" dirty="0">
              <a:latin typeface="Meiryo UI" panose="020B0604030504040204" pitchFamily="50" charset="-128"/>
              <a:ea typeface="Meiryo UI" panose="020B0604030504040204" pitchFamily="50" charset="-128"/>
            </a:endParaRPr>
          </a:p>
          <a:p>
            <a:pPr algn="l"/>
            <a:r>
              <a:rPr lang="ja-JP" altLang="en-US" sz="1200" dirty="0">
                <a:latin typeface="Meiryo UI" panose="020B0604030504040204" pitchFamily="50" charset="-128"/>
                <a:ea typeface="Meiryo UI" panose="020B0604030504040204" pitchFamily="50" charset="-128"/>
              </a:rPr>
              <a:t>　　関係省庁への要望等）</a:t>
            </a:r>
            <a:endParaRPr lang="en-US" altLang="ja-JP" sz="1200" dirty="0">
              <a:latin typeface="Meiryo UI" panose="020B0604030504040204" pitchFamily="50" charset="-128"/>
              <a:ea typeface="Meiryo UI" panose="020B0604030504040204" pitchFamily="50" charset="-128"/>
            </a:endParaRPr>
          </a:p>
        </p:txBody>
      </p:sp>
      <p:sp>
        <p:nvSpPr>
          <p:cNvPr id="33" name="タイトル 1">
            <a:extLst>
              <a:ext uri="{FF2B5EF4-FFF2-40B4-BE49-F238E27FC236}">
                <a16:creationId xmlns:a16="http://schemas.microsoft.com/office/drawing/2014/main" id="{E5EE6D71-6B33-8994-9A1D-AEE35AC4FE28}"/>
              </a:ext>
            </a:extLst>
          </p:cNvPr>
          <p:cNvSpPr txBox="1">
            <a:spLocks/>
          </p:cNvSpPr>
          <p:nvPr/>
        </p:nvSpPr>
        <p:spPr>
          <a:xfrm>
            <a:off x="66993" y="2701914"/>
            <a:ext cx="4159367" cy="701731"/>
          </a:xfrm>
          <a:prstGeom prst="rect">
            <a:avLst/>
          </a:prstGeom>
        </p:spPr>
        <p:txBody>
          <a:bodyPr vert="horz" wrap="square" lIns="91440" tIns="45720" rIns="91440" bIns="45720" rtlCol="0" anchor="b">
            <a:sp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令和</a:t>
            </a:r>
            <a:r>
              <a:rPr lang="en-US" altLang="ja-JP" sz="1600" dirty="0">
                <a:latin typeface="Meiryo UI" panose="020B0604030504040204" pitchFamily="50" charset="-128"/>
                <a:ea typeface="Meiryo UI" panose="020B0604030504040204" pitchFamily="50" charset="-128"/>
              </a:rPr>
              <a:t>5</a:t>
            </a:r>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7</a:t>
            </a:r>
            <a:r>
              <a:rPr lang="ja-JP" altLang="en-US" sz="1600" dirty="0">
                <a:latin typeface="Meiryo UI" panose="020B0604030504040204" pitchFamily="50" charset="-128"/>
                <a:ea typeface="Meiryo UI" panose="020B0604030504040204" pitchFamily="50" charset="-128"/>
              </a:rPr>
              <a:t>年度までの</a:t>
            </a:r>
            <a:r>
              <a:rPr lang="en-US" altLang="ja-JP" sz="1600" dirty="0">
                <a:latin typeface="Meiryo UI" panose="020B0604030504040204" pitchFamily="50" charset="-128"/>
                <a:ea typeface="Meiryo UI" panose="020B0604030504040204" pitchFamily="50" charset="-128"/>
              </a:rPr>
              <a:t>3</a:t>
            </a:r>
            <a:r>
              <a:rPr lang="ja-JP" altLang="en-US" sz="1600" dirty="0">
                <a:latin typeface="Meiryo UI" panose="020B0604030504040204" pitchFamily="50" charset="-128"/>
                <a:ea typeface="Meiryo UI" panose="020B0604030504040204" pitchFamily="50" charset="-128"/>
              </a:rPr>
              <a:t>年間が改革推進期間</a:t>
            </a:r>
            <a:r>
              <a:rPr lang="en-US" altLang="ja-JP" sz="1600" dirty="0">
                <a:latin typeface="Meiryo UI" panose="020B0604030504040204" pitchFamily="50" charset="-128"/>
                <a:ea typeface="Meiryo UI" panose="020B0604030504040204" pitchFamily="50" charset="-128"/>
              </a:rPr>
              <a:t>】</a:t>
            </a:r>
          </a:p>
          <a:p>
            <a:pPr algn="l"/>
            <a:r>
              <a:rPr lang="ja-JP" altLang="en-US" sz="1400" dirty="0">
                <a:latin typeface="Meiryo UI" panose="020B0604030504040204" pitchFamily="50" charset="-128"/>
                <a:ea typeface="Meiryo UI" panose="020B0604030504040204" pitchFamily="50" charset="-128"/>
              </a:rPr>
              <a:t>　休日の中学／高校部活動の</a:t>
            </a:r>
            <a:endParaRPr lang="en-US" altLang="ja-JP" sz="1400" dirty="0">
              <a:latin typeface="Meiryo UI" panose="020B0604030504040204" pitchFamily="50" charset="-128"/>
              <a:ea typeface="Meiryo UI" panose="020B0604030504040204" pitchFamily="50" charset="-128"/>
            </a:endParaRPr>
          </a:p>
          <a:p>
            <a:pPr algn="l"/>
            <a:r>
              <a:rPr lang="ja-JP" altLang="en-US" sz="1400" dirty="0">
                <a:latin typeface="Meiryo UI" panose="020B0604030504040204" pitchFamily="50" charset="-128"/>
                <a:ea typeface="Meiryo UI" panose="020B0604030504040204" pitchFamily="50" charset="-128"/>
              </a:rPr>
              <a:t>　　地域連携や地域クラブ活動への移行</a:t>
            </a:r>
            <a:endParaRPr lang="en-US" altLang="ja-JP" sz="1400" dirty="0">
              <a:latin typeface="Meiryo UI" panose="020B0604030504040204" pitchFamily="50" charset="-128"/>
              <a:ea typeface="Meiryo UI" panose="020B0604030504040204" pitchFamily="50" charset="-128"/>
            </a:endParaRPr>
          </a:p>
        </p:txBody>
      </p:sp>
      <p:pic>
        <p:nvPicPr>
          <p:cNvPr id="24" name="図 23">
            <a:extLst>
              <a:ext uri="{FF2B5EF4-FFF2-40B4-BE49-F238E27FC236}">
                <a16:creationId xmlns:a16="http://schemas.microsoft.com/office/drawing/2014/main" id="{B42A90FB-B048-FF8F-A74B-BE1AE18D7BE0}"/>
              </a:ext>
            </a:extLst>
          </p:cNvPr>
          <p:cNvPicPr>
            <a:picLocks noChangeAspect="1"/>
          </p:cNvPicPr>
          <p:nvPr/>
        </p:nvPicPr>
        <p:blipFill>
          <a:blip r:embed="rId6"/>
          <a:stretch>
            <a:fillRect/>
          </a:stretch>
        </p:blipFill>
        <p:spPr>
          <a:xfrm>
            <a:off x="8304904" y="4457900"/>
            <a:ext cx="3758710" cy="2129602"/>
          </a:xfrm>
          <a:prstGeom prst="rect">
            <a:avLst/>
          </a:prstGeom>
        </p:spPr>
      </p:pic>
      <p:sp>
        <p:nvSpPr>
          <p:cNvPr id="38" name="タイトル 1">
            <a:extLst>
              <a:ext uri="{FF2B5EF4-FFF2-40B4-BE49-F238E27FC236}">
                <a16:creationId xmlns:a16="http://schemas.microsoft.com/office/drawing/2014/main" id="{54577F46-C2DE-0329-EF1F-2B7AB751EB18}"/>
              </a:ext>
            </a:extLst>
          </p:cNvPr>
          <p:cNvSpPr txBox="1">
            <a:spLocks/>
          </p:cNvSpPr>
          <p:nvPr/>
        </p:nvSpPr>
        <p:spPr>
          <a:xfrm>
            <a:off x="4458555" y="4073473"/>
            <a:ext cx="6847555" cy="2529923"/>
          </a:xfrm>
          <a:prstGeom prst="rect">
            <a:avLst/>
          </a:prstGeom>
        </p:spPr>
        <p:txBody>
          <a:bodyPr vert="horz" wrap="square" lIns="91440" tIns="45720" rIns="91440" bIns="45720" rtlCol="0" anchor="t" anchorCtr="0">
            <a:sp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県</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国のガイドラインを受け協議会設置、方針提示、情報発信</a:t>
            </a:r>
            <a:endParaRPr lang="en-US" altLang="ja-JP" sz="1600" dirty="0">
              <a:latin typeface="Meiryo UI" panose="020B0604030504040204" pitchFamily="50" charset="-128"/>
              <a:ea typeface="Meiryo UI" panose="020B0604030504040204" pitchFamily="50" charset="-128"/>
            </a:endParaRPr>
          </a:p>
          <a:p>
            <a:pPr algn="l"/>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市町</a:t>
            </a:r>
            <a:r>
              <a:rPr lang="en-US" altLang="ja-JP" sz="1600" dirty="0">
                <a:latin typeface="Meiryo UI" panose="020B0604030504040204" pitchFamily="50" charset="-128"/>
                <a:ea typeface="Meiryo UI" panose="020B0604030504040204" pitchFamily="50" charset="-128"/>
              </a:rPr>
              <a:t>】</a:t>
            </a:r>
          </a:p>
          <a:p>
            <a:pPr algn="l"/>
            <a:r>
              <a:rPr lang="ja-JP" altLang="en-US" sz="1600" dirty="0">
                <a:latin typeface="Meiryo UI" panose="020B0604030504040204" pitchFamily="50" charset="-128"/>
                <a:ea typeface="Meiryo UI" panose="020B0604030504040204" pitchFamily="50" charset="-128"/>
              </a:rPr>
              <a:t>　①協議設置・ニーズや課題把握、情報発信</a:t>
            </a:r>
            <a:endParaRPr lang="en-US" altLang="ja-JP" sz="1600" dirty="0">
              <a:latin typeface="Meiryo UI" panose="020B0604030504040204" pitchFamily="50" charset="-128"/>
              <a:ea typeface="Meiryo UI" panose="020B0604030504040204" pitchFamily="50" charset="-128"/>
            </a:endParaRPr>
          </a:p>
          <a:p>
            <a:pPr algn="l"/>
            <a:r>
              <a:rPr lang="ja-JP" altLang="en-US" sz="1600" dirty="0">
                <a:latin typeface="Meiryo UI" panose="020B0604030504040204" pitchFamily="50" charset="-128"/>
                <a:ea typeface="Meiryo UI" panose="020B0604030504040204" pitchFamily="50" charset="-128"/>
              </a:rPr>
              <a:t>　②運営団体確保</a:t>
            </a:r>
            <a:endParaRPr lang="en-US" altLang="ja-JP" sz="1600" dirty="0">
              <a:latin typeface="Meiryo UI" panose="020B0604030504040204" pitchFamily="50" charset="-128"/>
              <a:ea typeface="Meiryo UI" panose="020B0604030504040204" pitchFamily="50" charset="-128"/>
            </a:endParaRPr>
          </a:p>
          <a:p>
            <a:pPr algn="l"/>
            <a:r>
              <a:rPr lang="ja-JP" altLang="en-US" sz="1600" dirty="0">
                <a:latin typeface="Meiryo UI" panose="020B0604030504040204" pitchFamily="50" charset="-128"/>
                <a:ea typeface="Meiryo UI" panose="020B0604030504040204" pitchFamily="50" charset="-128"/>
              </a:rPr>
              <a:t>　　・指導者確保</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マッチング</a:t>
            </a:r>
            <a:endParaRPr lang="en-US" altLang="ja-JP" sz="1600" dirty="0">
              <a:latin typeface="Meiryo UI" panose="020B0604030504040204" pitchFamily="50" charset="-128"/>
              <a:ea typeface="Meiryo UI" panose="020B0604030504040204" pitchFamily="50" charset="-128"/>
            </a:endParaRPr>
          </a:p>
          <a:p>
            <a:pPr algn="l"/>
            <a:r>
              <a:rPr lang="ja-JP" altLang="en-US" sz="1600" dirty="0">
                <a:latin typeface="Meiryo UI" panose="020B0604030504040204" pitchFamily="50" charset="-128"/>
                <a:ea typeface="Meiryo UI" panose="020B0604030504040204" pitchFamily="50" charset="-128"/>
              </a:rPr>
              <a:t>　　・活動場所の確保</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内容決定</a:t>
            </a:r>
            <a:endParaRPr lang="en-US" altLang="ja-JP" sz="1600" dirty="0">
              <a:latin typeface="Meiryo UI" panose="020B0604030504040204" pitchFamily="50" charset="-128"/>
              <a:ea typeface="Meiryo UI" panose="020B0604030504040204" pitchFamily="50" charset="-128"/>
            </a:endParaRPr>
          </a:p>
          <a:p>
            <a:pPr algn="l"/>
            <a:r>
              <a:rPr lang="ja-JP" altLang="en-US" sz="1600" dirty="0">
                <a:latin typeface="Meiryo UI" panose="020B0604030504040204" pitchFamily="50" charset="-128"/>
                <a:ea typeface="Meiryo UI" panose="020B0604030504040204" pitchFamily="50" charset="-128"/>
              </a:rPr>
              <a:t>　➂生徒・保護者・住民への周知・実施</a:t>
            </a:r>
            <a:endParaRPr lang="en-US" altLang="ja-JP" sz="1600" dirty="0">
              <a:latin typeface="Meiryo UI" panose="020B0604030504040204" pitchFamily="50" charset="-128"/>
              <a:ea typeface="Meiryo UI" panose="020B0604030504040204" pitchFamily="50" charset="-128"/>
            </a:endParaRPr>
          </a:p>
          <a:p>
            <a:pPr algn="l"/>
            <a:endParaRPr lang="en-US" altLang="ja-JP" sz="1600" dirty="0">
              <a:latin typeface="Meiryo UI" panose="020B0604030504040204" pitchFamily="50" charset="-128"/>
              <a:ea typeface="Meiryo UI" panose="020B0604030504040204" pitchFamily="50" charset="-128"/>
            </a:endParaRPr>
          </a:p>
          <a:p>
            <a:pPr algn="l"/>
            <a:r>
              <a:rPr lang="ja-JP" altLang="en-US" sz="1600" dirty="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②➂に向けては、自治体だけでなく</a:t>
            </a:r>
            <a:endParaRPr lang="en-US" altLang="ja-JP" sz="1600" dirty="0">
              <a:latin typeface="Meiryo UI" panose="020B0604030504040204" pitchFamily="50" charset="-128"/>
              <a:ea typeface="Meiryo UI" panose="020B0604030504040204" pitchFamily="50" charset="-128"/>
            </a:endParaRPr>
          </a:p>
          <a:p>
            <a:pPr algn="l"/>
            <a:r>
              <a:rPr lang="ja-JP" altLang="en-US" sz="1600" dirty="0">
                <a:latin typeface="Meiryo UI" panose="020B0604030504040204" pitchFamily="50" charset="-128"/>
                <a:ea typeface="Meiryo UI" panose="020B0604030504040204" pitchFamily="50" charset="-128"/>
              </a:rPr>
              <a:t>　　地域住民、民間企業、地域団体等</a:t>
            </a:r>
            <a:endParaRPr lang="en-US" altLang="ja-JP" sz="1600" dirty="0">
              <a:latin typeface="Meiryo UI" panose="020B0604030504040204" pitchFamily="50" charset="-128"/>
              <a:ea typeface="Meiryo UI" panose="020B0604030504040204" pitchFamily="50" charset="-128"/>
            </a:endParaRPr>
          </a:p>
          <a:p>
            <a:pPr algn="l"/>
            <a:r>
              <a:rPr lang="ja-JP" altLang="en-US" sz="1600" dirty="0">
                <a:latin typeface="Meiryo UI" panose="020B0604030504040204" pitchFamily="50" charset="-128"/>
                <a:ea typeface="Meiryo UI" panose="020B0604030504040204" pitchFamily="50" charset="-128"/>
              </a:rPr>
              <a:t>　　幅広い協力依頼や連携が必要</a:t>
            </a:r>
            <a:endParaRPr lang="en-US" altLang="ja-JP" sz="1600" dirty="0">
              <a:latin typeface="Meiryo UI" panose="020B0604030504040204" pitchFamily="50" charset="-128"/>
              <a:ea typeface="Meiryo UI" panose="020B0604030504040204" pitchFamily="50" charset="-128"/>
            </a:endParaRPr>
          </a:p>
        </p:txBody>
      </p:sp>
      <p:sp>
        <p:nvSpPr>
          <p:cNvPr id="39" name="タイトル 1">
            <a:extLst>
              <a:ext uri="{FF2B5EF4-FFF2-40B4-BE49-F238E27FC236}">
                <a16:creationId xmlns:a16="http://schemas.microsoft.com/office/drawing/2014/main" id="{04D44104-8B90-78E1-FAF5-8F2546B2A71E}"/>
              </a:ext>
            </a:extLst>
          </p:cNvPr>
          <p:cNvSpPr txBox="1">
            <a:spLocks/>
          </p:cNvSpPr>
          <p:nvPr/>
        </p:nvSpPr>
        <p:spPr>
          <a:xfrm>
            <a:off x="10080883" y="3736732"/>
            <a:ext cx="2104342" cy="590931"/>
          </a:xfrm>
          <a:prstGeom prst="rect">
            <a:avLst/>
          </a:prstGeom>
          <a:solidFill>
            <a:schemeClr val="bg1"/>
          </a:solidFill>
        </p:spPr>
        <p:txBody>
          <a:bodyPr vert="horz" wrap="square" lIns="91440" tIns="45720" rIns="91440" bIns="45720" rtlCol="0" anchor="t" anchorCtr="0">
            <a:sp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1200" dirty="0">
              <a:latin typeface="Meiryo UI" panose="020B0604030504040204" pitchFamily="50" charset="-128"/>
              <a:ea typeface="Meiryo UI" panose="020B0604030504040204" pitchFamily="50" charset="-128"/>
            </a:endParaRPr>
          </a:p>
          <a:p>
            <a:pPr algn="l"/>
            <a:r>
              <a:rPr lang="ja-JP" altLang="en-US" sz="1200" dirty="0">
                <a:latin typeface="Meiryo UI" panose="020B0604030504040204" pitchFamily="50" charset="-128"/>
                <a:ea typeface="Meiryo UI" panose="020B0604030504040204" pitchFamily="50" charset="-128"/>
              </a:rPr>
              <a:t>・地域の実態把握や、自治体、関係者</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団体への働きかけ</a:t>
            </a:r>
            <a:endParaRPr lang="en-US" altLang="ja-JP" sz="1200" dirty="0">
              <a:latin typeface="Meiryo UI" panose="020B0604030504040204" pitchFamily="50" charset="-128"/>
              <a:ea typeface="Meiryo UI" panose="020B0604030504040204" pitchFamily="50" charset="-128"/>
            </a:endParaRPr>
          </a:p>
        </p:txBody>
      </p:sp>
      <p:sp>
        <p:nvSpPr>
          <p:cNvPr id="12" name="フローチャート: 処理 11">
            <a:extLst>
              <a:ext uri="{FF2B5EF4-FFF2-40B4-BE49-F238E27FC236}">
                <a16:creationId xmlns:a16="http://schemas.microsoft.com/office/drawing/2014/main" id="{30323AF9-E7E5-F904-8372-AEC152EC01A9}"/>
              </a:ext>
            </a:extLst>
          </p:cNvPr>
          <p:cNvSpPr/>
          <p:nvPr/>
        </p:nvSpPr>
        <p:spPr>
          <a:xfrm>
            <a:off x="9890016" y="3556986"/>
            <a:ext cx="2174703" cy="369332"/>
          </a:xfrm>
          <a:prstGeom prst="flowChartProcess">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spAutoFit/>
          </a:bodyPr>
          <a:lstStyle/>
          <a:p>
            <a:pPr algn="ctr"/>
            <a:r>
              <a:rPr lang="ja-JP" altLang="en-US" b="1" dirty="0">
                <a:solidFill>
                  <a:schemeClr val="tx1"/>
                </a:solidFill>
                <a:latin typeface="Meiryo UI" panose="020B0604030504040204" pitchFamily="50" charset="-128"/>
                <a:ea typeface="Meiryo UI" panose="020B0604030504040204" pitchFamily="50" charset="-128"/>
              </a:rPr>
              <a:t>組織内議員</a:t>
            </a:r>
            <a:endParaRPr lang="en-US" altLang="ja-JP" b="1" dirty="0">
              <a:solidFill>
                <a:schemeClr val="tx1"/>
              </a:solidFill>
              <a:latin typeface="Meiryo UI" panose="020B0604030504040204" pitchFamily="50" charset="-128"/>
              <a:ea typeface="Meiryo UI" panose="020B0604030504040204" pitchFamily="50" charset="-128"/>
            </a:endParaRPr>
          </a:p>
        </p:txBody>
      </p:sp>
      <p:sp>
        <p:nvSpPr>
          <p:cNvPr id="20" name="矢印: 上下 19">
            <a:extLst>
              <a:ext uri="{FF2B5EF4-FFF2-40B4-BE49-F238E27FC236}">
                <a16:creationId xmlns:a16="http://schemas.microsoft.com/office/drawing/2014/main" id="{0F47E8D0-4211-6F6A-C61E-DB5C81BE666F}"/>
              </a:ext>
            </a:extLst>
          </p:cNvPr>
          <p:cNvSpPr/>
          <p:nvPr/>
        </p:nvSpPr>
        <p:spPr>
          <a:xfrm>
            <a:off x="9773758" y="2827057"/>
            <a:ext cx="315708" cy="72181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798431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Line 10">
            <a:extLst>
              <a:ext uri="{FF2B5EF4-FFF2-40B4-BE49-F238E27FC236}">
                <a16:creationId xmlns:a16="http://schemas.microsoft.com/office/drawing/2014/main" id="{E963A7B0-F65B-4E89-BBA2-38DC4CE86EC7}"/>
              </a:ext>
            </a:extLst>
          </p:cNvPr>
          <p:cNvSpPr>
            <a:spLocks noChangeShapeType="1"/>
          </p:cNvSpPr>
          <p:nvPr/>
        </p:nvSpPr>
        <p:spPr bwMode="auto">
          <a:xfrm>
            <a:off x="156000" y="563701"/>
            <a:ext cx="11880000" cy="0"/>
          </a:xfrm>
          <a:prstGeom prst="line">
            <a:avLst/>
          </a:prstGeom>
          <a:noFill/>
          <a:ln w="57150" cmpd="thinThick">
            <a:solidFill>
              <a:schemeClr val="accent1"/>
            </a:solidFill>
            <a:round/>
            <a:headEnd/>
            <a:tailEnd/>
          </a:ln>
          <a:extLst>
            <a:ext uri="{909E8E84-426E-40DD-AFC4-6F175D3DCCD1}">
              <a14:hiddenFill xmlns:a14="http://schemas.microsoft.com/office/drawing/2010/main">
                <a:noFill/>
              </a14:hiddenFill>
            </a:ext>
          </a:extLst>
        </p:spPr>
        <p:txBody>
          <a:bodyPr>
            <a:spAutoFit/>
          </a:bodyPr>
          <a:lstStyle/>
          <a:p>
            <a:pPr defTabSz="422041" eaLnBrk="1" fontAlgn="auto" hangingPunct="1">
              <a:spcBef>
                <a:spcPts val="0"/>
              </a:spcBef>
              <a:spcAft>
                <a:spcPts val="0"/>
              </a:spcAft>
            </a:pPr>
            <a:endParaRPr lang="ja-JP" altLang="en-US" sz="1662" b="0" dirty="0">
              <a:solidFill>
                <a:prstClr val="black"/>
              </a:solidFill>
              <a:latin typeface="Calibri" panose="020F0502020204030204"/>
              <a:ea typeface="游ゴシック" panose="020B0400000000000000" pitchFamily="50" charset="-128"/>
            </a:endParaRPr>
          </a:p>
        </p:txBody>
      </p:sp>
      <p:sp>
        <p:nvSpPr>
          <p:cNvPr id="48" name="テキスト ボックス 47">
            <a:extLst>
              <a:ext uri="{FF2B5EF4-FFF2-40B4-BE49-F238E27FC236}">
                <a16:creationId xmlns:a16="http://schemas.microsoft.com/office/drawing/2014/main" id="{CEF3B0EE-D2E0-4020-8D6F-599F6EECB423}"/>
              </a:ext>
            </a:extLst>
          </p:cNvPr>
          <p:cNvSpPr txBox="1">
            <a:spLocks noChangeArrowheads="1"/>
          </p:cNvSpPr>
          <p:nvPr/>
        </p:nvSpPr>
        <p:spPr bwMode="auto">
          <a:xfrm>
            <a:off x="-1" y="79305"/>
            <a:ext cx="1104537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■項目詳細：</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高齢者雇用に対する政策的支援の拡充</a:t>
            </a:r>
            <a:endParaRPr lang="en-US" altLang="ja-JP" sz="2400" dirty="0">
              <a:latin typeface="Meiryo UI" panose="020B0604030504040204" pitchFamily="50" charset="-128"/>
              <a:ea typeface="Meiryo UI" panose="020B0604030504040204" pitchFamily="50" charset="-128"/>
            </a:endParaRPr>
          </a:p>
        </p:txBody>
      </p:sp>
      <p:sp>
        <p:nvSpPr>
          <p:cNvPr id="46" name="テキスト ボックス 2">
            <a:extLst>
              <a:ext uri="{FF2B5EF4-FFF2-40B4-BE49-F238E27FC236}">
                <a16:creationId xmlns:a16="http://schemas.microsoft.com/office/drawing/2014/main" id="{160F467F-1FA6-4BCE-B5D4-A890D84EE263}"/>
              </a:ext>
            </a:extLst>
          </p:cNvPr>
          <p:cNvSpPr txBox="1">
            <a:spLocks noChangeArrowheads="1"/>
          </p:cNvSpPr>
          <p:nvPr/>
        </p:nvSpPr>
        <p:spPr bwMode="auto">
          <a:xfrm>
            <a:off x="156000" y="639240"/>
            <a:ext cx="11880000" cy="2308324"/>
          </a:xfrm>
          <a:prstGeom prst="rect">
            <a:avLst/>
          </a:prstGeom>
          <a:solidFill>
            <a:schemeClr val="accent1">
              <a:lumMod val="40000"/>
              <a:lumOff val="60000"/>
            </a:schemeClr>
          </a:solidFill>
          <a:ln>
            <a:noFill/>
          </a:ln>
        </p:spPr>
        <p:txBody>
          <a:bodyPr wrap="square" anchor="ctr">
            <a:spAutoFit/>
          </a:bodyPr>
          <a:lstStyle>
            <a:lvl1pPr>
              <a:defRPr sz="4000" b="1">
                <a:solidFill>
                  <a:schemeClr val="bg1"/>
                </a:solidFill>
                <a:latin typeface="HG丸ｺﾞｼｯｸM-PRO" panose="020F0600000000000000" pitchFamily="50" charset="-128"/>
                <a:ea typeface="HG丸ｺﾞｼｯｸM-PRO" panose="020F0600000000000000" pitchFamily="50" charset="-128"/>
              </a:defRPr>
            </a:lvl1pPr>
            <a:lvl2pPr marL="742950" indent="-285750">
              <a:defRPr sz="4000" b="1">
                <a:solidFill>
                  <a:schemeClr val="bg1"/>
                </a:solidFill>
                <a:latin typeface="HG丸ｺﾞｼｯｸM-PRO" panose="020F0600000000000000" pitchFamily="50" charset="-128"/>
                <a:ea typeface="HG丸ｺﾞｼｯｸM-PRO" panose="020F0600000000000000" pitchFamily="50" charset="-128"/>
              </a:defRPr>
            </a:lvl2pPr>
            <a:lvl3pPr marL="1143000" indent="-228600">
              <a:defRPr sz="4000" b="1">
                <a:solidFill>
                  <a:schemeClr val="bg1"/>
                </a:solidFill>
                <a:latin typeface="HG丸ｺﾞｼｯｸM-PRO" panose="020F0600000000000000" pitchFamily="50" charset="-128"/>
                <a:ea typeface="HG丸ｺﾞｼｯｸM-PRO" panose="020F0600000000000000" pitchFamily="50" charset="-128"/>
              </a:defRPr>
            </a:lvl3pPr>
            <a:lvl4pPr marL="1600200" indent="-228600">
              <a:defRPr sz="4000" b="1">
                <a:solidFill>
                  <a:schemeClr val="bg1"/>
                </a:solidFill>
                <a:latin typeface="HG丸ｺﾞｼｯｸM-PRO" panose="020F0600000000000000" pitchFamily="50" charset="-128"/>
                <a:ea typeface="HG丸ｺﾞｼｯｸM-PRO" panose="020F0600000000000000" pitchFamily="50" charset="-128"/>
              </a:defRPr>
            </a:lvl4pPr>
            <a:lvl5pPr marL="2057400" indent="-228600">
              <a:defRPr sz="4000" b="1">
                <a:solidFill>
                  <a:schemeClr val="bg1"/>
                </a:solidFill>
                <a:latin typeface="HG丸ｺﾞｼｯｸM-PRO" panose="020F0600000000000000" pitchFamily="50" charset="-128"/>
                <a:ea typeface="HG丸ｺﾞｼｯｸM-PRO" panose="020F0600000000000000" pitchFamily="50" charset="-128"/>
              </a:defRPr>
            </a:lvl5pPr>
            <a:lvl6pPr marL="25146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6pPr>
            <a:lvl7pPr marL="29718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7pPr>
            <a:lvl8pPr marL="34290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8pPr>
            <a:lvl9pPr marL="38862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9pPr>
          </a:lstStyle>
          <a:p>
            <a:pPr algn="just"/>
            <a:r>
              <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選定理由</a:t>
            </a:r>
            <a:r>
              <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just"/>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・多くの職場で</a:t>
            </a:r>
            <a:r>
              <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60</a:t>
            </a:r>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歳以降の処遇が、公的年金や高年齢雇用継続給付の支給を前提とした</a:t>
            </a:r>
            <a:endPar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制度設計がされている中、年金支給開始年齢の引き上げや</a:t>
            </a:r>
            <a:r>
              <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月より、</a:t>
            </a:r>
            <a:endPar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高年齢雇用継続給付の給付率の縮小される。</a:t>
            </a:r>
          </a:p>
          <a:p>
            <a:pPr marR="0" lvl="0" algn="just" defTabSz="914400" rtl="0" eaLnBrk="1" fontAlgn="auto" latinLnBrk="0" hangingPunct="1">
              <a:lnSpc>
                <a:spcPct val="100000"/>
              </a:lnSpc>
              <a:spcBef>
                <a:spcPts val="0"/>
              </a:spcBef>
              <a:spcAft>
                <a:spcPts val="0"/>
              </a:spcAft>
              <a:buClrTx/>
              <a:buSzTx/>
              <a:tabLst/>
              <a:defRPr/>
            </a:pPr>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60</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歳以降の処遇改善が進まず、働く上でのモチベーションや生活設計の上で課題である。</a:t>
            </a:r>
          </a:p>
          <a:p>
            <a:pPr marR="0" lvl="0" algn="just" defTabSz="914400" rtl="0" eaLnBrk="1" fontAlgn="auto" latinLnBrk="0" hangingPunct="1">
              <a:lnSpc>
                <a:spcPct val="100000"/>
              </a:lnSpc>
              <a:spcBef>
                <a:spcPts val="0"/>
              </a:spcBef>
              <a:spcAft>
                <a:spcPts val="0"/>
              </a:spcAft>
              <a:buClrTx/>
              <a:buSzTx/>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・処遇改善・職場環境整備を促す仕組みや助成金の周知が十分されていない。</a:t>
            </a:r>
          </a:p>
        </p:txBody>
      </p:sp>
      <p:sp>
        <p:nvSpPr>
          <p:cNvPr id="50" name="テキスト ボックス 2">
            <a:extLst>
              <a:ext uri="{FF2B5EF4-FFF2-40B4-BE49-F238E27FC236}">
                <a16:creationId xmlns:a16="http://schemas.microsoft.com/office/drawing/2014/main" id="{1D9793AF-BDBD-4356-8C74-BE5BBB147F7D}"/>
              </a:ext>
            </a:extLst>
          </p:cNvPr>
          <p:cNvSpPr txBox="1">
            <a:spLocks noChangeArrowheads="1"/>
          </p:cNvSpPr>
          <p:nvPr/>
        </p:nvSpPr>
        <p:spPr bwMode="auto">
          <a:xfrm>
            <a:off x="156000" y="3097549"/>
            <a:ext cx="11880000" cy="1200329"/>
          </a:xfrm>
          <a:prstGeom prst="rect">
            <a:avLst/>
          </a:prstGeom>
          <a:solidFill>
            <a:schemeClr val="accent5">
              <a:lumMod val="20000"/>
              <a:lumOff val="80000"/>
            </a:schemeClr>
          </a:solidFill>
          <a:ln>
            <a:noFill/>
          </a:ln>
        </p:spPr>
        <p:txBody>
          <a:bodyPr wrap="square" anchor="ctr">
            <a:spAutoFit/>
          </a:bodyPr>
          <a:lstStyle>
            <a:lvl1pPr>
              <a:defRPr sz="4000" b="1">
                <a:solidFill>
                  <a:schemeClr val="bg1"/>
                </a:solidFill>
                <a:latin typeface="HG丸ｺﾞｼｯｸM-PRO" panose="020F0600000000000000" pitchFamily="50" charset="-128"/>
                <a:ea typeface="HG丸ｺﾞｼｯｸM-PRO" panose="020F0600000000000000" pitchFamily="50" charset="-128"/>
              </a:defRPr>
            </a:lvl1pPr>
            <a:lvl2pPr marL="742950" indent="-285750">
              <a:defRPr sz="4000" b="1">
                <a:solidFill>
                  <a:schemeClr val="bg1"/>
                </a:solidFill>
                <a:latin typeface="HG丸ｺﾞｼｯｸM-PRO" panose="020F0600000000000000" pitchFamily="50" charset="-128"/>
                <a:ea typeface="HG丸ｺﾞｼｯｸM-PRO" panose="020F0600000000000000" pitchFamily="50" charset="-128"/>
              </a:defRPr>
            </a:lvl2pPr>
            <a:lvl3pPr marL="1143000" indent="-228600">
              <a:defRPr sz="4000" b="1">
                <a:solidFill>
                  <a:schemeClr val="bg1"/>
                </a:solidFill>
                <a:latin typeface="HG丸ｺﾞｼｯｸM-PRO" panose="020F0600000000000000" pitchFamily="50" charset="-128"/>
                <a:ea typeface="HG丸ｺﾞｼｯｸM-PRO" panose="020F0600000000000000" pitchFamily="50" charset="-128"/>
              </a:defRPr>
            </a:lvl3pPr>
            <a:lvl4pPr marL="1600200" indent="-228600">
              <a:defRPr sz="4000" b="1">
                <a:solidFill>
                  <a:schemeClr val="bg1"/>
                </a:solidFill>
                <a:latin typeface="HG丸ｺﾞｼｯｸM-PRO" panose="020F0600000000000000" pitchFamily="50" charset="-128"/>
                <a:ea typeface="HG丸ｺﾞｼｯｸM-PRO" panose="020F0600000000000000" pitchFamily="50" charset="-128"/>
              </a:defRPr>
            </a:lvl4pPr>
            <a:lvl5pPr marL="2057400" indent="-228600">
              <a:defRPr sz="4000" b="1">
                <a:solidFill>
                  <a:schemeClr val="bg1"/>
                </a:solidFill>
                <a:latin typeface="HG丸ｺﾞｼｯｸM-PRO" panose="020F0600000000000000" pitchFamily="50" charset="-128"/>
                <a:ea typeface="HG丸ｺﾞｼｯｸM-PRO" panose="020F0600000000000000" pitchFamily="50" charset="-128"/>
              </a:defRPr>
            </a:lvl5pPr>
            <a:lvl6pPr marL="25146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6pPr>
            <a:lvl7pPr marL="29718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7pPr>
            <a:lvl8pPr marL="34290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8pPr>
            <a:lvl9pPr marL="38862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9pPr>
          </a:lstStyle>
          <a:p>
            <a:r>
              <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具体的活動</a:t>
            </a:r>
            <a:r>
              <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2400" b="0" dirty="0">
                <a:solidFill>
                  <a:schemeClr val="tx1"/>
                </a:solidFill>
                <a:latin typeface="Meiryo UI" panose="020B0604030504040204" pitchFamily="50" charset="-128"/>
                <a:ea typeface="Meiryo UI" panose="020B0604030504040204" pitchFamily="50" charset="-128"/>
              </a:rPr>
              <a:t>①高齢者の処遇改善を促進させる補助金の周知や制度拡充に向けた働きかけの実施</a:t>
            </a:r>
          </a:p>
          <a:p>
            <a:r>
              <a:rPr lang="ja-JP" altLang="en-US" sz="2400" b="0" dirty="0">
                <a:solidFill>
                  <a:schemeClr val="tx1"/>
                </a:solidFill>
                <a:latin typeface="Meiryo UI" panose="020B0604030504040204" pitchFamily="50" charset="-128"/>
                <a:ea typeface="Meiryo UI" panose="020B0604030504040204" pitchFamily="50" charset="-128"/>
              </a:rPr>
              <a:t>②高齢者が働きやすい職場を認証する制度の創設</a:t>
            </a:r>
          </a:p>
        </p:txBody>
      </p:sp>
      <p:sp>
        <p:nvSpPr>
          <p:cNvPr id="2" name="テキスト ボックス 2">
            <a:extLst>
              <a:ext uri="{FF2B5EF4-FFF2-40B4-BE49-F238E27FC236}">
                <a16:creationId xmlns:a16="http://schemas.microsoft.com/office/drawing/2014/main" id="{43097D4E-7D3D-06FC-8D88-0B4BDEF63AA7}"/>
              </a:ext>
            </a:extLst>
          </p:cNvPr>
          <p:cNvSpPr txBox="1">
            <a:spLocks noChangeArrowheads="1"/>
          </p:cNvSpPr>
          <p:nvPr/>
        </p:nvSpPr>
        <p:spPr bwMode="auto">
          <a:xfrm>
            <a:off x="156000" y="4447863"/>
            <a:ext cx="11880000" cy="435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a:defRPr sz="4000" b="1">
                <a:solidFill>
                  <a:schemeClr val="bg1"/>
                </a:solidFill>
                <a:latin typeface="HG丸ｺﾞｼｯｸM-PRO" panose="020F0600000000000000" pitchFamily="50" charset="-128"/>
                <a:ea typeface="HG丸ｺﾞｼｯｸM-PRO" panose="020F0600000000000000" pitchFamily="50" charset="-128"/>
              </a:defRPr>
            </a:lvl1pPr>
            <a:lvl2pPr marL="742950" indent="-285750">
              <a:defRPr sz="4000" b="1">
                <a:solidFill>
                  <a:schemeClr val="bg1"/>
                </a:solidFill>
                <a:latin typeface="HG丸ｺﾞｼｯｸM-PRO" panose="020F0600000000000000" pitchFamily="50" charset="-128"/>
                <a:ea typeface="HG丸ｺﾞｼｯｸM-PRO" panose="020F0600000000000000" pitchFamily="50" charset="-128"/>
              </a:defRPr>
            </a:lvl2pPr>
            <a:lvl3pPr marL="1143000" indent="-228600">
              <a:defRPr sz="4000" b="1">
                <a:solidFill>
                  <a:schemeClr val="bg1"/>
                </a:solidFill>
                <a:latin typeface="HG丸ｺﾞｼｯｸM-PRO" panose="020F0600000000000000" pitchFamily="50" charset="-128"/>
                <a:ea typeface="HG丸ｺﾞｼｯｸM-PRO" panose="020F0600000000000000" pitchFamily="50" charset="-128"/>
              </a:defRPr>
            </a:lvl3pPr>
            <a:lvl4pPr marL="1600200" indent="-228600">
              <a:defRPr sz="4000" b="1">
                <a:solidFill>
                  <a:schemeClr val="bg1"/>
                </a:solidFill>
                <a:latin typeface="HG丸ｺﾞｼｯｸM-PRO" panose="020F0600000000000000" pitchFamily="50" charset="-128"/>
                <a:ea typeface="HG丸ｺﾞｼｯｸM-PRO" panose="020F0600000000000000" pitchFamily="50" charset="-128"/>
              </a:defRPr>
            </a:lvl4pPr>
            <a:lvl5pPr marL="2057400" indent="-228600">
              <a:defRPr sz="4000" b="1">
                <a:solidFill>
                  <a:schemeClr val="bg1"/>
                </a:solidFill>
                <a:latin typeface="HG丸ｺﾞｼｯｸM-PRO" panose="020F0600000000000000" pitchFamily="50" charset="-128"/>
                <a:ea typeface="HG丸ｺﾞｼｯｸM-PRO" panose="020F0600000000000000" pitchFamily="50" charset="-128"/>
              </a:defRPr>
            </a:lvl5pPr>
            <a:lvl6pPr marL="25146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6pPr>
            <a:lvl7pPr marL="29718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7pPr>
            <a:lvl8pPr marL="34290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8pPr>
            <a:lvl9pPr marL="38862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9pPr>
          </a:lstStyle>
          <a:p>
            <a:pPr algn="just"/>
            <a:r>
              <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活動スケジュール</a:t>
            </a:r>
            <a:r>
              <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a:extLst>
              <a:ext uri="{FF2B5EF4-FFF2-40B4-BE49-F238E27FC236}">
                <a16:creationId xmlns:a16="http://schemas.microsoft.com/office/drawing/2014/main" id="{BCD07AC5-7D64-EC13-77E8-71DBA9554F7D}"/>
              </a:ext>
            </a:extLst>
          </p:cNvPr>
          <p:cNvSpPr txBox="1">
            <a:spLocks noChangeArrowheads="1"/>
          </p:cNvSpPr>
          <p:nvPr/>
        </p:nvSpPr>
        <p:spPr bwMode="auto">
          <a:xfrm>
            <a:off x="10090484" y="36747"/>
            <a:ext cx="2050716" cy="461665"/>
          </a:xfrm>
          <a:prstGeom prst="rect">
            <a:avLst/>
          </a:prstGeom>
          <a:solidFill>
            <a:schemeClr val="accent4">
              <a:lumMod val="40000"/>
              <a:lumOff val="60000"/>
            </a:schemeClr>
          </a:solidFill>
          <a:ln>
            <a:noFill/>
          </a:ln>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None/>
            </a:pPr>
            <a:r>
              <a:rPr lang="en-US" altLang="ja-JP"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期から継続</a:t>
            </a:r>
            <a:endParaRPr lang="en-US" altLang="ja-JP"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4" name="図 3">
            <a:extLst>
              <a:ext uri="{FF2B5EF4-FFF2-40B4-BE49-F238E27FC236}">
                <a16:creationId xmlns:a16="http://schemas.microsoft.com/office/drawing/2014/main" id="{51B1AF59-A07E-DD19-6DFB-A904137F59B8}"/>
              </a:ext>
            </a:extLst>
          </p:cNvPr>
          <p:cNvPicPr>
            <a:picLocks noChangeAspect="1"/>
          </p:cNvPicPr>
          <p:nvPr/>
        </p:nvPicPr>
        <p:blipFill>
          <a:blip r:embed="rId2"/>
          <a:stretch>
            <a:fillRect/>
          </a:stretch>
        </p:blipFill>
        <p:spPr>
          <a:xfrm>
            <a:off x="156000" y="4883692"/>
            <a:ext cx="11880000" cy="1640975"/>
          </a:xfrm>
          <a:prstGeom prst="rect">
            <a:avLst/>
          </a:prstGeom>
        </p:spPr>
      </p:pic>
    </p:spTree>
    <p:extLst>
      <p:ext uri="{BB962C8B-B14F-4D97-AF65-F5344CB8AC3E}">
        <p14:creationId xmlns:p14="http://schemas.microsoft.com/office/powerpoint/2010/main" val="6993990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Line 10">
            <a:extLst>
              <a:ext uri="{FF2B5EF4-FFF2-40B4-BE49-F238E27FC236}">
                <a16:creationId xmlns:a16="http://schemas.microsoft.com/office/drawing/2014/main" id="{C81612AB-43B2-2EE0-55A2-844318236EA1}"/>
              </a:ext>
            </a:extLst>
          </p:cNvPr>
          <p:cNvSpPr>
            <a:spLocks noChangeShapeType="1"/>
          </p:cNvSpPr>
          <p:nvPr/>
        </p:nvSpPr>
        <p:spPr bwMode="auto">
          <a:xfrm>
            <a:off x="1538291" y="620713"/>
            <a:ext cx="9083675" cy="0"/>
          </a:xfrm>
          <a:prstGeom prst="line">
            <a:avLst/>
          </a:prstGeom>
          <a:noFill/>
          <a:ln w="57150" cmpd="thinThick">
            <a:solidFill>
              <a:schemeClr val="tx2"/>
            </a:solidFill>
            <a:round/>
            <a:headEnd/>
            <a:tailEnd/>
          </a:ln>
          <a:extLst>
            <a:ext uri="{909E8E84-426E-40DD-AFC4-6F175D3DCCD1}">
              <a14:hiddenFill xmlns:a14="http://schemas.microsoft.com/office/drawing/2010/main">
                <a:noFill/>
              </a14:hiddenFill>
            </a:ext>
          </a:extLst>
        </p:spPr>
        <p:txBody>
          <a:bodyPr>
            <a:spAutoFit/>
          </a:bodyPr>
          <a:lstStyle/>
          <a:p>
            <a:endParaRPr lang="ja-JP" altLang="en-US" dirty="0"/>
          </a:p>
        </p:txBody>
      </p:sp>
      <p:sp>
        <p:nvSpPr>
          <p:cNvPr id="4" name="テキスト ボックス 3">
            <a:extLst>
              <a:ext uri="{FF2B5EF4-FFF2-40B4-BE49-F238E27FC236}">
                <a16:creationId xmlns:a16="http://schemas.microsoft.com/office/drawing/2014/main" id="{D5C6AF9D-80E7-C7E0-792D-A1D05EBBDE0E}"/>
              </a:ext>
            </a:extLst>
          </p:cNvPr>
          <p:cNvSpPr txBox="1">
            <a:spLocks noChangeArrowheads="1"/>
          </p:cNvSpPr>
          <p:nvPr/>
        </p:nvSpPr>
        <p:spPr bwMode="auto">
          <a:xfrm>
            <a:off x="0" y="44451"/>
            <a:ext cx="12192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さいごに　推進のお願い</a:t>
            </a:r>
            <a:endParaRPr lang="en-US" altLang="ja-JP"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a:extLst>
              <a:ext uri="{FF2B5EF4-FFF2-40B4-BE49-F238E27FC236}">
                <a16:creationId xmlns:a16="http://schemas.microsoft.com/office/drawing/2014/main" id="{BD6A0C9A-8F66-572C-5286-D2D84A296624}"/>
              </a:ext>
            </a:extLst>
          </p:cNvPr>
          <p:cNvSpPr>
            <a:spLocks noChangeArrowheads="1"/>
          </p:cNvSpPr>
          <p:nvPr/>
        </p:nvSpPr>
        <p:spPr bwMode="auto">
          <a:xfrm>
            <a:off x="547299" y="743823"/>
            <a:ext cx="5268068" cy="461665"/>
          </a:xfrm>
          <a:prstGeom prst="rect">
            <a:avLst/>
          </a:prstGeom>
          <a:solidFill>
            <a:schemeClr val="accent1">
              <a:lumMod val="75000"/>
            </a:schemeClr>
          </a:solidFill>
          <a:ln>
            <a:headEnd/>
            <a:tailEnd/>
          </a:ln>
        </p:spPr>
        <p:style>
          <a:lnRef idx="3">
            <a:schemeClr val="lt1"/>
          </a:lnRef>
          <a:fillRef idx="1">
            <a:schemeClr val="accent6"/>
          </a:fillRef>
          <a:effectRef idx="1">
            <a:schemeClr val="accent6"/>
          </a:effectRef>
          <a:fontRef idx="minor">
            <a:schemeClr val="lt1"/>
          </a:fontRef>
        </p:style>
        <p:txBody>
          <a:bodyPr wrap="square">
            <a:spAutoFit/>
          </a:bodyPr>
          <a:lstStyle>
            <a:lvl1pPr algn="ctr">
              <a:defRPr sz="4000" b="1">
                <a:solidFill>
                  <a:schemeClr val="bg1"/>
                </a:solidFill>
                <a:latin typeface="HG丸ｺﾞｼｯｸM-PRO" panose="020F0600000000000000" pitchFamily="50" charset="-128"/>
                <a:ea typeface="HG丸ｺﾞｼｯｸM-PRO" panose="020F0600000000000000" pitchFamily="50" charset="-128"/>
              </a:defRPr>
            </a:lvl1pPr>
            <a:lvl2pPr marL="742950" indent="-285750" algn="ctr">
              <a:defRPr sz="4000" b="1">
                <a:solidFill>
                  <a:schemeClr val="bg1"/>
                </a:solidFill>
                <a:latin typeface="HG丸ｺﾞｼｯｸM-PRO" panose="020F0600000000000000" pitchFamily="50" charset="-128"/>
                <a:ea typeface="HG丸ｺﾞｼｯｸM-PRO" panose="020F0600000000000000" pitchFamily="50" charset="-128"/>
              </a:defRPr>
            </a:lvl2pPr>
            <a:lvl3pPr marL="1143000" indent="-228600" algn="ctr">
              <a:defRPr sz="4000" b="1">
                <a:solidFill>
                  <a:schemeClr val="bg1"/>
                </a:solidFill>
                <a:latin typeface="HG丸ｺﾞｼｯｸM-PRO" panose="020F0600000000000000" pitchFamily="50" charset="-128"/>
                <a:ea typeface="HG丸ｺﾞｼｯｸM-PRO" panose="020F0600000000000000" pitchFamily="50" charset="-128"/>
              </a:defRPr>
            </a:lvl3pPr>
            <a:lvl4pPr marL="1600200" indent="-228600" algn="ctr">
              <a:defRPr sz="4000" b="1">
                <a:solidFill>
                  <a:schemeClr val="bg1"/>
                </a:solidFill>
                <a:latin typeface="HG丸ｺﾞｼｯｸM-PRO" panose="020F0600000000000000" pitchFamily="50" charset="-128"/>
                <a:ea typeface="HG丸ｺﾞｼｯｸM-PRO" panose="020F0600000000000000" pitchFamily="50" charset="-128"/>
              </a:defRPr>
            </a:lvl4pPr>
            <a:lvl5pPr marL="2057400" indent="-228600" algn="ctr">
              <a:defRPr sz="4000" b="1">
                <a:solidFill>
                  <a:schemeClr val="bg1"/>
                </a:solidFill>
                <a:latin typeface="HG丸ｺﾞｼｯｸM-PRO" panose="020F0600000000000000" pitchFamily="50" charset="-128"/>
                <a:ea typeface="HG丸ｺﾞｼｯｸM-PRO" panose="020F0600000000000000" pitchFamily="50" charset="-128"/>
              </a:defRPr>
            </a:lvl5pPr>
            <a:lvl6pPr marL="2514600" indent="-228600" algn="ctr"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6pPr>
            <a:lvl7pPr marL="2971800" indent="-228600" algn="ctr"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7pPr>
            <a:lvl8pPr marL="3429000" indent="-228600" algn="ctr"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8pPr>
            <a:lvl9pPr marL="3886200" indent="-228600" algn="ctr"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9pPr>
          </a:lstStyle>
          <a:p>
            <a:pPr marR="133350"/>
            <a:r>
              <a:rPr lang="ja-JP" altLang="en-US" sz="2400" kern="100" dirty="0">
                <a:latin typeface="Meiryo UI" panose="020B0604030504040204" pitchFamily="50" charset="-128"/>
                <a:ea typeface="Meiryo UI" panose="020B0604030504040204" pitchFamily="50" charset="-128"/>
              </a:rPr>
              <a:t>組合員・加盟組合・地協のみなさま</a:t>
            </a:r>
            <a:endParaRPr lang="en-US" altLang="ja-JP" sz="2400" kern="100" dirty="0">
              <a:latin typeface="Meiryo UI" panose="020B0604030504040204" pitchFamily="50" charset="-128"/>
              <a:ea typeface="Meiryo UI" panose="020B0604030504040204" pitchFamily="50" charset="-128"/>
            </a:endParaRPr>
          </a:p>
        </p:txBody>
      </p:sp>
      <p:sp>
        <p:nvSpPr>
          <p:cNvPr id="2" name="テキスト ボックス 10">
            <a:extLst>
              <a:ext uri="{FF2B5EF4-FFF2-40B4-BE49-F238E27FC236}">
                <a16:creationId xmlns:a16="http://schemas.microsoft.com/office/drawing/2014/main" id="{9EB7098D-4B87-E856-A756-1E3818B22874}"/>
              </a:ext>
            </a:extLst>
          </p:cNvPr>
          <p:cNvSpPr txBox="1">
            <a:spLocks noChangeArrowheads="1"/>
          </p:cNvSpPr>
          <p:nvPr/>
        </p:nvSpPr>
        <p:spPr bwMode="auto">
          <a:xfrm>
            <a:off x="547300" y="1320085"/>
            <a:ext cx="5268068" cy="3211275"/>
          </a:xfrm>
          <a:prstGeom prst="rect">
            <a:avLst/>
          </a:prstGeom>
          <a:solidFill>
            <a:schemeClr val="accent3">
              <a:lumMod val="20000"/>
              <a:lumOff val="80000"/>
            </a:schemeClr>
          </a:solidFill>
          <a:ln>
            <a:noFill/>
          </a:ln>
        </p:spPr>
        <p:txBody>
          <a:bodyPr wrap="square" lIns="99692" tIns="66462" rIns="99692" bIns="66462" anchor="ctr">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844083" eaLnBrk="0" fontAlgn="base" hangingPunct="0">
              <a:spcBef>
                <a:spcPts val="0"/>
              </a:spcBef>
              <a:buNone/>
              <a:defRPr/>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・今期取り組み項目推進の必要性の</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defTabSz="844083" eaLnBrk="0" fontAlgn="base" hangingPunct="0">
              <a:spcBef>
                <a:spcPts val="0"/>
              </a:spcBef>
              <a:buNone/>
              <a:defRPr/>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　理解者拡大の取り組みをお願いします。</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defTabSz="844083" eaLnBrk="0" fontAlgn="base" hangingPunct="0">
              <a:spcBef>
                <a:spcPts val="0"/>
              </a:spcBef>
              <a:buNone/>
              <a:defRPr/>
            </a:pP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defTabSz="844083" eaLnBrk="0" fontAlgn="base" hangingPunct="0">
              <a:spcBef>
                <a:spcPts val="0"/>
              </a:spcBef>
              <a:buNone/>
              <a:defRPr/>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・また、地域実態情報や、困りごとの声を、</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defTabSz="844083" eaLnBrk="0" fontAlgn="base" hangingPunct="0">
              <a:spcBef>
                <a:spcPts val="0"/>
              </a:spcBef>
              <a:buNone/>
              <a:defRPr/>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　「組織内議員」や</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defTabSz="844083" eaLnBrk="0" fontAlgn="base" hangingPunct="0">
              <a:spcBef>
                <a:spcPts val="0"/>
              </a:spcBef>
              <a:buNone/>
              <a:defRPr/>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　「組合執行部→労連事務局」に積極的に</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defTabSz="844083" eaLnBrk="0" fontAlgn="base" hangingPunct="0">
              <a:spcBef>
                <a:spcPts val="0"/>
              </a:spcBef>
              <a:buNone/>
              <a:defRPr/>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　お伝えください</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a:extLst>
              <a:ext uri="{FF2B5EF4-FFF2-40B4-BE49-F238E27FC236}">
                <a16:creationId xmlns:a16="http://schemas.microsoft.com/office/drawing/2014/main" id="{1544E7BA-E6E7-E430-8607-FCAD130D69B0}"/>
              </a:ext>
            </a:extLst>
          </p:cNvPr>
          <p:cNvSpPr>
            <a:spLocks noChangeArrowheads="1"/>
          </p:cNvSpPr>
          <p:nvPr/>
        </p:nvSpPr>
        <p:spPr bwMode="auto">
          <a:xfrm>
            <a:off x="6376632" y="743823"/>
            <a:ext cx="5268068" cy="461665"/>
          </a:xfrm>
          <a:prstGeom prst="rect">
            <a:avLst/>
          </a:prstGeom>
          <a:solidFill>
            <a:schemeClr val="accent1">
              <a:lumMod val="75000"/>
            </a:schemeClr>
          </a:solidFill>
          <a:ln>
            <a:headEnd/>
            <a:tailEnd/>
          </a:ln>
        </p:spPr>
        <p:style>
          <a:lnRef idx="3">
            <a:schemeClr val="lt1"/>
          </a:lnRef>
          <a:fillRef idx="1">
            <a:schemeClr val="accent6"/>
          </a:fillRef>
          <a:effectRef idx="1">
            <a:schemeClr val="accent6"/>
          </a:effectRef>
          <a:fontRef idx="minor">
            <a:schemeClr val="lt1"/>
          </a:fontRef>
        </p:style>
        <p:txBody>
          <a:bodyPr wrap="square">
            <a:spAutoFit/>
          </a:bodyPr>
          <a:lstStyle>
            <a:lvl1pPr algn="ctr">
              <a:defRPr sz="4000" b="1">
                <a:solidFill>
                  <a:schemeClr val="bg1"/>
                </a:solidFill>
                <a:latin typeface="HG丸ｺﾞｼｯｸM-PRO" panose="020F0600000000000000" pitchFamily="50" charset="-128"/>
                <a:ea typeface="HG丸ｺﾞｼｯｸM-PRO" panose="020F0600000000000000" pitchFamily="50" charset="-128"/>
              </a:defRPr>
            </a:lvl1pPr>
            <a:lvl2pPr marL="742950" indent="-285750" algn="ctr">
              <a:defRPr sz="4000" b="1">
                <a:solidFill>
                  <a:schemeClr val="bg1"/>
                </a:solidFill>
                <a:latin typeface="HG丸ｺﾞｼｯｸM-PRO" panose="020F0600000000000000" pitchFamily="50" charset="-128"/>
                <a:ea typeface="HG丸ｺﾞｼｯｸM-PRO" panose="020F0600000000000000" pitchFamily="50" charset="-128"/>
              </a:defRPr>
            </a:lvl2pPr>
            <a:lvl3pPr marL="1143000" indent="-228600" algn="ctr">
              <a:defRPr sz="4000" b="1">
                <a:solidFill>
                  <a:schemeClr val="bg1"/>
                </a:solidFill>
                <a:latin typeface="HG丸ｺﾞｼｯｸM-PRO" panose="020F0600000000000000" pitchFamily="50" charset="-128"/>
                <a:ea typeface="HG丸ｺﾞｼｯｸM-PRO" panose="020F0600000000000000" pitchFamily="50" charset="-128"/>
              </a:defRPr>
            </a:lvl3pPr>
            <a:lvl4pPr marL="1600200" indent="-228600" algn="ctr">
              <a:defRPr sz="4000" b="1">
                <a:solidFill>
                  <a:schemeClr val="bg1"/>
                </a:solidFill>
                <a:latin typeface="HG丸ｺﾞｼｯｸM-PRO" panose="020F0600000000000000" pitchFamily="50" charset="-128"/>
                <a:ea typeface="HG丸ｺﾞｼｯｸM-PRO" panose="020F0600000000000000" pitchFamily="50" charset="-128"/>
              </a:defRPr>
            </a:lvl4pPr>
            <a:lvl5pPr marL="2057400" indent="-228600" algn="ctr">
              <a:defRPr sz="4000" b="1">
                <a:solidFill>
                  <a:schemeClr val="bg1"/>
                </a:solidFill>
                <a:latin typeface="HG丸ｺﾞｼｯｸM-PRO" panose="020F0600000000000000" pitchFamily="50" charset="-128"/>
                <a:ea typeface="HG丸ｺﾞｼｯｸM-PRO" panose="020F0600000000000000" pitchFamily="50" charset="-128"/>
              </a:defRPr>
            </a:lvl5pPr>
            <a:lvl6pPr marL="2514600" indent="-228600" algn="ctr"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6pPr>
            <a:lvl7pPr marL="2971800" indent="-228600" algn="ctr"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7pPr>
            <a:lvl8pPr marL="3429000" indent="-228600" algn="ctr"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8pPr>
            <a:lvl9pPr marL="3886200" indent="-228600" algn="ctr"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9pPr>
          </a:lstStyle>
          <a:p>
            <a:pPr marR="133350"/>
            <a:r>
              <a:rPr lang="ja-JP" altLang="en-US" sz="2400" kern="100" dirty="0">
                <a:latin typeface="Meiryo UI" panose="020B0604030504040204" pitchFamily="50" charset="-128"/>
                <a:ea typeface="Meiryo UI" panose="020B0604030504040204" pitchFamily="50" charset="-128"/>
              </a:rPr>
              <a:t>組織内議員・地協のみなさま</a:t>
            </a:r>
            <a:endParaRPr lang="en-US" altLang="ja-JP" sz="2400" kern="100" dirty="0">
              <a:latin typeface="Meiryo UI" panose="020B0604030504040204" pitchFamily="50" charset="-128"/>
              <a:ea typeface="Meiryo UI" panose="020B0604030504040204" pitchFamily="50" charset="-128"/>
            </a:endParaRPr>
          </a:p>
        </p:txBody>
      </p:sp>
      <p:sp>
        <p:nvSpPr>
          <p:cNvPr id="5" name="テキスト ボックス 10">
            <a:extLst>
              <a:ext uri="{FF2B5EF4-FFF2-40B4-BE49-F238E27FC236}">
                <a16:creationId xmlns:a16="http://schemas.microsoft.com/office/drawing/2014/main" id="{4A1821A8-8F8F-B881-3E84-2DB211E9DDC7}"/>
              </a:ext>
            </a:extLst>
          </p:cNvPr>
          <p:cNvSpPr txBox="1">
            <a:spLocks noChangeArrowheads="1"/>
          </p:cNvSpPr>
          <p:nvPr/>
        </p:nvSpPr>
        <p:spPr bwMode="auto">
          <a:xfrm>
            <a:off x="6376632" y="1320085"/>
            <a:ext cx="5268068" cy="3211275"/>
          </a:xfrm>
          <a:prstGeom prst="rect">
            <a:avLst/>
          </a:prstGeom>
          <a:solidFill>
            <a:schemeClr val="accent3">
              <a:lumMod val="20000"/>
              <a:lumOff val="80000"/>
            </a:schemeClr>
          </a:solidFill>
          <a:ln>
            <a:noFill/>
          </a:ln>
        </p:spPr>
        <p:txBody>
          <a:bodyPr wrap="square" lIns="99692" tIns="66462" rIns="99692" bIns="66462" anchor="ctr">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844083" eaLnBrk="0" fontAlgn="base" hangingPunct="0">
              <a:spcBef>
                <a:spcPts val="0"/>
              </a:spcBef>
              <a:buNone/>
              <a:defRPr/>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・各地域での、今期取り組み項目の推進を</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defTabSz="844083" eaLnBrk="0" fontAlgn="base" hangingPunct="0">
              <a:spcBef>
                <a:spcPts val="0"/>
              </a:spcBef>
              <a:buNone/>
              <a:defRPr/>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　お願いいたします。</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defTabSz="844083" eaLnBrk="0" fontAlgn="base" hangingPunct="0">
              <a:spcBef>
                <a:spcPts val="0"/>
              </a:spcBef>
              <a:buNone/>
              <a:defRPr/>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（各級議会での働きかけ、地域実態の把握等）</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defTabSz="844083" eaLnBrk="0" fontAlgn="base" hangingPunct="0">
              <a:spcBef>
                <a:spcPts val="0"/>
              </a:spcBef>
              <a:buNone/>
              <a:defRPr/>
            </a:pP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defTabSz="844083" eaLnBrk="0" fontAlgn="base" hangingPunct="0">
              <a:spcBef>
                <a:spcPts val="0"/>
              </a:spcBef>
              <a:buNone/>
              <a:defRPr/>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・国から県・市町まで、全国に組織内議員のいる</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defTabSz="844083" eaLnBrk="0" fontAlgn="base" hangingPunct="0">
              <a:spcBef>
                <a:spcPts val="0"/>
              </a:spcBef>
              <a:buNone/>
              <a:defRPr/>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　総連のメリットを生かした情報共有をしたく、</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defTabSz="844083" eaLnBrk="0" fontAlgn="base" hangingPunct="0">
              <a:spcBef>
                <a:spcPts val="0"/>
              </a:spcBef>
              <a:buNone/>
              <a:defRPr/>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　上記の推進状況や、市町の施策進捗の情報を</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defTabSz="844083" eaLnBrk="0" fontAlgn="base" hangingPunct="0">
              <a:spcBef>
                <a:spcPts val="0"/>
              </a:spcBef>
              <a:buNone/>
              <a:defRPr/>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　また地域で対応の困難な国・省庁への要望等</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defTabSz="844083" eaLnBrk="0" fontAlgn="base" hangingPunct="0">
              <a:spcBef>
                <a:spcPts val="0"/>
              </a:spcBef>
              <a:buNone/>
              <a:defRPr/>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　労連・総連本部（顧問議員）まで</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defTabSz="844083" eaLnBrk="0" fontAlgn="base" hangingPunct="0">
              <a:spcBef>
                <a:spcPts val="0"/>
              </a:spcBef>
              <a:buNone/>
              <a:defRPr/>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　お寄せください</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a:extLst>
              <a:ext uri="{FF2B5EF4-FFF2-40B4-BE49-F238E27FC236}">
                <a16:creationId xmlns:a16="http://schemas.microsoft.com/office/drawing/2014/main" id="{53705181-0F48-B6B7-5260-7296FE154FF3}"/>
              </a:ext>
            </a:extLst>
          </p:cNvPr>
          <p:cNvSpPr>
            <a:spLocks noChangeArrowheads="1"/>
          </p:cNvSpPr>
          <p:nvPr/>
        </p:nvSpPr>
        <p:spPr bwMode="auto">
          <a:xfrm>
            <a:off x="547299" y="4760554"/>
            <a:ext cx="5268068" cy="461665"/>
          </a:xfrm>
          <a:prstGeom prst="rect">
            <a:avLst/>
          </a:prstGeom>
          <a:solidFill>
            <a:schemeClr val="accent1">
              <a:lumMod val="75000"/>
            </a:schemeClr>
          </a:solidFill>
          <a:ln>
            <a:headEnd/>
            <a:tailEnd/>
          </a:ln>
        </p:spPr>
        <p:style>
          <a:lnRef idx="3">
            <a:schemeClr val="lt1"/>
          </a:lnRef>
          <a:fillRef idx="1">
            <a:schemeClr val="accent6"/>
          </a:fillRef>
          <a:effectRef idx="1">
            <a:schemeClr val="accent6"/>
          </a:effectRef>
          <a:fontRef idx="minor">
            <a:schemeClr val="lt1"/>
          </a:fontRef>
        </p:style>
        <p:txBody>
          <a:bodyPr wrap="square">
            <a:spAutoFit/>
          </a:bodyPr>
          <a:lstStyle>
            <a:lvl1pPr algn="ctr">
              <a:defRPr sz="4000" b="1">
                <a:solidFill>
                  <a:schemeClr val="bg1"/>
                </a:solidFill>
                <a:latin typeface="HG丸ｺﾞｼｯｸM-PRO" panose="020F0600000000000000" pitchFamily="50" charset="-128"/>
                <a:ea typeface="HG丸ｺﾞｼｯｸM-PRO" panose="020F0600000000000000" pitchFamily="50" charset="-128"/>
              </a:defRPr>
            </a:lvl1pPr>
            <a:lvl2pPr marL="742950" indent="-285750" algn="ctr">
              <a:defRPr sz="4000" b="1">
                <a:solidFill>
                  <a:schemeClr val="bg1"/>
                </a:solidFill>
                <a:latin typeface="HG丸ｺﾞｼｯｸM-PRO" panose="020F0600000000000000" pitchFamily="50" charset="-128"/>
                <a:ea typeface="HG丸ｺﾞｼｯｸM-PRO" panose="020F0600000000000000" pitchFamily="50" charset="-128"/>
              </a:defRPr>
            </a:lvl2pPr>
            <a:lvl3pPr marL="1143000" indent="-228600" algn="ctr">
              <a:defRPr sz="4000" b="1">
                <a:solidFill>
                  <a:schemeClr val="bg1"/>
                </a:solidFill>
                <a:latin typeface="HG丸ｺﾞｼｯｸM-PRO" panose="020F0600000000000000" pitchFamily="50" charset="-128"/>
                <a:ea typeface="HG丸ｺﾞｼｯｸM-PRO" panose="020F0600000000000000" pitchFamily="50" charset="-128"/>
              </a:defRPr>
            </a:lvl3pPr>
            <a:lvl4pPr marL="1600200" indent="-228600" algn="ctr">
              <a:defRPr sz="4000" b="1">
                <a:solidFill>
                  <a:schemeClr val="bg1"/>
                </a:solidFill>
                <a:latin typeface="HG丸ｺﾞｼｯｸM-PRO" panose="020F0600000000000000" pitchFamily="50" charset="-128"/>
                <a:ea typeface="HG丸ｺﾞｼｯｸM-PRO" panose="020F0600000000000000" pitchFamily="50" charset="-128"/>
              </a:defRPr>
            </a:lvl4pPr>
            <a:lvl5pPr marL="2057400" indent="-228600" algn="ctr">
              <a:defRPr sz="4000" b="1">
                <a:solidFill>
                  <a:schemeClr val="bg1"/>
                </a:solidFill>
                <a:latin typeface="HG丸ｺﾞｼｯｸM-PRO" panose="020F0600000000000000" pitchFamily="50" charset="-128"/>
                <a:ea typeface="HG丸ｺﾞｼｯｸM-PRO" panose="020F0600000000000000" pitchFamily="50" charset="-128"/>
              </a:defRPr>
            </a:lvl5pPr>
            <a:lvl6pPr marL="2514600" indent="-228600" algn="ctr"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6pPr>
            <a:lvl7pPr marL="2971800" indent="-228600" algn="ctr"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7pPr>
            <a:lvl8pPr marL="3429000" indent="-228600" algn="ctr"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8pPr>
            <a:lvl9pPr marL="3886200" indent="-228600" algn="ctr"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9pPr>
          </a:lstStyle>
          <a:p>
            <a:pPr marR="133350"/>
            <a:r>
              <a:rPr lang="ja-JP" altLang="en-US" sz="2400" kern="100">
                <a:latin typeface="Meiryo UI" panose="020B0604030504040204" pitchFamily="50" charset="-128"/>
                <a:ea typeface="Meiryo UI" panose="020B0604030504040204" pitchFamily="50" charset="-128"/>
              </a:rPr>
              <a:t>労連</a:t>
            </a:r>
            <a:r>
              <a:rPr lang="ja-JP" altLang="en-US" sz="2400" kern="100" dirty="0">
                <a:latin typeface="Meiryo UI" panose="020B0604030504040204" pitchFamily="50" charset="-128"/>
                <a:ea typeface="Meiryo UI" panose="020B0604030504040204" pitchFamily="50" charset="-128"/>
              </a:rPr>
              <a:t>のみなさま</a:t>
            </a:r>
            <a:endParaRPr lang="en-US" altLang="ja-JP" sz="2400" kern="100" dirty="0">
              <a:latin typeface="Meiryo UI" panose="020B0604030504040204" pitchFamily="50" charset="-128"/>
              <a:ea typeface="Meiryo UI" panose="020B0604030504040204" pitchFamily="50" charset="-128"/>
            </a:endParaRPr>
          </a:p>
        </p:txBody>
      </p:sp>
      <p:sp>
        <p:nvSpPr>
          <p:cNvPr id="7" name="テキスト ボックス 10">
            <a:extLst>
              <a:ext uri="{FF2B5EF4-FFF2-40B4-BE49-F238E27FC236}">
                <a16:creationId xmlns:a16="http://schemas.microsoft.com/office/drawing/2014/main" id="{266DE711-16C5-7E59-8542-945E9E7474D5}"/>
              </a:ext>
            </a:extLst>
          </p:cNvPr>
          <p:cNvSpPr txBox="1">
            <a:spLocks noChangeArrowheads="1"/>
          </p:cNvSpPr>
          <p:nvPr/>
        </p:nvSpPr>
        <p:spPr bwMode="auto">
          <a:xfrm>
            <a:off x="547298" y="5392575"/>
            <a:ext cx="11097401" cy="1079345"/>
          </a:xfrm>
          <a:prstGeom prst="rect">
            <a:avLst/>
          </a:prstGeom>
          <a:solidFill>
            <a:schemeClr val="accent3">
              <a:lumMod val="20000"/>
              <a:lumOff val="80000"/>
            </a:schemeClr>
          </a:solidFill>
          <a:ln>
            <a:noFill/>
          </a:ln>
        </p:spPr>
        <p:txBody>
          <a:bodyPr wrap="square" lIns="99692" tIns="66462" rIns="99692" bIns="66462" anchor="ctr">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844083" eaLnBrk="0" fontAlgn="base" hangingPunct="0">
              <a:spcBef>
                <a:spcPts val="0"/>
              </a:spcBef>
              <a:buNone/>
              <a:defRPr/>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・上記のとおり、政策実現取り組み項目への理解拡大、および</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defTabSz="844083" eaLnBrk="0" fontAlgn="base" hangingPunct="0">
              <a:spcBef>
                <a:spcPts val="0"/>
              </a:spcBef>
              <a:buNone/>
              <a:defRPr/>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　「組合員・地域⇔組織内議員」や、「組織内議員⇔労連・総連本部」の情報の橋渡しへの</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defTabSz="844083" eaLnBrk="0" fontAlgn="base" hangingPunct="0">
              <a:spcBef>
                <a:spcPts val="0"/>
              </a:spcBef>
              <a:buNone/>
              <a:defRPr/>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　ご協力をよろしくお願いいたします。</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169086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D8EB4027-347E-58D8-18EF-9A6ACE760E10}"/>
              </a:ext>
            </a:extLst>
          </p:cNvPr>
          <p:cNvSpPr txBox="1"/>
          <p:nvPr/>
        </p:nvSpPr>
        <p:spPr>
          <a:xfrm>
            <a:off x="16887" y="1589862"/>
            <a:ext cx="12158225" cy="4893647"/>
          </a:xfrm>
          <a:prstGeom prst="rect">
            <a:avLst/>
          </a:prstGeom>
          <a:noFill/>
        </p:spPr>
        <p:txBody>
          <a:bodyPr wrap="square">
            <a:spAutoFit/>
          </a:bodyPr>
          <a:lstStyle/>
          <a:p>
            <a:pPr algn="just"/>
            <a:r>
              <a:rPr lang="ja-JP" altLang="en-US" sz="24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ja-JP" sz="2400" b="1" kern="100" dirty="0">
                <a:effectLst/>
                <a:latin typeface="Meiryo UI" panose="020B0604030504040204" pitchFamily="50" charset="-128"/>
                <a:ea typeface="Meiryo UI" panose="020B0604030504040204" pitchFamily="50" charset="-128"/>
                <a:cs typeface="Times New Roman" panose="02020603050405020304" pitchFamily="18" charset="0"/>
              </a:rPr>
              <a:t>地域独自の魅力あるまちづくりの推進</a:t>
            </a:r>
            <a:endParaRPr lang="ja-JP" altLang="ja-JP" sz="24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368935" indent="-187325" algn="just"/>
            <a:r>
              <a:rPr lang="ja-JP" altLang="ja-JP" sz="2400" kern="100" dirty="0">
                <a:effectLst/>
                <a:latin typeface="Meiryo UI" panose="020B0604030504040204" pitchFamily="50" charset="-128"/>
                <a:ea typeface="Meiryo UI" panose="020B0604030504040204" pitchFamily="50" charset="-128"/>
                <a:cs typeface="Times New Roman" panose="02020603050405020304" pitchFamily="18" charset="0"/>
              </a:rPr>
              <a:t>・自動車総連は</a:t>
            </a:r>
            <a:r>
              <a:rPr lang="ja-JP" altLang="en-US" sz="24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ja-JP" sz="2400" kern="100" dirty="0">
                <a:effectLst/>
                <a:latin typeface="Meiryo UI" panose="020B0604030504040204" pitchFamily="50" charset="-128"/>
                <a:ea typeface="Meiryo UI" panose="020B0604030504040204" pitchFamily="50" charset="-128"/>
                <a:cs typeface="Times New Roman" panose="02020603050405020304" pitchFamily="18" charset="0"/>
              </a:rPr>
              <a:t>地域経済活性化につながるグリーンリカバリーを活用し</a:t>
            </a:r>
            <a:r>
              <a:rPr lang="ja-JP" altLang="en-US" sz="240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ja-JP" sz="24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368935" indent="-187325" algn="just"/>
            <a:r>
              <a:rPr lang="ja-JP" altLang="en-US" sz="24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2400" kern="100" dirty="0">
                <a:latin typeface="Meiryo UI" panose="020B0604030504040204" pitchFamily="50" charset="-128"/>
                <a:ea typeface="Meiryo UI" panose="020B0604030504040204" pitchFamily="50" charset="-128"/>
                <a:cs typeface="Times New Roman" panose="02020603050405020304" pitchFamily="18" charset="0"/>
              </a:rPr>
              <a:t>モビリティを中心とした地域</a:t>
            </a:r>
            <a:r>
              <a:rPr lang="ja-JP" altLang="ja-JP" sz="2400" kern="100" dirty="0">
                <a:effectLst/>
                <a:latin typeface="Meiryo UI" panose="020B0604030504040204" pitchFamily="50" charset="-128"/>
                <a:ea typeface="Meiryo UI" panose="020B0604030504040204" pitchFamily="50" charset="-128"/>
                <a:cs typeface="Times New Roman" panose="02020603050405020304" pitchFamily="18" charset="0"/>
              </a:rPr>
              <a:t>独自の</a:t>
            </a:r>
            <a:r>
              <a:rPr lang="ja-JP" altLang="en-US" sz="2400" kern="100" dirty="0">
                <a:effectLst/>
                <a:latin typeface="Meiryo UI" panose="020B0604030504040204" pitchFamily="50" charset="-128"/>
                <a:ea typeface="Meiryo UI" panose="020B0604030504040204" pitchFamily="50" charset="-128"/>
                <a:cs typeface="Times New Roman" panose="02020603050405020304" pitchFamily="18" charset="0"/>
              </a:rPr>
              <a:t>魅力ある</a:t>
            </a:r>
            <a:r>
              <a:rPr lang="ja-JP" altLang="ja-JP" sz="2400" kern="100" dirty="0">
                <a:effectLst/>
                <a:latin typeface="Meiryo UI" panose="020B0604030504040204" pitchFamily="50" charset="-128"/>
                <a:ea typeface="Meiryo UI" panose="020B0604030504040204" pitchFamily="50" charset="-128"/>
                <a:cs typeface="Times New Roman" panose="02020603050405020304" pitchFamily="18" charset="0"/>
              </a:rPr>
              <a:t>まちづくり</a:t>
            </a:r>
            <a:r>
              <a:rPr lang="ja-JP" altLang="en-US" sz="24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ja-JP" sz="2400" kern="100" dirty="0">
                <a:effectLst/>
                <a:latin typeface="Meiryo UI" panose="020B0604030504040204" pitchFamily="50" charset="-128"/>
                <a:ea typeface="Meiryo UI" panose="020B0604030504040204" pitchFamily="50" charset="-128"/>
                <a:cs typeface="Times New Roman" panose="02020603050405020304" pitchFamily="18" charset="0"/>
              </a:rPr>
              <a:t>を目指している。</a:t>
            </a:r>
          </a:p>
          <a:p>
            <a:pPr marL="368935" indent="-187325" algn="just"/>
            <a:r>
              <a:rPr lang="ja-JP" altLang="en-US" sz="24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24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ja-JP" sz="2400" kern="100" dirty="0">
                <a:effectLst/>
                <a:latin typeface="Meiryo UI" panose="020B0604030504040204" pitchFamily="50" charset="-128"/>
                <a:ea typeface="Meiryo UI" panose="020B0604030504040204" pitchFamily="50" charset="-128"/>
                <a:cs typeface="Times New Roman" panose="02020603050405020304" pitchFamily="18" charset="0"/>
              </a:rPr>
              <a:t>令和</a:t>
            </a:r>
            <a:r>
              <a:rPr lang="en-US" altLang="ja-JP" sz="2400" kern="100" dirty="0">
                <a:effectLst/>
                <a:latin typeface="Meiryo UI" panose="020B0604030504040204" pitchFamily="50" charset="-128"/>
                <a:ea typeface="Meiryo UI" panose="020B0604030504040204" pitchFamily="50" charset="-128"/>
                <a:cs typeface="Times New Roman" panose="02020603050405020304" pitchFamily="18" charset="0"/>
              </a:rPr>
              <a:t>5</a:t>
            </a:r>
            <a:r>
              <a:rPr lang="ja-JP" altLang="ja-JP" sz="240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2400" kern="100" dirty="0">
                <a:effectLst/>
                <a:latin typeface="Meiryo UI" panose="020B0604030504040204" pitchFamily="50" charset="-128"/>
                <a:ea typeface="Meiryo UI" panose="020B0604030504040204" pitchFamily="50" charset="-128"/>
                <a:cs typeface="Times New Roman" panose="02020603050405020304" pitchFamily="18" charset="0"/>
              </a:rPr>
              <a:t>(2023</a:t>
            </a:r>
            <a:r>
              <a:rPr lang="ja-JP" altLang="ja-JP" sz="240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24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ja-JP" sz="2400" kern="100" dirty="0">
                <a:effectLst/>
                <a:latin typeface="Meiryo UI" panose="020B0604030504040204" pitchFamily="50" charset="-128"/>
                <a:ea typeface="Meiryo UI" panose="020B0604030504040204" pitchFamily="50" charset="-128"/>
                <a:cs typeface="Times New Roman" panose="02020603050405020304" pitchFamily="18" charset="0"/>
              </a:rPr>
              <a:t>度自動車関係諸税などに関する要望書</a:t>
            </a:r>
            <a:r>
              <a:rPr lang="ja-JP" altLang="en-US" sz="2400" kern="100" dirty="0">
                <a:effectLst/>
                <a:latin typeface="Meiryo UI" panose="020B0604030504040204" pitchFamily="50" charset="-128"/>
                <a:ea typeface="Meiryo UI" panose="020B0604030504040204" pitchFamily="50" charset="-128"/>
                <a:cs typeface="Times New Roman" panose="02020603050405020304" pitchFamily="18" charset="0"/>
              </a:rPr>
              <a:t>にも</a:t>
            </a:r>
            <a:r>
              <a:rPr lang="ja-JP" altLang="ja-JP" sz="2400" kern="100" dirty="0">
                <a:effectLst/>
                <a:latin typeface="Meiryo UI" panose="020B0604030504040204" pitchFamily="50" charset="-128"/>
                <a:ea typeface="Meiryo UI" panose="020B0604030504040204" pitchFamily="50" charset="-128"/>
                <a:cs typeface="Times New Roman" panose="02020603050405020304" pitchFamily="18" charset="0"/>
              </a:rPr>
              <a:t>前面にうち出し</a:t>
            </a:r>
            <a:endParaRPr lang="en-US" altLang="ja-JP" sz="24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R="133350"/>
            <a:endParaRPr lang="en-US" altLang="ja-JP" sz="2400" kern="100" dirty="0">
              <a:latin typeface="Meiryo UI" panose="020B0604030504040204" pitchFamily="50" charset="-128"/>
              <a:ea typeface="Meiryo UI" panose="020B0604030504040204" pitchFamily="50" charset="-128"/>
              <a:cs typeface="Times New Roman" panose="02020603050405020304" pitchFamily="18" charset="0"/>
            </a:endParaRPr>
          </a:p>
          <a:p>
            <a:pPr marR="133350"/>
            <a:r>
              <a:rPr lang="ja-JP" altLang="en-US" sz="24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2400" b="1" kern="100" dirty="0">
                <a:latin typeface="Meiryo UI" panose="020B0604030504040204" pitchFamily="50" charset="-128"/>
                <a:ea typeface="Meiryo UI" panose="020B0604030504040204" pitchFamily="50" charset="-128"/>
                <a:cs typeface="Times New Roman" panose="02020603050405020304" pitchFamily="18" charset="0"/>
              </a:rPr>
              <a:t>項目選定について</a:t>
            </a:r>
            <a:endParaRPr lang="en-US" altLang="ja-JP" sz="2400" b="1" kern="100" dirty="0">
              <a:latin typeface="Meiryo UI" panose="020B0604030504040204" pitchFamily="50" charset="-128"/>
              <a:ea typeface="Meiryo UI" panose="020B0604030504040204" pitchFamily="50" charset="-128"/>
              <a:cs typeface="Times New Roman" panose="02020603050405020304" pitchFamily="18" charset="0"/>
            </a:endParaRPr>
          </a:p>
          <a:p>
            <a:pPr marR="133350"/>
            <a:r>
              <a:rPr lang="ja-JP" altLang="en-US" sz="2400" kern="100" dirty="0">
                <a:latin typeface="Meiryo UI" panose="020B0604030504040204" pitchFamily="50" charset="-128"/>
                <a:ea typeface="Meiryo UI" panose="020B0604030504040204" pitchFamily="50" charset="-128"/>
                <a:cs typeface="Times New Roman" panose="02020603050405020304" pitchFamily="18" charset="0"/>
              </a:rPr>
              <a:t>　上記の目指す姿に対し、各地域でやるべきことは異なるものの、総連内の推進力を高めるためにも、</a:t>
            </a:r>
            <a:endParaRPr lang="en-US" altLang="ja-JP" sz="2400" kern="100" dirty="0">
              <a:latin typeface="Meiryo UI" panose="020B0604030504040204" pitchFamily="50" charset="-128"/>
              <a:ea typeface="Meiryo UI" panose="020B0604030504040204" pitchFamily="50" charset="-128"/>
              <a:cs typeface="Times New Roman" panose="02020603050405020304" pitchFamily="18" charset="0"/>
            </a:endParaRPr>
          </a:p>
          <a:p>
            <a:pPr marR="133350"/>
            <a:r>
              <a:rPr lang="ja-JP" altLang="en-US" sz="2400" kern="100" dirty="0">
                <a:latin typeface="Meiryo UI" panose="020B0604030504040204" pitchFamily="50" charset="-128"/>
                <a:ea typeface="Meiryo UI" panose="020B0604030504040204" pitchFamily="50" charset="-128"/>
                <a:cs typeface="Times New Roman" panose="02020603050405020304" pitchFamily="18" charset="0"/>
              </a:rPr>
              <a:t>　以下の選定の観点踏まえ、毎期、みんなで取り組んでいく項目を設定</a:t>
            </a:r>
            <a:endParaRPr lang="en-US" altLang="ja-JP" sz="2400" kern="100" dirty="0">
              <a:latin typeface="Meiryo UI" panose="020B0604030504040204" pitchFamily="50" charset="-128"/>
              <a:ea typeface="Meiryo UI" panose="020B0604030504040204" pitchFamily="50" charset="-128"/>
              <a:cs typeface="Times New Roman" panose="02020603050405020304" pitchFamily="18" charset="0"/>
            </a:endParaRPr>
          </a:p>
          <a:p>
            <a:pPr marR="133350"/>
            <a:r>
              <a:rPr lang="ja-JP" altLang="en-US" sz="24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2400" b="1"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地域独自の魅力あるまちづくり</a:t>
            </a:r>
            <a:r>
              <a:rPr lang="ja-JP" altLang="en-US" sz="2400" kern="100" dirty="0">
                <a:latin typeface="Meiryo UI" panose="020B0604030504040204" pitchFamily="50" charset="-128"/>
                <a:ea typeface="Meiryo UI" panose="020B0604030504040204" pitchFamily="50" charset="-128"/>
                <a:cs typeface="Times New Roman" panose="02020603050405020304" pitchFamily="18" charset="0"/>
              </a:rPr>
              <a:t>」を大項目とし、</a:t>
            </a:r>
            <a:r>
              <a:rPr lang="ja-JP" altLang="en-US" sz="2400" b="1"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地域と国とが連携して取り組める</a:t>
            </a:r>
            <a:r>
              <a:rPr lang="ja-JP" altLang="en-US" sz="2400" kern="100" dirty="0">
                <a:latin typeface="Meiryo UI" panose="020B0604030504040204" pitchFamily="50" charset="-128"/>
                <a:ea typeface="Meiryo UI" panose="020B0604030504040204" pitchFamily="50" charset="-128"/>
                <a:cs typeface="Times New Roman" panose="02020603050405020304" pitchFamily="18" charset="0"/>
              </a:rPr>
              <a:t>項目</a:t>
            </a:r>
            <a:endParaRPr lang="en-US" altLang="ja-JP" sz="2400" kern="100" dirty="0">
              <a:latin typeface="Meiryo UI" panose="020B0604030504040204" pitchFamily="50" charset="-128"/>
              <a:ea typeface="Meiryo UI" panose="020B0604030504040204" pitchFamily="50" charset="-128"/>
              <a:cs typeface="Times New Roman" panose="02020603050405020304" pitchFamily="18" charset="0"/>
            </a:endParaRPr>
          </a:p>
          <a:p>
            <a:pPr marR="133350"/>
            <a:r>
              <a:rPr lang="ja-JP" altLang="en-US" sz="24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2400" b="1"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自動車産業として</a:t>
            </a:r>
            <a:r>
              <a:rPr lang="ja-JP" altLang="en-US" sz="2400" kern="100" dirty="0">
                <a:latin typeface="Meiryo UI" panose="020B0604030504040204" pitchFamily="50" charset="-128"/>
                <a:ea typeface="Meiryo UI" panose="020B0604030504040204" pitchFamily="50" charset="-128"/>
                <a:cs typeface="Times New Roman" panose="02020603050405020304" pitchFamily="18" charset="0"/>
              </a:rPr>
              <a:t>、地域発展に貢献できる</a:t>
            </a:r>
            <a:endParaRPr lang="en-US" altLang="ja-JP" sz="2400" kern="100" dirty="0">
              <a:latin typeface="Meiryo UI" panose="020B0604030504040204" pitchFamily="50" charset="-128"/>
              <a:ea typeface="Meiryo UI" panose="020B0604030504040204" pitchFamily="50" charset="-128"/>
              <a:cs typeface="Times New Roman" panose="02020603050405020304" pitchFamily="18" charset="0"/>
            </a:endParaRPr>
          </a:p>
          <a:p>
            <a:pPr marR="133350"/>
            <a:r>
              <a:rPr lang="ja-JP" altLang="en-US" sz="2400" kern="100" dirty="0">
                <a:latin typeface="Meiryo UI" panose="020B0604030504040204" pitchFamily="50" charset="-128"/>
                <a:ea typeface="Meiryo UI" panose="020B0604030504040204" pitchFamily="50" charset="-128"/>
                <a:cs typeface="Times New Roman" panose="02020603050405020304" pitchFamily="18" charset="0"/>
              </a:rPr>
              <a:t>　・職場・組合員の</a:t>
            </a:r>
            <a:r>
              <a:rPr lang="ja-JP" altLang="en-US" sz="2400" b="1"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関心度の高い生活に身近</a:t>
            </a:r>
            <a:r>
              <a:rPr lang="ja-JP" altLang="en-US" sz="2400" kern="100" dirty="0">
                <a:latin typeface="Meiryo UI" panose="020B0604030504040204" pitchFamily="50" charset="-128"/>
                <a:ea typeface="Meiryo UI" panose="020B0604030504040204" pitchFamily="50" charset="-128"/>
                <a:cs typeface="Times New Roman" panose="02020603050405020304" pitchFamily="18" charset="0"/>
              </a:rPr>
              <a:t>なテーマ</a:t>
            </a: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　（ただし実現性、重要度も踏まえて選定）</a:t>
            </a:r>
            <a:endParaRPr lang="en-US" altLang="ja-JP" sz="2000" kern="100" dirty="0">
              <a:latin typeface="Meiryo UI" panose="020B0604030504040204" pitchFamily="50" charset="-128"/>
              <a:ea typeface="Meiryo UI" panose="020B0604030504040204" pitchFamily="50" charset="-128"/>
              <a:cs typeface="Times New Roman" panose="02020603050405020304" pitchFamily="18" charset="0"/>
            </a:endParaRPr>
          </a:p>
          <a:p>
            <a:pPr marR="133350"/>
            <a:r>
              <a:rPr lang="ja-JP" altLang="en-US" sz="2400" kern="100" dirty="0">
                <a:latin typeface="Meiryo UI" panose="020B0604030504040204" pitchFamily="50" charset="-128"/>
                <a:ea typeface="Meiryo UI" panose="020B0604030504040204" pitchFamily="50" charset="-128"/>
                <a:cs typeface="Times New Roman" panose="02020603050405020304" pitchFamily="18" charset="0"/>
              </a:rPr>
              <a:t>　・組織内議員の支援者拡大などに寄与するもの</a:t>
            </a:r>
            <a:endParaRPr lang="en-US" altLang="ja-JP" sz="2400" kern="100" dirty="0">
              <a:latin typeface="Meiryo UI" panose="020B0604030504040204" pitchFamily="50" charset="-128"/>
              <a:ea typeface="Meiryo UI" panose="020B0604030504040204" pitchFamily="50" charset="-128"/>
              <a:cs typeface="Times New Roman" panose="02020603050405020304" pitchFamily="18" charset="0"/>
            </a:endParaRPr>
          </a:p>
          <a:p>
            <a:pPr marR="133350"/>
            <a:r>
              <a:rPr lang="ja-JP" altLang="en-US" sz="24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（政策実現には議員の存在は不可欠、組織内議員の活躍ぶりから政策制度への関心を高めていく）</a:t>
            </a:r>
            <a:endParaRPr lang="en-US" altLang="ja-JP" sz="20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9" name="Line 10">
            <a:extLst>
              <a:ext uri="{FF2B5EF4-FFF2-40B4-BE49-F238E27FC236}">
                <a16:creationId xmlns:a16="http://schemas.microsoft.com/office/drawing/2014/main" id="{C81612AB-43B2-2EE0-55A2-844318236EA1}"/>
              </a:ext>
            </a:extLst>
          </p:cNvPr>
          <p:cNvSpPr>
            <a:spLocks noChangeShapeType="1"/>
          </p:cNvSpPr>
          <p:nvPr/>
        </p:nvSpPr>
        <p:spPr bwMode="auto">
          <a:xfrm>
            <a:off x="1538291" y="620713"/>
            <a:ext cx="9083675" cy="0"/>
          </a:xfrm>
          <a:prstGeom prst="line">
            <a:avLst/>
          </a:prstGeom>
          <a:noFill/>
          <a:ln w="57150" cmpd="thinThick">
            <a:solidFill>
              <a:schemeClr val="tx2"/>
            </a:solidFill>
            <a:round/>
            <a:headEnd/>
            <a:tailEnd/>
          </a:ln>
          <a:extLst>
            <a:ext uri="{909E8E84-426E-40DD-AFC4-6F175D3DCCD1}">
              <a14:hiddenFill xmlns:a14="http://schemas.microsoft.com/office/drawing/2010/main">
                <a:noFill/>
              </a14:hiddenFill>
            </a:ext>
          </a:extLst>
        </p:spPr>
        <p:txBody>
          <a:bodyPr>
            <a:spAutoFit/>
          </a:bodyPr>
          <a:lstStyle/>
          <a:p>
            <a:endParaRPr lang="ja-JP" altLang="en-US" dirty="0"/>
          </a:p>
        </p:txBody>
      </p:sp>
      <p:sp>
        <p:nvSpPr>
          <p:cNvPr id="4" name="テキスト ボックス 3">
            <a:extLst>
              <a:ext uri="{FF2B5EF4-FFF2-40B4-BE49-F238E27FC236}">
                <a16:creationId xmlns:a16="http://schemas.microsoft.com/office/drawing/2014/main" id="{D5C6AF9D-80E7-C7E0-792D-A1D05EBBDE0E}"/>
              </a:ext>
            </a:extLst>
          </p:cNvPr>
          <p:cNvSpPr txBox="1">
            <a:spLocks noChangeArrowheads="1"/>
          </p:cNvSpPr>
          <p:nvPr/>
        </p:nvSpPr>
        <p:spPr bwMode="auto">
          <a:xfrm>
            <a:off x="0" y="44451"/>
            <a:ext cx="12192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はじめに　「政策実現取り組み項目」について</a:t>
            </a:r>
            <a:endParaRPr lang="en-US" altLang="ja-JP"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a:extLst>
              <a:ext uri="{FF2B5EF4-FFF2-40B4-BE49-F238E27FC236}">
                <a16:creationId xmlns:a16="http://schemas.microsoft.com/office/drawing/2014/main" id="{BD6A0C9A-8F66-572C-5286-D2D84A296624}"/>
              </a:ext>
            </a:extLst>
          </p:cNvPr>
          <p:cNvSpPr>
            <a:spLocks noChangeArrowheads="1"/>
          </p:cNvSpPr>
          <p:nvPr/>
        </p:nvSpPr>
        <p:spPr bwMode="auto">
          <a:xfrm>
            <a:off x="138392" y="743823"/>
            <a:ext cx="5268068" cy="461665"/>
          </a:xfrm>
          <a:prstGeom prst="rect">
            <a:avLst/>
          </a:prstGeom>
          <a:solidFill>
            <a:schemeClr val="accent1">
              <a:lumMod val="75000"/>
            </a:schemeClr>
          </a:solidFill>
          <a:ln>
            <a:headEnd/>
            <a:tailEnd/>
          </a:ln>
        </p:spPr>
        <p:style>
          <a:lnRef idx="3">
            <a:schemeClr val="lt1"/>
          </a:lnRef>
          <a:fillRef idx="1">
            <a:schemeClr val="accent6"/>
          </a:fillRef>
          <a:effectRef idx="1">
            <a:schemeClr val="accent6"/>
          </a:effectRef>
          <a:fontRef idx="minor">
            <a:schemeClr val="lt1"/>
          </a:fontRef>
        </p:style>
        <p:txBody>
          <a:bodyPr wrap="square">
            <a:spAutoFit/>
          </a:bodyPr>
          <a:lstStyle>
            <a:lvl1pPr algn="ctr">
              <a:defRPr sz="4000" b="1">
                <a:solidFill>
                  <a:schemeClr val="bg1"/>
                </a:solidFill>
                <a:latin typeface="HG丸ｺﾞｼｯｸM-PRO" panose="020F0600000000000000" pitchFamily="50" charset="-128"/>
                <a:ea typeface="HG丸ｺﾞｼｯｸM-PRO" panose="020F0600000000000000" pitchFamily="50" charset="-128"/>
              </a:defRPr>
            </a:lvl1pPr>
            <a:lvl2pPr marL="742950" indent="-285750" algn="ctr">
              <a:defRPr sz="4000" b="1">
                <a:solidFill>
                  <a:schemeClr val="bg1"/>
                </a:solidFill>
                <a:latin typeface="HG丸ｺﾞｼｯｸM-PRO" panose="020F0600000000000000" pitchFamily="50" charset="-128"/>
                <a:ea typeface="HG丸ｺﾞｼｯｸM-PRO" panose="020F0600000000000000" pitchFamily="50" charset="-128"/>
              </a:defRPr>
            </a:lvl2pPr>
            <a:lvl3pPr marL="1143000" indent="-228600" algn="ctr">
              <a:defRPr sz="4000" b="1">
                <a:solidFill>
                  <a:schemeClr val="bg1"/>
                </a:solidFill>
                <a:latin typeface="HG丸ｺﾞｼｯｸM-PRO" panose="020F0600000000000000" pitchFamily="50" charset="-128"/>
                <a:ea typeface="HG丸ｺﾞｼｯｸM-PRO" panose="020F0600000000000000" pitchFamily="50" charset="-128"/>
              </a:defRPr>
            </a:lvl3pPr>
            <a:lvl4pPr marL="1600200" indent="-228600" algn="ctr">
              <a:defRPr sz="4000" b="1">
                <a:solidFill>
                  <a:schemeClr val="bg1"/>
                </a:solidFill>
                <a:latin typeface="HG丸ｺﾞｼｯｸM-PRO" panose="020F0600000000000000" pitchFamily="50" charset="-128"/>
                <a:ea typeface="HG丸ｺﾞｼｯｸM-PRO" panose="020F0600000000000000" pitchFamily="50" charset="-128"/>
              </a:defRPr>
            </a:lvl4pPr>
            <a:lvl5pPr marL="2057400" indent="-228600" algn="ctr">
              <a:defRPr sz="4000" b="1">
                <a:solidFill>
                  <a:schemeClr val="bg1"/>
                </a:solidFill>
                <a:latin typeface="HG丸ｺﾞｼｯｸM-PRO" panose="020F0600000000000000" pitchFamily="50" charset="-128"/>
                <a:ea typeface="HG丸ｺﾞｼｯｸM-PRO" panose="020F0600000000000000" pitchFamily="50" charset="-128"/>
              </a:defRPr>
            </a:lvl5pPr>
            <a:lvl6pPr marL="2514600" indent="-228600" algn="ctr"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6pPr>
            <a:lvl7pPr marL="2971800" indent="-228600" algn="ctr"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7pPr>
            <a:lvl8pPr marL="3429000" indent="-228600" algn="ctr"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8pPr>
            <a:lvl9pPr marL="3886200" indent="-228600" algn="ctr"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9pPr>
          </a:lstStyle>
          <a:p>
            <a:pPr marR="133350"/>
            <a:r>
              <a:rPr lang="ja-JP" altLang="en-US" sz="2400" kern="100" dirty="0">
                <a:latin typeface="Meiryo UI" panose="020B0604030504040204" pitchFamily="50" charset="-128"/>
                <a:ea typeface="Meiryo UI" panose="020B0604030504040204" pitchFamily="50" charset="-128"/>
              </a:rPr>
              <a:t>政策実現取り組み項目とは？</a:t>
            </a:r>
            <a:endParaRPr lang="en-US" altLang="ja-JP" sz="2400" kern="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02040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Line 10">
            <a:extLst>
              <a:ext uri="{FF2B5EF4-FFF2-40B4-BE49-F238E27FC236}">
                <a16:creationId xmlns:a16="http://schemas.microsoft.com/office/drawing/2014/main" id="{C81612AB-43B2-2EE0-55A2-844318236EA1}"/>
              </a:ext>
            </a:extLst>
          </p:cNvPr>
          <p:cNvSpPr>
            <a:spLocks noChangeShapeType="1"/>
          </p:cNvSpPr>
          <p:nvPr/>
        </p:nvSpPr>
        <p:spPr bwMode="auto">
          <a:xfrm>
            <a:off x="1538291" y="620713"/>
            <a:ext cx="9083675" cy="0"/>
          </a:xfrm>
          <a:prstGeom prst="line">
            <a:avLst/>
          </a:prstGeom>
          <a:noFill/>
          <a:ln w="57150" cmpd="thinThick">
            <a:solidFill>
              <a:schemeClr val="tx2"/>
            </a:solidFill>
            <a:round/>
            <a:headEnd/>
            <a:tailEnd/>
          </a:ln>
          <a:extLst>
            <a:ext uri="{909E8E84-426E-40DD-AFC4-6F175D3DCCD1}">
              <a14:hiddenFill xmlns:a14="http://schemas.microsoft.com/office/drawing/2010/main">
                <a:noFill/>
              </a14:hiddenFill>
            </a:ext>
          </a:extLst>
        </p:spPr>
        <p:txBody>
          <a:bodyPr>
            <a:spAutoFit/>
          </a:bodyPr>
          <a:lstStyle/>
          <a:p>
            <a:endParaRPr lang="ja-JP" altLang="en-US" dirty="0"/>
          </a:p>
        </p:txBody>
      </p:sp>
      <p:graphicFrame>
        <p:nvGraphicFramePr>
          <p:cNvPr id="3" name="表 2">
            <a:extLst>
              <a:ext uri="{FF2B5EF4-FFF2-40B4-BE49-F238E27FC236}">
                <a16:creationId xmlns:a16="http://schemas.microsoft.com/office/drawing/2014/main" id="{3AE35140-544A-B2BF-A616-E01B7823DADD}"/>
              </a:ext>
            </a:extLst>
          </p:cNvPr>
          <p:cNvGraphicFramePr>
            <a:graphicFrameLocks noGrp="1"/>
          </p:cNvGraphicFramePr>
          <p:nvPr>
            <p:extLst>
              <p:ext uri="{D42A27DB-BD31-4B8C-83A1-F6EECF244321}">
                <p14:modId xmlns:p14="http://schemas.microsoft.com/office/powerpoint/2010/main" val="2025931030"/>
              </p:ext>
            </p:extLst>
          </p:nvPr>
        </p:nvGraphicFramePr>
        <p:xfrm>
          <a:off x="320459" y="1343040"/>
          <a:ext cx="11519338" cy="3475254"/>
        </p:xfrm>
        <a:graphic>
          <a:graphicData uri="http://schemas.openxmlformats.org/drawingml/2006/table">
            <a:tbl>
              <a:tblPr firstRow="1" bandRow="1">
                <a:tableStyleId>{5C22544A-7EE6-4342-B048-85BDC9FD1C3A}</a:tableStyleId>
              </a:tblPr>
              <a:tblGrid>
                <a:gridCol w="4950372">
                  <a:extLst>
                    <a:ext uri="{9D8B030D-6E8A-4147-A177-3AD203B41FA5}">
                      <a16:colId xmlns:a16="http://schemas.microsoft.com/office/drawing/2014/main" val="2501695109"/>
                    </a:ext>
                  </a:extLst>
                </a:gridCol>
                <a:gridCol w="6568966">
                  <a:extLst>
                    <a:ext uri="{9D8B030D-6E8A-4147-A177-3AD203B41FA5}">
                      <a16:colId xmlns:a16="http://schemas.microsoft.com/office/drawing/2014/main" val="2160107882"/>
                    </a:ext>
                  </a:extLst>
                </a:gridCol>
              </a:tblGrid>
              <a:tr h="487185">
                <a:tc rowSpan="2">
                  <a:txBody>
                    <a:bodyPr/>
                    <a:lstStyle/>
                    <a:p>
                      <a:r>
                        <a:rPr kumimoji="1" lang="ja-JP" altLang="en-US" sz="2800" b="1" dirty="0">
                          <a:solidFill>
                            <a:schemeClr val="tx1"/>
                          </a:solidFill>
                          <a:latin typeface="Meiryo UI" panose="020B0604030504040204" pitchFamily="50" charset="-128"/>
                          <a:ea typeface="Meiryo UI" panose="020B0604030504040204" pitchFamily="50" charset="-128"/>
                        </a:rPr>
                        <a:t>地域における自動車産業の</a:t>
                      </a:r>
                      <a:endParaRPr kumimoji="1" lang="en-US" altLang="ja-JP" sz="2800" b="1" dirty="0">
                        <a:solidFill>
                          <a:schemeClr val="tx1"/>
                        </a:solidFill>
                        <a:latin typeface="Meiryo UI" panose="020B0604030504040204" pitchFamily="50" charset="-128"/>
                        <a:ea typeface="Meiryo UI" panose="020B0604030504040204" pitchFamily="50" charset="-128"/>
                      </a:endParaRPr>
                    </a:p>
                    <a:p>
                      <a:r>
                        <a:rPr kumimoji="1" lang="ja-JP" altLang="en-US" sz="2800" b="1" dirty="0">
                          <a:solidFill>
                            <a:schemeClr val="tx1"/>
                          </a:solidFill>
                          <a:latin typeface="Meiryo UI" panose="020B0604030504040204" pitchFamily="50" charset="-128"/>
                          <a:ea typeface="Meiryo UI" panose="020B0604030504040204" pitchFamily="50" charset="-128"/>
                        </a:rPr>
                        <a:t>魅力向上と魅力あるまちづくり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ja-JP" sz="2400" b="0" kern="100" dirty="0">
                          <a:solidFill>
                            <a:schemeClr val="tx1"/>
                          </a:solidFill>
                          <a:effectLst/>
                          <a:latin typeface="Meiryo UI" panose="020B0604030504040204" pitchFamily="50" charset="-128"/>
                          <a:ea typeface="Meiryo UI" panose="020B0604030504040204" pitchFamily="50" charset="-128"/>
                        </a:rPr>
                        <a:t>電動車普及に向けた対応</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2966043554"/>
                  </a:ext>
                </a:extLst>
              </a:tr>
              <a:tr h="519664">
                <a:tc vMerge="1">
                  <a:txBody>
                    <a:bodyPr/>
                    <a:lstStyle/>
                    <a:p>
                      <a:endParaRPr kumimoji="1" lang="ja-JP" altLang="en-US" dirty="0"/>
                    </a:p>
                  </a:txBody>
                  <a:tcPr/>
                </a:tc>
                <a:tc>
                  <a:txBody>
                    <a:bodyPr/>
                    <a:lstStyle/>
                    <a:p>
                      <a:pPr marL="342900" indent="-342900" algn="just">
                        <a:buFont typeface="Arial" panose="020B0604020202020204" pitchFamily="34" charset="0"/>
                        <a:buChar char="•"/>
                      </a:pPr>
                      <a:r>
                        <a:rPr lang="ja-JP" altLang="en-US" sz="2400" b="0" kern="100" dirty="0">
                          <a:solidFill>
                            <a:schemeClr val="tx1"/>
                          </a:solidFill>
                          <a:effectLst/>
                          <a:latin typeface="Meiryo UI" panose="020B0604030504040204" pitchFamily="50" charset="-128"/>
                          <a:ea typeface="Meiryo UI" panose="020B0604030504040204" pitchFamily="50" charset="-128"/>
                        </a:rPr>
                        <a:t>中小企業向けの支援  </a:t>
                      </a:r>
                      <a:r>
                        <a:rPr lang="en-US" altLang="ja-JP" sz="2400" b="0" kern="100" dirty="0">
                          <a:solidFill>
                            <a:schemeClr val="tx1"/>
                          </a:solidFill>
                          <a:effectLst/>
                          <a:latin typeface="Meiryo UI" panose="020B0604030504040204" pitchFamily="50" charset="-128"/>
                          <a:ea typeface="Meiryo UI" panose="020B0604030504040204" pitchFamily="50" charset="-128"/>
                        </a:rPr>
                        <a:t>(CN</a:t>
                      </a:r>
                      <a:r>
                        <a:rPr lang="ja-JP" altLang="en-US" sz="2400" b="0" kern="100" dirty="0">
                          <a:solidFill>
                            <a:schemeClr val="tx1"/>
                          </a:solidFill>
                          <a:effectLst/>
                          <a:latin typeface="Meiryo UI" panose="020B0604030504040204" pitchFamily="50" charset="-128"/>
                          <a:ea typeface="Meiryo UI" panose="020B0604030504040204" pitchFamily="50" charset="-128"/>
                        </a:rPr>
                        <a:t>対応含む</a:t>
                      </a:r>
                      <a:r>
                        <a:rPr lang="en-US" altLang="ja-JP" sz="2400" b="0" kern="100" dirty="0">
                          <a:solidFill>
                            <a:schemeClr val="tx1"/>
                          </a:solidFill>
                          <a:effectLst/>
                          <a:latin typeface="Meiryo UI" panose="020B0604030504040204" pitchFamily="50" charset="-128"/>
                          <a:ea typeface="Meiryo UI" panose="020B0604030504040204" pitchFamily="50" charset="-128"/>
                        </a:rPr>
                        <a:t>)</a:t>
                      </a:r>
                      <a:endParaRPr lang="ja-JP" altLang="ja-JP" sz="2400" b="0" kern="100" dirty="0">
                        <a:solidFill>
                          <a:schemeClr val="tx1"/>
                        </a:solidFill>
                        <a:effectLst/>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3260031451"/>
                  </a:ext>
                </a:extLst>
              </a:tr>
              <a:tr h="487185">
                <a:tc rowSpan="3">
                  <a:txBody>
                    <a:bodyPr/>
                    <a:lstStyle/>
                    <a:p>
                      <a:r>
                        <a:rPr kumimoji="1" lang="ja-JP" altLang="en-US" sz="2800" b="1" dirty="0">
                          <a:solidFill>
                            <a:schemeClr val="tx1"/>
                          </a:solidFill>
                          <a:latin typeface="Meiryo UI" panose="020B0604030504040204" pitchFamily="50" charset="-128"/>
                          <a:ea typeface="Meiryo UI" panose="020B0604030504040204" pitchFamily="50" charset="-128"/>
                        </a:rPr>
                        <a:t>安心・安全なまちづくりに</a:t>
                      </a:r>
                      <a:endParaRPr kumimoji="1" lang="en-US" altLang="ja-JP" sz="2800" b="1" dirty="0">
                        <a:solidFill>
                          <a:schemeClr val="tx1"/>
                        </a:solidFill>
                        <a:latin typeface="Meiryo UI" panose="020B0604030504040204" pitchFamily="50" charset="-128"/>
                        <a:ea typeface="Meiryo UI" panose="020B0604030504040204" pitchFamily="50" charset="-128"/>
                      </a:endParaRPr>
                    </a:p>
                    <a:p>
                      <a:r>
                        <a:rPr kumimoji="1" lang="ja-JP" altLang="en-US" sz="2800" b="1" dirty="0">
                          <a:solidFill>
                            <a:schemeClr val="tx1"/>
                          </a:solidFill>
                          <a:latin typeface="Meiryo UI" panose="020B0604030504040204" pitchFamily="50" charset="-128"/>
                          <a:ea typeface="Meiryo UI" panose="020B0604030504040204" pitchFamily="50" charset="-128"/>
                        </a:rPr>
                        <a:t>つながる環境整備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342900" indent="-342900">
                        <a:buFont typeface="Arial" panose="020B0604020202020204" pitchFamily="34" charset="0"/>
                        <a:buChar char="•"/>
                      </a:pPr>
                      <a:r>
                        <a:rPr lang="ja-JP" altLang="ja-JP" sz="2400" b="0" kern="100" dirty="0">
                          <a:solidFill>
                            <a:schemeClr val="tx1"/>
                          </a:solidFill>
                          <a:effectLst/>
                          <a:latin typeface="Meiryo UI" panose="020B0604030504040204" pitchFamily="50" charset="-128"/>
                          <a:ea typeface="Meiryo UI" panose="020B0604030504040204" pitchFamily="50" charset="-128"/>
                        </a:rPr>
                        <a:t>災害などへの対応を踏まえたインフラ整備</a:t>
                      </a:r>
                      <a:endParaRPr kumimoji="1" lang="ja-JP" altLang="en-US" sz="2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extLst>
                  <a:ext uri="{0D108BD9-81ED-4DB2-BD59-A6C34878D82A}">
                    <a16:rowId xmlns:a16="http://schemas.microsoft.com/office/drawing/2014/main" val="1485554876"/>
                  </a:ext>
                </a:extLst>
              </a:tr>
              <a:tr h="487185">
                <a:tc vMerge="1">
                  <a:txBody>
                    <a:bodyPr/>
                    <a:lstStyle/>
                    <a:p>
                      <a:endParaRPr kumimoji="1" lang="ja-JP" altLang="en-US" dirty="0"/>
                    </a:p>
                  </a:txBody>
                  <a:tcPr/>
                </a:tc>
                <a:tc>
                  <a:txBody>
                    <a:bodyPr/>
                    <a:lstStyle/>
                    <a:p>
                      <a:pPr marL="342900" indent="-342900">
                        <a:buFont typeface="Arial" panose="020B0604020202020204" pitchFamily="34" charset="0"/>
                        <a:buChar char="•"/>
                      </a:pPr>
                      <a:r>
                        <a:rPr lang="ja-JP" altLang="ja-JP" sz="2400" b="0" kern="100" dirty="0">
                          <a:solidFill>
                            <a:schemeClr val="tx1"/>
                          </a:solidFill>
                          <a:effectLst/>
                          <a:latin typeface="Meiryo UI" panose="020B0604030504040204" pitchFamily="50" charset="-128"/>
                          <a:ea typeface="Meiryo UI" panose="020B0604030504040204" pitchFamily="50" charset="-128"/>
                        </a:rPr>
                        <a:t>危険な通学路における交通事故の防止</a:t>
                      </a:r>
                      <a:endParaRPr kumimoji="1" lang="ja-JP" altLang="en-US" sz="2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extLst>
                  <a:ext uri="{0D108BD9-81ED-4DB2-BD59-A6C34878D82A}">
                    <a16:rowId xmlns:a16="http://schemas.microsoft.com/office/drawing/2014/main" val="1635255792"/>
                  </a:ext>
                </a:extLst>
              </a:tr>
              <a:tr h="487185">
                <a:tc vMerge="1">
                  <a:txBody>
                    <a:bodyPr/>
                    <a:lstStyle/>
                    <a:p>
                      <a:endParaRPr kumimoji="1" lang="ja-JP" altLang="en-US" dirty="0"/>
                    </a:p>
                  </a:txBody>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2400" b="0" kern="100" dirty="0">
                          <a:solidFill>
                            <a:schemeClr val="tx1"/>
                          </a:solidFill>
                          <a:effectLst/>
                          <a:latin typeface="Meiryo UI" panose="020B0604030504040204" pitchFamily="50" charset="-128"/>
                          <a:ea typeface="Meiryo UI" panose="020B0604030504040204" pitchFamily="50" charset="-128"/>
                        </a:rPr>
                        <a:t>部活動の地域移行</a:t>
                      </a:r>
                      <a:endParaRPr lang="ja-JP" altLang="ja-JP" sz="2400" b="0" kern="100" dirty="0">
                        <a:solidFill>
                          <a:schemeClr val="tx1"/>
                        </a:solidFill>
                        <a:effectLst/>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extLst>
                  <a:ext uri="{0D108BD9-81ED-4DB2-BD59-A6C34878D82A}">
                    <a16:rowId xmlns:a16="http://schemas.microsoft.com/office/drawing/2014/main" val="3352237005"/>
                  </a:ext>
                </a:extLst>
              </a:tr>
              <a:tr h="1006850">
                <a:tc>
                  <a:txBody>
                    <a:bodyPr/>
                    <a:lstStyle/>
                    <a:p>
                      <a:r>
                        <a:rPr kumimoji="1" lang="ja-JP" altLang="en-US" sz="2800" b="1" dirty="0">
                          <a:solidFill>
                            <a:schemeClr val="tx1"/>
                          </a:solidFill>
                          <a:latin typeface="Meiryo UI" panose="020B0604030504040204" pitchFamily="50" charset="-128"/>
                          <a:ea typeface="Meiryo UI" panose="020B0604030504040204" pitchFamily="50" charset="-128"/>
                        </a:rPr>
                        <a:t>高齢者雇用に対する</a:t>
                      </a:r>
                      <a:endParaRPr kumimoji="1" lang="en-US" altLang="ja-JP" sz="2800" b="1" dirty="0">
                        <a:solidFill>
                          <a:schemeClr val="tx1"/>
                        </a:solidFill>
                        <a:latin typeface="Meiryo UI" panose="020B0604030504040204" pitchFamily="50" charset="-128"/>
                        <a:ea typeface="Meiryo UI" panose="020B0604030504040204" pitchFamily="50" charset="-128"/>
                      </a:endParaRPr>
                    </a:p>
                    <a:p>
                      <a:r>
                        <a:rPr kumimoji="1" lang="ja-JP" altLang="en-US" sz="2800" b="1" dirty="0">
                          <a:solidFill>
                            <a:schemeClr val="tx1"/>
                          </a:solidFill>
                          <a:latin typeface="Meiryo UI" panose="020B0604030504040204" pitchFamily="50" charset="-128"/>
                          <a:ea typeface="Meiryo UI" panose="020B0604030504040204" pitchFamily="50" charset="-128"/>
                        </a:rPr>
                        <a:t>政策的支援の拡充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342900" indent="-342900">
                        <a:buFont typeface="Arial" panose="020B0604020202020204" pitchFamily="34" charset="0"/>
                        <a:buChar char="•"/>
                      </a:pPr>
                      <a:r>
                        <a:rPr kumimoji="1" lang="ja-JP" altLang="en-US" sz="2400" b="0" i="0" u="none" strike="noStrike" kern="1200" baseline="0" dirty="0">
                          <a:solidFill>
                            <a:schemeClr val="dk1"/>
                          </a:solidFill>
                          <a:latin typeface="Meiryo UI" panose="020B0604030504040204" pitchFamily="50" charset="-128"/>
                          <a:ea typeface="Meiryo UI" panose="020B0604030504040204" pitchFamily="50" charset="-128"/>
                          <a:cs typeface="+mn-cs"/>
                        </a:rPr>
                        <a:t>高齢者の処遇改善を促進させる助成金の周知、高齢者が働きやすい職場を認証する制度の創設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3359431447"/>
                  </a:ext>
                </a:extLst>
              </a:tr>
            </a:tbl>
          </a:graphicData>
        </a:graphic>
      </p:graphicFrame>
      <p:sp>
        <p:nvSpPr>
          <p:cNvPr id="4" name="テキスト ボックス 3">
            <a:extLst>
              <a:ext uri="{FF2B5EF4-FFF2-40B4-BE49-F238E27FC236}">
                <a16:creationId xmlns:a16="http://schemas.microsoft.com/office/drawing/2014/main" id="{D5C6AF9D-80E7-C7E0-792D-A1D05EBBDE0E}"/>
              </a:ext>
            </a:extLst>
          </p:cNvPr>
          <p:cNvSpPr txBox="1">
            <a:spLocks noChangeArrowheads="1"/>
          </p:cNvSpPr>
          <p:nvPr/>
        </p:nvSpPr>
        <p:spPr bwMode="auto">
          <a:xfrm>
            <a:off x="0" y="44451"/>
            <a:ext cx="12192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今期に推進する「政策実現取り組み項目」</a:t>
            </a:r>
            <a:endParaRPr lang="en-US" altLang="ja-JP"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a:extLst>
              <a:ext uri="{FF2B5EF4-FFF2-40B4-BE49-F238E27FC236}">
                <a16:creationId xmlns:a16="http://schemas.microsoft.com/office/drawing/2014/main" id="{5CB8F034-9621-4C83-C67E-57E394D7C0CA}"/>
              </a:ext>
            </a:extLst>
          </p:cNvPr>
          <p:cNvSpPr>
            <a:spLocks noChangeArrowheads="1"/>
          </p:cNvSpPr>
          <p:nvPr/>
        </p:nvSpPr>
        <p:spPr bwMode="auto">
          <a:xfrm>
            <a:off x="199352" y="772610"/>
            <a:ext cx="5268068" cy="461665"/>
          </a:xfrm>
          <a:prstGeom prst="rect">
            <a:avLst/>
          </a:prstGeom>
          <a:solidFill>
            <a:schemeClr val="accent1">
              <a:lumMod val="75000"/>
            </a:schemeClr>
          </a:solidFill>
          <a:ln>
            <a:headEnd/>
            <a:tailEnd/>
          </a:ln>
        </p:spPr>
        <p:style>
          <a:lnRef idx="3">
            <a:schemeClr val="lt1"/>
          </a:lnRef>
          <a:fillRef idx="1">
            <a:schemeClr val="accent6"/>
          </a:fillRef>
          <a:effectRef idx="1">
            <a:schemeClr val="accent6"/>
          </a:effectRef>
          <a:fontRef idx="minor">
            <a:schemeClr val="lt1"/>
          </a:fontRef>
        </p:style>
        <p:txBody>
          <a:bodyPr wrap="square">
            <a:spAutoFit/>
          </a:bodyPr>
          <a:lstStyle>
            <a:lvl1pPr algn="ctr">
              <a:defRPr sz="4000" b="1">
                <a:solidFill>
                  <a:schemeClr val="bg1"/>
                </a:solidFill>
                <a:latin typeface="HG丸ｺﾞｼｯｸM-PRO" panose="020F0600000000000000" pitchFamily="50" charset="-128"/>
                <a:ea typeface="HG丸ｺﾞｼｯｸM-PRO" panose="020F0600000000000000" pitchFamily="50" charset="-128"/>
              </a:defRPr>
            </a:lvl1pPr>
            <a:lvl2pPr marL="742950" indent="-285750" algn="ctr">
              <a:defRPr sz="4000" b="1">
                <a:solidFill>
                  <a:schemeClr val="bg1"/>
                </a:solidFill>
                <a:latin typeface="HG丸ｺﾞｼｯｸM-PRO" panose="020F0600000000000000" pitchFamily="50" charset="-128"/>
                <a:ea typeface="HG丸ｺﾞｼｯｸM-PRO" panose="020F0600000000000000" pitchFamily="50" charset="-128"/>
              </a:defRPr>
            </a:lvl2pPr>
            <a:lvl3pPr marL="1143000" indent="-228600" algn="ctr">
              <a:defRPr sz="4000" b="1">
                <a:solidFill>
                  <a:schemeClr val="bg1"/>
                </a:solidFill>
                <a:latin typeface="HG丸ｺﾞｼｯｸM-PRO" panose="020F0600000000000000" pitchFamily="50" charset="-128"/>
                <a:ea typeface="HG丸ｺﾞｼｯｸM-PRO" panose="020F0600000000000000" pitchFamily="50" charset="-128"/>
              </a:defRPr>
            </a:lvl3pPr>
            <a:lvl4pPr marL="1600200" indent="-228600" algn="ctr">
              <a:defRPr sz="4000" b="1">
                <a:solidFill>
                  <a:schemeClr val="bg1"/>
                </a:solidFill>
                <a:latin typeface="HG丸ｺﾞｼｯｸM-PRO" panose="020F0600000000000000" pitchFamily="50" charset="-128"/>
                <a:ea typeface="HG丸ｺﾞｼｯｸM-PRO" panose="020F0600000000000000" pitchFamily="50" charset="-128"/>
              </a:defRPr>
            </a:lvl4pPr>
            <a:lvl5pPr marL="2057400" indent="-228600" algn="ctr">
              <a:defRPr sz="4000" b="1">
                <a:solidFill>
                  <a:schemeClr val="bg1"/>
                </a:solidFill>
                <a:latin typeface="HG丸ｺﾞｼｯｸM-PRO" panose="020F0600000000000000" pitchFamily="50" charset="-128"/>
                <a:ea typeface="HG丸ｺﾞｼｯｸM-PRO" panose="020F0600000000000000" pitchFamily="50" charset="-128"/>
              </a:defRPr>
            </a:lvl5pPr>
            <a:lvl6pPr marL="2514600" indent="-228600" algn="ctr"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6pPr>
            <a:lvl7pPr marL="2971800" indent="-228600" algn="ctr"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7pPr>
            <a:lvl8pPr marL="3429000" indent="-228600" algn="ctr"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8pPr>
            <a:lvl9pPr marL="3886200" indent="-228600" algn="ctr"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9pPr>
          </a:lstStyle>
          <a:p>
            <a:pPr marR="133350"/>
            <a:r>
              <a:rPr lang="ja-JP" altLang="en-US" sz="2400" kern="100" dirty="0">
                <a:latin typeface="Meiryo UI" panose="020B0604030504040204" pitchFamily="50" charset="-128"/>
                <a:ea typeface="Meiryo UI" panose="020B0604030504040204" pitchFamily="50" charset="-128"/>
              </a:rPr>
              <a:t>取り組み項目一覧</a:t>
            </a:r>
            <a:endParaRPr lang="en-US" altLang="ja-JP" sz="2400" kern="100" dirty="0">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C9671349-0A51-7CA6-D18A-BBBC8C801E5F}"/>
              </a:ext>
            </a:extLst>
          </p:cNvPr>
          <p:cNvSpPr/>
          <p:nvPr/>
        </p:nvSpPr>
        <p:spPr>
          <a:xfrm>
            <a:off x="10510206" y="3366540"/>
            <a:ext cx="1251004" cy="345873"/>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dirty="0">
                <a:solidFill>
                  <a:srgbClr val="FF0000"/>
                </a:solidFill>
              </a:rPr>
              <a:t>30</a:t>
            </a:r>
            <a:r>
              <a:rPr lang="ja-JP" altLang="en-US" dirty="0">
                <a:solidFill>
                  <a:srgbClr val="FF0000"/>
                </a:solidFill>
              </a:rPr>
              <a:t>期新規</a:t>
            </a:r>
          </a:p>
        </p:txBody>
      </p:sp>
      <p:sp>
        <p:nvSpPr>
          <p:cNvPr id="6" name="正方形/長方形 5">
            <a:extLst>
              <a:ext uri="{FF2B5EF4-FFF2-40B4-BE49-F238E27FC236}">
                <a16:creationId xmlns:a16="http://schemas.microsoft.com/office/drawing/2014/main" id="{B1DD6E1A-8A23-202D-BC37-8FA30806577C}"/>
              </a:ext>
            </a:extLst>
          </p:cNvPr>
          <p:cNvSpPr/>
          <p:nvPr/>
        </p:nvSpPr>
        <p:spPr>
          <a:xfrm>
            <a:off x="10510206" y="1914787"/>
            <a:ext cx="1251004" cy="345873"/>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dirty="0">
                <a:solidFill>
                  <a:srgbClr val="FF0000"/>
                </a:solidFill>
              </a:rPr>
              <a:t>30</a:t>
            </a:r>
            <a:r>
              <a:rPr lang="ja-JP" altLang="en-US" dirty="0">
                <a:solidFill>
                  <a:srgbClr val="FF0000"/>
                </a:solidFill>
              </a:rPr>
              <a:t>期新規</a:t>
            </a:r>
          </a:p>
        </p:txBody>
      </p:sp>
      <p:sp>
        <p:nvSpPr>
          <p:cNvPr id="7" name="テキスト ボックス 6">
            <a:extLst>
              <a:ext uri="{FF2B5EF4-FFF2-40B4-BE49-F238E27FC236}">
                <a16:creationId xmlns:a16="http://schemas.microsoft.com/office/drawing/2014/main" id="{72A04640-BCFF-5605-4F50-7D293275AF96}"/>
              </a:ext>
            </a:extLst>
          </p:cNvPr>
          <p:cNvSpPr txBox="1"/>
          <p:nvPr/>
        </p:nvSpPr>
        <p:spPr>
          <a:xfrm>
            <a:off x="320459" y="5013407"/>
            <a:ext cx="11871541" cy="1631216"/>
          </a:xfrm>
          <a:prstGeom prst="rect">
            <a:avLst/>
          </a:prstGeom>
          <a:noFill/>
        </p:spPr>
        <p:txBody>
          <a:bodyPr wrap="square">
            <a:spAutoFit/>
          </a:bodyPr>
          <a:lstStyle/>
          <a:p>
            <a:pPr algn="just"/>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＜ご参考＞</a:t>
            </a:r>
            <a:r>
              <a:rPr lang="en-US" altLang="ja-JP" sz="2000" kern="100" dirty="0">
                <a:latin typeface="Meiryo UI" panose="020B0604030504040204" pitchFamily="50" charset="-128"/>
                <a:ea typeface="Meiryo UI" panose="020B0604030504040204" pitchFamily="50" charset="-128"/>
                <a:cs typeface="Times New Roman" panose="02020603050405020304" pitchFamily="18" charset="0"/>
              </a:rPr>
              <a:t>4</a:t>
            </a: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項目＊を先期継続で取り組むこととした理由</a:t>
            </a:r>
            <a:endParaRPr lang="en-US" altLang="ja-JP" sz="20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「電動車普及に向けた対応」「災害対応を踏まえたインフラ整備」「危険な通学路</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における</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事故防止」「高齢者雇用への政策支援拡充」</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第</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29</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期（後）に掲げた「地域と国とが連携して取り組みを前進させる項目」</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が</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各級議会で取り上げてもらえていることに加え、</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組織内議員間でのやり取りが行われ始めているなど、組織内議員にも少しずつ浸透してきている段階の項目で</a:t>
            </a:r>
          </a:p>
          <a:p>
            <a:pPr indent="304800" algn="l"/>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あり、本項目は第</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30</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期（前）についても継続し取り組みを進め、更なる組織内議員間の連携強化および</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indent="304800" algn="l"/>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議員の必要性の認識深化・周知につなげたい</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4126136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Line 10">
            <a:extLst>
              <a:ext uri="{FF2B5EF4-FFF2-40B4-BE49-F238E27FC236}">
                <a16:creationId xmlns:a16="http://schemas.microsoft.com/office/drawing/2014/main" id="{E963A7B0-F65B-4E89-BBA2-38DC4CE86EC7}"/>
              </a:ext>
            </a:extLst>
          </p:cNvPr>
          <p:cNvSpPr>
            <a:spLocks noChangeShapeType="1"/>
          </p:cNvSpPr>
          <p:nvPr/>
        </p:nvSpPr>
        <p:spPr bwMode="auto">
          <a:xfrm>
            <a:off x="156000" y="563701"/>
            <a:ext cx="11880000" cy="0"/>
          </a:xfrm>
          <a:prstGeom prst="line">
            <a:avLst/>
          </a:prstGeom>
          <a:noFill/>
          <a:ln w="57150" cmpd="thinThick">
            <a:solidFill>
              <a:schemeClr val="accent1"/>
            </a:solidFill>
            <a:round/>
            <a:headEnd/>
            <a:tailEnd/>
          </a:ln>
          <a:extLst>
            <a:ext uri="{909E8E84-426E-40DD-AFC4-6F175D3DCCD1}">
              <a14:hiddenFill xmlns:a14="http://schemas.microsoft.com/office/drawing/2010/main">
                <a:noFill/>
              </a14:hiddenFill>
            </a:ext>
          </a:extLst>
        </p:spPr>
        <p:txBody>
          <a:bodyPr>
            <a:spAutoFit/>
          </a:bodyPr>
          <a:lstStyle/>
          <a:p>
            <a:pPr defTabSz="422041" eaLnBrk="1" fontAlgn="auto" hangingPunct="1">
              <a:spcBef>
                <a:spcPts val="0"/>
              </a:spcBef>
              <a:spcAft>
                <a:spcPts val="0"/>
              </a:spcAft>
            </a:pPr>
            <a:endParaRPr lang="ja-JP" altLang="en-US" sz="1662" b="0" dirty="0">
              <a:solidFill>
                <a:prstClr val="black"/>
              </a:solidFill>
              <a:latin typeface="Calibri" panose="020F0502020204030204"/>
              <a:ea typeface="游ゴシック" panose="020B0400000000000000" pitchFamily="50" charset="-128"/>
            </a:endParaRPr>
          </a:p>
        </p:txBody>
      </p:sp>
      <p:sp>
        <p:nvSpPr>
          <p:cNvPr id="48" name="テキスト ボックス 47">
            <a:extLst>
              <a:ext uri="{FF2B5EF4-FFF2-40B4-BE49-F238E27FC236}">
                <a16:creationId xmlns:a16="http://schemas.microsoft.com/office/drawing/2014/main" id="{CEF3B0EE-D2E0-4020-8D6F-599F6EECB423}"/>
              </a:ext>
            </a:extLst>
          </p:cNvPr>
          <p:cNvSpPr txBox="1">
            <a:spLocks noChangeArrowheads="1"/>
          </p:cNvSpPr>
          <p:nvPr/>
        </p:nvSpPr>
        <p:spPr bwMode="auto">
          <a:xfrm>
            <a:off x="-1" y="79305"/>
            <a:ext cx="1104537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■項目詳細：電動車普及に向けた対応</a:t>
            </a:r>
            <a:endParaRPr lang="en-US" altLang="ja-JP"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テキスト ボックス 2">
            <a:extLst>
              <a:ext uri="{FF2B5EF4-FFF2-40B4-BE49-F238E27FC236}">
                <a16:creationId xmlns:a16="http://schemas.microsoft.com/office/drawing/2014/main" id="{160F467F-1FA6-4BCE-B5D4-A890D84EE263}"/>
              </a:ext>
            </a:extLst>
          </p:cNvPr>
          <p:cNvSpPr txBox="1">
            <a:spLocks noChangeArrowheads="1"/>
          </p:cNvSpPr>
          <p:nvPr/>
        </p:nvSpPr>
        <p:spPr bwMode="auto">
          <a:xfrm>
            <a:off x="156000" y="582003"/>
            <a:ext cx="11880000" cy="4154984"/>
          </a:xfrm>
          <a:prstGeom prst="rect">
            <a:avLst/>
          </a:prstGeom>
          <a:solidFill>
            <a:schemeClr val="accent1">
              <a:lumMod val="40000"/>
              <a:lumOff val="60000"/>
            </a:schemeClr>
          </a:solidFill>
          <a:ln>
            <a:noFill/>
          </a:ln>
        </p:spPr>
        <p:txBody>
          <a:bodyPr wrap="square" anchor="ctr">
            <a:spAutoFit/>
          </a:bodyPr>
          <a:lstStyle>
            <a:lvl1pPr>
              <a:defRPr sz="4000" b="1">
                <a:solidFill>
                  <a:schemeClr val="bg1"/>
                </a:solidFill>
                <a:latin typeface="HG丸ｺﾞｼｯｸM-PRO" panose="020F0600000000000000" pitchFamily="50" charset="-128"/>
                <a:ea typeface="HG丸ｺﾞｼｯｸM-PRO" panose="020F0600000000000000" pitchFamily="50" charset="-128"/>
              </a:defRPr>
            </a:lvl1pPr>
            <a:lvl2pPr marL="742950" indent="-285750">
              <a:defRPr sz="4000" b="1">
                <a:solidFill>
                  <a:schemeClr val="bg1"/>
                </a:solidFill>
                <a:latin typeface="HG丸ｺﾞｼｯｸM-PRO" panose="020F0600000000000000" pitchFamily="50" charset="-128"/>
                <a:ea typeface="HG丸ｺﾞｼｯｸM-PRO" panose="020F0600000000000000" pitchFamily="50" charset="-128"/>
              </a:defRPr>
            </a:lvl2pPr>
            <a:lvl3pPr marL="1143000" indent="-228600">
              <a:defRPr sz="4000" b="1">
                <a:solidFill>
                  <a:schemeClr val="bg1"/>
                </a:solidFill>
                <a:latin typeface="HG丸ｺﾞｼｯｸM-PRO" panose="020F0600000000000000" pitchFamily="50" charset="-128"/>
                <a:ea typeface="HG丸ｺﾞｼｯｸM-PRO" panose="020F0600000000000000" pitchFamily="50" charset="-128"/>
              </a:defRPr>
            </a:lvl3pPr>
            <a:lvl4pPr marL="1600200" indent="-228600">
              <a:defRPr sz="4000" b="1">
                <a:solidFill>
                  <a:schemeClr val="bg1"/>
                </a:solidFill>
                <a:latin typeface="HG丸ｺﾞｼｯｸM-PRO" panose="020F0600000000000000" pitchFamily="50" charset="-128"/>
                <a:ea typeface="HG丸ｺﾞｼｯｸM-PRO" panose="020F0600000000000000" pitchFamily="50" charset="-128"/>
              </a:defRPr>
            </a:lvl4pPr>
            <a:lvl5pPr marL="2057400" indent="-228600">
              <a:defRPr sz="4000" b="1">
                <a:solidFill>
                  <a:schemeClr val="bg1"/>
                </a:solidFill>
                <a:latin typeface="HG丸ｺﾞｼｯｸM-PRO" panose="020F0600000000000000" pitchFamily="50" charset="-128"/>
                <a:ea typeface="HG丸ｺﾞｼｯｸM-PRO" panose="020F0600000000000000" pitchFamily="50" charset="-128"/>
              </a:defRPr>
            </a:lvl5pPr>
            <a:lvl6pPr marL="25146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6pPr>
            <a:lvl7pPr marL="29718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7pPr>
            <a:lvl8pPr marL="34290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8pPr>
            <a:lvl9pPr marL="38862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9pPr>
          </a:lstStyle>
          <a:p>
            <a:pPr algn="just"/>
            <a:r>
              <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選定理由</a:t>
            </a:r>
            <a:r>
              <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just"/>
            <a:r>
              <a:rPr lang="ja-JP" altLang="en-US" sz="2400" b="0" dirty="0">
                <a:solidFill>
                  <a:schemeClr val="tx1"/>
                </a:solidFill>
                <a:latin typeface="Meiryo UI" panose="020B0604030504040204" pitchFamily="50" charset="-128"/>
                <a:ea typeface="Meiryo UI" panose="020B0604030504040204" pitchFamily="50" charset="-128"/>
              </a:rPr>
              <a:t>・カーボンニュートラルは喫緊の社会課題であり、</a:t>
            </a:r>
            <a:r>
              <a:rPr lang="ja-JP" altLang="ja-JP" sz="2400" b="0" dirty="0">
                <a:solidFill>
                  <a:schemeClr val="tx1"/>
                </a:solidFill>
                <a:latin typeface="Meiryo UI" panose="020B0604030504040204" pitchFamily="50" charset="-128"/>
                <a:ea typeface="Meiryo UI" panose="020B0604030504040204" pitchFamily="50" charset="-128"/>
              </a:rPr>
              <a:t>電動車へのインフラ整備は、自治体だけでなく</a:t>
            </a:r>
            <a:endParaRPr lang="en-US" altLang="ja-JP" sz="2400" b="0" dirty="0">
              <a:solidFill>
                <a:schemeClr val="tx1"/>
              </a:solidFill>
              <a:latin typeface="Meiryo UI" panose="020B0604030504040204" pitchFamily="50" charset="-128"/>
              <a:ea typeface="Meiryo UI" panose="020B0604030504040204" pitchFamily="50" charset="-128"/>
            </a:endParaRPr>
          </a:p>
          <a:p>
            <a:pPr algn="just"/>
            <a:r>
              <a:rPr lang="ja-JP" altLang="en-US" sz="2400" b="0" dirty="0">
                <a:solidFill>
                  <a:schemeClr val="tx1"/>
                </a:solidFill>
                <a:latin typeface="Meiryo UI" panose="020B0604030504040204" pitchFamily="50" charset="-128"/>
                <a:ea typeface="Meiryo UI" panose="020B0604030504040204" pitchFamily="50" charset="-128"/>
              </a:rPr>
              <a:t>　</a:t>
            </a:r>
            <a:r>
              <a:rPr lang="ja-JP" altLang="ja-JP" sz="2400" b="0" dirty="0">
                <a:solidFill>
                  <a:schemeClr val="tx1"/>
                </a:solidFill>
                <a:latin typeface="Meiryo UI" panose="020B0604030504040204" pitchFamily="50" charset="-128"/>
                <a:ea typeface="Meiryo UI" panose="020B0604030504040204" pitchFamily="50" charset="-128"/>
              </a:rPr>
              <a:t>周辺の地域と連携して行うことが必要。</a:t>
            </a:r>
            <a:r>
              <a:rPr lang="ja-JP" altLang="en-US" sz="2400" b="0" dirty="0">
                <a:solidFill>
                  <a:schemeClr val="tx1"/>
                </a:solidFill>
                <a:latin typeface="Meiryo UI" panose="020B0604030504040204" pitchFamily="50" charset="-128"/>
                <a:ea typeface="Meiryo UI" panose="020B0604030504040204" pitchFamily="50" charset="-128"/>
              </a:rPr>
              <a:t>また、</a:t>
            </a:r>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職場からの声も、電動車へのインフラ整備等、</a:t>
            </a:r>
            <a:endPar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カーボンニュートラルに関連したものが多い。</a:t>
            </a:r>
            <a:endParaRPr lang="en-US" altLang="ja-JP" sz="2400" b="0" dirty="0">
              <a:solidFill>
                <a:schemeClr val="tx1"/>
              </a:solidFill>
              <a:latin typeface="Meiryo UI" panose="020B0604030504040204" pitchFamily="50" charset="-128"/>
              <a:ea typeface="Meiryo UI" panose="020B0604030504040204" pitchFamily="50" charset="-128"/>
            </a:endParaRPr>
          </a:p>
          <a:p>
            <a:pPr algn="just"/>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・組織内地方議員による各地方議会などでの働きかけと国会での顧問議員による働きかけ、</a:t>
            </a:r>
            <a:endPar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双方連携し取り組める内容となる。</a:t>
            </a:r>
            <a:endParaRPr lang="en-US" altLang="ja-JP" sz="2400" b="0" dirty="0">
              <a:solidFill>
                <a:schemeClr val="tx1"/>
              </a:solidFill>
              <a:latin typeface="Meiryo UI" panose="020B0604030504040204" pitchFamily="50" charset="-128"/>
              <a:ea typeface="Meiryo UI" panose="020B0604030504040204" pitchFamily="50" charset="-128"/>
            </a:endParaRPr>
          </a:p>
          <a:p>
            <a:pPr algn="just"/>
            <a:r>
              <a:rPr lang="ja-JP" altLang="en-US" sz="2400" b="0" dirty="0">
                <a:solidFill>
                  <a:schemeClr val="tx1"/>
                </a:solidFill>
                <a:latin typeface="Meiryo UI" panose="020B0604030504040204" pitchFamily="50" charset="-128"/>
                <a:ea typeface="Meiryo UI" panose="020B0604030504040204" pitchFamily="50" charset="-128"/>
              </a:rPr>
              <a:t>・</a:t>
            </a:r>
            <a:r>
              <a:rPr lang="ja-JP" altLang="ja-JP" sz="2400" b="0" dirty="0">
                <a:solidFill>
                  <a:schemeClr val="tx1"/>
                </a:solidFill>
                <a:latin typeface="Meiryo UI" panose="020B0604030504040204" pitchFamily="50" charset="-128"/>
                <a:ea typeface="Meiryo UI" panose="020B0604030504040204" pitchFamily="50" charset="-128"/>
              </a:rPr>
              <a:t>自治体によっては電動車購入の補助金がない等、地域による取り組み状況に差が見受けられる。</a:t>
            </a:r>
            <a:endParaRPr lang="en-US" altLang="ja-JP" sz="2400" b="0" dirty="0">
              <a:solidFill>
                <a:schemeClr val="tx1"/>
              </a:solidFill>
              <a:latin typeface="Meiryo UI" panose="020B0604030504040204" pitchFamily="50" charset="-128"/>
              <a:ea typeface="Meiryo UI" panose="020B0604030504040204" pitchFamily="50" charset="-128"/>
            </a:endParaRPr>
          </a:p>
          <a:p>
            <a:pPr algn="just"/>
            <a:r>
              <a:rPr lang="ja-JP" altLang="en-US" sz="2400" b="0" dirty="0">
                <a:solidFill>
                  <a:schemeClr val="tx1"/>
                </a:solidFill>
                <a:latin typeface="Meiryo UI" panose="020B0604030504040204" pitchFamily="50" charset="-128"/>
                <a:ea typeface="Meiryo UI" panose="020B0604030504040204" pitchFamily="50" charset="-128"/>
              </a:rPr>
              <a:t>・</a:t>
            </a:r>
            <a:r>
              <a:rPr lang="ja-JP" altLang="ja-JP" sz="2400" b="0" dirty="0">
                <a:solidFill>
                  <a:schemeClr val="tx1"/>
                </a:solidFill>
                <a:latin typeface="Meiryo UI" panose="020B0604030504040204" pitchFamily="50" charset="-128"/>
                <a:ea typeface="Meiryo UI" panose="020B0604030504040204" pitchFamily="50" charset="-128"/>
              </a:rPr>
              <a:t>電動車普及を加速度的に促進していく中で、産業構造転換をもたらす可能性は高く、</a:t>
            </a:r>
            <a:endParaRPr lang="en-US" altLang="ja-JP" sz="2400" b="0" dirty="0">
              <a:solidFill>
                <a:schemeClr val="tx1"/>
              </a:solidFill>
              <a:latin typeface="Meiryo UI" panose="020B0604030504040204" pitchFamily="50" charset="-128"/>
              <a:ea typeface="Meiryo UI" panose="020B0604030504040204" pitchFamily="50" charset="-128"/>
            </a:endParaRPr>
          </a:p>
          <a:p>
            <a:pPr algn="just"/>
            <a:r>
              <a:rPr lang="ja-JP" altLang="en-US" sz="2400" b="0" dirty="0">
                <a:solidFill>
                  <a:schemeClr val="tx1"/>
                </a:solidFill>
                <a:latin typeface="Meiryo UI" panose="020B0604030504040204" pitchFamily="50" charset="-128"/>
                <a:ea typeface="Meiryo UI" panose="020B0604030504040204" pitchFamily="50" charset="-128"/>
              </a:rPr>
              <a:t>　</a:t>
            </a:r>
            <a:r>
              <a:rPr lang="ja-JP" altLang="ja-JP" sz="2400" b="0" dirty="0">
                <a:solidFill>
                  <a:schemeClr val="tx1"/>
                </a:solidFill>
                <a:latin typeface="Meiryo UI" panose="020B0604030504040204" pitchFamily="50" charset="-128"/>
                <a:ea typeface="Meiryo UI" panose="020B0604030504040204" pitchFamily="50" charset="-128"/>
              </a:rPr>
              <a:t>関連企業の雇用等への影響も懸念される。</a:t>
            </a:r>
          </a:p>
          <a:p>
            <a:pPr algn="just"/>
            <a:endPar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参考資料：</a:t>
            </a:r>
            <a:r>
              <a:rPr lang="ja-JP" altLang="en-US" sz="2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2"/>
              </a:rPr>
              <a:t>次世代自動車振興センター</a:t>
            </a:r>
            <a:r>
              <a:rPr lang="en-US" altLang="ja-JP" sz="2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2"/>
              </a:rPr>
              <a:t>HP/</a:t>
            </a:r>
            <a:r>
              <a:rPr lang="ja-JP" altLang="en-US" sz="2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2"/>
              </a:rPr>
              <a:t>全国の地方自治体の補助制度・融資制度・税制特例措置</a:t>
            </a:r>
            <a:endPar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テキスト ボックス 33">
            <a:extLst>
              <a:ext uri="{FF2B5EF4-FFF2-40B4-BE49-F238E27FC236}">
                <a16:creationId xmlns:a16="http://schemas.microsoft.com/office/drawing/2014/main" id="{072AF4AF-6ED0-4667-A161-76FCF4193CF1}"/>
              </a:ext>
            </a:extLst>
          </p:cNvPr>
          <p:cNvSpPr txBox="1">
            <a:spLocks noChangeArrowheads="1"/>
          </p:cNvSpPr>
          <p:nvPr/>
        </p:nvSpPr>
        <p:spPr bwMode="auto">
          <a:xfrm>
            <a:off x="10090484" y="36747"/>
            <a:ext cx="2050716" cy="461665"/>
          </a:xfrm>
          <a:prstGeom prst="rect">
            <a:avLst/>
          </a:prstGeom>
          <a:solidFill>
            <a:schemeClr val="accent4">
              <a:lumMod val="40000"/>
              <a:lumOff val="60000"/>
            </a:schemeClr>
          </a:solidFill>
          <a:ln>
            <a:noFill/>
          </a:ln>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None/>
            </a:pPr>
            <a:r>
              <a:rPr lang="en-US" altLang="ja-JP"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期から継続</a:t>
            </a:r>
            <a:endParaRPr lang="en-US" altLang="ja-JP"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82236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Line 10">
            <a:extLst>
              <a:ext uri="{FF2B5EF4-FFF2-40B4-BE49-F238E27FC236}">
                <a16:creationId xmlns:a16="http://schemas.microsoft.com/office/drawing/2014/main" id="{E963A7B0-F65B-4E89-BBA2-38DC4CE86EC7}"/>
              </a:ext>
            </a:extLst>
          </p:cNvPr>
          <p:cNvSpPr>
            <a:spLocks noChangeShapeType="1"/>
          </p:cNvSpPr>
          <p:nvPr/>
        </p:nvSpPr>
        <p:spPr bwMode="auto">
          <a:xfrm>
            <a:off x="156000" y="563701"/>
            <a:ext cx="11880000" cy="0"/>
          </a:xfrm>
          <a:prstGeom prst="line">
            <a:avLst/>
          </a:prstGeom>
          <a:noFill/>
          <a:ln w="57150" cmpd="thinThick">
            <a:solidFill>
              <a:schemeClr val="accent1"/>
            </a:solidFill>
            <a:round/>
            <a:headEnd/>
            <a:tailEnd/>
          </a:ln>
          <a:extLst>
            <a:ext uri="{909E8E84-426E-40DD-AFC4-6F175D3DCCD1}">
              <a14:hiddenFill xmlns:a14="http://schemas.microsoft.com/office/drawing/2010/main">
                <a:noFill/>
              </a14:hiddenFill>
            </a:ext>
          </a:extLst>
        </p:spPr>
        <p:txBody>
          <a:bodyPr>
            <a:spAutoFit/>
          </a:bodyPr>
          <a:lstStyle/>
          <a:p>
            <a:pPr defTabSz="422041" eaLnBrk="1" fontAlgn="auto" hangingPunct="1">
              <a:spcBef>
                <a:spcPts val="0"/>
              </a:spcBef>
              <a:spcAft>
                <a:spcPts val="0"/>
              </a:spcAft>
            </a:pPr>
            <a:endParaRPr lang="ja-JP" altLang="en-US" sz="1662" b="0" dirty="0">
              <a:solidFill>
                <a:prstClr val="black"/>
              </a:solidFill>
              <a:latin typeface="Calibri" panose="020F0502020204030204"/>
              <a:ea typeface="游ゴシック" panose="020B0400000000000000" pitchFamily="50" charset="-128"/>
            </a:endParaRPr>
          </a:p>
        </p:txBody>
      </p:sp>
      <p:sp>
        <p:nvSpPr>
          <p:cNvPr id="48" name="テキスト ボックス 47">
            <a:extLst>
              <a:ext uri="{FF2B5EF4-FFF2-40B4-BE49-F238E27FC236}">
                <a16:creationId xmlns:a16="http://schemas.microsoft.com/office/drawing/2014/main" id="{CEF3B0EE-D2E0-4020-8D6F-599F6EECB423}"/>
              </a:ext>
            </a:extLst>
          </p:cNvPr>
          <p:cNvSpPr txBox="1">
            <a:spLocks noChangeArrowheads="1"/>
          </p:cNvSpPr>
          <p:nvPr/>
        </p:nvSpPr>
        <p:spPr bwMode="auto">
          <a:xfrm>
            <a:off x="-1" y="79305"/>
            <a:ext cx="1104537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■項目詳細：電動車普及に向けた対応</a:t>
            </a:r>
            <a:endParaRPr lang="en-US" altLang="ja-JP"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テキスト ボックス 2">
            <a:extLst>
              <a:ext uri="{FF2B5EF4-FFF2-40B4-BE49-F238E27FC236}">
                <a16:creationId xmlns:a16="http://schemas.microsoft.com/office/drawing/2014/main" id="{1D9793AF-BDBD-4356-8C74-BE5BBB147F7D}"/>
              </a:ext>
            </a:extLst>
          </p:cNvPr>
          <p:cNvSpPr txBox="1">
            <a:spLocks noChangeArrowheads="1"/>
          </p:cNvSpPr>
          <p:nvPr/>
        </p:nvSpPr>
        <p:spPr bwMode="auto">
          <a:xfrm>
            <a:off x="156000" y="713513"/>
            <a:ext cx="11880000" cy="2308324"/>
          </a:xfrm>
          <a:prstGeom prst="rect">
            <a:avLst/>
          </a:prstGeom>
          <a:solidFill>
            <a:schemeClr val="accent5">
              <a:lumMod val="20000"/>
              <a:lumOff val="80000"/>
            </a:schemeClr>
          </a:solidFill>
          <a:ln>
            <a:noFill/>
          </a:ln>
        </p:spPr>
        <p:txBody>
          <a:bodyPr wrap="square" anchor="ctr">
            <a:spAutoFit/>
          </a:bodyPr>
          <a:lstStyle>
            <a:lvl1pPr>
              <a:defRPr sz="4000" b="1">
                <a:solidFill>
                  <a:schemeClr val="bg1"/>
                </a:solidFill>
                <a:latin typeface="HG丸ｺﾞｼｯｸM-PRO" panose="020F0600000000000000" pitchFamily="50" charset="-128"/>
                <a:ea typeface="HG丸ｺﾞｼｯｸM-PRO" panose="020F0600000000000000" pitchFamily="50" charset="-128"/>
              </a:defRPr>
            </a:lvl1pPr>
            <a:lvl2pPr marL="742950" indent="-285750">
              <a:defRPr sz="4000" b="1">
                <a:solidFill>
                  <a:schemeClr val="bg1"/>
                </a:solidFill>
                <a:latin typeface="HG丸ｺﾞｼｯｸM-PRO" panose="020F0600000000000000" pitchFamily="50" charset="-128"/>
                <a:ea typeface="HG丸ｺﾞｼｯｸM-PRO" panose="020F0600000000000000" pitchFamily="50" charset="-128"/>
              </a:defRPr>
            </a:lvl2pPr>
            <a:lvl3pPr marL="1143000" indent="-228600">
              <a:defRPr sz="4000" b="1">
                <a:solidFill>
                  <a:schemeClr val="bg1"/>
                </a:solidFill>
                <a:latin typeface="HG丸ｺﾞｼｯｸM-PRO" panose="020F0600000000000000" pitchFamily="50" charset="-128"/>
                <a:ea typeface="HG丸ｺﾞｼｯｸM-PRO" panose="020F0600000000000000" pitchFamily="50" charset="-128"/>
              </a:defRPr>
            </a:lvl3pPr>
            <a:lvl4pPr marL="1600200" indent="-228600">
              <a:defRPr sz="4000" b="1">
                <a:solidFill>
                  <a:schemeClr val="bg1"/>
                </a:solidFill>
                <a:latin typeface="HG丸ｺﾞｼｯｸM-PRO" panose="020F0600000000000000" pitchFamily="50" charset="-128"/>
                <a:ea typeface="HG丸ｺﾞｼｯｸM-PRO" panose="020F0600000000000000" pitchFamily="50" charset="-128"/>
              </a:defRPr>
            </a:lvl4pPr>
            <a:lvl5pPr marL="2057400" indent="-228600">
              <a:defRPr sz="4000" b="1">
                <a:solidFill>
                  <a:schemeClr val="bg1"/>
                </a:solidFill>
                <a:latin typeface="HG丸ｺﾞｼｯｸM-PRO" panose="020F0600000000000000" pitchFamily="50" charset="-128"/>
                <a:ea typeface="HG丸ｺﾞｼｯｸM-PRO" panose="020F0600000000000000" pitchFamily="50" charset="-128"/>
              </a:defRPr>
            </a:lvl5pPr>
            <a:lvl6pPr marL="25146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6pPr>
            <a:lvl7pPr marL="29718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7pPr>
            <a:lvl8pPr marL="34290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8pPr>
            <a:lvl9pPr marL="38862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9pPr>
          </a:lstStyle>
          <a:p>
            <a:r>
              <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具体的活動</a:t>
            </a:r>
            <a:r>
              <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2400" b="0" dirty="0">
                <a:solidFill>
                  <a:schemeClr val="tx1"/>
                </a:solidFill>
                <a:latin typeface="Meiryo UI" panose="020B0604030504040204" pitchFamily="50" charset="-128"/>
                <a:ea typeface="Meiryo UI" panose="020B0604030504040204" pitchFamily="50" charset="-128"/>
              </a:rPr>
              <a:t>①各地域において、街中をはじめ、戸建て、集合住宅、大規模商業施設等における充電器や</a:t>
            </a:r>
          </a:p>
          <a:p>
            <a:r>
              <a:rPr lang="ja-JP" altLang="en-US" sz="2400" b="0" dirty="0">
                <a:solidFill>
                  <a:schemeClr val="tx1"/>
                </a:solidFill>
                <a:latin typeface="Meiryo UI" panose="020B0604030504040204" pitchFamily="50" charset="-128"/>
                <a:ea typeface="Meiryo UI" panose="020B0604030504040204" pitchFamily="50" charset="-128"/>
              </a:rPr>
              <a:t>　 水素ステーションの早期設置などに取り組む。</a:t>
            </a:r>
          </a:p>
          <a:p>
            <a:r>
              <a:rPr lang="ja-JP" altLang="en-US" sz="2400" b="0" dirty="0">
                <a:solidFill>
                  <a:schemeClr val="tx1"/>
                </a:solidFill>
                <a:latin typeface="Meiryo UI" panose="020B0604030504040204" pitchFamily="50" charset="-128"/>
                <a:ea typeface="Meiryo UI" panose="020B0604030504040204" pitchFamily="50" charset="-128"/>
              </a:rPr>
              <a:t>②各種補助金等の創設や拡充を求める。</a:t>
            </a:r>
          </a:p>
          <a:p>
            <a:r>
              <a:rPr lang="ja-JP" altLang="en-US" sz="2400" b="0" dirty="0">
                <a:solidFill>
                  <a:schemeClr val="tx1"/>
                </a:solidFill>
                <a:latin typeface="Meiryo UI" panose="020B0604030504040204" pitchFamily="50" charset="-128"/>
                <a:ea typeface="Meiryo UI" panose="020B0604030504040204" pitchFamily="50" charset="-128"/>
              </a:rPr>
              <a:t>③産業構造転換における激変緩和措置、業態移行・労働移動（公正な移行）を 支援する　</a:t>
            </a:r>
          </a:p>
          <a:p>
            <a:r>
              <a:rPr lang="ja-JP" altLang="en-US" sz="2400" b="0" dirty="0">
                <a:solidFill>
                  <a:schemeClr val="tx1"/>
                </a:solidFill>
                <a:latin typeface="Meiryo UI" panose="020B0604030504040204" pitchFamily="50" charset="-128"/>
                <a:ea typeface="Meiryo UI" panose="020B0604030504040204" pitchFamily="50" charset="-128"/>
              </a:rPr>
              <a:t>   仕組みづくりを求める。</a:t>
            </a:r>
          </a:p>
        </p:txBody>
      </p:sp>
      <p:sp>
        <p:nvSpPr>
          <p:cNvPr id="34" name="テキスト ボックス 33">
            <a:extLst>
              <a:ext uri="{FF2B5EF4-FFF2-40B4-BE49-F238E27FC236}">
                <a16:creationId xmlns:a16="http://schemas.microsoft.com/office/drawing/2014/main" id="{072AF4AF-6ED0-4667-A161-76FCF4193CF1}"/>
              </a:ext>
            </a:extLst>
          </p:cNvPr>
          <p:cNvSpPr txBox="1">
            <a:spLocks noChangeArrowheads="1"/>
          </p:cNvSpPr>
          <p:nvPr/>
        </p:nvSpPr>
        <p:spPr bwMode="auto">
          <a:xfrm>
            <a:off x="10090484" y="36747"/>
            <a:ext cx="2050716" cy="461665"/>
          </a:xfrm>
          <a:prstGeom prst="rect">
            <a:avLst/>
          </a:prstGeom>
          <a:solidFill>
            <a:schemeClr val="accent4">
              <a:lumMod val="40000"/>
              <a:lumOff val="60000"/>
            </a:schemeClr>
          </a:solidFill>
          <a:ln>
            <a:noFill/>
          </a:ln>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None/>
            </a:pPr>
            <a:r>
              <a:rPr lang="en-US" altLang="ja-JP"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期から継続</a:t>
            </a:r>
            <a:endParaRPr lang="en-US" altLang="ja-JP"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2">
            <a:extLst>
              <a:ext uri="{FF2B5EF4-FFF2-40B4-BE49-F238E27FC236}">
                <a16:creationId xmlns:a16="http://schemas.microsoft.com/office/drawing/2014/main" id="{43097D4E-7D3D-06FC-8D88-0B4BDEF63AA7}"/>
              </a:ext>
            </a:extLst>
          </p:cNvPr>
          <p:cNvSpPr txBox="1">
            <a:spLocks noChangeArrowheads="1"/>
          </p:cNvSpPr>
          <p:nvPr/>
        </p:nvSpPr>
        <p:spPr bwMode="auto">
          <a:xfrm>
            <a:off x="156000" y="3217113"/>
            <a:ext cx="11880000" cy="435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a:defRPr sz="4000" b="1">
                <a:solidFill>
                  <a:schemeClr val="bg1"/>
                </a:solidFill>
                <a:latin typeface="HG丸ｺﾞｼｯｸM-PRO" panose="020F0600000000000000" pitchFamily="50" charset="-128"/>
                <a:ea typeface="HG丸ｺﾞｼｯｸM-PRO" panose="020F0600000000000000" pitchFamily="50" charset="-128"/>
              </a:defRPr>
            </a:lvl1pPr>
            <a:lvl2pPr marL="742950" indent="-285750">
              <a:defRPr sz="4000" b="1">
                <a:solidFill>
                  <a:schemeClr val="bg1"/>
                </a:solidFill>
                <a:latin typeface="HG丸ｺﾞｼｯｸM-PRO" panose="020F0600000000000000" pitchFamily="50" charset="-128"/>
                <a:ea typeface="HG丸ｺﾞｼｯｸM-PRO" panose="020F0600000000000000" pitchFamily="50" charset="-128"/>
              </a:defRPr>
            </a:lvl2pPr>
            <a:lvl3pPr marL="1143000" indent="-228600">
              <a:defRPr sz="4000" b="1">
                <a:solidFill>
                  <a:schemeClr val="bg1"/>
                </a:solidFill>
                <a:latin typeface="HG丸ｺﾞｼｯｸM-PRO" panose="020F0600000000000000" pitchFamily="50" charset="-128"/>
                <a:ea typeface="HG丸ｺﾞｼｯｸM-PRO" panose="020F0600000000000000" pitchFamily="50" charset="-128"/>
              </a:defRPr>
            </a:lvl3pPr>
            <a:lvl4pPr marL="1600200" indent="-228600">
              <a:defRPr sz="4000" b="1">
                <a:solidFill>
                  <a:schemeClr val="bg1"/>
                </a:solidFill>
                <a:latin typeface="HG丸ｺﾞｼｯｸM-PRO" panose="020F0600000000000000" pitchFamily="50" charset="-128"/>
                <a:ea typeface="HG丸ｺﾞｼｯｸM-PRO" panose="020F0600000000000000" pitchFamily="50" charset="-128"/>
              </a:defRPr>
            </a:lvl4pPr>
            <a:lvl5pPr marL="2057400" indent="-228600">
              <a:defRPr sz="4000" b="1">
                <a:solidFill>
                  <a:schemeClr val="bg1"/>
                </a:solidFill>
                <a:latin typeface="HG丸ｺﾞｼｯｸM-PRO" panose="020F0600000000000000" pitchFamily="50" charset="-128"/>
                <a:ea typeface="HG丸ｺﾞｼｯｸM-PRO" panose="020F0600000000000000" pitchFamily="50" charset="-128"/>
              </a:defRPr>
            </a:lvl5pPr>
            <a:lvl6pPr marL="25146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6pPr>
            <a:lvl7pPr marL="29718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7pPr>
            <a:lvl8pPr marL="34290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8pPr>
            <a:lvl9pPr marL="38862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9pPr>
          </a:lstStyle>
          <a:p>
            <a:pPr algn="just"/>
            <a:r>
              <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活動スケジュール</a:t>
            </a:r>
            <a:r>
              <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9" name="図 8">
            <a:extLst>
              <a:ext uri="{FF2B5EF4-FFF2-40B4-BE49-F238E27FC236}">
                <a16:creationId xmlns:a16="http://schemas.microsoft.com/office/drawing/2014/main" id="{4DC14CCD-C252-A5E5-DE38-7325AD286D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2891" y="3645983"/>
            <a:ext cx="11734641" cy="3125753"/>
          </a:xfrm>
          <a:prstGeom prst="rect">
            <a:avLst/>
          </a:prstGeom>
        </p:spPr>
      </p:pic>
    </p:spTree>
    <p:extLst>
      <p:ext uri="{BB962C8B-B14F-4D97-AF65-F5344CB8AC3E}">
        <p14:creationId xmlns:p14="http://schemas.microsoft.com/office/powerpoint/2010/main" val="37921542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Line 10">
            <a:extLst>
              <a:ext uri="{FF2B5EF4-FFF2-40B4-BE49-F238E27FC236}">
                <a16:creationId xmlns:a16="http://schemas.microsoft.com/office/drawing/2014/main" id="{E963A7B0-F65B-4E89-BBA2-38DC4CE86EC7}"/>
              </a:ext>
            </a:extLst>
          </p:cNvPr>
          <p:cNvSpPr>
            <a:spLocks noChangeShapeType="1"/>
          </p:cNvSpPr>
          <p:nvPr/>
        </p:nvSpPr>
        <p:spPr bwMode="auto">
          <a:xfrm>
            <a:off x="156000" y="563701"/>
            <a:ext cx="11880000" cy="0"/>
          </a:xfrm>
          <a:prstGeom prst="line">
            <a:avLst/>
          </a:prstGeom>
          <a:noFill/>
          <a:ln w="57150" cmpd="thinThick">
            <a:solidFill>
              <a:schemeClr val="accent1"/>
            </a:solidFill>
            <a:round/>
            <a:headEnd/>
            <a:tailEnd/>
          </a:ln>
          <a:extLst>
            <a:ext uri="{909E8E84-426E-40DD-AFC4-6F175D3DCCD1}">
              <a14:hiddenFill xmlns:a14="http://schemas.microsoft.com/office/drawing/2010/main">
                <a:noFill/>
              </a14:hiddenFill>
            </a:ext>
          </a:extLst>
        </p:spPr>
        <p:txBody>
          <a:bodyPr>
            <a:spAutoFit/>
          </a:bodyPr>
          <a:lstStyle/>
          <a:p>
            <a:pPr defTabSz="422041" eaLnBrk="1" fontAlgn="auto" hangingPunct="1">
              <a:spcBef>
                <a:spcPts val="0"/>
              </a:spcBef>
              <a:spcAft>
                <a:spcPts val="0"/>
              </a:spcAft>
            </a:pPr>
            <a:endParaRPr lang="ja-JP" altLang="en-US" sz="1662" b="0" dirty="0">
              <a:solidFill>
                <a:prstClr val="black"/>
              </a:solidFill>
              <a:latin typeface="Calibri" panose="020F0502020204030204"/>
              <a:ea typeface="游ゴシック" panose="020B0400000000000000" pitchFamily="50" charset="-128"/>
            </a:endParaRPr>
          </a:p>
        </p:txBody>
      </p:sp>
      <p:sp>
        <p:nvSpPr>
          <p:cNvPr id="48" name="テキスト ボックス 47">
            <a:extLst>
              <a:ext uri="{FF2B5EF4-FFF2-40B4-BE49-F238E27FC236}">
                <a16:creationId xmlns:a16="http://schemas.microsoft.com/office/drawing/2014/main" id="{CEF3B0EE-D2E0-4020-8D6F-599F6EECB423}"/>
              </a:ext>
            </a:extLst>
          </p:cNvPr>
          <p:cNvSpPr txBox="1">
            <a:spLocks noChangeArrowheads="1"/>
          </p:cNvSpPr>
          <p:nvPr/>
        </p:nvSpPr>
        <p:spPr bwMode="auto">
          <a:xfrm>
            <a:off x="-1" y="79305"/>
            <a:ext cx="1104537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■項目詳細：</a:t>
            </a:r>
            <a:r>
              <a:rPr lang="ja-JP" altLang="ja-JP" sz="2400" dirty="0">
                <a:latin typeface="Meiryo UI" panose="020B0604030504040204" pitchFamily="50" charset="-128"/>
                <a:ea typeface="Meiryo UI" panose="020B0604030504040204" pitchFamily="50" charset="-128"/>
              </a:rPr>
              <a:t>中小企業向けの支援（</a:t>
            </a:r>
            <a:r>
              <a:rPr lang="en-US" altLang="ja-JP" sz="2400" dirty="0">
                <a:latin typeface="Meiryo UI" panose="020B0604030504040204" pitchFamily="50" charset="-128"/>
                <a:ea typeface="Meiryo UI" panose="020B0604030504040204" pitchFamily="50" charset="-128"/>
              </a:rPr>
              <a:t>CN</a:t>
            </a:r>
            <a:r>
              <a:rPr lang="ja-JP" altLang="ja-JP" sz="2400" dirty="0">
                <a:latin typeface="Meiryo UI" panose="020B0604030504040204" pitchFamily="50" charset="-128"/>
                <a:ea typeface="Meiryo UI" panose="020B0604030504040204" pitchFamily="50" charset="-128"/>
              </a:rPr>
              <a:t>対応含む）</a:t>
            </a:r>
            <a:endParaRPr lang="en-US" altLang="ja-JP" sz="2400" dirty="0">
              <a:latin typeface="Meiryo UI" panose="020B0604030504040204" pitchFamily="50" charset="-128"/>
              <a:ea typeface="Meiryo UI" panose="020B0604030504040204" pitchFamily="50" charset="-128"/>
            </a:endParaRPr>
          </a:p>
        </p:txBody>
      </p:sp>
      <p:sp>
        <p:nvSpPr>
          <p:cNvPr id="46" name="テキスト ボックス 2">
            <a:extLst>
              <a:ext uri="{FF2B5EF4-FFF2-40B4-BE49-F238E27FC236}">
                <a16:creationId xmlns:a16="http://schemas.microsoft.com/office/drawing/2014/main" id="{160F467F-1FA6-4BCE-B5D4-A890D84EE263}"/>
              </a:ext>
            </a:extLst>
          </p:cNvPr>
          <p:cNvSpPr txBox="1">
            <a:spLocks noChangeArrowheads="1"/>
          </p:cNvSpPr>
          <p:nvPr/>
        </p:nvSpPr>
        <p:spPr bwMode="auto">
          <a:xfrm>
            <a:off x="156000" y="690371"/>
            <a:ext cx="11880000" cy="3785652"/>
          </a:xfrm>
          <a:prstGeom prst="rect">
            <a:avLst/>
          </a:prstGeom>
          <a:solidFill>
            <a:schemeClr val="accent1">
              <a:lumMod val="40000"/>
              <a:lumOff val="60000"/>
            </a:schemeClr>
          </a:solidFill>
          <a:ln>
            <a:noFill/>
          </a:ln>
        </p:spPr>
        <p:txBody>
          <a:bodyPr wrap="square" anchor="ctr">
            <a:spAutoFit/>
          </a:bodyPr>
          <a:lstStyle>
            <a:lvl1pPr>
              <a:defRPr sz="4000" b="1">
                <a:solidFill>
                  <a:schemeClr val="bg1"/>
                </a:solidFill>
                <a:latin typeface="HG丸ｺﾞｼｯｸM-PRO" panose="020F0600000000000000" pitchFamily="50" charset="-128"/>
                <a:ea typeface="HG丸ｺﾞｼｯｸM-PRO" panose="020F0600000000000000" pitchFamily="50" charset="-128"/>
              </a:defRPr>
            </a:lvl1pPr>
            <a:lvl2pPr marL="742950" indent="-285750">
              <a:defRPr sz="4000" b="1">
                <a:solidFill>
                  <a:schemeClr val="bg1"/>
                </a:solidFill>
                <a:latin typeface="HG丸ｺﾞｼｯｸM-PRO" panose="020F0600000000000000" pitchFamily="50" charset="-128"/>
                <a:ea typeface="HG丸ｺﾞｼｯｸM-PRO" panose="020F0600000000000000" pitchFamily="50" charset="-128"/>
              </a:defRPr>
            </a:lvl2pPr>
            <a:lvl3pPr marL="1143000" indent="-228600">
              <a:defRPr sz="4000" b="1">
                <a:solidFill>
                  <a:schemeClr val="bg1"/>
                </a:solidFill>
                <a:latin typeface="HG丸ｺﾞｼｯｸM-PRO" panose="020F0600000000000000" pitchFamily="50" charset="-128"/>
                <a:ea typeface="HG丸ｺﾞｼｯｸM-PRO" panose="020F0600000000000000" pitchFamily="50" charset="-128"/>
              </a:defRPr>
            </a:lvl3pPr>
            <a:lvl4pPr marL="1600200" indent="-228600">
              <a:defRPr sz="4000" b="1">
                <a:solidFill>
                  <a:schemeClr val="bg1"/>
                </a:solidFill>
                <a:latin typeface="HG丸ｺﾞｼｯｸM-PRO" panose="020F0600000000000000" pitchFamily="50" charset="-128"/>
                <a:ea typeface="HG丸ｺﾞｼｯｸM-PRO" panose="020F0600000000000000" pitchFamily="50" charset="-128"/>
              </a:defRPr>
            </a:lvl4pPr>
            <a:lvl5pPr marL="2057400" indent="-228600">
              <a:defRPr sz="4000" b="1">
                <a:solidFill>
                  <a:schemeClr val="bg1"/>
                </a:solidFill>
                <a:latin typeface="HG丸ｺﾞｼｯｸM-PRO" panose="020F0600000000000000" pitchFamily="50" charset="-128"/>
                <a:ea typeface="HG丸ｺﾞｼｯｸM-PRO" panose="020F0600000000000000" pitchFamily="50" charset="-128"/>
              </a:defRPr>
            </a:lvl5pPr>
            <a:lvl6pPr marL="25146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6pPr>
            <a:lvl7pPr marL="29718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7pPr>
            <a:lvl8pPr marL="34290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8pPr>
            <a:lvl9pPr marL="38862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9pPr>
          </a:lstStyle>
          <a:p>
            <a:pPr algn="just"/>
            <a:r>
              <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選定理由</a:t>
            </a:r>
            <a:r>
              <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just"/>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・裾野の広い</a:t>
            </a:r>
            <a:r>
              <a:rPr lang="ja-JP" altLang="en-US" sz="2400" b="0" dirty="0">
                <a:solidFill>
                  <a:schemeClr val="tx1"/>
                </a:solidFill>
                <a:latin typeface="Meiryo UI" panose="020B0604030504040204" pitchFamily="50" charset="-128"/>
                <a:ea typeface="Meiryo UI" panose="020B0604030504040204" pitchFamily="50" charset="-128"/>
              </a:rPr>
              <a:t>自動車産業としては、組合のない中小企業、関係会社も含め、自動車産業の</a:t>
            </a:r>
            <a:endParaRPr lang="en-US" altLang="ja-JP" sz="2400" b="0" dirty="0">
              <a:solidFill>
                <a:schemeClr val="tx1"/>
              </a:solidFill>
              <a:latin typeface="Meiryo UI" panose="020B0604030504040204" pitchFamily="50" charset="-128"/>
              <a:ea typeface="Meiryo UI" panose="020B0604030504040204" pitchFamily="50" charset="-128"/>
            </a:endParaRPr>
          </a:p>
          <a:p>
            <a:pPr algn="just"/>
            <a:r>
              <a:rPr lang="ja-JP" altLang="en-US" sz="2400" b="0" dirty="0">
                <a:solidFill>
                  <a:schemeClr val="tx1"/>
                </a:solidFill>
                <a:latin typeface="Meiryo UI" panose="020B0604030504040204" pitchFamily="50" charset="-128"/>
                <a:ea typeface="Meiryo UI" panose="020B0604030504040204" pitchFamily="50" charset="-128"/>
              </a:rPr>
              <a:t>　仲間としてリーチし、事業生き残り・成長に向けた取り組みを広く拡大が必要</a:t>
            </a:r>
            <a:endParaRPr lang="en-US" altLang="ja-JP" sz="2400" b="0" dirty="0">
              <a:solidFill>
                <a:schemeClr val="tx1"/>
              </a:solidFill>
              <a:latin typeface="Meiryo UI" panose="020B0604030504040204" pitchFamily="50" charset="-128"/>
              <a:ea typeface="Meiryo UI" panose="020B0604030504040204" pitchFamily="50" charset="-128"/>
            </a:endParaRPr>
          </a:p>
          <a:p>
            <a:pPr algn="just"/>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・現時点でどのような支援・政策制度があるのか分かりづらく、規模が小さい企業労使も多い中、</a:t>
            </a:r>
            <a:endPar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経営者から、補助金申請手続きにおいても必要となる「将来を見据えた事業計画策定」</a:t>
            </a:r>
            <a:endPar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に向けた支援を望む声がある</a:t>
            </a:r>
            <a:endPar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・組合としても現場の声を吸い上げ、組合ルートを活用して打ち上げていくことで</a:t>
            </a:r>
            <a:endPar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地域での困りごとを、政策課題として、省庁などに声を届ける活動が可能</a:t>
            </a:r>
            <a:endPar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・中小企業支援に資する政策実現を前面に出すことで、組織内地方議員を</a:t>
            </a:r>
          </a:p>
          <a:p>
            <a:pPr algn="just"/>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通じた組織強化活動へもプラスの効果を望める。</a:t>
            </a:r>
          </a:p>
        </p:txBody>
      </p:sp>
      <p:sp>
        <p:nvSpPr>
          <p:cNvPr id="50" name="テキスト ボックス 2">
            <a:extLst>
              <a:ext uri="{FF2B5EF4-FFF2-40B4-BE49-F238E27FC236}">
                <a16:creationId xmlns:a16="http://schemas.microsoft.com/office/drawing/2014/main" id="{1D9793AF-BDBD-4356-8C74-BE5BBB147F7D}"/>
              </a:ext>
            </a:extLst>
          </p:cNvPr>
          <p:cNvSpPr txBox="1">
            <a:spLocks noChangeArrowheads="1"/>
          </p:cNvSpPr>
          <p:nvPr/>
        </p:nvSpPr>
        <p:spPr bwMode="auto">
          <a:xfrm>
            <a:off x="156000" y="4541313"/>
            <a:ext cx="11880000" cy="1938992"/>
          </a:xfrm>
          <a:prstGeom prst="rect">
            <a:avLst/>
          </a:prstGeom>
          <a:solidFill>
            <a:schemeClr val="accent5">
              <a:lumMod val="20000"/>
              <a:lumOff val="80000"/>
            </a:schemeClr>
          </a:solidFill>
          <a:ln>
            <a:noFill/>
          </a:ln>
        </p:spPr>
        <p:txBody>
          <a:bodyPr wrap="square" anchor="ctr">
            <a:spAutoFit/>
          </a:bodyPr>
          <a:lstStyle>
            <a:lvl1pPr>
              <a:defRPr sz="4000" b="1">
                <a:solidFill>
                  <a:schemeClr val="bg1"/>
                </a:solidFill>
                <a:latin typeface="HG丸ｺﾞｼｯｸM-PRO" panose="020F0600000000000000" pitchFamily="50" charset="-128"/>
                <a:ea typeface="HG丸ｺﾞｼｯｸM-PRO" panose="020F0600000000000000" pitchFamily="50" charset="-128"/>
              </a:defRPr>
            </a:lvl1pPr>
            <a:lvl2pPr marL="742950" indent="-285750">
              <a:defRPr sz="4000" b="1">
                <a:solidFill>
                  <a:schemeClr val="bg1"/>
                </a:solidFill>
                <a:latin typeface="HG丸ｺﾞｼｯｸM-PRO" panose="020F0600000000000000" pitchFamily="50" charset="-128"/>
                <a:ea typeface="HG丸ｺﾞｼｯｸM-PRO" panose="020F0600000000000000" pitchFamily="50" charset="-128"/>
              </a:defRPr>
            </a:lvl2pPr>
            <a:lvl3pPr marL="1143000" indent="-228600">
              <a:defRPr sz="4000" b="1">
                <a:solidFill>
                  <a:schemeClr val="bg1"/>
                </a:solidFill>
                <a:latin typeface="HG丸ｺﾞｼｯｸM-PRO" panose="020F0600000000000000" pitchFamily="50" charset="-128"/>
                <a:ea typeface="HG丸ｺﾞｼｯｸM-PRO" panose="020F0600000000000000" pitchFamily="50" charset="-128"/>
              </a:defRPr>
            </a:lvl3pPr>
            <a:lvl4pPr marL="1600200" indent="-228600">
              <a:defRPr sz="4000" b="1">
                <a:solidFill>
                  <a:schemeClr val="bg1"/>
                </a:solidFill>
                <a:latin typeface="HG丸ｺﾞｼｯｸM-PRO" panose="020F0600000000000000" pitchFamily="50" charset="-128"/>
                <a:ea typeface="HG丸ｺﾞｼｯｸM-PRO" panose="020F0600000000000000" pitchFamily="50" charset="-128"/>
              </a:defRPr>
            </a:lvl4pPr>
            <a:lvl5pPr marL="2057400" indent="-228600">
              <a:defRPr sz="4000" b="1">
                <a:solidFill>
                  <a:schemeClr val="bg1"/>
                </a:solidFill>
                <a:latin typeface="HG丸ｺﾞｼｯｸM-PRO" panose="020F0600000000000000" pitchFamily="50" charset="-128"/>
                <a:ea typeface="HG丸ｺﾞｼｯｸM-PRO" panose="020F0600000000000000" pitchFamily="50" charset="-128"/>
              </a:defRPr>
            </a:lvl5pPr>
            <a:lvl6pPr marL="25146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6pPr>
            <a:lvl7pPr marL="29718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7pPr>
            <a:lvl8pPr marL="34290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8pPr>
            <a:lvl9pPr marL="38862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9pPr>
          </a:lstStyle>
          <a:p>
            <a:r>
              <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具体的活動</a:t>
            </a:r>
            <a:r>
              <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2400" b="0" dirty="0">
                <a:solidFill>
                  <a:schemeClr val="tx1"/>
                </a:solidFill>
                <a:latin typeface="Meiryo UI" panose="020B0604030504040204" pitchFamily="50" charset="-128"/>
                <a:ea typeface="Meiryo UI" panose="020B0604030504040204" pitchFamily="50" charset="-128"/>
              </a:rPr>
              <a:t>①中小企業支援策「ミカタプロジェクト」および補助金制度について各労連や組織内議員を通じて　</a:t>
            </a:r>
            <a:endParaRPr lang="en-US" altLang="ja-JP" sz="2400" b="0" dirty="0">
              <a:solidFill>
                <a:schemeClr val="tx1"/>
              </a:solidFill>
              <a:latin typeface="Meiryo UI" panose="020B0604030504040204" pitchFamily="50" charset="-128"/>
              <a:ea typeface="Meiryo UI" panose="020B0604030504040204" pitchFamily="50" charset="-128"/>
            </a:endParaRPr>
          </a:p>
          <a:p>
            <a:r>
              <a:rPr lang="ja-JP" altLang="en-US" sz="2400" b="0" dirty="0">
                <a:solidFill>
                  <a:schemeClr val="tx1"/>
                </a:solidFill>
                <a:latin typeface="Meiryo UI" panose="020B0604030504040204" pitchFamily="50" charset="-128"/>
                <a:ea typeface="Meiryo UI" panose="020B0604030504040204" pitchFamily="50" charset="-128"/>
              </a:rPr>
              <a:t>   現場の活用状況の困りごとを吸い上げる</a:t>
            </a:r>
          </a:p>
          <a:p>
            <a:r>
              <a:rPr lang="ja-JP" altLang="en-US" sz="2400" b="0" dirty="0">
                <a:solidFill>
                  <a:schemeClr val="tx1"/>
                </a:solidFill>
                <a:latin typeface="Meiryo UI" panose="020B0604030504040204" pitchFamily="50" charset="-128"/>
                <a:ea typeface="Meiryo UI" panose="020B0604030504040204" pitchFamily="50" charset="-128"/>
              </a:rPr>
              <a:t>②組織内地方議員を通じた関係自治体・議会のへ問題提起、活用促進に向けた働きかけ</a:t>
            </a:r>
          </a:p>
          <a:p>
            <a:r>
              <a:rPr lang="ja-JP" altLang="en-US" sz="2400" b="0" dirty="0">
                <a:solidFill>
                  <a:schemeClr val="tx1"/>
                </a:solidFill>
                <a:latin typeface="Meiryo UI" panose="020B0604030504040204" pitchFamily="50" charset="-128"/>
                <a:ea typeface="Meiryo UI" panose="020B0604030504040204" pitchFamily="50" charset="-128"/>
              </a:rPr>
              <a:t>③国からの支援等が必要な内容は、組織内地方議員と顧問議員とで連携し推進</a:t>
            </a:r>
          </a:p>
        </p:txBody>
      </p:sp>
      <p:sp>
        <p:nvSpPr>
          <p:cNvPr id="34" name="テキスト ボックス 33">
            <a:extLst>
              <a:ext uri="{FF2B5EF4-FFF2-40B4-BE49-F238E27FC236}">
                <a16:creationId xmlns:a16="http://schemas.microsoft.com/office/drawing/2014/main" id="{072AF4AF-6ED0-4667-A161-76FCF4193CF1}"/>
              </a:ext>
            </a:extLst>
          </p:cNvPr>
          <p:cNvSpPr txBox="1">
            <a:spLocks noChangeArrowheads="1"/>
          </p:cNvSpPr>
          <p:nvPr/>
        </p:nvSpPr>
        <p:spPr bwMode="auto">
          <a:xfrm>
            <a:off x="10090484" y="36747"/>
            <a:ext cx="2050716" cy="461665"/>
          </a:xfrm>
          <a:prstGeom prst="rect">
            <a:avLst/>
          </a:prstGeom>
          <a:solidFill>
            <a:srgbClr val="FFFF00"/>
          </a:solidFill>
          <a:ln>
            <a:noFill/>
          </a:ln>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None/>
            </a:pPr>
            <a:r>
              <a:rPr lang="ja-JP" altLang="en-US"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新規項目</a:t>
            </a:r>
            <a:endParaRPr lang="en-US" altLang="ja-JP"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87793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Line 10">
            <a:extLst>
              <a:ext uri="{FF2B5EF4-FFF2-40B4-BE49-F238E27FC236}">
                <a16:creationId xmlns:a16="http://schemas.microsoft.com/office/drawing/2014/main" id="{E963A7B0-F65B-4E89-BBA2-38DC4CE86EC7}"/>
              </a:ext>
            </a:extLst>
          </p:cNvPr>
          <p:cNvSpPr>
            <a:spLocks noChangeShapeType="1"/>
          </p:cNvSpPr>
          <p:nvPr/>
        </p:nvSpPr>
        <p:spPr bwMode="auto">
          <a:xfrm>
            <a:off x="156000" y="563701"/>
            <a:ext cx="11880000" cy="0"/>
          </a:xfrm>
          <a:prstGeom prst="line">
            <a:avLst/>
          </a:prstGeom>
          <a:noFill/>
          <a:ln w="57150" cmpd="thinThick">
            <a:solidFill>
              <a:schemeClr val="accent1"/>
            </a:solidFill>
            <a:round/>
            <a:headEnd/>
            <a:tailEnd/>
          </a:ln>
          <a:extLst>
            <a:ext uri="{909E8E84-426E-40DD-AFC4-6F175D3DCCD1}">
              <a14:hiddenFill xmlns:a14="http://schemas.microsoft.com/office/drawing/2010/main">
                <a:noFill/>
              </a14:hiddenFill>
            </a:ext>
          </a:extLst>
        </p:spPr>
        <p:txBody>
          <a:bodyPr>
            <a:spAutoFit/>
          </a:bodyPr>
          <a:lstStyle/>
          <a:p>
            <a:pPr defTabSz="422041" eaLnBrk="1" fontAlgn="auto" hangingPunct="1">
              <a:spcBef>
                <a:spcPts val="0"/>
              </a:spcBef>
              <a:spcAft>
                <a:spcPts val="0"/>
              </a:spcAft>
            </a:pPr>
            <a:endParaRPr lang="ja-JP" altLang="en-US" sz="1662" b="0" dirty="0">
              <a:solidFill>
                <a:prstClr val="black"/>
              </a:solidFill>
              <a:latin typeface="Calibri" panose="020F0502020204030204"/>
              <a:ea typeface="游ゴシック" panose="020B0400000000000000" pitchFamily="50" charset="-128"/>
            </a:endParaRPr>
          </a:p>
        </p:txBody>
      </p:sp>
      <p:sp>
        <p:nvSpPr>
          <p:cNvPr id="48" name="テキスト ボックス 47">
            <a:extLst>
              <a:ext uri="{FF2B5EF4-FFF2-40B4-BE49-F238E27FC236}">
                <a16:creationId xmlns:a16="http://schemas.microsoft.com/office/drawing/2014/main" id="{CEF3B0EE-D2E0-4020-8D6F-599F6EECB423}"/>
              </a:ext>
            </a:extLst>
          </p:cNvPr>
          <p:cNvSpPr txBox="1">
            <a:spLocks noChangeArrowheads="1"/>
          </p:cNvSpPr>
          <p:nvPr/>
        </p:nvSpPr>
        <p:spPr bwMode="auto">
          <a:xfrm>
            <a:off x="-1" y="79305"/>
            <a:ext cx="1104537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■項目詳細：</a:t>
            </a:r>
            <a:r>
              <a:rPr lang="ja-JP" altLang="ja-JP" sz="2400" dirty="0">
                <a:latin typeface="Meiryo UI" panose="020B0604030504040204" pitchFamily="50" charset="-128"/>
                <a:ea typeface="Meiryo UI" panose="020B0604030504040204" pitchFamily="50" charset="-128"/>
              </a:rPr>
              <a:t>中小企業向けの支援（</a:t>
            </a:r>
            <a:r>
              <a:rPr lang="en-US" altLang="ja-JP" sz="2400" dirty="0">
                <a:latin typeface="Meiryo UI" panose="020B0604030504040204" pitchFamily="50" charset="-128"/>
                <a:ea typeface="Meiryo UI" panose="020B0604030504040204" pitchFamily="50" charset="-128"/>
              </a:rPr>
              <a:t>CN</a:t>
            </a:r>
            <a:r>
              <a:rPr lang="ja-JP" altLang="ja-JP" sz="2400" dirty="0">
                <a:latin typeface="Meiryo UI" panose="020B0604030504040204" pitchFamily="50" charset="-128"/>
                <a:ea typeface="Meiryo UI" panose="020B0604030504040204" pitchFamily="50" charset="-128"/>
              </a:rPr>
              <a:t>対応含む）</a:t>
            </a:r>
            <a:endParaRPr lang="en-US" altLang="ja-JP" sz="2400" dirty="0">
              <a:latin typeface="Meiryo UI" panose="020B0604030504040204" pitchFamily="50" charset="-128"/>
              <a:ea typeface="Meiryo UI" panose="020B0604030504040204" pitchFamily="50" charset="-128"/>
            </a:endParaRPr>
          </a:p>
        </p:txBody>
      </p:sp>
      <p:sp>
        <p:nvSpPr>
          <p:cNvPr id="34" name="テキスト ボックス 33">
            <a:extLst>
              <a:ext uri="{FF2B5EF4-FFF2-40B4-BE49-F238E27FC236}">
                <a16:creationId xmlns:a16="http://schemas.microsoft.com/office/drawing/2014/main" id="{072AF4AF-6ED0-4667-A161-76FCF4193CF1}"/>
              </a:ext>
            </a:extLst>
          </p:cNvPr>
          <p:cNvSpPr txBox="1">
            <a:spLocks noChangeArrowheads="1"/>
          </p:cNvSpPr>
          <p:nvPr/>
        </p:nvSpPr>
        <p:spPr bwMode="auto">
          <a:xfrm>
            <a:off x="10090484" y="36747"/>
            <a:ext cx="2050716" cy="461665"/>
          </a:xfrm>
          <a:prstGeom prst="rect">
            <a:avLst/>
          </a:prstGeom>
          <a:solidFill>
            <a:srgbClr val="FFFF00"/>
          </a:solidFill>
          <a:ln>
            <a:noFill/>
          </a:ln>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None/>
            </a:pPr>
            <a:r>
              <a:rPr lang="ja-JP" altLang="en-US"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新規項目</a:t>
            </a:r>
            <a:endParaRPr lang="en-US" altLang="ja-JP"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2">
            <a:extLst>
              <a:ext uri="{FF2B5EF4-FFF2-40B4-BE49-F238E27FC236}">
                <a16:creationId xmlns:a16="http://schemas.microsoft.com/office/drawing/2014/main" id="{43097D4E-7D3D-06FC-8D88-0B4BDEF63AA7}"/>
              </a:ext>
            </a:extLst>
          </p:cNvPr>
          <p:cNvSpPr txBox="1">
            <a:spLocks noChangeArrowheads="1"/>
          </p:cNvSpPr>
          <p:nvPr/>
        </p:nvSpPr>
        <p:spPr bwMode="auto">
          <a:xfrm>
            <a:off x="156000" y="696788"/>
            <a:ext cx="11880000" cy="435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a:defRPr sz="4000" b="1">
                <a:solidFill>
                  <a:schemeClr val="bg1"/>
                </a:solidFill>
                <a:latin typeface="HG丸ｺﾞｼｯｸM-PRO" panose="020F0600000000000000" pitchFamily="50" charset="-128"/>
                <a:ea typeface="HG丸ｺﾞｼｯｸM-PRO" panose="020F0600000000000000" pitchFamily="50" charset="-128"/>
              </a:defRPr>
            </a:lvl1pPr>
            <a:lvl2pPr marL="742950" indent="-285750">
              <a:defRPr sz="4000" b="1">
                <a:solidFill>
                  <a:schemeClr val="bg1"/>
                </a:solidFill>
                <a:latin typeface="HG丸ｺﾞｼｯｸM-PRO" panose="020F0600000000000000" pitchFamily="50" charset="-128"/>
                <a:ea typeface="HG丸ｺﾞｼｯｸM-PRO" panose="020F0600000000000000" pitchFamily="50" charset="-128"/>
              </a:defRPr>
            </a:lvl2pPr>
            <a:lvl3pPr marL="1143000" indent="-228600">
              <a:defRPr sz="4000" b="1">
                <a:solidFill>
                  <a:schemeClr val="bg1"/>
                </a:solidFill>
                <a:latin typeface="HG丸ｺﾞｼｯｸM-PRO" panose="020F0600000000000000" pitchFamily="50" charset="-128"/>
                <a:ea typeface="HG丸ｺﾞｼｯｸM-PRO" panose="020F0600000000000000" pitchFamily="50" charset="-128"/>
              </a:defRPr>
            </a:lvl3pPr>
            <a:lvl4pPr marL="1600200" indent="-228600">
              <a:defRPr sz="4000" b="1">
                <a:solidFill>
                  <a:schemeClr val="bg1"/>
                </a:solidFill>
                <a:latin typeface="HG丸ｺﾞｼｯｸM-PRO" panose="020F0600000000000000" pitchFamily="50" charset="-128"/>
                <a:ea typeface="HG丸ｺﾞｼｯｸM-PRO" panose="020F0600000000000000" pitchFamily="50" charset="-128"/>
              </a:defRPr>
            </a:lvl4pPr>
            <a:lvl5pPr marL="2057400" indent="-228600">
              <a:defRPr sz="4000" b="1">
                <a:solidFill>
                  <a:schemeClr val="bg1"/>
                </a:solidFill>
                <a:latin typeface="HG丸ｺﾞｼｯｸM-PRO" panose="020F0600000000000000" pitchFamily="50" charset="-128"/>
                <a:ea typeface="HG丸ｺﾞｼｯｸM-PRO" panose="020F0600000000000000" pitchFamily="50" charset="-128"/>
              </a:defRPr>
            </a:lvl5pPr>
            <a:lvl6pPr marL="25146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6pPr>
            <a:lvl7pPr marL="29718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7pPr>
            <a:lvl8pPr marL="34290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8pPr>
            <a:lvl9pPr marL="38862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9pPr>
          </a:lstStyle>
          <a:p>
            <a:pPr algn="just"/>
            <a:r>
              <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活動スケジュール</a:t>
            </a:r>
            <a:r>
              <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3" name="図 2">
            <a:extLst>
              <a:ext uri="{FF2B5EF4-FFF2-40B4-BE49-F238E27FC236}">
                <a16:creationId xmlns:a16="http://schemas.microsoft.com/office/drawing/2014/main" id="{855FA9C0-F970-BAA0-20BA-D40EB49140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860" y="1197907"/>
            <a:ext cx="11734641" cy="3125753"/>
          </a:xfrm>
          <a:prstGeom prst="rect">
            <a:avLst/>
          </a:prstGeom>
        </p:spPr>
      </p:pic>
    </p:spTree>
    <p:extLst>
      <p:ext uri="{BB962C8B-B14F-4D97-AF65-F5344CB8AC3E}">
        <p14:creationId xmlns:p14="http://schemas.microsoft.com/office/powerpoint/2010/main" val="31351049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Line 10">
            <a:extLst>
              <a:ext uri="{FF2B5EF4-FFF2-40B4-BE49-F238E27FC236}">
                <a16:creationId xmlns:a16="http://schemas.microsoft.com/office/drawing/2014/main" id="{C81612AB-43B2-2EE0-55A2-844318236EA1}"/>
              </a:ext>
            </a:extLst>
          </p:cNvPr>
          <p:cNvSpPr>
            <a:spLocks noChangeShapeType="1"/>
          </p:cNvSpPr>
          <p:nvPr/>
        </p:nvSpPr>
        <p:spPr bwMode="auto">
          <a:xfrm>
            <a:off x="1538291" y="620713"/>
            <a:ext cx="9083675" cy="0"/>
          </a:xfrm>
          <a:prstGeom prst="line">
            <a:avLst/>
          </a:prstGeom>
          <a:noFill/>
          <a:ln w="57150" cmpd="thinThick">
            <a:solidFill>
              <a:schemeClr val="tx2"/>
            </a:solidFill>
            <a:round/>
            <a:headEnd/>
            <a:tailEnd/>
          </a:ln>
          <a:extLst>
            <a:ext uri="{909E8E84-426E-40DD-AFC4-6F175D3DCCD1}">
              <a14:hiddenFill xmlns:a14="http://schemas.microsoft.com/office/drawing/2010/main">
                <a:noFill/>
              </a14:hiddenFill>
            </a:ext>
          </a:extLst>
        </p:spPr>
        <p:txBody>
          <a:bodyPr>
            <a:spAutoFit/>
          </a:bodyPr>
          <a:lstStyle/>
          <a:p>
            <a:endParaRPr lang="ja-JP" altLang="en-US" dirty="0"/>
          </a:p>
        </p:txBody>
      </p:sp>
      <p:sp>
        <p:nvSpPr>
          <p:cNvPr id="4" name="テキスト ボックス 3">
            <a:extLst>
              <a:ext uri="{FF2B5EF4-FFF2-40B4-BE49-F238E27FC236}">
                <a16:creationId xmlns:a16="http://schemas.microsoft.com/office/drawing/2014/main" id="{D5C6AF9D-80E7-C7E0-792D-A1D05EBBDE0E}"/>
              </a:ext>
            </a:extLst>
          </p:cNvPr>
          <p:cNvSpPr txBox="1">
            <a:spLocks noChangeArrowheads="1"/>
          </p:cNvSpPr>
          <p:nvPr/>
        </p:nvSpPr>
        <p:spPr bwMode="auto">
          <a:xfrm>
            <a:off x="0" y="44451"/>
            <a:ext cx="12192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（参考資料）「中小企業向けの支援（</a:t>
            </a:r>
            <a:r>
              <a:rPr lang="en-US" altLang="ja-JP"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CN</a:t>
            </a:r>
            <a:r>
              <a:rPr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対応含む）」</a:t>
            </a:r>
            <a:endParaRPr lang="en-US" altLang="ja-JP"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11">
            <a:extLst>
              <a:ext uri="{FF2B5EF4-FFF2-40B4-BE49-F238E27FC236}">
                <a16:creationId xmlns:a16="http://schemas.microsoft.com/office/drawing/2014/main" id="{82B6F7CF-87E8-5605-F6F1-833A427EEA8D}"/>
              </a:ext>
            </a:extLst>
          </p:cNvPr>
          <p:cNvSpPr>
            <a:spLocks noChangeArrowheads="1"/>
          </p:cNvSpPr>
          <p:nvPr/>
        </p:nvSpPr>
        <p:spPr bwMode="auto">
          <a:xfrm>
            <a:off x="66993" y="1577555"/>
            <a:ext cx="11975914" cy="40011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spAutoFit/>
          </a:bodyPr>
          <a:lstStyle>
            <a:lvl1pPr algn="ctr">
              <a:defRPr sz="4000" b="1">
                <a:solidFill>
                  <a:schemeClr val="bg1"/>
                </a:solidFill>
                <a:latin typeface="HG丸ｺﾞｼｯｸM-PRO" panose="020F0600000000000000" pitchFamily="50" charset="-128"/>
                <a:ea typeface="HG丸ｺﾞｼｯｸM-PRO" panose="020F0600000000000000" pitchFamily="50" charset="-128"/>
              </a:defRPr>
            </a:lvl1pPr>
            <a:lvl2pPr marL="742950" indent="-285750" algn="ctr">
              <a:defRPr sz="4000" b="1">
                <a:solidFill>
                  <a:schemeClr val="bg1"/>
                </a:solidFill>
                <a:latin typeface="HG丸ｺﾞｼｯｸM-PRO" panose="020F0600000000000000" pitchFamily="50" charset="-128"/>
                <a:ea typeface="HG丸ｺﾞｼｯｸM-PRO" panose="020F0600000000000000" pitchFamily="50" charset="-128"/>
              </a:defRPr>
            </a:lvl2pPr>
            <a:lvl3pPr marL="1143000" indent="-228600" algn="ctr">
              <a:defRPr sz="4000" b="1">
                <a:solidFill>
                  <a:schemeClr val="bg1"/>
                </a:solidFill>
                <a:latin typeface="HG丸ｺﾞｼｯｸM-PRO" panose="020F0600000000000000" pitchFamily="50" charset="-128"/>
                <a:ea typeface="HG丸ｺﾞｼｯｸM-PRO" panose="020F0600000000000000" pitchFamily="50" charset="-128"/>
              </a:defRPr>
            </a:lvl3pPr>
            <a:lvl4pPr marL="1600200" indent="-228600" algn="ctr">
              <a:defRPr sz="4000" b="1">
                <a:solidFill>
                  <a:schemeClr val="bg1"/>
                </a:solidFill>
                <a:latin typeface="HG丸ｺﾞｼｯｸM-PRO" panose="020F0600000000000000" pitchFamily="50" charset="-128"/>
                <a:ea typeface="HG丸ｺﾞｼｯｸM-PRO" panose="020F0600000000000000" pitchFamily="50" charset="-128"/>
              </a:defRPr>
            </a:lvl4pPr>
            <a:lvl5pPr marL="2057400" indent="-228600" algn="ctr">
              <a:defRPr sz="4000" b="1">
                <a:solidFill>
                  <a:schemeClr val="bg1"/>
                </a:solidFill>
                <a:latin typeface="HG丸ｺﾞｼｯｸM-PRO" panose="020F0600000000000000" pitchFamily="50" charset="-128"/>
                <a:ea typeface="HG丸ｺﾞｼｯｸM-PRO" panose="020F0600000000000000" pitchFamily="50" charset="-128"/>
              </a:defRPr>
            </a:lvl5pPr>
            <a:lvl6pPr marL="2514600" indent="-228600" algn="ctr"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6pPr>
            <a:lvl7pPr marL="2971800" indent="-228600" algn="ctr"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7pPr>
            <a:lvl8pPr marL="3429000" indent="-228600" algn="ctr"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8pPr>
            <a:lvl9pPr marL="3886200" indent="-228600" algn="ctr"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9pPr>
          </a:lstStyle>
          <a:p>
            <a:pPr algn="l"/>
            <a:r>
              <a:rPr lang="ja-JP" altLang="en-US" sz="2000" dirty="0">
                <a:solidFill>
                  <a:schemeClr val="tx1"/>
                </a:solidFill>
                <a:latin typeface="Meiryo UI" panose="020B0604030504040204" pitchFamily="50" charset="-128"/>
                <a:ea typeface="Meiryo UI" panose="020B0604030504040204" pitchFamily="50" charset="-128"/>
              </a:rPr>
              <a:t>中小企業等が活用可能な制度</a:t>
            </a:r>
            <a:r>
              <a:rPr lang="ja-JP" altLang="en-US" sz="1400" b="0" dirty="0">
                <a:solidFill>
                  <a:schemeClr val="tx1"/>
                </a:solidFill>
                <a:latin typeface="Meiryo UI" panose="020B0604030504040204" pitchFamily="50" charset="-128"/>
                <a:ea typeface="Meiryo UI" panose="020B0604030504040204" pitchFamily="50" charset="-128"/>
              </a:rPr>
              <a:t>　　</a:t>
            </a:r>
            <a:r>
              <a:rPr lang="en-US" altLang="ja-JP" sz="1400" b="0" dirty="0">
                <a:solidFill>
                  <a:schemeClr val="tx1"/>
                </a:solidFill>
                <a:latin typeface="Meiryo UI" panose="020B0604030504040204" pitchFamily="50" charset="-128"/>
                <a:ea typeface="Meiryo UI" panose="020B0604030504040204" pitchFamily="50" charset="-128"/>
              </a:rPr>
              <a:t>…</a:t>
            </a:r>
            <a:r>
              <a:rPr lang="ja-JP" altLang="en-US" sz="1400" b="0" dirty="0">
                <a:solidFill>
                  <a:schemeClr val="tx1"/>
                </a:solidFill>
                <a:latin typeface="Meiryo UI" panose="020B0604030504040204" pitchFamily="50" charset="-128"/>
                <a:ea typeface="Meiryo UI" panose="020B0604030504040204" pitchFamily="50" charset="-128"/>
              </a:rPr>
              <a:t>活用促進活動や現場実態把握を通じて、問題があれば自治体・議会に働きかけ</a:t>
            </a:r>
            <a:r>
              <a:rPr lang="en-US" altLang="ja-JP" sz="1400" b="0" dirty="0">
                <a:solidFill>
                  <a:schemeClr val="tx1"/>
                </a:solidFill>
                <a:latin typeface="Meiryo UI" panose="020B0604030504040204" pitchFamily="50" charset="-128"/>
                <a:ea typeface="Meiryo UI" panose="020B0604030504040204" pitchFamily="50" charset="-128"/>
              </a:rPr>
              <a:t>/</a:t>
            </a:r>
            <a:r>
              <a:rPr lang="ja-JP" altLang="en-US" sz="1400" b="0" dirty="0">
                <a:solidFill>
                  <a:schemeClr val="tx1"/>
                </a:solidFill>
                <a:latin typeface="Meiryo UI" panose="020B0604030504040204" pitchFamily="50" charset="-128"/>
                <a:ea typeface="Meiryo UI" panose="020B0604030504040204" pitchFamily="50" charset="-128"/>
              </a:rPr>
              <a:t>顧問議員・総連本部と対応相談</a:t>
            </a:r>
            <a:endParaRPr lang="ja-JP" altLang="en-US" sz="2000" b="0" dirty="0">
              <a:solidFill>
                <a:schemeClr val="tx1"/>
              </a:solidFill>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1D4FED63-9E92-E7FC-24E7-305045EA573D}"/>
              </a:ext>
            </a:extLst>
          </p:cNvPr>
          <p:cNvSpPr/>
          <p:nvPr/>
        </p:nvSpPr>
        <p:spPr>
          <a:xfrm>
            <a:off x="6306842" y="2072266"/>
            <a:ext cx="5736065" cy="3941259"/>
          </a:xfrm>
          <a:prstGeom prst="rect">
            <a:avLst/>
          </a:prstGeom>
          <a:solidFill>
            <a:schemeClr val="accent6">
              <a:lumMod val="20000"/>
              <a:lumOff val="8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endParaRPr lang="en-US" altLang="ja-JP" sz="2400" dirty="0">
              <a:solidFill>
                <a:schemeClr val="tx1"/>
              </a:solidFill>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C27106DD-1127-5889-F728-8A1E9AB7D859}"/>
              </a:ext>
            </a:extLst>
          </p:cNvPr>
          <p:cNvSpPr/>
          <p:nvPr/>
        </p:nvSpPr>
        <p:spPr>
          <a:xfrm>
            <a:off x="2296884" y="692168"/>
            <a:ext cx="9746023" cy="784929"/>
          </a:xfrm>
          <a:prstGeom prst="rect">
            <a:avLst/>
          </a:prstGeom>
          <a:solidFill>
            <a:schemeClr val="bg1"/>
          </a:solid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chemeClr val="tx1"/>
                </a:solidFill>
                <a:latin typeface="Meiryo UI" panose="020B0604030504040204" pitchFamily="50" charset="-128"/>
                <a:ea typeface="Meiryo UI" panose="020B0604030504040204" pitchFamily="50" charset="-128"/>
              </a:rPr>
              <a:t>✔ 自動車は多くの部品、様々な業種の人がかかわってビジネスが成り立つ産業。中小企業を含めサプライチェーン全体を底上げをしていくことが求められている。</a:t>
            </a:r>
            <a:endParaRPr lang="en-US" altLang="ja-JP" sz="1100" b="1" dirty="0">
              <a:solidFill>
                <a:schemeClr val="tx1"/>
              </a:solidFill>
              <a:latin typeface="Meiryo UI" panose="020B0604030504040204" pitchFamily="50" charset="-128"/>
              <a:ea typeface="Meiryo UI" panose="020B0604030504040204" pitchFamily="50" charset="-128"/>
            </a:endParaRPr>
          </a:p>
          <a:p>
            <a:r>
              <a:rPr lang="ja-JP" altLang="en-US" sz="1100" b="1" dirty="0">
                <a:solidFill>
                  <a:schemeClr val="tx1"/>
                </a:solidFill>
                <a:latin typeface="Meiryo UI" panose="020B0604030504040204" pitchFamily="50" charset="-128"/>
                <a:ea typeface="Meiryo UI" panose="020B0604030504040204" pitchFamily="50" charset="-128"/>
              </a:rPr>
              <a:t>　 組合のない中小企業、関係会社も含め、自動車産業の仲間としてリーチし、事業生き残り・成長に向けた取り組みを広く拡大が必要</a:t>
            </a:r>
            <a:endParaRPr lang="en-US" altLang="ja-JP" sz="1100" b="1" dirty="0">
              <a:solidFill>
                <a:schemeClr val="tx1"/>
              </a:solidFill>
              <a:latin typeface="Meiryo UI" panose="020B0604030504040204" pitchFamily="50" charset="-128"/>
              <a:ea typeface="Meiryo UI" panose="020B0604030504040204" pitchFamily="50" charset="-128"/>
            </a:endParaRPr>
          </a:p>
          <a:p>
            <a:r>
              <a:rPr lang="ja-JP" altLang="en-US" sz="1100" b="1" dirty="0">
                <a:solidFill>
                  <a:schemeClr val="tx1"/>
                </a:solidFill>
                <a:latin typeface="Meiryo UI" panose="020B0604030504040204" pitchFamily="50" charset="-128"/>
                <a:ea typeface="Meiryo UI" panose="020B0604030504040204" pitchFamily="50" charset="-128"/>
              </a:rPr>
              <a:t>✔ カーボンニュートラルやデジタル化対応の製品や作り方の変化が求められている中、特に中小企業がリソース不足等を理由に対応が進まない状況がある</a:t>
            </a:r>
            <a:endParaRPr lang="en-US" altLang="ja-JP" sz="1100" b="1" dirty="0">
              <a:solidFill>
                <a:schemeClr val="tx1"/>
              </a:solidFill>
              <a:latin typeface="Meiryo UI" panose="020B0604030504040204" pitchFamily="50" charset="-128"/>
              <a:ea typeface="Meiryo UI" panose="020B0604030504040204" pitchFamily="50" charset="-128"/>
            </a:endParaRPr>
          </a:p>
          <a:p>
            <a:r>
              <a:rPr lang="ja-JP" altLang="en-US" sz="1100" b="1" dirty="0">
                <a:solidFill>
                  <a:schemeClr val="tx1"/>
                </a:solidFill>
                <a:latin typeface="Meiryo UI" panose="020B0604030504040204" pitchFamily="50" charset="-128"/>
                <a:ea typeface="Meiryo UI" panose="020B0604030504040204" pitchFamily="50" charset="-128"/>
              </a:rPr>
              <a:t>✔ </a:t>
            </a:r>
            <a:r>
              <a:rPr lang="ja-JP" altLang="ja-JP" sz="1100" b="1" dirty="0">
                <a:solidFill>
                  <a:schemeClr val="tx1"/>
                </a:solidFill>
                <a:latin typeface="Meiryo UI" panose="020B0604030504040204" pitchFamily="50" charset="-128"/>
                <a:ea typeface="Meiryo UI" panose="020B0604030504040204" pitchFamily="50" charset="-128"/>
              </a:rPr>
              <a:t>経営者からは、</a:t>
            </a:r>
            <a:r>
              <a:rPr lang="ja-JP" altLang="en-US" sz="1100" b="1" dirty="0">
                <a:solidFill>
                  <a:schemeClr val="tx1"/>
                </a:solidFill>
                <a:latin typeface="Meiryo UI" panose="020B0604030504040204" pitchFamily="50" charset="-128"/>
                <a:ea typeface="Meiryo UI" panose="020B0604030504040204" pitchFamily="50" charset="-128"/>
              </a:rPr>
              <a:t>支援施策のわかりにくさや、</a:t>
            </a:r>
            <a:r>
              <a:rPr lang="ja-JP" altLang="ja-JP" sz="1100" b="1" dirty="0">
                <a:solidFill>
                  <a:schemeClr val="tx1"/>
                </a:solidFill>
                <a:latin typeface="Meiryo UI" panose="020B0604030504040204" pitchFamily="50" charset="-128"/>
                <a:ea typeface="Meiryo UI" panose="020B0604030504040204" pitchFamily="50" charset="-128"/>
              </a:rPr>
              <a:t>補助金申請</a:t>
            </a:r>
            <a:r>
              <a:rPr lang="ja-JP" altLang="en-US" sz="1100" b="1" dirty="0">
                <a:solidFill>
                  <a:schemeClr val="tx1"/>
                </a:solidFill>
                <a:latin typeface="Meiryo UI" panose="020B0604030504040204" pitchFamily="50" charset="-128"/>
                <a:ea typeface="Meiryo UI" panose="020B0604030504040204" pitchFamily="50" charset="-128"/>
              </a:rPr>
              <a:t>等の</a:t>
            </a:r>
            <a:r>
              <a:rPr lang="ja-JP" altLang="ja-JP" sz="1100" b="1" dirty="0">
                <a:solidFill>
                  <a:schemeClr val="tx1"/>
                </a:solidFill>
                <a:latin typeface="Meiryo UI" panose="020B0604030504040204" pitchFamily="50" charset="-128"/>
                <a:ea typeface="Meiryo UI" panose="020B0604030504040204" pitchFamily="50" charset="-128"/>
              </a:rPr>
              <a:t>手続きにおいて必要となる「将来を見据えた事業計画策定」に向けた支援を</a:t>
            </a:r>
            <a:r>
              <a:rPr lang="ja-JP" altLang="en-US" sz="1100" b="1" dirty="0">
                <a:solidFill>
                  <a:schemeClr val="tx1"/>
                </a:solidFill>
                <a:latin typeface="Meiryo UI" panose="020B0604030504040204" pitchFamily="50" charset="-128"/>
                <a:ea typeface="Meiryo UI" panose="020B0604030504040204" pitchFamily="50" charset="-128"/>
              </a:rPr>
              <a:t>望む声がある</a:t>
            </a:r>
            <a:endParaRPr lang="en-US" altLang="ja-JP" sz="1100" b="1" dirty="0">
              <a:solidFill>
                <a:schemeClr val="tx1"/>
              </a:solidFill>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A5976E2C-C629-8A0D-A1F3-1AB9D60F6FDC}"/>
              </a:ext>
            </a:extLst>
          </p:cNvPr>
          <p:cNvSpPr/>
          <p:nvPr/>
        </p:nvSpPr>
        <p:spPr>
          <a:xfrm>
            <a:off x="66993" y="691692"/>
            <a:ext cx="2147793" cy="490748"/>
          </a:xfrm>
          <a:prstGeom prst="rect">
            <a:avLst/>
          </a:prstGeom>
          <a:solidFill>
            <a:schemeClr val="accent6">
              <a:lumMod val="20000"/>
              <a:lumOff val="8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ja-JP" altLang="en-US" sz="2400" dirty="0">
                <a:solidFill>
                  <a:schemeClr val="tx1"/>
                </a:solidFill>
                <a:latin typeface="Meiryo UI" panose="020B0604030504040204" pitchFamily="50" charset="-128"/>
                <a:ea typeface="Meiryo UI" panose="020B0604030504040204" pitchFamily="50" charset="-128"/>
              </a:rPr>
              <a:t>意義・課題</a:t>
            </a:r>
            <a:endParaRPr lang="en-US" altLang="ja-JP" sz="2400" dirty="0">
              <a:solidFill>
                <a:schemeClr val="tx1"/>
              </a:solidFill>
              <a:latin typeface="Meiryo UI" panose="020B0604030504040204" pitchFamily="50" charset="-128"/>
              <a:ea typeface="Meiryo UI" panose="020B0604030504040204" pitchFamily="50" charset="-128"/>
            </a:endParaRPr>
          </a:p>
        </p:txBody>
      </p:sp>
      <p:sp>
        <p:nvSpPr>
          <p:cNvPr id="7" name="四角形: 角を丸くする 6">
            <a:extLst>
              <a:ext uri="{FF2B5EF4-FFF2-40B4-BE49-F238E27FC236}">
                <a16:creationId xmlns:a16="http://schemas.microsoft.com/office/drawing/2014/main" id="{F852BAE4-8639-DA7C-5E79-488F18CE276B}"/>
              </a:ext>
            </a:extLst>
          </p:cNvPr>
          <p:cNvSpPr/>
          <p:nvPr/>
        </p:nvSpPr>
        <p:spPr>
          <a:xfrm>
            <a:off x="91095" y="2243862"/>
            <a:ext cx="5918710" cy="2210016"/>
          </a:xfrm>
          <a:prstGeom prst="roundRect">
            <a:avLst/>
          </a:prstGeom>
          <a:noFill/>
          <a:ln w="38100">
            <a:solidFill>
              <a:schemeClr val="accent6"/>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a:extLst>
              <a:ext uri="{FF2B5EF4-FFF2-40B4-BE49-F238E27FC236}">
                <a16:creationId xmlns:a16="http://schemas.microsoft.com/office/drawing/2014/main" id="{4673BDD8-CB9A-EC1E-3A05-F1BC399E446A}"/>
              </a:ext>
            </a:extLst>
          </p:cNvPr>
          <p:cNvSpPr/>
          <p:nvPr/>
        </p:nvSpPr>
        <p:spPr>
          <a:xfrm>
            <a:off x="66993" y="2072267"/>
            <a:ext cx="3865359" cy="403136"/>
          </a:xfrm>
          <a:prstGeom prst="rect">
            <a:avLst/>
          </a:prstGeom>
          <a:solidFill>
            <a:schemeClr val="accent6">
              <a:lumMod val="20000"/>
              <a:lumOff val="8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ja-JP" altLang="en-US" sz="2400" dirty="0">
                <a:solidFill>
                  <a:schemeClr val="tx1"/>
                </a:solidFill>
                <a:latin typeface="Meiryo UI" panose="020B0604030504040204" pitchFamily="50" charset="-128"/>
                <a:ea typeface="Meiryo UI" panose="020B0604030504040204" pitchFamily="50" charset="-128"/>
              </a:rPr>
              <a:t>ミカタプロジェクト</a:t>
            </a:r>
            <a:r>
              <a:rPr lang="ja-JP" altLang="en-US" dirty="0">
                <a:solidFill>
                  <a:schemeClr val="tx1"/>
                </a:solidFill>
                <a:latin typeface="Meiryo UI" panose="020B0604030504040204" pitchFamily="50" charset="-128"/>
                <a:ea typeface="Meiryo UI" panose="020B0604030504040204" pitchFamily="50" charset="-128"/>
              </a:rPr>
              <a:t>（経産省）</a:t>
            </a:r>
            <a:endParaRPr lang="en-US" altLang="ja-JP" sz="2400" dirty="0">
              <a:solidFill>
                <a:schemeClr val="tx1"/>
              </a:solidFill>
              <a:latin typeface="Meiryo UI" panose="020B0604030504040204" pitchFamily="50" charset="-128"/>
              <a:ea typeface="Meiryo UI" panose="020B0604030504040204" pitchFamily="50" charset="-128"/>
            </a:endParaRPr>
          </a:p>
        </p:txBody>
      </p:sp>
      <p:sp>
        <p:nvSpPr>
          <p:cNvPr id="13" name="タイトル 1">
            <a:extLst>
              <a:ext uri="{FF2B5EF4-FFF2-40B4-BE49-F238E27FC236}">
                <a16:creationId xmlns:a16="http://schemas.microsoft.com/office/drawing/2014/main" id="{3E04CDC7-AD3E-14FA-D72B-34BA5C3007B3}"/>
              </a:ext>
            </a:extLst>
          </p:cNvPr>
          <p:cNvSpPr txBox="1">
            <a:spLocks/>
          </p:cNvSpPr>
          <p:nvPr/>
        </p:nvSpPr>
        <p:spPr>
          <a:xfrm>
            <a:off x="91095" y="2500126"/>
            <a:ext cx="6100010" cy="1643527"/>
          </a:xfrm>
          <a:prstGeom prst="rect">
            <a:avLst/>
          </a:prstGeom>
        </p:spPr>
        <p:txBody>
          <a:bodyPr vert="horz" wrap="square" lIns="91440" tIns="45720" rIns="91440" bIns="45720" rtlCol="0" anchor="t" anchorCtr="0">
            <a:sp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1400" dirty="0">
                <a:latin typeface="Meiryo UI" panose="020B0604030504040204" pitchFamily="50" charset="-128"/>
                <a:ea typeface="Meiryo UI" panose="020B0604030504040204" pitchFamily="50" charset="-128"/>
              </a:rPr>
              <a:t>・</a:t>
            </a:r>
            <a:r>
              <a:rPr lang="ja-JP" altLang="en-US" sz="1400" dirty="0">
                <a:solidFill>
                  <a:srgbClr val="FF0000"/>
                </a:solidFill>
                <a:latin typeface="Meiryo UI" panose="020B0604030504040204" pitchFamily="50" charset="-128"/>
                <a:ea typeface="Meiryo UI" panose="020B0604030504040204" pitchFamily="50" charset="-128"/>
              </a:rPr>
              <a:t>自動車産業に特化</a:t>
            </a:r>
            <a:r>
              <a:rPr lang="ja-JP" altLang="en-US" sz="1400" dirty="0">
                <a:latin typeface="Meiryo UI" panose="020B0604030504040204" pitchFamily="50" charset="-128"/>
                <a:ea typeface="Meiryo UI" panose="020B0604030504040204" pitchFamily="50" charset="-128"/>
              </a:rPr>
              <a:t>した、中堅・中小企業者の脱炭素をサポートする事業</a:t>
            </a:r>
            <a:endParaRPr lang="en-US" altLang="ja-JP" sz="1400" dirty="0">
              <a:latin typeface="Meiryo UI" panose="020B0604030504040204" pitchFamily="50" charset="-128"/>
              <a:ea typeface="Meiryo UI" panose="020B0604030504040204" pitchFamily="50" charset="-128"/>
            </a:endParaRPr>
          </a:p>
          <a:p>
            <a:pPr algn="l"/>
            <a:r>
              <a:rPr lang="ja-JP" altLang="en-US" sz="1400" dirty="0">
                <a:latin typeface="Meiryo UI" panose="020B0604030504040204" pitchFamily="50" charset="-128"/>
                <a:ea typeface="Meiryo UI" panose="020B0604030504040204" pitchFamily="50" charset="-128"/>
              </a:rPr>
              <a:t>・自動車の電動化の進展に伴い、需要の減少が見込まれる自動車部品</a:t>
            </a:r>
            <a:endParaRPr lang="en-US" altLang="ja-JP" sz="1400" dirty="0">
              <a:latin typeface="Meiryo UI" panose="020B0604030504040204" pitchFamily="50" charset="-128"/>
              <a:ea typeface="Meiryo UI" panose="020B0604030504040204" pitchFamily="50" charset="-128"/>
            </a:endParaRPr>
          </a:p>
          <a:p>
            <a:pPr algn="l"/>
            <a:r>
              <a:rPr lang="ja-JP" altLang="en-US" sz="1400" dirty="0">
                <a:latin typeface="Meiryo UI" panose="020B0604030504040204" pitchFamily="50" charset="-128"/>
                <a:ea typeface="Meiryo UI" panose="020B0604030504040204" pitchFamily="50" charset="-128"/>
              </a:rPr>
              <a:t>　（エンジン、トランスミッション等）に関わる中堅・中小企業者が、</a:t>
            </a:r>
            <a:endParaRPr lang="en-US" altLang="ja-JP" sz="1400" dirty="0">
              <a:latin typeface="Meiryo UI" panose="020B0604030504040204" pitchFamily="50" charset="-128"/>
              <a:ea typeface="Meiryo UI" panose="020B0604030504040204" pitchFamily="50" charset="-128"/>
            </a:endParaRPr>
          </a:p>
          <a:p>
            <a:pPr algn="l"/>
            <a:r>
              <a:rPr lang="ja-JP" altLang="en-US" sz="1400" dirty="0">
                <a:latin typeface="Meiryo UI" panose="020B0604030504040204" pitchFamily="50" charset="-128"/>
                <a:ea typeface="Meiryo UI" panose="020B0604030504040204" pitchFamily="50" charset="-128"/>
              </a:rPr>
              <a:t>　電動車部品の製造に挑戦するといった</a:t>
            </a:r>
            <a:r>
              <a:rPr lang="ja-JP" altLang="en-US" sz="1400" dirty="0">
                <a:solidFill>
                  <a:srgbClr val="FF0000"/>
                </a:solidFill>
                <a:latin typeface="Meiryo UI" panose="020B0604030504040204" pitchFamily="50" charset="-128"/>
                <a:ea typeface="Meiryo UI" panose="020B0604030504040204" pitchFamily="50" charset="-128"/>
              </a:rPr>
              <a:t>「攻めの業態転換・事業再構築」を支援</a:t>
            </a:r>
            <a:endParaRPr lang="en-US" altLang="ja-JP" sz="1400" dirty="0">
              <a:solidFill>
                <a:srgbClr val="FF0000"/>
              </a:solidFill>
              <a:latin typeface="Meiryo UI" panose="020B0604030504040204" pitchFamily="50" charset="-128"/>
              <a:ea typeface="Meiryo UI" panose="020B0604030504040204" pitchFamily="50" charset="-128"/>
            </a:endParaRPr>
          </a:p>
          <a:p>
            <a:pPr algn="l"/>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47</a:t>
            </a:r>
            <a:r>
              <a:rPr lang="ja-JP" altLang="en-US" sz="1400" dirty="0">
                <a:latin typeface="Meiryo UI" panose="020B0604030504040204" pitchFamily="50" charset="-128"/>
                <a:ea typeface="Meiryo UI" panose="020B0604030504040204" pitchFamily="50" charset="-128"/>
              </a:rPr>
              <a:t>都道府県をカバーする体制を整備。近くの支援拠点に気軽に相談が可能</a:t>
            </a:r>
            <a:endParaRPr lang="en-US" altLang="ja-JP" sz="1400" dirty="0">
              <a:latin typeface="Meiryo UI" panose="020B0604030504040204" pitchFamily="50" charset="-128"/>
              <a:ea typeface="Meiryo UI" panose="020B0604030504040204" pitchFamily="50" charset="-128"/>
            </a:endParaRPr>
          </a:p>
          <a:p>
            <a:pPr algn="l"/>
            <a:r>
              <a:rPr lang="ja-JP" altLang="en-US" sz="1400" dirty="0">
                <a:latin typeface="Meiryo UI" panose="020B0604030504040204" pitchFamily="50" charset="-128"/>
                <a:ea typeface="Meiryo UI" panose="020B0604030504040204" pitchFamily="50" charset="-128"/>
              </a:rPr>
              <a:t>＜例＞</a:t>
            </a:r>
            <a:endParaRPr lang="en-US" altLang="ja-JP" sz="1400" dirty="0">
              <a:latin typeface="Meiryo UI" panose="020B0604030504040204" pitchFamily="50" charset="-128"/>
              <a:ea typeface="Meiryo UI" panose="020B0604030504040204" pitchFamily="50" charset="-128"/>
            </a:endParaRPr>
          </a:p>
          <a:p>
            <a:pPr algn="l"/>
            <a:r>
              <a:rPr lang="ja-JP" altLang="en-US" sz="1400" dirty="0">
                <a:latin typeface="Meiryo UI" panose="020B0604030504040204" pitchFamily="50" charset="-128"/>
                <a:ea typeface="Meiryo UI" panose="020B0604030504040204" pitchFamily="50" charset="-128"/>
              </a:rPr>
              <a:t>　</a:t>
            </a:r>
            <a:r>
              <a:rPr lang="ja-JP" altLang="en-US" sz="1400" dirty="0">
                <a:solidFill>
                  <a:srgbClr val="FF0000"/>
                </a:solidFill>
                <a:latin typeface="Meiryo UI" panose="020B0604030504040204" pitchFamily="50" charset="-128"/>
                <a:ea typeface="Meiryo UI" panose="020B0604030504040204" pitchFamily="50" charset="-128"/>
              </a:rPr>
              <a:t>電動化対応の課題整理</a:t>
            </a:r>
            <a:r>
              <a:rPr lang="ja-JP" altLang="en-US" sz="1400" dirty="0">
                <a:latin typeface="Meiryo UI" panose="020B0604030504040204" pitchFamily="50" charset="-128"/>
                <a:ea typeface="Meiryo UI" panose="020B0604030504040204" pitchFamily="50" charset="-128"/>
              </a:rPr>
              <a:t>や</a:t>
            </a:r>
            <a:r>
              <a:rPr lang="ja-JP" altLang="en-US" sz="1400" dirty="0">
                <a:solidFill>
                  <a:srgbClr val="FF0000"/>
                </a:solidFill>
                <a:latin typeface="Meiryo UI" panose="020B0604030504040204" pitchFamily="50" charset="-128"/>
                <a:ea typeface="Meiryo UI" panose="020B0604030504040204" pitchFamily="50" charset="-128"/>
              </a:rPr>
              <a:t>設備投資補助金</a:t>
            </a:r>
            <a:r>
              <a:rPr lang="ja-JP" altLang="en-US" sz="1400" dirty="0">
                <a:latin typeface="Meiryo UI" panose="020B0604030504040204" pitchFamily="50" charset="-128"/>
                <a:ea typeface="Meiryo UI" panose="020B0604030504040204" pitchFamily="50" charset="-128"/>
              </a:rPr>
              <a:t>への個別相談、</a:t>
            </a:r>
            <a:endParaRPr lang="en-US" altLang="ja-JP" sz="1400" dirty="0">
              <a:latin typeface="Meiryo UI" panose="020B0604030504040204" pitchFamily="50" charset="-128"/>
              <a:ea typeface="Meiryo UI" panose="020B0604030504040204" pitchFamily="50" charset="-128"/>
            </a:endParaRPr>
          </a:p>
          <a:p>
            <a:pPr algn="l"/>
            <a:r>
              <a:rPr lang="ja-JP" altLang="en-US" sz="1400" dirty="0">
                <a:latin typeface="Meiryo UI" panose="020B0604030504040204" pitchFamily="50" charset="-128"/>
                <a:ea typeface="Meiryo UI" panose="020B0604030504040204" pitchFamily="50" charset="-128"/>
              </a:rPr>
              <a:t>　</a:t>
            </a:r>
            <a:r>
              <a:rPr lang="ja-JP" altLang="en-US" sz="1400" dirty="0">
                <a:solidFill>
                  <a:srgbClr val="FF0000"/>
                </a:solidFill>
                <a:latin typeface="Meiryo UI" panose="020B0604030504040204" pitchFamily="50" charset="-128"/>
                <a:ea typeface="Meiryo UI" panose="020B0604030504040204" pitchFamily="50" charset="-128"/>
              </a:rPr>
              <a:t>戦略策定・技術開発</a:t>
            </a:r>
            <a:r>
              <a:rPr lang="ja-JP" altLang="en-US" sz="1400" dirty="0">
                <a:latin typeface="Meiryo UI" panose="020B0604030504040204" pitchFamily="50" charset="-128"/>
                <a:ea typeface="Meiryo UI" panose="020B0604030504040204" pitchFamily="50" charset="-128"/>
              </a:rPr>
              <a:t>等に関する専門家の派遣、各種実地研修・セミナー開催等</a:t>
            </a:r>
            <a:endParaRPr lang="en-US" altLang="ja-JP" sz="1400" dirty="0">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4B2FFD75-8B21-A110-BA3E-B9C374DC8AC9}"/>
              </a:ext>
            </a:extLst>
          </p:cNvPr>
          <p:cNvSpPr txBox="1"/>
          <p:nvPr/>
        </p:nvSpPr>
        <p:spPr>
          <a:xfrm>
            <a:off x="388132" y="4098192"/>
            <a:ext cx="6100010" cy="307777"/>
          </a:xfrm>
          <a:prstGeom prst="rect">
            <a:avLst/>
          </a:prstGeom>
          <a:noFill/>
        </p:spPr>
        <p:txBody>
          <a:bodyPr wrap="square">
            <a:spAutoFit/>
          </a:bodyPr>
          <a:lstStyle/>
          <a:p>
            <a:r>
              <a:rPr lang="ja-JP" altLang="en-US" sz="1400" dirty="0">
                <a:hlinkClick r:id="rId3"/>
              </a:rPr>
              <a:t>自動車産業「ミカタプロジェクト」のページ （</a:t>
            </a:r>
            <a:r>
              <a:rPr lang="en-US" altLang="ja-JP" sz="1400" dirty="0">
                <a:hlinkClick r:id="rId3"/>
              </a:rPr>
              <a:t>METI/</a:t>
            </a:r>
            <a:r>
              <a:rPr lang="ja-JP" altLang="en-US" sz="1400" dirty="0">
                <a:hlinkClick r:id="rId3"/>
              </a:rPr>
              <a:t>経済産業省）</a:t>
            </a:r>
            <a:endParaRPr lang="ja-JP" altLang="en-US" sz="1400" dirty="0"/>
          </a:p>
        </p:txBody>
      </p:sp>
      <p:sp>
        <p:nvSpPr>
          <p:cNvPr id="17" name="四角形: 角を丸くする 16">
            <a:extLst>
              <a:ext uri="{FF2B5EF4-FFF2-40B4-BE49-F238E27FC236}">
                <a16:creationId xmlns:a16="http://schemas.microsoft.com/office/drawing/2014/main" id="{FA56A6C4-5AB1-E265-A91E-4CBB6B5706BE}"/>
              </a:ext>
            </a:extLst>
          </p:cNvPr>
          <p:cNvSpPr/>
          <p:nvPr/>
        </p:nvSpPr>
        <p:spPr>
          <a:xfrm>
            <a:off x="91095" y="4883876"/>
            <a:ext cx="5918710" cy="1857860"/>
          </a:xfrm>
          <a:prstGeom prst="roundRect">
            <a:avLst/>
          </a:prstGeom>
          <a:noFill/>
          <a:ln w="38100">
            <a:solidFill>
              <a:schemeClr val="accent6"/>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FE64E211-9BEC-C581-060E-BD9EE0583019}"/>
              </a:ext>
            </a:extLst>
          </p:cNvPr>
          <p:cNvSpPr/>
          <p:nvPr/>
        </p:nvSpPr>
        <p:spPr>
          <a:xfrm>
            <a:off x="66993" y="4712281"/>
            <a:ext cx="3865359" cy="403136"/>
          </a:xfrm>
          <a:prstGeom prst="rect">
            <a:avLst/>
          </a:prstGeom>
          <a:solidFill>
            <a:schemeClr val="accent6">
              <a:lumMod val="20000"/>
              <a:lumOff val="8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ja-JP" altLang="en-US" sz="2400" dirty="0">
                <a:solidFill>
                  <a:schemeClr val="tx1"/>
                </a:solidFill>
                <a:latin typeface="Meiryo UI" panose="020B0604030504040204" pitchFamily="50" charset="-128"/>
                <a:ea typeface="Meiryo UI" panose="020B0604030504040204" pitchFamily="50" charset="-128"/>
              </a:rPr>
              <a:t>事業再構築補助金</a:t>
            </a:r>
            <a:r>
              <a:rPr lang="ja-JP" altLang="en-US" dirty="0">
                <a:solidFill>
                  <a:schemeClr val="tx1"/>
                </a:solidFill>
                <a:latin typeface="Meiryo UI" panose="020B0604030504040204" pitchFamily="50" charset="-128"/>
                <a:ea typeface="Meiryo UI" panose="020B0604030504040204" pitchFamily="50" charset="-128"/>
              </a:rPr>
              <a:t>（経産省）</a:t>
            </a:r>
            <a:endParaRPr lang="en-US" altLang="ja-JP" sz="2400" dirty="0">
              <a:solidFill>
                <a:schemeClr val="tx1"/>
              </a:solidFill>
              <a:latin typeface="Meiryo UI" panose="020B0604030504040204" pitchFamily="50" charset="-128"/>
              <a:ea typeface="Meiryo UI" panose="020B0604030504040204" pitchFamily="50" charset="-128"/>
            </a:endParaRPr>
          </a:p>
        </p:txBody>
      </p:sp>
      <p:sp>
        <p:nvSpPr>
          <p:cNvPr id="19" name="タイトル 1">
            <a:extLst>
              <a:ext uri="{FF2B5EF4-FFF2-40B4-BE49-F238E27FC236}">
                <a16:creationId xmlns:a16="http://schemas.microsoft.com/office/drawing/2014/main" id="{94C3CB7A-BA03-6B3C-57DB-2BE468A553A1}"/>
              </a:ext>
            </a:extLst>
          </p:cNvPr>
          <p:cNvSpPr txBox="1">
            <a:spLocks/>
          </p:cNvSpPr>
          <p:nvPr/>
        </p:nvSpPr>
        <p:spPr>
          <a:xfrm>
            <a:off x="6306842" y="6080773"/>
            <a:ext cx="6100010" cy="590931"/>
          </a:xfrm>
          <a:prstGeom prst="rect">
            <a:avLst/>
          </a:prstGeom>
        </p:spPr>
        <p:txBody>
          <a:bodyPr vert="horz" wrap="square" lIns="91440" tIns="45720" rIns="91440" bIns="45720" rtlCol="0" anchor="t" anchorCtr="0">
            <a:sp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1800" dirty="0">
                <a:latin typeface="Meiryo UI" panose="020B0604030504040204" pitchFamily="50" charset="-128"/>
                <a:ea typeface="Meiryo UI" panose="020B0604030504040204" pitchFamily="50" charset="-128"/>
              </a:rPr>
              <a:t>そのほか、各地方自治体によって</a:t>
            </a:r>
            <a:endParaRPr lang="en-US" altLang="ja-JP" sz="1800" dirty="0">
              <a:latin typeface="Meiryo UI" panose="020B0604030504040204" pitchFamily="50" charset="-128"/>
              <a:ea typeface="Meiryo UI" panose="020B0604030504040204" pitchFamily="50" charset="-128"/>
            </a:endParaRPr>
          </a:p>
          <a:p>
            <a:pPr algn="l"/>
            <a:r>
              <a:rPr lang="ja-JP" altLang="en-US" sz="1800" dirty="0">
                <a:latin typeface="Meiryo UI" panose="020B0604030504040204" pitchFamily="50" charset="-128"/>
                <a:ea typeface="Meiryo UI" panose="020B0604030504040204" pitchFamily="50" charset="-128"/>
              </a:rPr>
              <a:t>　独自のサポート施策を設けている場合あり</a:t>
            </a:r>
            <a:endParaRPr lang="en-US" altLang="ja-JP" sz="1800" dirty="0">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47F1291C-2E03-EAF0-68FD-0093FFC28BFC}"/>
              </a:ext>
            </a:extLst>
          </p:cNvPr>
          <p:cNvSpPr txBox="1"/>
          <p:nvPr/>
        </p:nvSpPr>
        <p:spPr>
          <a:xfrm>
            <a:off x="394148" y="6380531"/>
            <a:ext cx="6093994" cy="307777"/>
          </a:xfrm>
          <a:prstGeom prst="rect">
            <a:avLst/>
          </a:prstGeom>
          <a:noFill/>
        </p:spPr>
        <p:txBody>
          <a:bodyPr wrap="square">
            <a:spAutoFit/>
          </a:bodyPr>
          <a:lstStyle/>
          <a:p>
            <a:r>
              <a:rPr lang="ja-JP" altLang="en-US" sz="1400" dirty="0">
                <a:hlinkClick r:id="rId4"/>
              </a:rPr>
              <a:t>トップページ </a:t>
            </a:r>
            <a:r>
              <a:rPr lang="en-US" altLang="ja-JP" sz="1400" dirty="0">
                <a:hlinkClick r:id="rId4"/>
              </a:rPr>
              <a:t>| </a:t>
            </a:r>
            <a:r>
              <a:rPr lang="ja-JP" altLang="en-US" sz="1400" dirty="0">
                <a:hlinkClick r:id="rId4"/>
              </a:rPr>
              <a:t>事業再構築補助金</a:t>
            </a:r>
            <a:endParaRPr lang="ja-JP" altLang="en-US" sz="1400" dirty="0"/>
          </a:p>
        </p:txBody>
      </p:sp>
      <p:sp>
        <p:nvSpPr>
          <p:cNvPr id="22" name="タイトル 1">
            <a:extLst>
              <a:ext uri="{FF2B5EF4-FFF2-40B4-BE49-F238E27FC236}">
                <a16:creationId xmlns:a16="http://schemas.microsoft.com/office/drawing/2014/main" id="{48910D72-E0B3-23DA-66ED-A1FC12939579}"/>
              </a:ext>
            </a:extLst>
          </p:cNvPr>
          <p:cNvSpPr txBox="1">
            <a:spLocks/>
          </p:cNvSpPr>
          <p:nvPr/>
        </p:nvSpPr>
        <p:spPr>
          <a:xfrm>
            <a:off x="91095" y="5134036"/>
            <a:ext cx="6100010" cy="1255728"/>
          </a:xfrm>
          <a:prstGeom prst="rect">
            <a:avLst/>
          </a:prstGeom>
        </p:spPr>
        <p:txBody>
          <a:bodyPr vert="horz" wrap="square" lIns="91440" tIns="45720" rIns="91440" bIns="45720" rtlCol="0" anchor="t" anchorCtr="0">
            <a:sp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1400" dirty="0">
                <a:latin typeface="Meiryo UI" panose="020B0604030504040204" pitchFamily="50" charset="-128"/>
                <a:ea typeface="Meiryo UI" panose="020B0604030504040204" pitchFamily="50" charset="-128"/>
              </a:rPr>
              <a:t>・ポストコロナ・ウィズコロナ時代の経済社会の変化に対応するため、</a:t>
            </a:r>
            <a:endParaRPr lang="en-US" altLang="ja-JP" sz="1400" dirty="0">
              <a:latin typeface="Meiryo UI" panose="020B0604030504040204" pitchFamily="50" charset="-128"/>
              <a:ea typeface="Meiryo UI" panose="020B0604030504040204" pitchFamily="50" charset="-128"/>
            </a:endParaRPr>
          </a:p>
          <a:p>
            <a:pPr algn="l"/>
            <a:r>
              <a:rPr lang="ja-JP" altLang="en-US" sz="1400" dirty="0">
                <a:latin typeface="Meiryo UI" panose="020B0604030504040204" pitchFamily="50" charset="-128"/>
                <a:ea typeface="Meiryo UI" panose="020B0604030504040204" pitchFamily="50" charset="-128"/>
              </a:rPr>
              <a:t>　</a:t>
            </a:r>
            <a:r>
              <a:rPr lang="ja-JP" altLang="en-US" sz="1400" dirty="0">
                <a:solidFill>
                  <a:srgbClr val="FF0000"/>
                </a:solidFill>
                <a:latin typeface="Meiryo UI" panose="020B0604030504040204" pitchFamily="50" charset="-128"/>
                <a:ea typeface="Meiryo UI" panose="020B0604030504040204" pitchFamily="50" charset="-128"/>
              </a:rPr>
              <a:t>新分野展開、事業転換、業種転換、業態転換、又は事業再編</a:t>
            </a:r>
            <a:r>
              <a:rPr lang="ja-JP" altLang="en-US" sz="1400" dirty="0">
                <a:latin typeface="Meiryo UI" panose="020B0604030504040204" pitchFamily="50" charset="-128"/>
                <a:ea typeface="Meiryo UI" panose="020B0604030504040204" pitchFamily="50" charset="-128"/>
              </a:rPr>
              <a:t>という</a:t>
            </a:r>
            <a:endParaRPr lang="en-US" altLang="ja-JP" sz="1400" dirty="0">
              <a:latin typeface="Meiryo UI" panose="020B0604030504040204" pitchFamily="50" charset="-128"/>
              <a:ea typeface="Meiryo UI" panose="020B0604030504040204" pitchFamily="50" charset="-128"/>
            </a:endParaRPr>
          </a:p>
          <a:p>
            <a:pPr algn="l"/>
            <a:r>
              <a:rPr lang="ja-JP" altLang="en-US" sz="1400" dirty="0">
                <a:latin typeface="Meiryo UI" panose="020B0604030504040204" pitchFamily="50" charset="-128"/>
                <a:ea typeface="Meiryo UI" panose="020B0604030504040204" pitchFamily="50" charset="-128"/>
              </a:rPr>
              <a:t>　思い切った事業再構築に意欲を有する</a:t>
            </a:r>
            <a:r>
              <a:rPr lang="ja-JP" altLang="en-US" sz="1400" dirty="0">
                <a:solidFill>
                  <a:srgbClr val="FF0000"/>
                </a:solidFill>
                <a:latin typeface="Meiryo UI" panose="020B0604030504040204" pitchFamily="50" charset="-128"/>
                <a:ea typeface="Meiryo UI" panose="020B0604030504040204" pitchFamily="50" charset="-128"/>
              </a:rPr>
              <a:t>中小・中堅企業の挑戦を支援</a:t>
            </a:r>
            <a:endParaRPr lang="en-US" altLang="ja-JP" sz="1400" dirty="0">
              <a:solidFill>
                <a:srgbClr val="FF0000"/>
              </a:solidFill>
              <a:latin typeface="Meiryo UI" panose="020B0604030504040204" pitchFamily="50" charset="-128"/>
              <a:ea typeface="Meiryo UI" panose="020B0604030504040204" pitchFamily="50" charset="-128"/>
            </a:endParaRPr>
          </a:p>
          <a:p>
            <a:pPr algn="l"/>
            <a:r>
              <a:rPr lang="ja-JP" altLang="en-US" sz="1400" dirty="0">
                <a:latin typeface="Meiryo UI" panose="020B0604030504040204" pitchFamily="50" charset="-128"/>
                <a:ea typeface="Meiryo UI" panose="020B0604030504040204" pitchFamily="50" charset="-128"/>
              </a:rPr>
              <a:t>・「認定事業への補助金支給」に加え、新規事業計画を策定からのサポートもあり</a:t>
            </a:r>
            <a:endParaRPr lang="en-US" altLang="ja-JP" sz="1400" dirty="0">
              <a:latin typeface="Meiryo UI" panose="020B0604030504040204" pitchFamily="50" charset="-128"/>
              <a:ea typeface="Meiryo UI" panose="020B0604030504040204" pitchFamily="50" charset="-128"/>
            </a:endParaRPr>
          </a:p>
          <a:p>
            <a:pPr algn="l"/>
            <a:r>
              <a:rPr lang="ja-JP" altLang="en-US" sz="1400" dirty="0">
                <a:latin typeface="Meiryo UI" panose="020B0604030504040204" pitchFamily="50" charset="-128"/>
                <a:ea typeface="Meiryo UI" panose="020B0604030504040204" pitchFamily="50" charset="-128"/>
              </a:rPr>
              <a:t>＜申請採択状況＞</a:t>
            </a:r>
            <a:endParaRPr lang="en-US" altLang="ja-JP" sz="1400" dirty="0">
              <a:latin typeface="Meiryo UI" panose="020B0604030504040204" pitchFamily="50" charset="-128"/>
              <a:ea typeface="Meiryo UI" panose="020B0604030504040204" pitchFamily="50" charset="-128"/>
            </a:endParaRPr>
          </a:p>
          <a:p>
            <a:pPr algn="l"/>
            <a:r>
              <a:rPr lang="ja-JP" altLang="en-US" sz="1400" dirty="0">
                <a:latin typeface="Meiryo UI" panose="020B0604030504040204" pitchFamily="50" charset="-128"/>
                <a:ea typeface="Meiryo UI" panose="020B0604030504040204" pitchFamily="50" charset="-128"/>
              </a:rPr>
              <a:t>全国</a:t>
            </a:r>
            <a:r>
              <a:rPr lang="en-US" altLang="ja-JP" sz="1400" dirty="0">
                <a:latin typeface="Meiryo UI" panose="020B0604030504040204" pitchFamily="50" charset="-128"/>
                <a:ea typeface="Meiryo UI" panose="020B0604030504040204" pitchFamily="50" charset="-128"/>
              </a:rPr>
              <a:t>5000</a:t>
            </a:r>
            <a:r>
              <a:rPr lang="ja-JP" altLang="en-US" sz="1400" dirty="0">
                <a:latin typeface="Meiryo UI" panose="020B0604030504040204" pitchFamily="50" charset="-128"/>
                <a:ea typeface="Meiryo UI" panose="020B0604030504040204" pitchFamily="50" charset="-128"/>
              </a:rPr>
              <a:t>以上が飲食業から製造業まで新計画の規模の大小も幅広く採択。</a:t>
            </a:r>
            <a:endParaRPr lang="en-US" altLang="ja-JP" sz="1400" dirty="0">
              <a:latin typeface="Meiryo UI" panose="020B0604030504040204" pitchFamily="50" charset="-128"/>
              <a:ea typeface="Meiryo UI" panose="020B0604030504040204" pitchFamily="50" charset="-128"/>
            </a:endParaRPr>
          </a:p>
        </p:txBody>
      </p:sp>
      <p:sp>
        <p:nvSpPr>
          <p:cNvPr id="24" name="タイトル 1">
            <a:extLst>
              <a:ext uri="{FF2B5EF4-FFF2-40B4-BE49-F238E27FC236}">
                <a16:creationId xmlns:a16="http://schemas.microsoft.com/office/drawing/2014/main" id="{7A0F87AB-1A74-CC02-5C96-10D6CA5495CE}"/>
              </a:ext>
            </a:extLst>
          </p:cNvPr>
          <p:cNvSpPr txBox="1">
            <a:spLocks/>
          </p:cNvSpPr>
          <p:nvPr/>
        </p:nvSpPr>
        <p:spPr>
          <a:xfrm>
            <a:off x="6423596" y="2065632"/>
            <a:ext cx="5840122" cy="4031745"/>
          </a:xfrm>
          <a:prstGeom prst="rect">
            <a:avLst/>
          </a:prstGeom>
        </p:spPr>
        <p:txBody>
          <a:bodyPr vert="horz" wrap="square" lIns="91440" tIns="45720" rIns="91440" bIns="45720" rtlCol="0" anchor="t" anchorCtr="0">
            <a:sp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50000"/>
              </a:lnSpc>
            </a:pPr>
            <a:r>
              <a:rPr lang="ja-JP" altLang="en-US" sz="1400" dirty="0">
                <a:solidFill>
                  <a:schemeClr val="tx1"/>
                </a:solidFill>
                <a:latin typeface="Meiryo UI" panose="020B0604030504040204" pitchFamily="50" charset="-128"/>
                <a:ea typeface="Meiryo UI" panose="020B0604030504040204" pitchFamily="50" charset="-128"/>
              </a:rPr>
              <a:t>・ものづくり補助金</a:t>
            </a:r>
            <a:r>
              <a:rPr lang="ja-JP" altLang="en-US" sz="1050" dirty="0">
                <a:solidFill>
                  <a:schemeClr val="tx1"/>
                </a:solidFill>
                <a:latin typeface="Meiryo UI" panose="020B0604030504040204" pitchFamily="50" charset="-128"/>
                <a:ea typeface="Meiryo UI" panose="020B0604030504040204" pitchFamily="50" charset="-128"/>
              </a:rPr>
              <a:t>（経産省）</a:t>
            </a:r>
            <a:endParaRPr lang="en-US" altLang="ja-JP" sz="1100" dirty="0">
              <a:solidFill>
                <a:schemeClr val="tx1"/>
              </a:solidFill>
              <a:latin typeface="Meiryo UI" panose="020B0604030504040204" pitchFamily="50" charset="-128"/>
              <a:ea typeface="Meiryo UI" panose="020B0604030504040204" pitchFamily="50" charset="-128"/>
            </a:endParaRPr>
          </a:p>
          <a:p>
            <a:pPr algn="l">
              <a:lnSpc>
                <a:spcPct val="150000"/>
              </a:lnSpc>
            </a:pPr>
            <a:r>
              <a:rPr lang="ja-JP" altLang="en-US" sz="1100" dirty="0">
                <a:latin typeface="Meiryo UI" panose="020B0604030504040204" pitchFamily="50" charset="-128"/>
                <a:ea typeface="Meiryo UI" panose="020B0604030504040204" pitchFamily="50" charset="-128"/>
              </a:rPr>
              <a:t>革新的サービス開発・試作品開発・生産プロセスの改善を行うための設備投資等を支援</a:t>
            </a:r>
            <a:endParaRPr lang="en-US" altLang="ja-JP" sz="1100" dirty="0">
              <a:latin typeface="Meiryo UI" panose="020B0604030504040204" pitchFamily="50" charset="-128"/>
              <a:ea typeface="Meiryo UI" panose="020B0604030504040204" pitchFamily="50" charset="-128"/>
            </a:endParaRPr>
          </a:p>
          <a:p>
            <a:pPr algn="l">
              <a:lnSpc>
                <a:spcPct val="150000"/>
              </a:lnSpc>
            </a:pPr>
            <a:r>
              <a:rPr lang="ja-JP" altLang="en-US" sz="1100" dirty="0">
                <a:hlinkClick r:id="rId5"/>
              </a:rPr>
              <a:t>トップページ｜ものづくり補助事業公式ホームページ</a:t>
            </a:r>
            <a:endParaRPr lang="en-US" altLang="ja-JP" sz="1100" dirty="0">
              <a:latin typeface="Meiryo UI" panose="020B0604030504040204" pitchFamily="50" charset="-128"/>
              <a:ea typeface="Meiryo UI" panose="020B0604030504040204" pitchFamily="50" charset="-128"/>
            </a:endParaRPr>
          </a:p>
          <a:p>
            <a:pPr algn="l">
              <a:lnSpc>
                <a:spcPct val="150000"/>
              </a:lnSpc>
            </a:pPr>
            <a:r>
              <a:rPr lang="ja-JP" altLang="en-US" sz="1400" dirty="0">
                <a:solidFill>
                  <a:schemeClr val="tx1"/>
                </a:solidFill>
                <a:latin typeface="Meiryo UI" panose="020B0604030504040204" pitchFamily="50" charset="-128"/>
                <a:ea typeface="Meiryo UI" panose="020B0604030504040204" pitchFamily="50" charset="-128"/>
              </a:rPr>
              <a:t>・</a:t>
            </a:r>
            <a:r>
              <a:rPr lang="en-US" altLang="ja-JP" sz="1400" dirty="0">
                <a:solidFill>
                  <a:schemeClr val="tx1"/>
                </a:solidFill>
                <a:latin typeface="Meiryo UI" panose="020B0604030504040204" pitchFamily="50" charset="-128"/>
                <a:ea typeface="Meiryo UI" panose="020B0604030504040204" pitchFamily="50" charset="-128"/>
              </a:rPr>
              <a:t>IT</a:t>
            </a:r>
            <a:r>
              <a:rPr lang="ja-JP" altLang="en-US" sz="1400" dirty="0">
                <a:solidFill>
                  <a:schemeClr val="tx1"/>
                </a:solidFill>
                <a:latin typeface="Meiryo UI" panose="020B0604030504040204" pitchFamily="50" charset="-128"/>
                <a:ea typeface="Meiryo UI" panose="020B0604030504040204" pitchFamily="50" charset="-128"/>
              </a:rPr>
              <a:t>導入補助金</a:t>
            </a:r>
            <a:r>
              <a:rPr lang="ja-JP" altLang="en-US" sz="1050" dirty="0">
                <a:solidFill>
                  <a:schemeClr val="tx1"/>
                </a:solidFill>
                <a:latin typeface="Meiryo UI" panose="020B0604030504040204" pitchFamily="50" charset="-128"/>
                <a:ea typeface="Meiryo UI" panose="020B0604030504040204" pitchFamily="50" charset="-128"/>
              </a:rPr>
              <a:t>（経産省）</a:t>
            </a:r>
            <a:endParaRPr lang="en-US" altLang="ja-JP" sz="1050" dirty="0">
              <a:solidFill>
                <a:schemeClr val="tx1"/>
              </a:solidFill>
              <a:latin typeface="Meiryo UI" panose="020B0604030504040204" pitchFamily="50" charset="-128"/>
              <a:ea typeface="Meiryo UI" panose="020B0604030504040204" pitchFamily="50" charset="-128"/>
            </a:endParaRPr>
          </a:p>
          <a:p>
            <a:pPr algn="l">
              <a:lnSpc>
                <a:spcPct val="150000"/>
              </a:lnSpc>
            </a:pPr>
            <a:r>
              <a:rPr lang="ja-JP" altLang="en-US" sz="1100" dirty="0">
                <a:latin typeface="Meiryo UI" panose="020B0604030504040204" pitchFamily="50" charset="-128"/>
                <a:ea typeface="Meiryo UI" panose="020B0604030504040204" pitchFamily="50" charset="-128"/>
              </a:rPr>
              <a:t>革新的サービス</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試作品開発・生産プロセス改善のための設備投資等を支援</a:t>
            </a:r>
            <a:r>
              <a:rPr lang="ja-JP" altLang="en-US" sz="900" dirty="0">
                <a:latin typeface="Meiryo UI" panose="020B0604030504040204" pitchFamily="50" charset="-128"/>
                <a:ea typeface="Meiryo UI" panose="020B0604030504040204" pitchFamily="50" charset="-128"/>
              </a:rPr>
              <a:t>（ｻｲﾊﾞｰｾｷｭﾘﾃｨ対策含む）</a:t>
            </a:r>
            <a:endParaRPr lang="en-US" altLang="ja-JP" sz="1100" dirty="0">
              <a:latin typeface="Meiryo UI" panose="020B0604030504040204" pitchFamily="50" charset="-128"/>
              <a:ea typeface="Meiryo UI" panose="020B0604030504040204" pitchFamily="50" charset="-128"/>
            </a:endParaRPr>
          </a:p>
          <a:p>
            <a:pPr algn="l">
              <a:lnSpc>
                <a:spcPct val="150000"/>
              </a:lnSpc>
            </a:pPr>
            <a:r>
              <a:rPr lang="ja-JP" altLang="en-US" sz="1100" dirty="0">
                <a:hlinkClick r:id="rId6"/>
              </a:rPr>
              <a:t>トップページ ｜ </a:t>
            </a:r>
            <a:r>
              <a:rPr lang="en-US" altLang="ja-JP" sz="1100" dirty="0">
                <a:hlinkClick r:id="rId6"/>
              </a:rPr>
              <a:t>IT</a:t>
            </a:r>
            <a:r>
              <a:rPr lang="ja-JP" altLang="en-US" sz="1100" dirty="0">
                <a:hlinkClick r:id="rId6"/>
              </a:rPr>
              <a:t>導入補助金</a:t>
            </a:r>
            <a:r>
              <a:rPr lang="en-US" altLang="ja-JP" sz="1100" dirty="0">
                <a:hlinkClick r:id="rId6"/>
              </a:rPr>
              <a:t>2023</a:t>
            </a:r>
            <a:r>
              <a:rPr lang="ja-JP" altLang="en-US" sz="1100" dirty="0">
                <a:hlinkClick r:id="rId6"/>
              </a:rPr>
              <a:t>（後期事務局）</a:t>
            </a:r>
            <a:endParaRPr lang="en-US" altLang="ja-JP" sz="1100" dirty="0">
              <a:latin typeface="Meiryo UI" panose="020B0604030504040204" pitchFamily="50" charset="-128"/>
              <a:ea typeface="Meiryo UI" panose="020B0604030504040204" pitchFamily="50" charset="-128"/>
            </a:endParaRPr>
          </a:p>
          <a:p>
            <a:pPr algn="l">
              <a:lnSpc>
                <a:spcPct val="150000"/>
              </a:lnSpc>
            </a:pPr>
            <a:r>
              <a:rPr lang="ja-JP" altLang="en-US" sz="1400" dirty="0">
                <a:solidFill>
                  <a:schemeClr val="tx1"/>
                </a:solidFill>
                <a:latin typeface="Meiryo UI" panose="020B0604030504040204" pitchFamily="50" charset="-128"/>
                <a:ea typeface="Meiryo UI" panose="020B0604030504040204" pitchFamily="50" charset="-128"/>
              </a:rPr>
              <a:t>・業務改善助成金</a:t>
            </a:r>
            <a:r>
              <a:rPr lang="ja-JP" altLang="en-US" sz="1050" dirty="0">
                <a:solidFill>
                  <a:schemeClr val="tx1"/>
                </a:solidFill>
                <a:latin typeface="Meiryo UI" panose="020B0604030504040204" pitchFamily="50" charset="-128"/>
                <a:ea typeface="Meiryo UI" panose="020B0604030504040204" pitchFamily="50" charset="-128"/>
              </a:rPr>
              <a:t>（厚労省）</a:t>
            </a:r>
            <a:endParaRPr lang="en-US" altLang="ja-JP" sz="1050" dirty="0">
              <a:solidFill>
                <a:schemeClr val="tx1"/>
              </a:solidFill>
              <a:latin typeface="Meiryo UI" panose="020B0604030504040204" pitchFamily="50" charset="-128"/>
              <a:ea typeface="Meiryo UI" panose="020B0604030504040204" pitchFamily="50" charset="-128"/>
            </a:endParaRPr>
          </a:p>
          <a:p>
            <a:pPr algn="l">
              <a:lnSpc>
                <a:spcPct val="150000"/>
              </a:lnSpc>
            </a:pPr>
            <a:r>
              <a:rPr lang="ja-JP" altLang="en-US" sz="1100" dirty="0">
                <a:solidFill>
                  <a:schemeClr val="tx1"/>
                </a:solidFill>
                <a:latin typeface="+mn-lt"/>
                <a:ea typeface="Meiryo UI" panose="020B0604030504040204" pitchFamily="50" charset="-128"/>
              </a:rPr>
              <a:t>最低賃金の引き上げ計画とともに生産性向上に資する設備投資にかかわる費用を助成</a:t>
            </a:r>
            <a:endParaRPr lang="en-US" altLang="ja-JP" sz="1100" dirty="0">
              <a:solidFill>
                <a:schemeClr val="tx1"/>
              </a:solidFill>
              <a:latin typeface="+mn-lt"/>
              <a:ea typeface="Meiryo UI" panose="020B0604030504040204" pitchFamily="50" charset="-128"/>
            </a:endParaRPr>
          </a:p>
          <a:p>
            <a:pPr algn="l">
              <a:lnSpc>
                <a:spcPct val="150000"/>
              </a:lnSpc>
            </a:pPr>
            <a:r>
              <a:rPr lang="zh-TW" altLang="en-US" sz="1100" dirty="0">
                <a:latin typeface="+mn-lt"/>
                <a:hlinkClick r:id="rId7"/>
              </a:rPr>
              <a:t>業務改善助成金｜厚生労働省 </a:t>
            </a:r>
            <a:r>
              <a:rPr lang="en-US" altLang="zh-TW" sz="1100" dirty="0">
                <a:latin typeface="+mn-lt"/>
                <a:hlinkClick r:id="rId7"/>
              </a:rPr>
              <a:t>(mhlw.go.jp)</a:t>
            </a:r>
            <a:endParaRPr lang="en-US" altLang="ja-JP" sz="1100" dirty="0">
              <a:solidFill>
                <a:schemeClr val="tx1"/>
              </a:solidFill>
              <a:latin typeface="+mn-lt"/>
              <a:ea typeface="Meiryo UI" panose="020B0604030504040204" pitchFamily="50" charset="-128"/>
            </a:endParaRPr>
          </a:p>
          <a:p>
            <a:pPr algn="l">
              <a:lnSpc>
                <a:spcPct val="150000"/>
              </a:lnSpc>
            </a:pPr>
            <a:r>
              <a:rPr lang="ja-JP" altLang="en-US" sz="1400" dirty="0">
                <a:solidFill>
                  <a:schemeClr val="tx1"/>
                </a:solidFill>
                <a:latin typeface="Meiryo UI" panose="020B0604030504040204" pitchFamily="50" charset="-128"/>
                <a:ea typeface="Meiryo UI" panose="020B0604030504040204" pitchFamily="50" charset="-128"/>
              </a:rPr>
              <a:t>・働き方改革推進支援センター</a:t>
            </a:r>
            <a:r>
              <a:rPr lang="ja-JP" altLang="en-US" sz="1050" dirty="0">
                <a:solidFill>
                  <a:schemeClr val="tx1"/>
                </a:solidFill>
                <a:latin typeface="Meiryo UI" panose="020B0604030504040204" pitchFamily="50" charset="-128"/>
                <a:ea typeface="Meiryo UI" panose="020B0604030504040204" pitchFamily="50" charset="-128"/>
              </a:rPr>
              <a:t>（厚労省）</a:t>
            </a:r>
            <a:endParaRPr lang="en-US" altLang="ja-JP" sz="1050" dirty="0">
              <a:solidFill>
                <a:schemeClr val="tx1"/>
              </a:solidFill>
              <a:latin typeface="Meiryo UI" panose="020B0604030504040204" pitchFamily="50" charset="-128"/>
              <a:ea typeface="Meiryo UI" panose="020B0604030504040204" pitchFamily="50" charset="-128"/>
            </a:endParaRPr>
          </a:p>
          <a:p>
            <a:pPr algn="l">
              <a:lnSpc>
                <a:spcPct val="150000"/>
              </a:lnSpc>
            </a:pPr>
            <a:r>
              <a:rPr lang="ja-JP" altLang="en-US" sz="1100" dirty="0">
                <a:latin typeface="Meiryo UI" panose="020B0604030504040204" pitchFamily="50" charset="-128"/>
                <a:ea typeface="Meiryo UI" panose="020B0604030504040204" pitchFamily="50" charset="-128"/>
              </a:rPr>
              <a:t>生産性の向上などの経営改善に取り組む中小企業の労働条件管理などの相談先</a:t>
            </a:r>
            <a:endParaRPr lang="en-US" altLang="ja-JP" sz="1100" dirty="0">
              <a:latin typeface="Meiryo UI" panose="020B0604030504040204" pitchFamily="50" charset="-128"/>
              <a:ea typeface="Meiryo UI" panose="020B0604030504040204" pitchFamily="50" charset="-128"/>
            </a:endParaRPr>
          </a:p>
          <a:p>
            <a:pPr algn="l">
              <a:lnSpc>
                <a:spcPct val="150000"/>
              </a:lnSpc>
            </a:pPr>
            <a:r>
              <a:rPr lang="ja-JP" altLang="en-US" sz="1100" dirty="0">
                <a:hlinkClick r:id="rId8"/>
              </a:rPr>
              <a:t>働き方改革推進支援センターのご案内 ｜厚生労働省</a:t>
            </a:r>
            <a:endParaRPr lang="en-US" altLang="ja-JP" sz="1100" dirty="0">
              <a:solidFill>
                <a:schemeClr val="tx1"/>
              </a:solidFill>
              <a:latin typeface="Meiryo UI" panose="020B0604030504040204" pitchFamily="50" charset="-128"/>
              <a:ea typeface="Meiryo UI" panose="020B0604030504040204" pitchFamily="50" charset="-128"/>
            </a:endParaRPr>
          </a:p>
          <a:p>
            <a:pPr algn="l">
              <a:lnSpc>
                <a:spcPct val="150000"/>
              </a:lnSpc>
            </a:pPr>
            <a:r>
              <a:rPr lang="ja-JP" altLang="en-US" sz="1400" dirty="0">
                <a:solidFill>
                  <a:schemeClr val="tx1"/>
                </a:solidFill>
                <a:latin typeface="Meiryo UI" panose="020B0604030504040204" pitchFamily="50" charset="-128"/>
                <a:ea typeface="Meiryo UI" panose="020B0604030504040204" pitchFamily="50" charset="-128"/>
              </a:rPr>
              <a:t>・よろづ支援拠点</a:t>
            </a:r>
            <a:r>
              <a:rPr lang="ja-JP" altLang="en-US" sz="1050" dirty="0">
                <a:solidFill>
                  <a:schemeClr val="tx1"/>
                </a:solidFill>
                <a:latin typeface="Meiryo UI" panose="020B0604030504040204" pitchFamily="50" charset="-128"/>
                <a:ea typeface="Meiryo UI" panose="020B0604030504040204" pitchFamily="50" charset="-128"/>
              </a:rPr>
              <a:t>（経産省）</a:t>
            </a:r>
            <a:endParaRPr lang="en-US" altLang="ja-JP" sz="1100" dirty="0">
              <a:solidFill>
                <a:schemeClr val="tx1"/>
              </a:solidFill>
              <a:latin typeface="Meiryo UI" panose="020B0604030504040204" pitchFamily="50" charset="-128"/>
              <a:ea typeface="Meiryo UI" panose="020B0604030504040204" pitchFamily="50" charset="-128"/>
            </a:endParaRPr>
          </a:p>
          <a:p>
            <a:pPr algn="l">
              <a:lnSpc>
                <a:spcPct val="150000"/>
              </a:lnSpc>
            </a:pPr>
            <a:r>
              <a:rPr lang="ja-JP" altLang="en-US" sz="1100" dirty="0">
                <a:hlinkClick r:id="rId9"/>
              </a:rPr>
              <a:t>よろず支援拠点全国本部 </a:t>
            </a:r>
            <a:r>
              <a:rPr lang="en-US" altLang="ja-JP" sz="1100" dirty="0">
                <a:hlinkClick r:id="rId9"/>
              </a:rPr>
              <a:t>(smrj.go.jp)</a:t>
            </a:r>
            <a:endParaRPr lang="ja-JP" altLang="en-US" sz="1100" dirty="0"/>
          </a:p>
        </p:txBody>
      </p:sp>
      <p:sp>
        <p:nvSpPr>
          <p:cNvPr id="10" name="テキスト ボックス 9">
            <a:extLst>
              <a:ext uri="{FF2B5EF4-FFF2-40B4-BE49-F238E27FC236}">
                <a16:creationId xmlns:a16="http://schemas.microsoft.com/office/drawing/2014/main" id="{9C355600-889C-89FC-44B1-1C80C8D36C94}"/>
              </a:ext>
            </a:extLst>
          </p:cNvPr>
          <p:cNvSpPr txBox="1"/>
          <p:nvPr/>
        </p:nvSpPr>
        <p:spPr>
          <a:xfrm>
            <a:off x="6768886" y="6603236"/>
            <a:ext cx="5543953" cy="276999"/>
          </a:xfrm>
          <a:prstGeom prst="rect">
            <a:avLst/>
          </a:prstGeom>
          <a:noFill/>
        </p:spPr>
        <p:txBody>
          <a:bodyPr wrap="square">
            <a:spAutoFit/>
          </a:bodyPr>
          <a:lstStyle/>
          <a:p>
            <a:pPr algn="r" eaLnBrk="0" fontAlgn="base" hangingPunct="0">
              <a:spcBef>
                <a:spcPct val="0"/>
              </a:spcBef>
              <a:spcAft>
                <a:spcPct val="0"/>
              </a:spcAft>
              <a:defRPr/>
            </a:pPr>
            <a:r>
              <a:rPr lang="ja-JP" altLang="en-US" sz="1200" dirty="0">
                <a:solidFill>
                  <a:srgbClr val="000000"/>
                </a:solidFill>
                <a:latin typeface="BIZ UDゴシック" panose="020B0400000000000000" pitchFamily="49" charset="-128"/>
                <a:ea typeface="BIZ UDゴシック" panose="020B0400000000000000" pitchFamily="49" charset="-128"/>
              </a:rPr>
              <a:t>（掲載制度：新しい資本主義実現会議令和</a:t>
            </a:r>
            <a:r>
              <a:rPr lang="en-US" altLang="ja-JP" sz="1200" dirty="0">
                <a:solidFill>
                  <a:srgbClr val="000000"/>
                </a:solidFill>
                <a:latin typeface="BIZ UDゴシック" panose="020B0400000000000000" pitchFamily="49" charset="-128"/>
                <a:ea typeface="BIZ UDゴシック" panose="020B0400000000000000" pitchFamily="49" charset="-128"/>
              </a:rPr>
              <a:t>5</a:t>
            </a:r>
            <a:r>
              <a:rPr lang="ja-JP" altLang="en-US" sz="1200" dirty="0">
                <a:solidFill>
                  <a:srgbClr val="000000"/>
                </a:solidFill>
                <a:latin typeface="BIZ UDゴシック" panose="020B0400000000000000" pitchFamily="49" charset="-128"/>
                <a:ea typeface="BIZ UDゴシック" panose="020B0400000000000000" pitchFamily="49" charset="-128"/>
              </a:rPr>
              <a:t>年</a:t>
            </a:r>
            <a:r>
              <a:rPr lang="en-US" altLang="ja-JP" sz="1200" dirty="0">
                <a:solidFill>
                  <a:srgbClr val="000000"/>
                </a:solidFill>
                <a:latin typeface="BIZ UDゴシック" panose="020B0400000000000000" pitchFamily="49" charset="-128"/>
                <a:ea typeface="BIZ UDゴシック" panose="020B0400000000000000" pitchFamily="49" charset="-128"/>
              </a:rPr>
              <a:t>8</a:t>
            </a:r>
            <a:r>
              <a:rPr lang="ja-JP" altLang="en-US" sz="1200" dirty="0">
                <a:solidFill>
                  <a:srgbClr val="000000"/>
                </a:solidFill>
                <a:latin typeface="BIZ UDゴシック" panose="020B0400000000000000" pitchFamily="49" charset="-128"/>
                <a:ea typeface="BIZ UDゴシック" panose="020B0400000000000000" pitchFamily="49" charset="-128"/>
              </a:rPr>
              <a:t>月資料掲載の制度から抜粋）</a:t>
            </a:r>
          </a:p>
        </p:txBody>
      </p:sp>
    </p:spTree>
    <p:extLst>
      <p:ext uri="{BB962C8B-B14F-4D97-AF65-F5344CB8AC3E}">
        <p14:creationId xmlns:p14="http://schemas.microsoft.com/office/powerpoint/2010/main" val="3883286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Line 10">
            <a:extLst>
              <a:ext uri="{FF2B5EF4-FFF2-40B4-BE49-F238E27FC236}">
                <a16:creationId xmlns:a16="http://schemas.microsoft.com/office/drawing/2014/main" id="{E963A7B0-F65B-4E89-BBA2-38DC4CE86EC7}"/>
              </a:ext>
            </a:extLst>
          </p:cNvPr>
          <p:cNvSpPr>
            <a:spLocks noChangeShapeType="1"/>
          </p:cNvSpPr>
          <p:nvPr/>
        </p:nvSpPr>
        <p:spPr bwMode="auto">
          <a:xfrm>
            <a:off x="156000" y="563701"/>
            <a:ext cx="11880000" cy="0"/>
          </a:xfrm>
          <a:prstGeom prst="line">
            <a:avLst/>
          </a:prstGeom>
          <a:noFill/>
          <a:ln w="57150" cmpd="thinThick">
            <a:solidFill>
              <a:schemeClr val="accent1"/>
            </a:solidFill>
            <a:round/>
            <a:headEnd/>
            <a:tailEnd/>
          </a:ln>
          <a:extLst>
            <a:ext uri="{909E8E84-426E-40DD-AFC4-6F175D3DCCD1}">
              <a14:hiddenFill xmlns:a14="http://schemas.microsoft.com/office/drawing/2010/main">
                <a:noFill/>
              </a14:hiddenFill>
            </a:ext>
          </a:extLst>
        </p:spPr>
        <p:txBody>
          <a:bodyPr>
            <a:spAutoFit/>
          </a:bodyPr>
          <a:lstStyle/>
          <a:p>
            <a:pPr defTabSz="422041" eaLnBrk="1" fontAlgn="auto" hangingPunct="1">
              <a:spcBef>
                <a:spcPts val="0"/>
              </a:spcBef>
              <a:spcAft>
                <a:spcPts val="0"/>
              </a:spcAft>
            </a:pPr>
            <a:endParaRPr lang="ja-JP" altLang="en-US" sz="1662" b="0" dirty="0">
              <a:solidFill>
                <a:prstClr val="black"/>
              </a:solidFill>
              <a:latin typeface="Calibri" panose="020F0502020204030204"/>
              <a:ea typeface="游ゴシック" panose="020B0400000000000000" pitchFamily="50" charset="-128"/>
            </a:endParaRPr>
          </a:p>
        </p:txBody>
      </p:sp>
      <p:sp>
        <p:nvSpPr>
          <p:cNvPr id="48" name="テキスト ボックス 47">
            <a:extLst>
              <a:ext uri="{FF2B5EF4-FFF2-40B4-BE49-F238E27FC236}">
                <a16:creationId xmlns:a16="http://schemas.microsoft.com/office/drawing/2014/main" id="{CEF3B0EE-D2E0-4020-8D6F-599F6EECB423}"/>
              </a:ext>
            </a:extLst>
          </p:cNvPr>
          <p:cNvSpPr txBox="1">
            <a:spLocks noChangeArrowheads="1"/>
          </p:cNvSpPr>
          <p:nvPr/>
        </p:nvSpPr>
        <p:spPr bwMode="auto">
          <a:xfrm>
            <a:off x="-1" y="79305"/>
            <a:ext cx="1104537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■項目詳細：</a:t>
            </a:r>
            <a:r>
              <a:rPr lang="ja-JP" altLang="ja-JP" sz="2400" dirty="0">
                <a:latin typeface="Meiryo UI" panose="020B0604030504040204" pitchFamily="50" charset="-128"/>
                <a:ea typeface="Meiryo UI" panose="020B0604030504040204" pitchFamily="50" charset="-128"/>
              </a:rPr>
              <a:t>災害などを踏まえたインフラ整備</a:t>
            </a:r>
            <a:endParaRPr lang="en-US" altLang="ja-JP" sz="2400" dirty="0">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BCD07AC5-7D64-EC13-77E8-71DBA9554F7D}"/>
              </a:ext>
            </a:extLst>
          </p:cNvPr>
          <p:cNvSpPr txBox="1">
            <a:spLocks noChangeArrowheads="1"/>
          </p:cNvSpPr>
          <p:nvPr/>
        </p:nvSpPr>
        <p:spPr bwMode="auto">
          <a:xfrm>
            <a:off x="10090484" y="36747"/>
            <a:ext cx="2050716" cy="461665"/>
          </a:xfrm>
          <a:prstGeom prst="rect">
            <a:avLst/>
          </a:prstGeom>
          <a:solidFill>
            <a:schemeClr val="accent4">
              <a:lumMod val="40000"/>
              <a:lumOff val="60000"/>
            </a:schemeClr>
          </a:solidFill>
          <a:ln>
            <a:noFill/>
          </a:ln>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None/>
            </a:pPr>
            <a:r>
              <a:rPr lang="en-US" altLang="ja-JP"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期から継続</a:t>
            </a:r>
            <a:endParaRPr lang="en-US" altLang="ja-JP"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2">
            <a:extLst>
              <a:ext uri="{FF2B5EF4-FFF2-40B4-BE49-F238E27FC236}">
                <a16:creationId xmlns:a16="http://schemas.microsoft.com/office/drawing/2014/main" id="{9F3820FD-3277-0542-BCE5-55DB6DED8A11}"/>
              </a:ext>
            </a:extLst>
          </p:cNvPr>
          <p:cNvSpPr txBox="1">
            <a:spLocks noChangeArrowheads="1"/>
          </p:cNvSpPr>
          <p:nvPr/>
        </p:nvSpPr>
        <p:spPr bwMode="auto">
          <a:xfrm>
            <a:off x="156000" y="824227"/>
            <a:ext cx="11880000" cy="3785652"/>
          </a:xfrm>
          <a:prstGeom prst="rect">
            <a:avLst/>
          </a:prstGeom>
          <a:solidFill>
            <a:schemeClr val="accent1">
              <a:lumMod val="40000"/>
              <a:lumOff val="60000"/>
            </a:schemeClr>
          </a:solidFill>
          <a:ln>
            <a:noFill/>
          </a:ln>
        </p:spPr>
        <p:txBody>
          <a:bodyPr wrap="square" anchor="ctr">
            <a:spAutoFit/>
          </a:bodyPr>
          <a:lstStyle>
            <a:lvl1pPr>
              <a:defRPr sz="4000" b="1">
                <a:solidFill>
                  <a:schemeClr val="bg1"/>
                </a:solidFill>
                <a:latin typeface="HG丸ｺﾞｼｯｸM-PRO" panose="020F0600000000000000" pitchFamily="50" charset="-128"/>
                <a:ea typeface="HG丸ｺﾞｼｯｸM-PRO" panose="020F0600000000000000" pitchFamily="50" charset="-128"/>
              </a:defRPr>
            </a:lvl1pPr>
            <a:lvl2pPr marL="742950" indent="-285750">
              <a:defRPr sz="4000" b="1">
                <a:solidFill>
                  <a:schemeClr val="bg1"/>
                </a:solidFill>
                <a:latin typeface="HG丸ｺﾞｼｯｸM-PRO" panose="020F0600000000000000" pitchFamily="50" charset="-128"/>
                <a:ea typeface="HG丸ｺﾞｼｯｸM-PRO" panose="020F0600000000000000" pitchFamily="50" charset="-128"/>
              </a:defRPr>
            </a:lvl2pPr>
            <a:lvl3pPr marL="1143000" indent="-228600">
              <a:defRPr sz="4000" b="1">
                <a:solidFill>
                  <a:schemeClr val="bg1"/>
                </a:solidFill>
                <a:latin typeface="HG丸ｺﾞｼｯｸM-PRO" panose="020F0600000000000000" pitchFamily="50" charset="-128"/>
                <a:ea typeface="HG丸ｺﾞｼｯｸM-PRO" panose="020F0600000000000000" pitchFamily="50" charset="-128"/>
              </a:defRPr>
            </a:lvl3pPr>
            <a:lvl4pPr marL="1600200" indent="-228600">
              <a:defRPr sz="4000" b="1">
                <a:solidFill>
                  <a:schemeClr val="bg1"/>
                </a:solidFill>
                <a:latin typeface="HG丸ｺﾞｼｯｸM-PRO" panose="020F0600000000000000" pitchFamily="50" charset="-128"/>
                <a:ea typeface="HG丸ｺﾞｼｯｸM-PRO" panose="020F0600000000000000" pitchFamily="50" charset="-128"/>
              </a:defRPr>
            </a:lvl4pPr>
            <a:lvl5pPr marL="2057400" indent="-228600">
              <a:defRPr sz="4000" b="1">
                <a:solidFill>
                  <a:schemeClr val="bg1"/>
                </a:solidFill>
                <a:latin typeface="HG丸ｺﾞｼｯｸM-PRO" panose="020F0600000000000000" pitchFamily="50" charset="-128"/>
                <a:ea typeface="HG丸ｺﾞｼｯｸM-PRO" panose="020F0600000000000000" pitchFamily="50" charset="-128"/>
              </a:defRPr>
            </a:lvl5pPr>
            <a:lvl6pPr marL="25146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6pPr>
            <a:lvl7pPr marL="29718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7pPr>
            <a:lvl8pPr marL="34290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8pPr>
            <a:lvl9pPr marL="3886200" indent="-228600" eaLnBrk="0" fontAlgn="base" hangingPunct="0">
              <a:spcBef>
                <a:spcPct val="0"/>
              </a:spcBef>
              <a:spcAft>
                <a:spcPct val="0"/>
              </a:spcAft>
              <a:defRPr sz="4000" b="1">
                <a:solidFill>
                  <a:schemeClr val="bg1"/>
                </a:solidFill>
                <a:latin typeface="HG丸ｺﾞｼｯｸM-PRO" panose="020F0600000000000000" pitchFamily="50" charset="-128"/>
                <a:ea typeface="HG丸ｺﾞｼｯｸM-PRO" panose="020F0600000000000000" pitchFamily="50" charset="-128"/>
              </a:defRPr>
            </a:lvl9pPr>
          </a:lstStyle>
          <a:p>
            <a:pPr algn="just"/>
            <a:r>
              <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選定理由</a:t>
            </a:r>
            <a:r>
              <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just"/>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・近年、異常気象による災害が各地で多発しており、道路や電力供給等のインフラに被害が</a:t>
            </a:r>
            <a:endPar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出ると復旧するまで不自由な生活を強いられる状況がある</a:t>
            </a:r>
            <a:endPar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CASE</a:t>
            </a:r>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400" b="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MaaS</a:t>
            </a:r>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の進展と同時に普及する、充電インフラや蓄電池等の自動車の新技術は、</a:t>
            </a:r>
            <a:endPar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停電などの災害時に有用という認識が、関係省庁でも認識され始めている</a:t>
            </a:r>
            <a:endPar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年、千葉の大規模停電の際、停電が長引いた要因の一つに電力会社と倒れた</a:t>
            </a:r>
            <a:endPar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木の処理の管轄が自治体であり、すぐに対処にあたれなかったことがある。</a:t>
            </a:r>
            <a:endPar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有事の際の対応について、自治体が関連企業等と協定を結んでおく等の対策も必要</a:t>
            </a:r>
            <a:endPar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・組織内地方議員による各地方議会などでの働きかけと国会での顧問議員による働きかけ、</a:t>
            </a:r>
            <a:endPar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双方連携し取り組める内容となる。</a:t>
            </a:r>
            <a:endPar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55055823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6213</TotalTime>
  <Words>4136</Words>
  <Application>Microsoft Office PowerPoint</Application>
  <PresentationFormat>ワイド画面</PresentationFormat>
  <Paragraphs>297</Paragraphs>
  <Slides>17</Slides>
  <Notes>6</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17</vt:i4>
      </vt:variant>
    </vt:vector>
  </HeadingPairs>
  <TitlesOfParts>
    <vt:vector size="25" baseType="lpstr">
      <vt:lpstr>BIZ UDゴシック</vt:lpstr>
      <vt:lpstr>Meiryo UI</vt:lpstr>
      <vt:lpstr>ＭＳ 明朝</vt:lpstr>
      <vt:lpstr>游ゴシック</vt:lpstr>
      <vt:lpstr>游ゴシック Light</vt:lpstr>
      <vt:lpstr>Arial</vt:lpstr>
      <vt:lpstr>Calibri</vt:lpstr>
      <vt:lpstr>Office テーマ</vt:lpstr>
      <vt:lpstr>第30期（前）政策実現取り組み項目について ～地域と国とが連携して取り組む政策～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JAW 政策・岡野</dc:creator>
  <cp:lastModifiedBy>JAW 政策・西谷</cp:lastModifiedBy>
  <cp:revision>68</cp:revision>
  <dcterms:created xsi:type="dcterms:W3CDTF">2021-08-24T07:25:41Z</dcterms:created>
  <dcterms:modified xsi:type="dcterms:W3CDTF">2023-11-15T12:43:24Z</dcterms:modified>
</cp:coreProperties>
</file>