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051" r:id="rId5"/>
    <p:sldId id="2052" r:id="rId6"/>
    <p:sldId id="2053" r:id="rId7"/>
    <p:sldId id="2054" r:id="rId8"/>
    <p:sldId id="2055" r:id="rId9"/>
    <p:sldId id="2056" r:id="rId10"/>
    <p:sldId id="2057" r:id="rId11"/>
    <p:sldId id="2058" r:id="rId12"/>
    <p:sldId id="2017" r:id="rId13"/>
    <p:sldId id="2059" r:id="rId14"/>
    <p:sldId id="2016" r:id="rId15"/>
    <p:sldId id="2060" r:id="rId16"/>
    <p:sldId id="2061" r:id="rId17"/>
    <p:sldId id="2062" r:id="rId18"/>
  </p:sldIdLst>
  <p:sldSz cx="9144000" cy="6858000" type="screen4x3"/>
  <p:notesSz cx="7102475" cy="102330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98BFB239-EAFB-422B-9FB4-FB0F03DBE9E7}">
          <p14:sldIdLst/>
        </p14:section>
        <p14:section name="参考" id="{A01DA151-112A-45B5-99B0-D7F53FA79880}">
          <p14:sldIdLst>
            <p14:sldId id="2051"/>
            <p14:sldId id="2052"/>
            <p14:sldId id="2053"/>
            <p14:sldId id="2054"/>
            <p14:sldId id="2055"/>
            <p14:sldId id="2056"/>
            <p14:sldId id="2057"/>
            <p14:sldId id="2058"/>
            <p14:sldId id="2017"/>
            <p14:sldId id="2059"/>
            <p14:sldId id="2016"/>
            <p14:sldId id="2060"/>
            <p14:sldId id="2061"/>
            <p14:sldId id="2062"/>
          </p14:sldIdLst>
        </p14:section>
        <p14:section name="過去の労連資料" id="{F827FB5D-1DBC-41E7-B7D5-5CAC231246FA}">
          <p14:sldIdLst/>
        </p14:section>
      </p14:sectionLst>
    </p:ext>
    <p:ext uri="{EFAFB233-063F-42B5-8137-9DF3F51BA10A}">
      <p15:sldGuideLst xmlns:p15="http://schemas.microsoft.com/office/powerpoint/2012/main">
        <p15:guide id="1" orient="horz" pos="3974" userDrawn="1">
          <p15:clr>
            <a:srgbClr val="A4A3A4"/>
          </p15:clr>
        </p15:guide>
        <p15:guide id="2" pos="376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W 国際・中島" initials="J国" lastIdx="2" clrIdx="0">
    <p:extLst>
      <p:ext uri="{19B8F6BF-5375-455C-9EA6-DF929625EA0E}">
        <p15:presenceInfo xmlns:p15="http://schemas.microsoft.com/office/powerpoint/2012/main" userId="S::nakajima@jaw.or.jp::2109c759-08be-4ffe-9f45-eb7646439f33" providerId="AD"/>
      </p:ext>
    </p:extLst>
  </p:cmAuthor>
  <p:cmAuthor id="2" name="JAW 国際・村上" initials="J国" lastIdx="3" clrIdx="1">
    <p:extLst>
      <p:ext uri="{19B8F6BF-5375-455C-9EA6-DF929625EA0E}">
        <p15:presenceInfo xmlns:p15="http://schemas.microsoft.com/office/powerpoint/2012/main" userId="S::murakami@jaw.or.jp::2034104a-f207-43d7-9243-ad19121035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006666"/>
    <a:srgbClr val="CCFFCC"/>
    <a:srgbClr val="F5F5F5"/>
    <a:srgbClr val="F0ECF4"/>
    <a:srgbClr val="E2F1F6"/>
    <a:srgbClr val="4F81BD"/>
    <a:srgbClr val="EFF9FF"/>
    <a:srgbClr val="FFFFCC"/>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7628" autoAdjust="0"/>
    <p:restoredTop sz="67847" autoAdjust="0"/>
  </p:normalViewPr>
  <p:slideViewPr>
    <p:cSldViewPr snapToGrid="0" showGuides="1">
      <p:cViewPr varScale="1">
        <p:scale>
          <a:sx n="45" d="100"/>
          <a:sy n="45" d="100"/>
        </p:scale>
        <p:origin x="2204" y="36"/>
      </p:cViewPr>
      <p:guideLst>
        <p:guide orient="horz" pos="3974"/>
        <p:guide pos="3765"/>
      </p:guideLst>
    </p:cSldViewPr>
  </p:slideViewPr>
  <p:notesTextViewPr>
    <p:cViewPr>
      <p:scale>
        <a:sx n="3" d="2"/>
        <a:sy n="3" d="2"/>
      </p:scale>
      <p:origin x="0" y="0"/>
    </p:cViewPr>
  </p:notesTextViewPr>
  <p:sorterViewPr>
    <p:cViewPr>
      <p:scale>
        <a:sx n="70" d="100"/>
        <a:sy n="70" d="100"/>
      </p:scale>
      <p:origin x="0" y="0"/>
    </p:cViewPr>
  </p:sorterViewPr>
  <p:notesViewPr>
    <p:cSldViewPr snapToGrid="0" showGuides="1">
      <p:cViewPr varScale="1">
        <p:scale>
          <a:sx n="45" d="100"/>
          <a:sy n="45" d="100"/>
        </p:scale>
        <p:origin x="2796"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D5B4B9F9-5D3C-4DAC-8A9F-249C2690C344}"/>
              </a:ext>
            </a:extLst>
          </p:cNvPr>
          <p:cNvSpPr>
            <a:spLocks noGrp="1"/>
          </p:cNvSpPr>
          <p:nvPr>
            <p:ph type="hdr" sz="quarter"/>
          </p:nvPr>
        </p:nvSpPr>
        <p:spPr>
          <a:xfrm>
            <a:off x="7" y="3"/>
            <a:ext cx="3077518" cy="513204"/>
          </a:xfrm>
          <a:prstGeom prst="rect">
            <a:avLst/>
          </a:prstGeom>
        </p:spPr>
        <p:txBody>
          <a:bodyPr vert="horz" lIns="94577" tIns="47289" rIns="94577" bIns="47289" rtlCol="0"/>
          <a:lstStyle>
            <a:lvl1pPr algn="l">
              <a:defRPr sz="1300"/>
            </a:lvl1pPr>
          </a:lstStyle>
          <a:p>
            <a:endParaRPr kumimoji="1" lang="ja-JP" altLang="en-US"/>
          </a:p>
        </p:txBody>
      </p:sp>
      <p:sp>
        <p:nvSpPr>
          <p:cNvPr id="3" name="日付プレースホルダー 2">
            <a:extLst>
              <a:ext uri="{FF2B5EF4-FFF2-40B4-BE49-F238E27FC236}">
                <a16:creationId xmlns:a16="http://schemas.microsoft.com/office/drawing/2014/main" id="{AF33C877-35C6-4A94-A2B4-E8B32EEA822C}"/>
              </a:ext>
            </a:extLst>
          </p:cNvPr>
          <p:cNvSpPr>
            <a:spLocks noGrp="1"/>
          </p:cNvSpPr>
          <p:nvPr>
            <p:ph type="dt" sz="quarter" idx="1"/>
          </p:nvPr>
        </p:nvSpPr>
        <p:spPr>
          <a:xfrm>
            <a:off x="4023304" y="3"/>
            <a:ext cx="3077518" cy="513204"/>
          </a:xfrm>
          <a:prstGeom prst="rect">
            <a:avLst/>
          </a:prstGeom>
        </p:spPr>
        <p:txBody>
          <a:bodyPr vert="horz" lIns="94577" tIns="47289" rIns="94577" bIns="47289" rtlCol="0"/>
          <a:lstStyle>
            <a:lvl1pPr algn="r">
              <a:defRPr sz="1300"/>
            </a:lvl1pPr>
          </a:lstStyle>
          <a:p>
            <a:fld id="{80FF6992-5FD6-473D-9E38-796A828881D5}" type="datetimeFigureOut">
              <a:rPr kumimoji="1" lang="ja-JP" altLang="en-US" smtClean="0"/>
              <a:t>2024/3/12</a:t>
            </a:fld>
            <a:endParaRPr kumimoji="1" lang="ja-JP" altLang="en-US"/>
          </a:p>
        </p:txBody>
      </p:sp>
      <p:sp>
        <p:nvSpPr>
          <p:cNvPr id="4" name="フッター プレースホルダー 3">
            <a:extLst>
              <a:ext uri="{FF2B5EF4-FFF2-40B4-BE49-F238E27FC236}">
                <a16:creationId xmlns:a16="http://schemas.microsoft.com/office/drawing/2014/main" id="{EFAB899A-73F1-4EE6-B594-E0E738FCEB26}"/>
              </a:ext>
            </a:extLst>
          </p:cNvPr>
          <p:cNvSpPr>
            <a:spLocks noGrp="1"/>
          </p:cNvSpPr>
          <p:nvPr>
            <p:ph type="ftr" sz="quarter" idx="2"/>
          </p:nvPr>
        </p:nvSpPr>
        <p:spPr>
          <a:xfrm>
            <a:off x="7" y="9719828"/>
            <a:ext cx="3077518" cy="513204"/>
          </a:xfrm>
          <a:prstGeom prst="rect">
            <a:avLst/>
          </a:prstGeom>
        </p:spPr>
        <p:txBody>
          <a:bodyPr vert="horz" lIns="94577" tIns="47289" rIns="94577" bIns="47289" rtlCol="0" anchor="b"/>
          <a:lstStyle>
            <a:lvl1pPr algn="l">
              <a:defRPr sz="1300"/>
            </a:lvl1pPr>
          </a:lstStyle>
          <a:p>
            <a:endParaRPr kumimoji="1" lang="ja-JP" altLang="en-US"/>
          </a:p>
        </p:txBody>
      </p:sp>
      <p:sp>
        <p:nvSpPr>
          <p:cNvPr id="5" name="スライド番号プレースホルダー 4">
            <a:extLst>
              <a:ext uri="{FF2B5EF4-FFF2-40B4-BE49-F238E27FC236}">
                <a16:creationId xmlns:a16="http://schemas.microsoft.com/office/drawing/2014/main" id="{6322CDFF-BFC2-409D-BBBB-DA3980FC269A}"/>
              </a:ext>
            </a:extLst>
          </p:cNvPr>
          <p:cNvSpPr>
            <a:spLocks noGrp="1"/>
          </p:cNvSpPr>
          <p:nvPr>
            <p:ph type="sldNum" sz="quarter" idx="3"/>
          </p:nvPr>
        </p:nvSpPr>
        <p:spPr>
          <a:xfrm>
            <a:off x="4023304" y="9719828"/>
            <a:ext cx="3077518" cy="513204"/>
          </a:xfrm>
          <a:prstGeom prst="rect">
            <a:avLst/>
          </a:prstGeom>
        </p:spPr>
        <p:txBody>
          <a:bodyPr vert="horz" lIns="94577" tIns="47289" rIns="94577" bIns="47289" rtlCol="0" anchor="b"/>
          <a:lstStyle>
            <a:lvl1pPr algn="r">
              <a:defRPr sz="1300"/>
            </a:lvl1pPr>
          </a:lstStyle>
          <a:p>
            <a:fld id="{16746716-218E-4889-98DD-8B3FA6B43C15}" type="slidenum">
              <a:rPr kumimoji="1" lang="ja-JP" altLang="en-US" smtClean="0"/>
              <a:t>‹#›</a:t>
            </a:fld>
            <a:endParaRPr kumimoji="1" lang="ja-JP" altLang="en-US"/>
          </a:p>
        </p:txBody>
      </p:sp>
    </p:spTree>
    <p:extLst>
      <p:ext uri="{BB962C8B-B14F-4D97-AF65-F5344CB8AC3E}">
        <p14:creationId xmlns:p14="http://schemas.microsoft.com/office/powerpoint/2010/main" val="2393686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3077740" cy="511652"/>
          </a:xfrm>
          <a:prstGeom prst="rect">
            <a:avLst/>
          </a:prstGeom>
        </p:spPr>
        <p:txBody>
          <a:bodyPr vert="horz" lIns="94577" tIns="47289" rIns="94577" bIns="47289" rtlCol="0"/>
          <a:lstStyle>
            <a:lvl1pPr algn="l">
              <a:defRPr sz="1300"/>
            </a:lvl1pPr>
          </a:lstStyle>
          <a:p>
            <a:endParaRPr kumimoji="1" lang="ja-JP" altLang="en-US"/>
          </a:p>
        </p:txBody>
      </p:sp>
      <p:sp>
        <p:nvSpPr>
          <p:cNvPr id="3" name="日付プレースホルダ 2"/>
          <p:cNvSpPr>
            <a:spLocks noGrp="1"/>
          </p:cNvSpPr>
          <p:nvPr>
            <p:ph type="dt" idx="1"/>
          </p:nvPr>
        </p:nvSpPr>
        <p:spPr>
          <a:xfrm>
            <a:off x="4023095" y="0"/>
            <a:ext cx="3077740" cy="511652"/>
          </a:xfrm>
          <a:prstGeom prst="rect">
            <a:avLst/>
          </a:prstGeom>
        </p:spPr>
        <p:txBody>
          <a:bodyPr vert="horz" lIns="94577" tIns="47289" rIns="94577" bIns="47289" rtlCol="0"/>
          <a:lstStyle>
            <a:lvl1pPr algn="r">
              <a:defRPr sz="1300"/>
            </a:lvl1pPr>
          </a:lstStyle>
          <a:p>
            <a:fld id="{96E81AD6-92A8-4E52-8BC8-5AEB9A217B87}" type="datetimeFigureOut">
              <a:rPr kumimoji="1" lang="ja-JP" altLang="en-US" smtClean="0"/>
              <a:t>2024/3/12</a:t>
            </a:fld>
            <a:endParaRPr kumimoji="1" lang="ja-JP" altLang="en-US"/>
          </a:p>
        </p:txBody>
      </p:sp>
      <p:sp>
        <p:nvSpPr>
          <p:cNvPr id="4" name="スライド イメージ プレースホルダ 3"/>
          <p:cNvSpPr>
            <a:spLocks noGrp="1" noRot="1" noChangeAspect="1"/>
          </p:cNvSpPr>
          <p:nvPr>
            <p:ph type="sldImg" idx="2"/>
          </p:nvPr>
        </p:nvSpPr>
        <p:spPr>
          <a:xfrm>
            <a:off x="993775" y="768350"/>
            <a:ext cx="5114925" cy="3835400"/>
          </a:xfrm>
          <a:prstGeom prst="rect">
            <a:avLst/>
          </a:prstGeom>
          <a:noFill/>
          <a:ln w="12700">
            <a:solidFill>
              <a:prstClr val="black"/>
            </a:solidFill>
          </a:ln>
        </p:spPr>
        <p:txBody>
          <a:bodyPr vert="horz" lIns="94577" tIns="47289" rIns="94577" bIns="47289" rtlCol="0" anchor="ctr"/>
          <a:lstStyle/>
          <a:p>
            <a:endParaRPr lang="ja-JP" altLang="en-US"/>
          </a:p>
        </p:txBody>
      </p:sp>
      <p:sp>
        <p:nvSpPr>
          <p:cNvPr id="5" name="ノート プレースホルダ 4"/>
          <p:cNvSpPr>
            <a:spLocks noGrp="1"/>
          </p:cNvSpPr>
          <p:nvPr>
            <p:ph type="body" sz="quarter" idx="3"/>
          </p:nvPr>
        </p:nvSpPr>
        <p:spPr>
          <a:xfrm>
            <a:off x="710248" y="4860691"/>
            <a:ext cx="5681980" cy="4604861"/>
          </a:xfrm>
          <a:prstGeom prst="rect">
            <a:avLst/>
          </a:prstGeom>
        </p:spPr>
        <p:txBody>
          <a:bodyPr vert="horz" lIns="94577" tIns="47289" rIns="94577" bIns="47289"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719598"/>
            <a:ext cx="3077740" cy="511652"/>
          </a:xfrm>
          <a:prstGeom prst="rect">
            <a:avLst/>
          </a:prstGeom>
        </p:spPr>
        <p:txBody>
          <a:bodyPr vert="horz" lIns="94577" tIns="47289" rIns="94577" bIns="47289" rtlCol="0" anchor="b"/>
          <a:lstStyle>
            <a:lvl1pPr algn="l">
              <a:defRPr sz="1300"/>
            </a:lvl1pPr>
          </a:lstStyle>
          <a:p>
            <a:endParaRPr kumimoji="1" lang="ja-JP" altLang="en-US"/>
          </a:p>
        </p:txBody>
      </p:sp>
      <p:sp>
        <p:nvSpPr>
          <p:cNvPr id="7" name="スライド番号プレースホルダ 6"/>
          <p:cNvSpPr>
            <a:spLocks noGrp="1"/>
          </p:cNvSpPr>
          <p:nvPr>
            <p:ph type="sldNum" sz="quarter" idx="5"/>
          </p:nvPr>
        </p:nvSpPr>
        <p:spPr>
          <a:xfrm>
            <a:off x="4023095" y="9719598"/>
            <a:ext cx="3077740" cy="511652"/>
          </a:xfrm>
          <a:prstGeom prst="rect">
            <a:avLst/>
          </a:prstGeom>
        </p:spPr>
        <p:txBody>
          <a:bodyPr vert="horz" lIns="94577" tIns="47289" rIns="94577" bIns="47289" rtlCol="0" anchor="b"/>
          <a:lstStyle>
            <a:lvl1pPr algn="r">
              <a:defRPr sz="1300"/>
            </a:lvl1pPr>
          </a:lstStyle>
          <a:p>
            <a:fld id="{22FC0AE2-6A0D-4F56-B6FA-B51756811744}"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2100" dirty="0">
                <a:latin typeface="ＭＳ 明朝" panose="02020609040205080304" pitchFamily="17" charset="-128"/>
                <a:ea typeface="ＭＳ 明朝" panose="02020609040205080304" pitchFamily="17" charset="-128"/>
              </a:rPr>
              <a:t>国際局の粕谷です。</a:t>
            </a:r>
            <a:endParaRPr lang="en-US" altLang="ja-JP" sz="2100" dirty="0">
              <a:latin typeface="ＭＳ 明朝" panose="02020609040205080304" pitchFamily="17" charset="-128"/>
              <a:ea typeface="ＭＳ 明朝" panose="02020609040205080304" pitchFamily="17" charset="-128"/>
            </a:endParaRPr>
          </a:p>
          <a:p>
            <a:r>
              <a:rPr lang="ja-JP" altLang="en-US" sz="2100" dirty="0">
                <a:latin typeface="ＭＳ 明朝" panose="02020609040205080304" pitchFamily="17" charset="-128"/>
                <a:ea typeface="ＭＳ 明朝" panose="02020609040205080304" pitchFamily="17" charset="-128"/>
              </a:rPr>
              <a:t>私からは自動車総連 国際活動</a:t>
            </a:r>
            <a:r>
              <a:rPr lang="en-US" altLang="ja-JP" sz="2100" dirty="0">
                <a:latin typeface="ＭＳ 明朝" panose="02020609040205080304" pitchFamily="17" charset="-128"/>
                <a:ea typeface="ＭＳ 明朝" panose="02020609040205080304" pitchFamily="17" charset="-128"/>
              </a:rPr>
              <a:t>『20</a:t>
            </a:r>
            <a:r>
              <a:rPr lang="ja-JP" altLang="en-US" sz="2100" dirty="0">
                <a:latin typeface="ＭＳ 明朝" panose="02020609040205080304" pitchFamily="17" charset="-128"/>
                <a:ea typeface="ＭＳ 明朝" panose="02020609040205080304" pitchFamily="17" charset="-128"/>
              </a:rPr>
              <a:t>・</a:t>
            </a:r>
            <a:r>
              <a:rPr lang="en-US" altLang="ja-JP" sz="2100" dirty="0">
                <a:latin typeface="ＭＳ 明朝" panose="02020609040205080304" pitchFamily="17" charset="-128"/>
                <a:ea typeface="ＭＳ 明朝" panose="02020609040205080304" pitchFamily="17" charset="-128"/>
              </a:rPr>
              <a:t>30</a:t>
            </a:r>
            <a:r>
              <a:rPr lang="ja-JP" altLang="en-US" sz="2100" dirty="0">
                <a:latin typeface="ＭＳ 明朝" panose="02020609040205080304" pitchFamily="17" charset="-128"/>
                <a:ea typeface="ＭＳ 明朝" panose="02020609040205080304" pitchFamily="17" charset="-128"/>
              </a:rPr>
              <a:t>ビジョン</a:t>
            </a:r>
            <a:r>
              <a:rPr lang="en-US" altLang="ja-JP" sz="2100" dirty="0">
                <a:latin typeface="ＭＳ 明朝" panose="02020609040205080304" pitchFamily="17" charset="-128"/>
                <a:ea typeface="ＭＳ 明朝" panose="02020609040205080304" pitchFamily="17" charset="-128"/>
              </a:rPr>
              <a:t>』</a:t>
            </a:r>
            <a:r>
              <a:rPr lang="ja-JP" altLang="en-US" sz="2100" dirty="0">
                <a:latin typeface="ＭＳ 明朝" panose="02020609040205080304" pitchFamily="17" charset="-128"/>
                <a:ea typeface="ＭＳ 明朝" panose="02020609040205080304" pitchFamily="17" charset="-128"/>
              </a:rPr>
              <a:t>実現に向けた活動経過と今後の方向性についてご報告させていただきます。</a:t>
            </a:r>
            <a:endParaRPr lang="en-US" altLang="ja-JP" sz="2100" dirty="0">
              <a:latin typeface="ＭＳ 明朝" panose="02020609040205080304" pitchFamily="17" charset="-128"/>
              <a:ea typeface="ＭＳ 明朝" panose="02020609040205080304" pitchFamily="17" charset="-128"/>
            </a:endParaRPr>
          </a:p>
          <a:p>
            <a:endParaRPr lang="en-US" altLang="ja-JP" sz="2100" dirty="0">
              <a:latin typeface="ＭＳ 明朝" panose="02020609040205080304" pitchFamily="17" charset="-128"/>
              <a:ea typeface="ＭＳ 明朝" panose="02020609040205080304" pitchFamily="17" charset="-128"/>
            </a:endParaRPr>
          </a:p>
          <a:p>
            <a:pPr defTabSz="954725">
              <a:defRPr/>
            </a:pPr>
            <a:r>
              <a:rPr lang="en-US" altLang="ja-JP" sz="2100" dirty="0">
                <a:solidFill>
                  <a:srgbClr val="FF0000"/>
                </a:solidFill>
                <a:latin typeface="ＭＳ 明朝" panose="02020609040205080304" pitchFamily="17" charset="-128"/>
                <a:ea typeface="ＭＳ 明朝" panose="02020609040205080304" pitchFamily="17" charset="-128"/>
              </a:rPr>
              <a:t>※</a:t>
            </a:r>
            <a:r>
              <a:rPr lang="ja-JP" altLang="en-US" sz="2100" dirty="0">
                <a:solidFill>
                  <a:srgbClr val="FF0000"/>
                </a:solidFill>
                <a:latin typeface="ＭＳ 明朝" panose="02020609040205080304" pitchFamily="17" charset="-128"/>
                <a:ea typeface="ＭＳ 明朝" panose="02020609040205080304" pitchFamily="17" charset="-128"/>
              </a:rPr>
              <a:t>　ポン・ポンとページを</a:t>
            </a:r>
            <a:r>
              <a:rPr lang="en-US" altLang="ja-JP" sz="2100" dirty="0">
                <a:solidFill>
                  <a:srgbClr val="FF0000"/>
                </a:solidFill>
                <a:latin typeface="ＭＳ 明朝" panose="02020609040205080304" pitchFamily="17" charset="-128"/>
                <a:ea typeface="ＭＳ 明朝" panose="02020609040205080304" pitchFamily="17" charset="-128"/>
              </a:rPr>
              <a:t>3</a:t>
            </a:r>
            <a:r>
              <a:rPr lang="ja-JP" altLang="en-US" sz="2100" dirty="0">
                <a:solidFill>
                  <a:srgbClr val="FF0000"/>
                </a:solidFill>
                <a:latin typeface="ＭＳ 明朝" panose="02020609040205080304" pitchFamily="17" charset="-128"/>
                <a:ea typeface="ＭＳ 明朝" panose="02020609040205080304" pitchFamily="17" charset="-128"/>
              </a:rPr>
              <a:t>ページまで進めてください！</a:t>
            </a:r>
          </a:p>
          <a:p>
            <a:endParaRPr lang="ja-JP" altLang="en-US" sz="2100"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5"/>
          </p:nvPr>
        </p:nvSpPr>
        <p:spPr/>
        <p:txBody>
          <a:bodyPr/>
          <a:lstStyle/>
          <a:p>
            <a:pPr defTabSz="914244">
              <a:defRPr/>
            </a:pPr>
            <a:fld id="{22FC0AE2-6A0D-4F56-B6FA-B51756811744}" type="slidenum">
              <a:rPr lang="ja-JP" altLang="en-US">
                <a:solidFill>
                  <a:prstClr val="black"/>
                </a:solidFill>
                <a:latin typeface="Calibri"/>
                <a:ea typeface="ＭＳ Ｐゴシック" panose="020B0600070205080204" pitchFamily="50" charset="-128"/>
              </a:rPr>
              <a:pPr defTabSz="914244">
                <a:defRPr/>
              </a:pPr>
              <a:t>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987239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10248" y="4860691"/>
            <a:ext cx="5681980" cy="5269802"/>
          </a:xfrm>
        </p:spPr>
        <p:txBody>
          <a:bodyPr/>
          <a:lstStyle/>
          <a:p>
            <a:r>
              <a:rPr lang="ja-JP" altLang="en-US" sz="2100" dirty="0">
                <a:latin typeface="ＭＳ 明朝" panose="02020609040205080304" pitchFamily="17" charset="-128"/>
                <a:ea typeface="ＭＳ 明朝" panose="02020609040205080304" pitchFamily="17" charset="-128"/>
              </a:rPr>
              <a:t>スライド</a:t>
            </a:r>
            <a:r>
              <a:rPr lang="en-US" altLang="ja-JP" sz="2100" dirty="0">
                <a:latin typeface="ＭＳ 明朝" panose="02020609040205080304" pitchFamily="17" charset="-128"/>
                <a:ea typeface="ＭＳ 明朝" panose="02020609040205080304" pitchFamily="17" charset="-128"/>
              </a:rPr>
              <a:t>10</a:t>
            </a:r>
            <a:r>
              <a:rPr lang="ja-JP" altLang="en-US" sz="2100" dirty="0">
                <a:latin typeface="ＭＳ 明朝" panose="02020609040205080304" pitchFamily="17" charset="-128"/>
                <a:ea typeface="ＭＳ 明朝" panose="02020609040205080304" pitchFamily="17" charset="-128"/>
              </a:rPr>
              <a:t>ページをご覧ください。</a:t>
            </a:r>
            <a:endParaRPr lang="en-US" altLang="ja-JP" sz="2100" dirty="0">
              <a:latin typeface="ＭＳ 明朝" panose="02020609040205080304" pitchFamily="17" charset="-128"/>
              <a:ea typeface="ＭＳ 明朝" panose="02020609040205080304" pitchFamily="17" charset="-128"/>
            </a:endParaRPr>
          </a:p>
          <a:p>
            <a:r>
              <a:rPr lang="ja-JP" altLang="en-US" sz="2100" dirty="0">
                <a:latin typeface="ＭＳ 明朝" panose="02020609040205080304" pitchFamily="17" charset="-128"/>
                <a:ea typeface="ＭＳ 明朝" panose="02020609040205080304" pitchFamily="17" charset="-128"/>
              </a:rPr>
              <a:t>ここからはあらたな国際規範である「人権デュー・ディリジェンス」についてとなります。</a:t>
            </a:r>
            <a:endParaRPr lang="en-US" altLang="ja-JP" sz="2100" dirty="0">
              <a:latin typeface="ＭＳ 明朝" panose="02020609040205080304" pitchFamily="17" charset="-128"/>
              <a:ea typeface="ＭＳ 明朝" panose="02020609040205080304" pitchFamily="17" charset="-128"/>
            </a:endParaRPr>
          </a:p>
          <a:p>
            <a:r>
              <a:rPr lang="ja-JP" altLang="en-US" sz="2100" dirty="0">
                <a:latin typeface="ＭＳ 明朝" panose="02020609040205080304" pitchFamily="17" charset="-128"/>
                <a:ea typeface="ＭＳ 明朝" panose="02020609040205080304" pitchFamily="17" charset="-128"/>
              </a:rPr>
              <a:t>資料上段、</a:t>
            </a:r>
            <a:r>
              <a:rPr lang="en-US" altLang="ja-JP" sz="2100" dirty="0">
                <a:latin typeface="ＭＳ 明朝" panose="02020609040205080304" pitchFamily="17" charset="-128"/>
                <a:ea typeface="ＭＳ 明朝" panose="02020609040205080304" pitchFamily="17" charset="-128"/>
              </a:rPr>
              <a:t>1990</a:t>
            </a:r>
            <a:r>
              <a:rPr lang="ja-JP" altLang="en-US" sz="2100" dirty="0">
                <a:latin typeface="ＭＳ 明朝" panose="02020609040205080304" pitchFamily="17" charset="-128"/>
                <a:ea typeface="ＭＳ 明朝" panose="02020609040205080304" pitchFamily="17" charset="-128"/>
              </a:rPr>
              <a:t>年代は主に「国家」を対象にしたものでしたが、多国籍企業のグローバルサプライチェーンにおける労働者の人権侵害や労働問題を背景とし、資料下段にある</a:t>
            </a:r>
            <a:r>
              <a:rPr lang="en-US" altLang="ja-JP" sz="2100" dirty="0">
                <a:latin typeface="ＭＳ 明朝" panose="02020609040205080304" pitchFamily="17" charset="-128"/>
                <a:ea typeface="ＭＳ 明朝" panose="02020609040205080304" pitchFamily="17" charset="-128"/>
              </a:rPr>
              <a:t>2010</a:t>
            </a:r>
            <a:r>
              <a:rPr lang="ja-JP" altLang="en-US" sz="2100" dirty="0">
                <a:latin typeface="ＭＳ 明朝" panose="02020609040205080304" pitchFamily="17" charset="-128"/>
                <a:ea typeface="ＭＳ 明朝" panose="02020609040205080304" pitchFamily="17" charset="-128"/>
              </a:rPr>
              <a:t>年代には「国家」のみならず「企業」も対象となり、「企業」の責任も問われるようになりました。</a:t>
            </a:r>
            <a:endParaRPr lang="en-US" altLang="ja-JP" sz="2100" dirty="0">
              <a:latin typeface="ＭＳ 明朝" panose="02020609040205080304" pitchFamily="17" charset="-128"/>
              <a:ea typeface="ＭＳ 明朝" panose="02020609040205080304" pitchFamily="17" charset="-128"/>
            </a:endParaRPr>
          </a:p>
          <a:p>
            <a:endParaRPr lang="en-US" altLang="ja-JP" sz="2100" dirty="0">
              <a:latin typeface="ＭＳ 明朝" panose="02020609040205080304" pitchFamily="17" charset="-128"/>
              <a:ea typeface="ＭＳ 明朝" panose="02020609040205080304" pitchFamily="17" charset="-128"/>
            </a:endParaRPr>
          </a:p>
          <a:p>
            <a:r>
              <a:rPr lang="ja-JP" altLang="en-US" sz="2100" dirty="0">
                <a:latin typeface="ＭＳ 明朝" panose="02020609040205080304" pitchFamily="17" charset="-128"/>
                <a:ea typeface="ＭＳ 明朝" panose="02020609040205080304" pitchFamily="17" charset="-128"/>
              </a:rPr>
              <a:t>そして、各国での取り組みが加速し、欧州では法制化された一方、日本では</a:t>
            </a:r>
            <a:r>
              <a:rPr lang="en-US" altLang="ja-JP" sz="2100" dirty="0">
                <a:latin typeface="ＭＳ 明朝" panose="02020609040205080304" pitchFamily="17" charset="-128"/>
                <a:ea typeface="ＭＳ 明朝" panose="02020609040205080304" pitchFamily="17" charset="-128"/>
              </a:rPr>
              <a:t>2022</a:t>
            </a:r>
            <a:r>
              <a:rPr lang="ja-JP" altLang="en-US" sz="2100" dirty="0">
                <a:latin typeface="ＭＳ 明朝" panose="02020609040205080304" pitchFamily="17" charset="-128"/>
                <a:ea typeface="ＭＳ 明朝" panose="02020609040205080304" pitchFamily="17" charset="-128"/>
              </a:rPr>
              <a:t>年に法的拘束力のないガイドラインの発行に留まっている状況にあります。</a:t>
            </a:r>
            <a:endParaRPr lang="en-US" altLang="ja-JP" sz="2100" dirty="0">
              <a:latin typeface="ＭＳ 明朝" panose="02020609040205080304" pitchFamily="17" charset="-128"/>
              <a:ea typeface="ＭＳ 明朝" panose="02020609040205080304" pitchFamily="17" charset="-128"/>
            </a:endParaRPr>
          </a:p>
          <a:p>
            <a:endParaRPr lang="en-US" altLang="ja-JP" sz="2100" dirty="0">
              <a:latin typeface="ＭＳ 明朝" panose="02020609040205080304" pitchFamily="17" charset="-128"/>
              <a:ea typeface="ＭＳ 明朝" panose="02020609040205080304" pitchFamily="17" charset="-128"/>
            </a:endParaRPr>
          </a:p>
          <a:p>
            <a:endParaRPr lang="en-US" altLang="ja-JP" sz="2100" dirty="0">
              <a:latin typeface="ＭＳ 明朝" panose="02020609040205080304" pitchFamily="17" charset="-128"/>
              <a:ea typeface="ＭＳ 明朝" panose="02020609040205080304" pitchFamily="17"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defTabSz="914244">
              <a:defRPr/>
            </a:pPr>
            <a:fld id="{22FC0AE2-6A0D-4F56-B6FA-B51756811744}" type="slidenum">
              <a:rPr lang="ja-JP" altLang="en-US">
                <a:solidFill>
                  <a:prstClr val="black"/>
                </a:solidFill>
                <a:latin typeface="Calibri"/>
                <a:ea typeface="ＭＳ Ｐゴシック" panose="020B0600070205080204" pitchFamily="50" charset="-128"/>
              </a:rPr>
              <a:pPr defTabSz="914244">
                <a:defRPr/>
              </a:pPr>
              <a:t>10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661813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2100" dirty="0">
                <a:latin typeface="ＭＳ 明朝" panose="02020609040205080304" pitchFamily="17" charset="-128"/>
                <a:ea typeface="ＭＳ 明朝" panose="02020609040205080304" pitchFamily="17" charset="-128"/>
              </a:rPr>
              <a:t>スライド</a:t>
            </a:r>
            <a:r>
              <a:rPr lang="en-US" altLang="ja-JP" sz="2100" dirty="0">
                <a:latin typeface="ＭＳ 明朝" panose="02020609040205080304" pitchFamily="17" charset="-128"/>
                <a:ea typeface="ＭＳ 明朝" panose="02020609040205080304" pitchFamily="17" charset="-128"/>
              </a:rPr>
              <a:t>11</a:t>
            </a:r>
            <a:r>
              <a:rPr lang="ja-JP" altLang="en-US" sz="2100" dirty="0">
                <a:latin typeface="ＭＳ 明朝" panose="02020609040205080304" pitchFamily="17" charset="-128"/>
                <a:ea typeface="ＭＳ 明朝" panose="02020609040205080304" pitchFamily="17" charset="-128"/>
              </a:rPr>
              <a:t>ページをご覧ください。</a:t>
            </a:r>
            <a:endParaRPr lang="en-US" altLang="ja-JP" sz="2100" dirty="0">
              <a:latin typeface="ＭＳ 明朝" panose="02020609040205080304" pitchFamily="17" charset="-128"/>
              <a:ea typeface="ＭＳ 明朝" panose="02020609040205080304" pitchFamily="17" charset="-128"/>
            </a:endParaRPr>
          </a:p>
          <a:p>
            <a:endParaRPr lang="en-US" altLang="ja-JP" sz="2100" dirty="0">
              <a:latin typeface="ＭＳ 明朝" panose="02020609040205080304" pitchFamily="17" charset="-128"/>
              <a:ea typeface="ＭＳ 明朝" panose="02020609040205080304" pitchFamily="17" charset="-128"/>
            </a:endParaRPr>
          </a:p>
          <a:p>
            <a:r>
              <a:rPr lang="ja-JP" altLang="en-US" sz="2100" dirty="0">
                <a:latin typeface="ＭＳ 明朝" panose="02020609040205080304" pitchFamily="17" charset="-128"/>
                <a:ea typeface="ＭＳ 明朝" panose="02020609040205080304" pitchFamily="17" charset="-128"/>
              </a:rPr>
              <a:t>記載の通り「人権デュー・ディリジェンス」とは、自社だけに留まることなく、そして、企業が直接・間接関係なく、サプライチェーンを含め、利害関係を有するすべてのステークホルダーの人権に及ぼす影響を調査し、それを予防・是正する一連の取り組みとなります。</a:t>
            </a:r>
          </a:p>
        </p:txBody>
      </p:sp>
      <p:sp>
        <p:nvSpPr>
          <p:cNvPr id="4" name="スライド番号プレースホルダー 3"/>
          <p:cNvSpPr>
            <a:spLocks noGrp="1"/>
          </p:cNvSpPr>
          <p:nvPr>
            <p:ph type="sldNum" sz="quarter" idx="5"/>
          </p:nvPr>
        </p:nvSpPr>
        <p:spPr/>
        <p:txBody>
          <a:bodyPr/>
          <a:lstStyle/>
          <a:p>
            <a:pPr defTabSz="914244">
              <a:defRPr/>
            </a:pPr>
            <a:fld id="{22FC0AE2-6A0D-4F56-B6FA-B51756811744}" type="slidenum">
              <a:rPr lang="ja-JP" altLang="en-US">
                <a:solidFill>
                  <a:prstClr val="black"/>
                </a:solidFill>
                <a:latin typeface="Calibri"/>
                <a:ea typeface="ＭＳ Ｐゴシック" panose="020B0600070205080204" pitchFamily="50" charset="-128"/>
              </a:rPr>
              <a:pPr defTabSz="914244">
                <a:defRPr/>
              </a:pPr>
              <a:t>11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924105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rPr>
              <a:t>スライド</a:t>
            </a:r>
            <a:r>
              <a:rPr lang="en-US" altLang="ja-JP" sz="2100" kern="100" dirty="0">
                <a:latin typeface="ＭＳ 明朝" panose="02020609040205080304" pitchFamily="17" charset="-128"/>
                <a:ea typeface="ＭＳ 明朝" panose="02020609040205080304" pitchFamily="17" charset="-128"/>
                <a:cs typeface="Times New Roman" panose="02020603050405020304" pitchFamily="18" charset="0"/>
              </a:rPr>
              <a:t>12</a:t>
            </a:r>
            <a:r>
              <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rPr>
              <a:t>ページをご覧ください。</a:t>
            </a:r>
            <a:endParaRPr lang="en-US" altLang="ja-JP" sz="21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endParaRPr>
          </a:p>
          <a:p>
            <a:r>
              <a:rPr lang="ja-JP" altLang="en-US" sz="2100" dirty="0">
                <a:latin typeface="ＭＳ 明朝" panose="02020609040205080304" pitchFamily="17" charset="-128"/>
                <a:ea typeface="ＭＳ 明朝" panose="02020609040205080304" pitchFamily="17" charset="-128"/>
              </a:rPr>
              <a:t>こちらの資料は、今までお話しした「人権デュー・ディリジェンス」の</a:t>
            </a:r>
            <a:r>
              <a:rPr lang="en-US" altLang="ja-JP" sz="2100" dirty="0">
                <a:latin typeface="ＭＳ 明朝" panose="02020609040205080304" pitchFamily="17" charset="-128"/>
                <a:ea typeface="ＭＳ 明朝" panose="02020609040205080304" pitchFamily="17" charset="-128"/>
              </a:rPr>
              <a:t>『20</a:t>
            </a:r>
            <a:r>
              <a:rPr lang="ja-JP" altLang="en-US" sz="2100" dirty="0">
                <a:latin typeface="ＭＳ 明朝" panose="02020609040205080304" pitchFamily="17" charset="-128"/>
                <a:ea typeface="ＭＳ 明朝" panose="02020609040205080304" pitchFamily="17" charset="-128"/>
              </a:rPr>
              <a:t>・</a:t>
            </a:r>
            <a:r>
              <a:rPr lang="en-US" altLang="ja-JP" sz="2100" dirty="0">
                <a:latin typeface="ＭＳ 明朝" panose="02020609040205080304" pitchFamily="17" charset="-128"/>
                <a:ea typeface="ＭＳ 明朝" panose="02020609040205080304" pitchFamily="17" charset="-128"/>
              </a:rPr>
              <a:t>30</a:t>
            </a:r>
            <a:r>
              <a:rPr lang="ja-JP" altLang="en-US" sz="2100" dirty="0">
                <a:latin typeface="ＭＳ 明朝" panose="02020609040205080304" pitchFamily="17" charset="-128"/>
                <a:ea typeface="ＭＳ 明朝" panose="02020609040205080304" pitchFamily="17" charset="-128"/>
              </a:rPr>
              <a:t>ビジョン</a:t>
            </a:r>
            <a:r>
              <a:rPr lang="en-US" altLang="ja-JP" sz="2100" dirty="0">
                <a:latin typeface="ＭＳ 明朝" panose="02020609040205080304" pitchFamily="17" charset="-128"/>
                <a:ea typeface="ＭＳ 明朝" panose="02020609040205080304" pitchFamily="17" charset="-128"/>
              </a:rPr>
              <a:t>』</a:t>
            </a:r>
            <a:r>
              <a:rPr lang="ja-JP" altLang="en-US" sz="2100" dirty="0">
                <a:latin typeface="ＭＳ 明朝" panose="02020609040205080304" pitchFamily="17" charset="-128"/>
                <a:ea typeface="ＭＳ 明朝" panose="02020609040205080304" pitchFamily="17" charset="-128"/>
              </a:rPr>
              <a:t>における位置づけを示したものになります。</a:t>
            </a:r>
            <a:endParaRPr lang="en-US" altLang="ja-JP" sz="2100" dirty="0">
              <a:latin typeface="ＭＳ 明朝" panose="02020609040205080304" pitchFamily="17" charset="-128"/>
              <a:ea typeface="ＭＳ 明朝" panose="02020609040205080304" pitchFamily="17" charset="-128"/>
            </a:endParaRPr>
          </a:p>
          <a:p>
            <a:endParaRPr lang="en-US" altLang="ja-JP" sz="2100" dirty="0">
              <a:latin typeface="ＭＳ 明朝" panose="02020609040205080304" pitchFamily="17" charset="-128"/>
              <a:ea typeface="ＭＳ 明朝" panose="02020609040205080304" pitchFamily="17" charset="-128"/>
            </a:endParaRPr>
          </a:p>
          <a:p>
            <a:r>
              <a:rPr lang="ja-JP" altLang="en-US" sz="2100" dirty="0">
                <a:latin typeface="ＭＳ 明朝" panose="02020609040205080304" pitchFamily="17" charset="-128"/>
                <a:ea typeface="ＭＳ 明朝" panose="02020609040205080304" pitchFamily="17" charset="-128"/>
              </a:rPr>
              <a:t>「人権デュー・ディリジェンス」と</a:t>
            </a:r>
            <a:r>
              <a:rPr lang="en-US" altLang="ja-JP" sz="2100" dirty="0">
                <a:latin typeface="ＭＳ 明朝" panose="02020609040205080304" pitchFamily="17" charset="-128"/>
                <a:ea typeface="ＭＳ 明朝" panose="02020609040205080304" pitchFamily="17" charset="-128"/>
              </a:rPr>
              <a:t>『20</a:t>
            </a:r>
            <a:r>
              <a:rPr lang="ja-JP" altLang="en-US" sz="2100" dirty="0">
                <a:latin typeface="ＭＳ 明朝" panose="02020609040205080304" pitchFamily="17" charset="-128"/>
                <a:ea typeface="ＭＳ 明朝" panose="02020609040205080304" pitchFamily="17" charset="-128"/>
              </a:rPr>
              <a:t>・</a:t>
            </a:r>
            <a:r>
              <a:rPr lang="en-US" altLang="ja-JP" sz="2100" dirty="0">
                <a:latin typeface="ＭＳ 明朝" panose="02020609040205080304" pitchFamily="17" charset="-128"/>
                <a:ea typeface="ＭＳ 明朝" panose="02020609040205080304" pitchFamily="17" charset="-128"/>
              </a:rPr>
              <a:t>30</a:t>
            </a:r>
            <a:r>
              <a:rPr lang="ja-JP" altLang="en-US" sz="2100" dirty="0">
                <a:latin typeface="ＭＳ 明朝" panose="02020609040205080304" pitchFamily="17" charset="-128"/>
                <a:ea typeface="ＭＳ 明朝" panose="02020609040205080304" pitchFamily="17" charset="-128"/>
              </a:rPr>
              <a:t>ビジョン</a:t>
            </a:r>
            <a:r>
              <a:rPr lang="en-US" altLang="ja-JP" sz="2100" dirty="0">
                <a:latin typeface="ＭＳ 明朝" panose="02020609040205080304" pitchFamily="17" charset="-128"/>
                <a:ea typeface="ＭＳ 明朝" panose="02020609040205080304" pitchFamily="17" charset="-128"/>
              </a:rPr>
              <a:t>』</a:t>
            </a:r>
            <a:r>
              <a:rPr lang="ja-JP" altLang="en-US" sz="2100" dirty="0">
                <a:latin typeface="ＭＳ 明朝" panose="02020609040205080304" pitchFamily="17" charset="-128"/>
                <a:ea typeface="ＭＳ 明朝" panose="02020609040205080304" pitchFamily="17" charset="-128"/>
              </a:rPr>
              <a:t>は別々ではなく、</a:t>
            </a:r>
            <a:r>
              <a:rPr lang="en-US" altLang="ja-JP" sz="2100" dirty="0">
                <a:latin typeface="ＭＳ 明朝" panose="02020609040205080304" pitchFamily="17" charset="-128"/>
                <a:ea typeface="ＭＳ 明朝" panose="02020609040205080304" pitchFamily="17" charset="-128"/>
              </a:rPr>
              <a:t>『20</a:t>
            </a:r>
            <a:r>
              <a:rPr lang="ja-JP" altLang="en-US" sz="2100" dirty="0">
                <a:latin typeface="ＭＳ 明朝" panose="02020609040205080304" pitchFamily="17" charset="-128"/>
                <a:ea typeface="ＭＳ 明朝" panose="02020609040205080304" pitchFamily="17" charset="-128"/>
              </a:rPr>
              <a:t>・</a:t>
            </a:r>
            <a:r>
              <a:rPr lang="en-US" altLang="ja-JP" sz="2100" dirty="0">
                <a:latin typeface="ＭＳ 明朝" panose="02020609040205080304" pitchFamily="17" charset="-128"/>
                <a:ea typeface="ＭＳ 明朝" panose="02020609040205080304" pitchFamily="17" charset="-128"/>
              </a:rPr>
              <a:t>30</a:t>
            </a:r>
            <a:r>
              <a:rPr lang="ja-JP" altLang="en-US" sz="2100" dirty="0">
                <a:latin typeface="ＭＳ 明朝" panose="02020609040205080304" pitchFamily="17" charset="-128"/>
                <a:ea typeface="ＭＳ 明朝" panose="02020609040205080304" pitchFamily="17" charset="-128"/>
              </a:rPr>
              <a:t>ビジョン</a:t>
            </a:r>
            <a:r>
              <a:rPr lang="en-US" altLang="ja-JP" sz="2100" dirty="0">
                <a:latin typeface="ＭＳ 明朝" panose="02020609040205080304" pitchFamily="17" charset="-128"/>
                <a:ea typeface="ＭＳ 明朝" panose="02020609040205080304" pitchFamily="17" charset="-128"/>
              </a:rPr>
              <a:t>』</a:t>
            </a:r>
            <a:r>
              <a:rPr lang="ja-JP" altLang="en-US" sz="2100" dirty="0">
                <a:latin typeface="ＭＳ 明朝" panose="02020609040205080304" pitchFamily="17" charset="-128"/>
                <a:ea typeface="ＭＳ 明朝" panose="02020609040205080304" pitchFamily="17" charset="-128"/>
              </a:rPr>
              <a:t>の活動を通じ、実現していく海外事業体における建設的な労使関係を礎に、海外事業体の労働組合が現地での人権デュー・ディリジェンスに参画していくとさせていただいています。</a:t>
            </a:r>
          </a:p>
        </p:txBody>
      </p:sp>
      <p:sp>
        <p:nvSpPr>
          <p:cNvPr id="4" name="スライド番号プレースホルダー 3"/>
          <p:cNvSpPr>
            <a:spLocks noGrp="1"/>
          </p:cNvSpPr>
          <p:nvPr>
            <p:ph type="sldNum" sz="quarter" idx="5"/>
          </p:nvPr>
        </p:nvSpPr>
        <p:spPr/>
        <p:txBody>
          <a:bodyPr/>
          <a:lstStyle/>
          <a:p>
            <a:pPr defTabSz="914244">
              <a:defRPr/>
            </a:pPr>
            <a:fld id="{22FC0AE2-6A0D-4F56-B6FA-B51756811744}" type="slidenum">
              <a:rPr lang="ja-JP" altLang="en-US">
                <a:solidFill>
                  <a:prstClr val="black"/>
                </a:solidFill>
                <a:latin typeface="Calibri"/>
                <a:ea typeface="ＭＳ Ｐゴシック" panose="020B0600070205080204" pitchFamily="50" charset="-128"/>
              </a:rPr>
              <a:pPr defTabSz="914244">
                <a:defRPr/>
              </a:pPr>
              <a:t>12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493494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10248" y="4860690"/>
            <a:ext cx="5681980" cy="5255432"/>
          </a:xfrm>
        </p:spPr>
        <p:txBody>
          <a:bodyPr/>
          <a:lstStyle/>
          <a:p>
            <a:pPr algn="just"/>
            <a:r>
              <a:rPr lang="en-US" altLang="ja-JP" sz="2100"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2100"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説明の流れで、</a:t>
            </a:r>
            <a:r>
              <a:rPr lang="en-US" altLang="ja-JP" sz="2100"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13</a:t>
            </a:r>
            <a:r>
              <a:rPr lang="ja-JP" altLang="en-US" sz="2100"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ページ、</a:t>
            </a:r>
            <a:r>
              <a:rPr lang="en-US" altLang="ja-JP" sz="2100"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14</a:t>
            </a:r>
            <a:r>
              <a:rPr lang="ja-JP" altLang="en-US" sz="2100"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ページとスライドを進めてください。</a:t>
            </a:r>
            <a:endParaRPr lang="en-US" altLang="ja-JP" sz="2100"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2100"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rPr>
              <a:t>そして、スライド</a:t>
            </a:r>
            <a:r>
              <a:rPr lang="en-US" altLang="ja-JP" sz="2100" kern="100" dirty="0">
                <a:latin typeface="ＭＳ 明朝" panose="02020609040205080304" pitchFamily="17" charset="-128"/>
                <a:ea typeface="ＭＳ 明朝" panose="02020609040205080304" pitchFamily="17" charset="-128"/>
                <a:cs typeface="Times New Roman" panose="02020603050405020304" pitchFamily="18" charset="0"/>
              </a:rPr>
              <a:t>13</a:t>
            </a:r>
            <a:r>
              <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rPr>
              <a:t>ページには、今までご説明した内容を活動スキームとして、そして</a:t>
            </a:r>
            <a:r>
              <a:rPr lang="en-US" altLang="ja-JP" sz="2100" kern="100" dirty="0">
                <a:latin typeface="ＭＳ 明朝" panose="02020609040205080304" pitchFamily="17" charset="-128"/>
                <a:ea typeface="ＭＳ 明朝" panose="02020609040205080304" pitchFamily="17" charset="-128"/>
                <a:cs typeface="Times New Roman" panose="02020603050405020304" pitchFamily="18" charset="0"/>
              </a:rPr>
              <a:t>14</a:t>
            </a:r>
            <a:r>
              <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rPr>
              <a:t>ページには「</a:t>
            </a:r>
            <a:r>
              <a:rPr lang="en-US" altLang="ja-JP" sz="2100" kern="100" dirty="0">
                <a:latin typeface="ＭＳ 明朝" panose="02020609040205080304" pitchFamily="17" charset="-128"/>
                <a:ea typeface="ＭＳ 明朝" panose="02020609040205080304" pitchFamily="17" charset="-128"/>
                <a:cs typeface="Times New Roman" panose="02020603050405020304" pitchFamily="18" charset="0"/>
              </a:rPr>
              <a:t>2030</a:t>
            </a:r>
            <a:r>
              <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rPr>
              <a:t>年に向けて」として、今までご説明した内容をまとめさせていただいておりますので、後ほどご確認ください。</a:t>
            </a:r>
          </a:p>
          <a:p>
            <a:pPr algn="just"/>
            <a:r>
              <a:rPr lang="en-US" altLang="ja-JP" sz="2100" kern="100" dirty="0">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rPr>
              <a:t>いずれにしましても、本取り組みは、各労連の皆様のご理解と行動なくして前進はありませんので、引き続きのご理解・ご協力をお願いし、私からの報告にかえさせていただきます。ともに頑張りましょう！ご清聴、ありがとうございました。</a:t>
            </a:r>
          </a:p>
        </p:txBody>
      </p:sp>
      <p:sp>
        <p:nvSpPr>
          <p:cNvPr id="4" name="スライド番号プレースホルダー 3"/>
          <p:cNvSpPr>
            <a:spLocks noGrp="1"/>
          </p:cNvSpPr>
          <p:nvPr>
            <p:ph type="sldNum" sz="quarter" idx="5"/>
          </p:nvPr>
        </p:nvSpPr>
        <p:spPr/>
        <p:txBody>
          <a:bodyPr/>
          <a:lstStyle/>
          <a:p>
            <a:fld id="{22FC0AE2-6A0D-4F56-B6FA-B51756811744}" type="slidenum">
              <a:rPr kumimoji="1" lang="ja-JP" altLang="en-US" smtClean="0"/>
              <a:t>13</a:t>
            </a:fld>
            <a:endParaRPr kumimoji="1" lang="ja-JP" altLang="en-US"/>
          </a:p>
        </p:txBody>
      </p:sp>
    </p:spTree>
    <p:extLst>
      <p:ext uri="{BB962C8B-B14F-4D97-AF65-F5344CB8AC3E}">
        <p14:creationId xmlns:p14="http://schemas.microsoft.com/office/powerpoint/2010/main" val="908071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ja-JP" altLang="ja-JP" sz="19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pPr defTabSz="914244">
              <a:defRPr/>
            </a:pPr>
            <a:fld id="{22FC0AE2-6A0D-4F56-B6FA-B51756811744}" type="slidenum">
              <a:rPr lang="ja-JP" altLang="en-US">
                <a:solidFill>
                  <a:prstClr val="black"/>
                </a:solidFill>
                <a:latin typeface="Calibri"/>
                <a:ea typeface="ＭＳ Ｐゴシック" panose="020B0600070205080204" pitchFamily="50" charset="-128"/>
              </a:rPr>
              <a:pPr defTabSz="914244">
                <a:defRPr/>
              </a:pPr>
              <a:t>14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584746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2100" dirty="0">
                <a:solidFill>
                  <a:srgbClr val="FF0000"/>
                </a:solidFill>
                <a:latin typeface="ＭＳ 明朝" panose="02020609040205080304" pitchFamily="17" charset="-128"/>
                <a:ea typeface="ＭＳ 明朝" panose="02020609040205080304" pitchFamily="17" charset="-128"/>
              </a:rPr>
              <a:t>※</a:t>
            </a:r>
            <a:r>
              <a:rPr lang="ja-JP" altLang="en-US" sz="2100" dirty="0">
                <a:solidFill>
                  <a:srgbClr val="FF0000"/>
                </a:solidFill>
                <a:latin typeface="ＭＳ 明朝" panose="02020609040205080304" pitchFamily="17" charset="-128"/>
                <a:ea typeface="ＭＳ 明朝" panose="02020609040205080304" pitchFamily="17" charset="-128"/>
              </a:rPr>
              <a:t>　ポン・ポンとページを</a:t>
            </a:r>
            <a:r>
              <a:rPr lang="en-US" altLang="ja-JP" sz="2100" dirty="0">
                <a:solidFill>
                  <a:srgbClr val="FF0000"/>
                </a:solidFill>
                <a:latin typeface="ＭＳ 明朝" panose="02020609040205080304" pitchFamily="17" charset="-128"/>
                <a:ea typeface="ＭＳ 明朝" panose="02020609040205080304" pitchFamily="17" charset="-128"/>
              </a:rPr>
              <a:t>3</a:t>
            </a:r>
            <a:r>
              <a:rPr lang="ja-JP" altLang="en-US" sz="2100" dirty="0">
                <a:solidFill>
                  <a:srgbClr val="FF0000"/>
                </a:solidFill>
                <a:latin typeface="ＭＳ 明朝" panose="02020609040205080304" pitchFamily="17" charset="-128"/>
                <a:ea typeface="ＭＳ 明朝" panose="02020609040205080304" pitchFamily="17" charset="-128"/>
              </a:rPr>
              <a:t>ページまで進めてください！</a:t>
            </a:r>
          </a:p>
        </p:txBody>
      </p:sp>
      <p:sp>
        <p:nvSpPr>
          <p:cNvPr id="4" name="スライド番号プレースホルダー 3"/>
          <p:cNvSpPr>
            <a:spLocks noGrp="1"/>
          </p:cNvSpPr>
          <p:nvPr>
            <p:ph type="sldNum" sz="quarter" idx="5"/>
          </p:nvPr>
        </p:nvSpPr>
        <p:spPr/>
        <p:txBody>
          <a:bodyPr/>
          <a:lstStyle/>
          <a:p>
            <a:pPr defTabSz="914244">
              <a:defRPr/>
            </a:pPr>
            <a:fld id="{22FC0AE2-6A0D-4F56-B6FA-B51756811744}" type="slidenum">
              <a:rPr lang="ja-JP" altLang="en-US">
                <a:solidFill>
                  <a:prstClr val="black"/>
                </a:solidFill>
                <a:latin typeface="Calibri"/>
                <a:ea typeface="ＭＳ Ｐゴシック" panose="020B0600070205080204" pitchFamily="50" charset="-128"/>
              </a:rPr>
              <a:pPr defTabSz="914244">
                <a:defRPr/>
              </a:pPr>
              <a:t>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811459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379835" y="4860691"/>
            <a:ext cx="6231531" cy="4953673"/>
          </a:xfrm>
        </p:spPr>
        <p:txBody>
          <a:bodyPr>
            <a:normAutofit fontScale="92500" lnSpcReduction="10000"/>
          </a:bodyPr>
          <a:lstStyle/>
          <a:p>
            <a:pPr algn="just"/>
            <a:r>
              <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rPr>
              <a:t>右上に記載のスライド</a:t>
            </a:r>
            <a:r>
              <a:rPr lang="en-US" altLang="ja-JP" sz="2100" kern="100" dirty="0">
                <a:latin typeface="ＭＳ 明朝" panose="02020609040205080304" pitchFamily="17" charset="-128"/>
                <a:ea typeface="ＭＳ 明朝" panose="02020609040205080304" pitchFamily="17" charset="-128"/>
                <a:cs typeface="Times New Roman" panose="02020603050405020304" pitchFamily="18" charset="0"/>
              </a:rPr>
              <a:t>3</a:t>
            </a:r>
            <a:r>
              <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rPr>
              <a:t>ページをご覧ください。</a:t>
            </a:r>
          </a:p>
          <a:p>
            <a:pPr algn="just"/>
            <a:r>
              <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rPr>
              <a:t>先ずは、振り返りです。</a:t>
            </a:r>
            <a:endParaRPr lang="en-US" altLang="ja-JP" sz="21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rPr>
              <a:t>国際活動の経過としては、</a:t>
            </a:r>
            <a:r>
              <a:rPr lang="en-US" altLang="ja-JP" sz="2100" kern="100" dirty="0">
                <a:latin typeface="ＭＳ 明朝" panose="02020609040205080304" pitchFamily="17" charset="-128"/>
                <a:ea typeface="ＭＳ 明朝" panose="02020609040205080304" pitchFamily="17" charset="-128"/>
                <a:cs typeface="Times New Roman" panose="02020603050405020304" pitchFamily="18" charset="0"/>
              </a:rPr>
              <a:t>1972</a:t>
            </a:r>
            <a:r>
              <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rPr>
              <a:t>年、自動車総連結成当初から、国際産別組織に加盟しつつ、米国など、海外の労働組合組織と個々にネットワークを構築し、活動を行ってきました。</a:t>
            </a:r>
            <a:endParaRPr lang="en-US" altLang="ja-JP" sz="21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rPr>
              <a:t>その後、</a:t>
            </a:r>
            <a:r>
              <a:rPr lang="en-US" altLang="ja-JP" sz="2100" kern="100" dirty="0">
                <a:latin typeface="ＭＳ 明朝" panose="02020609040205080304" pitchFamily="17" charset="-128"/>
                <a:ea typeface="ＭＳ 明朝" panose="02020609040205080304" pitchFamily="17" charset="-128"/>
                <a:cs typeface="Times New Roman" panose="02020603050405020304" pitchFamily="18" charset="0"/>
              </a:rPr>
              <a:t>1990</a:t>
            </a:r>
            <a:r>
              <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rPr>
              <a:t>年～</a:t>
            </a:r>
            <a:r>
              <a:rPr lang="en-US" altLang="ja-JP" sz="2100" kern="100" dirty="0">
                <a:latin typeface="ＭＳ 明朝" panose="02020609040205080304" pitchFamily="17" charset="-128"/>
                <a:ea typeface="ＭＳ 明朝" panose="02020609040205080304" pitchFamily="17" charset="-128"/>
                <a:cs typeface="Times New Roman" panose="02020603050405020304" pitchFamily="18" charset="0"/>
              </a:rPr>
              <a:t>2000</a:t>
            </a:r>
            <a:r>
              <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rPr>
              <a:t>年代にかけては、グローバル化の加速を視野にいれ、アジア域内での国際活動を強化し、各国労働組合組織と定期的な協議を開始。</a:t>
            </a:r>
          </a:p>
          <a:p>
            <a:pPr algn="just"/>
            <a:r>
              <a:rPr lang="en-US" altLang="ja-JP" sz="2100" kern="100" dirty="0">
                <a:latin typeface="ＭＳ 明朝" panose="02020609040205080304" pitchFamily="17" charset="-128"/>
                <a:ea typeface="ＭＳ 明朝" panose="02020609040205080304" pitchFamily="17" charset="-128"/>
                <a:cs typeface="Times New Roman" panose="02020603050405020304" pitchFamily="18" charset="0"/>
              </a:rPr>
              <a:t>2007</a:t>
            </a:r>
            <a:r>
              <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rPr>
              <a:t>年には海外生産台数が国内生産台数を上回るようになり、</a:t>
            </a:r>
            <a:r>
              <a:rPr lang="en-US" altLang="ja-JP" sz="2100" kern="100" dirty="0">
                <a:latin typeface="ＭＳ 明朝" panose="02020609040205080304" pitchFamily="17" charset="-128"/>
                <a:ea typeface="ＭＳ 明朝" panose="02020609040205080304" pitchFamily="17" charset="-128"/>
                <a:cs typeface="Times New Roman" panose="02020603050405020304" pitchFamily="18" charset="0"/>
              </a:rPr>
              <a:t>2010</a:t>
            </a:r>
            <a:r>
              <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rPr>
              <a:t>年代には、日本の自動車企業が進出した国々で労使問題が増加・拡大・複雑化し始め</a:t>
            </a:r>
            <a:r>
              <a:rPr lang="ja-JP" altLang="en-US" sz="2100" kern="100" dirty="0">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100" kern="100" dirty="0">
                <a:latin typeface="ＭＳ 明朝" panose="02020609040205080304" pitchFamily="17" charset="-128"/>
                <a:ea typeface="ＭＳ 明朝" panose="02020609040205080304" pitchFamily="17" charset="-128"/>
                <a:cs typeface="Times New Roman" panose="02020603050405020304" pitchFamily="18" charset="0"/>
              </a:rPr>
              <a:t>2013</a:t>
            </a:r>
            <a:r>
              <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rPr>
              <a:t>年には、第</a:t>
            </a:r>
            <a:r>
              <a:rPr lang="en-US" altLang="ja-JP" sz="2100" kern="100" dirty="0">
                <a:latin typeface="ＭＳ 明朝" panose="02020609040205080304" pitchFamily="17" charset="-128"/>
                <a:ea typeface="ＭＳ 明朝" panose="02020609040205080304" pitchFamily="17" charset="-128"/>
                <a:cs typeface="Times New Roman" panose="02020603050405020304" pitchFamily="18" charset="0"/>
              </a:rPr>
              <a:t>1</a:t>
            </a:r>
            <a:r>
              <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rPr>
              <a:t>回となるアジア自動車労組会議を開催しました。</a:t>
            </a:r>
            <a:endParaRPr lang="en-US" altLang="ja-JP" sz="21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rPr>
              <a:t>そして、結成から</a:t>
            </a:r>
            <a:r>
              <a:rPr lang="en-US" altLang="ja-JP" sz="2100" kern="100" dirty="0">
                <a:latin typeface="ＭＳ 明朝" panose="02020609040205080304" pitchFamily="17" charset="-128"/>
                <a:ea typeface="ＭＳ 明朝" panose="02020609040205080304" pitchFamily="17" charset="-128"/>
                <a:cs typeface="Times New Roman" panose="02020603050405020304" pitchFamily="18" charset="0"/>
              </a:rPr>
              <a:t>45</a:t>
            </a:r>
            <a:r>
              <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rPr>
              <a:t>年の時を経た</a:t>
            </a:r>
            <a:r>
              <a:rPr lang="en-US" altLang="ja-JP" sz="2100" kern="100" dirty="0">
                <a:latin typeface="ＭＳ 明朝" panose="02020609040205080304" pitchFamily="17" charset="-128"/>
                <a:ea typeface="ＭＳ 明朝" panose="02020609040205080304" pitchFamily="17" charset="-128"/>
                <a:cs typeface="Times New Roman" panose="02020603050405020304" pitchFamily="18" charset="0"/>
              </a:rPr>
              <a:t>2017</a:t>
            </a:r>
            <a:r>
              <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rPr>
              <a:t>年、自動車総連 国際活動『</a:t>
            </a:r>
            <a:r>
              <a:rPr lang="en-US" altLang="ja-JP" sz="2100" kern="100" dirty="0">
                <a:latin typeface="ＭＳ 明朝" panose="02020609040205080304" pitchFamily="17" charset="-128"/>
                <a:ea typeface="ＭＳ 明朝" panose="02020609040205080304" pitchFamily="17" charset="-128"/>
                <a:cs typeface="Times New Roman" panose="02020603050405020304" pitchFamily="18" charset="0"/>
              </a:rPr>
              <a:t>20</a:t>
            </a:r>
            <a:r>
              <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100" kern="100" dirty="0">
                <a:latin typeface="ＭＳ 明朝" panose="02020609040205080304" pitchFamily="17" charset="-128"/>
                <a:ea typeface="ＭＳ 明朝" panose="02020609040205080304" pitchFamily="17" charset="-128"/>
                <a:cs typeface="Times New Roman" panose="02020603050405020304" pitchFamily="18" charset="0"/>
              </a:rPr>
              <a:t>30</a:t>
            </a:r>
            <a:r>
              <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rPr>
              <a:t>ビジョン』を策定しました。</a:t>
            </a:r>
          </a:p>
        </p:txBody>
      </p:sp>
      <p:sp>
        <p:nvSpPr>
          <p:cNvPr id="4" name="スライド番号プレースホルダー 3"/>
          <p:cNvSpPr>
            <a:spLocks noGrp="1"/>
          </p:cNvSpPr>
          <p:nvPr>
            <p:ph type="sldNum" sz="quarter" idx="5"/>
          </p:nvPr>
        </p:nvSpPr>
        <p:spPr/>
        <p:txBody>
          <a:bodyPr/>
          <a:lstStyle/>
          <a:p>
            <a:pPr defTabSz="914244">
              <a:defRPr/>
            </a:pPr>
            <a:fld id="{22FC0AE2-6A0D-4F56-B6FA-B51756811744}" type="slidenum">
              <a:rPr lang="ja-JP" altLang="en-US">
                <a:solidFill>
                  <a:prstClr val="black"/>
                </a:solidFill>
                <a:latin typeface="Calibri"/>
                <a:ea typeface="ＭＳ Ｐゴシック" panose="020B0600070205080204" pitchFamily="50" charset="-128"/>
              </a:rPr>
              <a:pPr defTabSz="914244">
                <a:defRPr/>
              </a:pPr>
              <a:t>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244002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rPr>
              <a:t>スライド</a:t>
            </a:r>
            <a:r>
              <a:rPr lang="en-US" altLang="ja-JP" sz="2100" kern="100" dirty="0">
                <a:latin typeface="ＭＳ 明朝" panose="02020609040205080304" pitchFamily="17" charset="-128"/>
                <a:ea typeface="ＭＳ 明朝" panose="02020609040205080304" pitchFamily="17" charset="-128"/>
                <a:cs typeface="Times New Roman" panose="02020603050405020304" pitchFamily="18" charset="0"/>
              </a:rPr>
              <a:t>4</a:t>
            </a:r>
            <a:r>
              <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rPr>
              <a:t>ページをご覧ください。</a:t>
            </a:r>
            <a:endParaRPr lang="en-US" altLang="ja-JP" sz="21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rPr>
              <a:t>こちらは『</a:t>
            </a:r>
            <a:r>
              <a:rPr lang="en-US" altLang="ja-JP" sz="2100" kern="100" dirty="0">
                <a:latin typeface="ＭＳ 明朝" panose="02020609040205080304" pitchFamily="17" charset="-128"/>
                <a:ea typeface="ＭＳ 明朝" panose="02020609040205080304" pitchFamily="17" charset="-128"/>
                <a:cs typeface="Times New Roman" panose="02020603050405020304" pitchFamily="18" charset="0"/>
              </a:rPr>
              <a:t>20</a:t>
            </a:r>
            <a:r>
              <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100" kern="100" dirty="0">
                <a:latin typeface="ＭＳ 明朝" panose="02020609040205080304" pitchFamily="17" charset="-128"/>
                <a:ea typeface="ＭＳ 明朝" panose="02020609040205080304" pitchFamily="17" charset="-128"/>
                <a:cs typeface="Times New Roman" panose="02020603050405020304" pitchFamily="18" charset="0"/>
              </a:rPr>
              <a:t>30</a:t>
            </a:r>
            <a:r>
              <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rPr>
              <a:t>ビジョン』の位置づけとなります</a:t>
            </a:r>
            <a:r>
              <a:rPr lang="ja-JP" altLang="en-US" sz="2100" kern="100" dirty="0">
                <a:latin typeface="ＭＳ 明朝" panose="02020609040205080304" pitchFamily="17" charset="-128"/>
                <a:ea typeface="ＭＳ 明朝" panose="02020609040205080304" pitchFamily="17" charset="-128"/>
                <a:cs typeface="Times New Roman" panose="02020603050405020304" pitchFamily="18" charset="0"/>
              </a:rPr>
              <a:t>が、記載の通りとなりますので、お読取りください。</a:t>
            </a:r>
            <a:endParaRPr lang="en-US" altLang="ja-JP" sz="21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en-US" altLang="ja-JP" sz="2100" kern="100" dirty="0">
                <a:latin typeface="ＭＳ 明朝" panose="02020609040205080304" pitchFamily="17" charset="-128"/>
                <a:ea typeface="ＭＳ 明朝" panose="02020609040205080304" pitchFamily="17" charset="-128"/>
                <a:cs typeface="Times New Roman" panose="02020603050405020304" pitchFamily="18" charset="0"/>
              </a:rPr>
              <a:t>『20</a:t>
            </a:r>
            <a:r>
              <a:rPr lang="ja-JP" altLang="en-US" sz="2100" kern="100" dirty="0">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100" kern="100" dirty="0">
                <a:latin typeface="ＭＳ 明朝" panose="02020609040205080304" pitchFamily="17" charset="-128"/>
                <a:ea typeface="ＭＳ 明朝" panose="02020609040205080304" pitchFamily="17" charset="-128"/>
                <a:cs typeface="Times New Roman" panose="02020603050405020304" pitchFamily="18" charset="0"/>
              </a:rPr>
              <a:t>30</a:t>
            </a:r>
            <a:r>
              <a:rPr lang="ja-JP" altLang="en-US" sz="2100" kern="100" dirty="0">
                <a:latin typeface="ＭＳ 明朝" panose="02020609040205080304" pitchFamily="17" charset="-128"/>
                <a:ea typeface="ＭＳ 明朝" panose="02020609040205080304" pitchFamily="17" charset="-128"/>
                <a:cs typeface="Times New Roman" panose="02020603050405020304" pitchFamily="18" charset="0"/>
              </a:rPr>
              <a:t>ビジョン</a:t>
            </a:r>
            <a:r>
              <a:rPr lang="en-US" altLang="ja-JP" sz="2100" kern="100" dirty="0">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2100" kern="100" dirty="0">
                <a:latin typeface="ＭＳ 明朝" panose="02020609040205080304" pitchFamily="17" charset="-128"/>
                <a:ea typeface="ＭＳ 明朝" panose="02020609040205080304" pitchFamily="17" charset="-128"/>
                <a:cs typeface="Times New Roman" panose="02020603050405020304" pitchFamily="18" charset="0"/>
              </a:rPr>
              <a:t>は、</a:t>
            </a:r>
            <a:r>
              <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rPr>
              <a:t>自動車総連として、</a:t>
            </a:r>
            <a:r>
              <a:rPr lang="en-US" altLang="ja-JP" sz="2100" kern="100" dirty="0">
                <a:latin typeface="ＭＳ 明朝" panose="02020609040205080304" pitchFamily="17" charset="-128"/>
                <a:ea typeface="ＭＳ 明朝" panose="02020609040205080304" pitchFamily="17" charset="-128"/>
                <a:cs typeface="Times New Roman" panose="02020603050405020304" pitchFamily="18" charset="0"/>
              </a:rPr>
              <a:t>2030</a:t>
            </a:r>
            <a:r>
              <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rPr>
              <a:t>年に海外事業体において、どのような労使関係を実現したいのか、そして、目指すべき労使関係の実現に向け、日本の労働組合が、どのような存在でありたいのかというものを</a:t>
            </a:r>
            <a:r>
              <a:rPr lang="ja-JP" altLang="en-US" sz="2100" kern="100" dirty="0">
                <a:latin typeface="ＭＳ 明朝" panose="02020609040205080304" pitchFamily="17" charset="-128"/>
                <a:ea typeface="ＭＳ 明朝" panose="02020609040205080304" pitchFamily="17" charset="-128"/>
                <a:cs typeface="Times New Roman" panose="02020603050405020304" pitchFamily="18" charset="0"/>
              </a:rPr>
              <a:t>示したものとなります</a:t>
            </a:r>
            <a:r>
              <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rPr>
              <a:t>。</a:t>
            </a:r>
          </a:p>
          <a:p>
            <a:endParaRPr kumimoji="1" lang="ja-JP" altLang="en-US" dirty="0"/>
          </a:p>
        </p:txBody>
      </p:sp>
      <p:sp>
        <p:nvSpPr>
          <p:cNvPr id="4" name="スライド番号プレースホルダー 3"/>
          <p:cNvSpPr>
            <a:spLocks noGrp="1"/>
          </p:cNvSpPr>
          <p:nvPr>
            <p:ph type="sldNum" sz="quarter" idx="5"/>
          </p:nvPr>
        </p:nvSpPr>
        <p:spPr/>
        <p:txBody>
          <a:bodyPr/>
          <a:lstStyle/>
          <a:p>
            <a:pPr defTabSz="914244">
              <a:defRPr/>
            </a:pPr>
            <a:fld id="{22FC0AE2-6A0D-4F56-B6FA-B51756811744}" type="slidenum">
              <a:rPr lang="ja-JP" altLang="en-US">
                <a:solidFill>
                  <a:prstClr val="black"/>
                </a:solidFill>
                <a:latin typeface="Calibri"/>
                <a:ea typeface="ＭＳ Ｐゴシック" panose="020B0600070205080204" pitchFamily="50" charset="-128"/>
              </a:rPr>
              <a:pPr defTabSz="914244">
                <a:defRPr/>
              </a:pPr>
              <a:t>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402500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321394" y="4860691"/>
            <a:ext cx="6325620" cy="4604861"/>
          </a:xfrm>
        </p:spPr>
        <p:txBody>
          <a:bodyPr>
            <a:normAutofit lnSpcReduction="10000"/>
          </a:bodyPr>
          <a:lstStyle/>
          <a:p>
            <a:pPr algn="just"/>
            <a:r>
              <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rPr>
              <a:t>スライド</a:t>
            </a:r>
            <a:r>
              <a:rPr lang="en-US" altLang="ja-JP" sz="2100" kern="100" dirty="0">
                <a:latin typeface="ＭＳ 明朝" panose="02020609040205080304" pitchFamily="17" charset="-128"/>
                <a:ea typeface="ＭＳ 明朝" panose="02020609040205080304" pitchFamily="17" charset="-128"/>
                <a:cs typeface="Times New Roman" panose="02020603050405020304" pitchFamily="18" charset="0"/>
              </a:rPr>
              <a:t>5</a:t>
            </a:r>
            <a:r>
              <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rPr>
              <a:t>ページをご覧ください。</a:t>
            </a:r>
          </a:p>
          <a:p>
            <a:r>
              <a:rPr lang="ja-JP" altLang="en-US" sz="2100" dirty="0">
                <a:latin typeface="ＭＳ 明朝" panose="02020609040205080304" pitchFamily="17" charset="-128"/>
                <a:ea typeface="ＭＳ 明朝" panose="02020609040205080304" pitchFamily="17" charset="-128"/>
              </a:rPr>
              <a:t>こちらは</a:t>
            </a:r>
            <a:r>
              <a:rPr lang="en-US" altLang="ja-JP" sz="2100" dirty="0">
                <a:latin typeface="ＭＳ 明朝" panose="02020609040205080304" pitchFamily="17" charset="-128"/>
                <a:ea typeface="ＭＳ 明朝" panose="02020609040205080304" pitchFamily="17" charset="-128"/>
              </a:rPr>
              <a:t>『20</a:t>
            </a:r>
            <a:r>
              <a:rPr lang="ja-JP" altLang="en-US" sz="2100" dirty="0">
                <a:latin typeface="ＭＳ 明朝" panose="02020609040205080304" pitchFamily="17" charset="-128"/>
                <a:ea typeface="ＭＳ 明朝" panose="02020609040205080304" pitchFamily="17" charset="-128"/>
              </a:rPr>
              <a:t>・</a:t>
            </a:r>
            <a:r>
              <a:rPr lang="en-US" altLang="ja-JP" sz="2100" dirty="0">
                <a:latin typeface="ＭＳ 明朝" panose="02020609040205080304" pitchFamily="17" charset="-128"/>
                <a:ea typeface="ＭＳ 明朝" panose="02020609040205080304" pitchFamily="17" charset="-128"/>
              </a:rPr>
              <a:t>30</a:t>
            </a:r>
            <a:r>
              <a:rPr lang="ja-JP" altLang="en-US" sz="2100" dirty="0">
                <a:latin typeface="ＭＳ 明朝" panose="02020609040205080304" pitchFamily="17" charset="-128"/>
                <a:ea typeface="ＭＳ 明朝" panose="02020609040205080304" pitchFamily="17" charset="-128"/>
              </a:rPr>
              <a:t>ビジョン</a:t>
            </a:r>
            <a:r>
              <a:rPr lang="en-US" altLang="ja-JP" sz="2100" dirty="0">
                <a:latin typeface="ＭＳ 明朝" panose="02020609040205080304" pitchFamily="17" charset="-128"/>
                <a:ea typeface="ＭＳ 明朝" panose="02020609040205080304" pitchFamily="17" charset="-128"/>
              </a:rPr>
              <a:t>』</a:t>
            </a:r>
            <a:r>
              <a:rPr lang="ja-JP" altLang="en-US" sz="2100" dirty="0">
                <a:latin typeface="ＭＳ 明朝" panose="02020609040205080304" pitchFamily="17" charset="-128"/>
                <a:ea typeface="ＭＳ 明朝" panose="02020609040205080304" pitchFamily="17" charset="-128"/>
              </a:rPr>
              <a:t>の概要を示した資料となります。</a:t>
            </a:r>
            <a:endParaRPr lang="en-US" altLang="ja-JP" sz="2100" dirty="0">
              <a:latin typeface="ＭＳ 明朝" panose="02020609040205080304" pitchFamily="17" charset="-128"/>
              <a:ea typeface="ＭＳ 明朝" panose="02020609040205080304" pitchFamily="17" charset="-128"/>
            </a:endParaRPr>
          </a:p>
          <a:p>
            <a:endParaRPr lang="en-US" altLang="ja-JP" sz="2100" dirty="0">
              <a:latin typeface="ＭＳ 明朝" panose="02020609040205080304" pitchFamily="17" charset="-128"/>
              <a:ea typeface="ＭＳ 明朝" panose="02020609040205080304" pitchFamily="17" charset="-128"/>
            </a:endParaRPr>
          </a:p>
          <a:p>
            <a:r>
              <a:rPr lang="ja-JP" altLang="en-US" sz="2100" dirty="0">
                <a:latin typeface="ＭＳ 明朝" panose="02020609040205080304" pitchFamily="17" charset="-128"/>
                <a:ea typeface="ＭＳ 明朝" panose="02020609040205080304" pitchFamily="17" charset="-128"/>
              </a:rPr>
              <a:t>目指すべきところとして、全世界の自動車産業における「労働基本権の確保」「建設的労使関係の構築」、そして「企業の健全で永続的な発展」を目標に掲げ、向かうべき理想としては「全世界の自動車産業に関わる人々の幸福」を実現していこうというものになります。</a:t>
            </a:r>
            <a:endParaRPr lang="en-US" altLang="ja-JP" sz="2100" dirty="0">
              <a:latin typeface="ＭＳ 明朝" panose="02020609040205080304" pitchFamily="17" charset="-128"/>
              <a:ea typeface="ＭＳ 明朝" panose="02020609040205080304" pitchFamily="17" charset="-128"/>
            </a:endParaRPr>
          </a:p>
          <a:p>
            <a:endParaRPr lang="en-US" altLang="ja-JP" sz="2100" dirty="0">
              <a:latin typeface="ＭＳ 明朝" panose="02020609040205080304" pitchFamily="17" charset="-128"/>
              <a:ea typeface="ＭＳ 明朝" panose="02020609040205080304" pitchFamily="17" charset="-128"/>
            </a:endParaRPr>
          </a:p>
          <a:p>
            <a:r>
              <a:rPr lang="ja-JP" altLang="en-US" sz="2100" dirty="0">
                <a:latin typeface="ＭＳ 明朝" panose="02020609040205080304" pitchFamily="17" charset="-128"/>
                <a:ea typeface="ＭＳ 明朝" panose="02020609040205080304" pitchFamily="17" charset="-128"/>
              </a:rPr>
              <a:t>そして、そのために日本の労働組合は海外の労働組合にとってみて、どのような存在となり、海外事業体における労使関係の枠組み、価値観はどうあるべきかを四角の枠内に示してあります。</a:t>
            </a:r>
            <a:endParaRPr lang="en-US" altLang="ja-JP" sz="2100"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5"/>
          </p:nvPr>
        </p:nvSpPr>
        <p:spPr/>
        <p:txBody>
          <a:bodyPr/>
          <a:lstStyle/>
          <a:p>
            <a:pPr defTabSz="914244">
              <a:defRPr/>
            </a:pPr>
            <a:fld id="{22FC0AE2-6A0D-4F56-B6FA-B51756811744}" type="slidenum">
              <a:rPr lang="ja-JP" altLang="en-US">
                <a:solidFill>
                  <a:prstClr val="black"/>
                </a:solidFill>
                <a:latin typeface="Calibri"/>
                <a:ea typeface="ＭＳ Ｐゴシック" panose="020B0600070205080204" pitchFamily="50" charset="-128"/>
              </a:rPr>
              <a:pPr defTabSz="914244">
                <a:defRPr/>
              </a:pPr>
              <a:t>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703644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52875" y="4860691"/>
            <a:ext cx="6194139" cy="4604861"/>
          </a:xfrm>
        </p:spPr>
        <p:txBody>
          <a:bodyPr/>
          <a:lstStyle/>
          <a:p>
            <a:pPr algn="just"/>
            <a:r>
              <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rPr>
              <a:t>スライド</a:t>
            </a:r>
            <a:r>
              <a:rPr lang="en-US" altLang="ja-JP" sz="2100" kern="100" dirty="0">
                <a:latin typeface="ＭＳ 明朝" panose="02020609040205080304" pitchFamily="17" charset="-128"/>
                <a:ea typeface="ＭＳ 明朝" panose="02020609040205080304" pitchFamily="17" charset="-128"/>
                <a:cs typeface="Times New Roman" panose="02020603050405020304" pitchFamily="18" charset="0"/>
              </a:rPr>
              <a:t>6</a:t>
            </a:r>
            <a:r>
              <a:rPr lang="ja-JP" altLang="en-US" sz="2100" kern="100" dirty="0">
                <a:latin typeface="ＭＳ 明朝" panose="02020609040205080304" pitchFamily="17" charset="-128"/>
                <a:ea typeface="ＭＳ 明朝" panose="02020609040205080304" pitchFamily="17" charset="-128"/>
                <a:cs typeface="Times New Roman" panose="02020603050405020304" pitchFamily="18" charset="0"/>
              </a:rPr>
              <a:t>ページ</a:t>
            </a:r>
            <a:r>
              <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rPr>
              <a:t>をご覧ください。</a:t>
            </a:r>
            <a:endParaRPr lang="en-US" altLang="ja-JP" sz="21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rPr>
              <a:t>この資料は、先ほどらいお伝えしている「建設的な労使関係」の定義となりますので、後ほどご確認ください。</a:t>
            </a:r>
          </a:p>
        </p:txBody>
      </p:sp>
      <p:sp>
        <p:nvSpPr>
          <p:cNvPr id="4" name="スライド番号プレースホルダー 3"/>
          <p:cNvSpPr>
            <a:spLocks noGrp="1"/>
          </p:cNvSpPr>
          <p:nvPr>
            <p:ph type="sldNum" sz="quarter" idx="5"/>
          </p:nvPr>
        </p:nvSpPr>
        <p:spPr/>
        <p:txBody>
          <a:bodyPr/>
          <a:lstStyle/>
          <a:p>
            <a:pPr defTabSz="914244">
              <a:defRPr/>
            </a:pPr>
            <a:fld id="{22FC0AE2-6A0D-4F56-B6FA-B51756811744}" type="slidenum">
              <a:rPr lang="ja-JP" altLang="en-US">
                <a:solidFill>
                  <a:prstClr val="black"/>
                </a:solidFill>
                <a:latin typeface="Calibri"/>
                <a:ea typeface="ＭＳ Ｐゴシック" panose="020B0600070205080204" pitchFamily="50" charset="-128"/>
              </a:rPr>
              <a:pPr defTabSz="914244">
                <a:defRPr/>
              </a:pPr>
              <a:t>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330044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rPr>
              <a:t>スライド</a:t>
            </a:r>
            <a:r>
              <a:rPr lang="en-US" altLang="ja-JP" sz="2100" kern="100" dirty="0">
                <a:latin typeface="ＭＳ 明朝" panose="02020609040205080304" pitchFamily="17" charset="-128"/>
                <a:ea typeface="ＭＳ 明朝" panose="02020609040205080304" pitchFamily="17" charset="-128"/>
                <a:cs typeface="Times New Roman" panose="02020603050405020304" pitchFamily="18" charset="0"/>
              </a:rPr>
              <a:t>7</a:t>
            </a:r>
            <a:r>
              <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rPr>
              <a:t>ページをご覧ください。</a:t>
            </a:r>
          </a:p>
          <a:p>
            <a:endParaRPr lang="en-US" altLang="ja-JP" sz="2100" dirty="0">
              <a:latin typeface="ＭＳ 明朝" panose="02020609040205080304" pitchFamily="17" charset="-128"/>
              <a:ea typeface="ＭＳ 明朝" panose="02020609040205080304" pitchFamily="17" charset="-128"/>
            </a:endParaRPr>
          </a:p>
          <a:p>
            <a:r>
              <a:rPr lang="ja-JP" altLang="en-US" sz="2100" dirty="0">
                <a:latin typeface="ＭＳ 明朝" panose="02020609040205080304" pitchFamily="17" charset="-128"/>
                <a:ea typeface="ＭＳ 明朝" panose="02020609040205080304" pitchFamily="17" charset="-128"/>
              </a:rPr>
              <a:t>この資料は、各種活動とゴールのイメージを示したものとなります。</a:t>
            </a:r>
            <a:endParaRPr lang="en-US" altLang="ja-JP" sz="2100" dirty="0">
              <a:latin typeface="ＭＳ 明朝" panose="02020609040205080304" pitchFamily="17" charset="-128"/>
              <a:ea typeface="ＭＳ 明朝" panose="02020609040205080304" pitchFamily="17" charset="-128"/>
            </a:endParaRPr>
          </a:p>
          <a:p>
            <a:endParaRPr lang="en-US" altLang="ja-JP" sz="2100" dirty="0">
              <a:latin typeface="ＭＳ 明朝" panose="02020609040205080304" pitchFamily="17" charset="-128"/>
              <a:ea typeface="ＭＳ 明朝" panose="02020609040205080304" pitchFamily="17" charset="-128"/>
            </a:endParaRPr>
          </a:p>
          <a:p>
            <a:r>
              <a:rPr lang="ja-JP" altLang="en-US" sz="2100" dirty="0">
                <a:latin typeface="ＭＳ 明朝" panose="02020609040205080304" pitchFamily="17" charset="-128"/>
                <a:ea typeface="ＭＳ 明朝" panose="02020609040205080304" pitchFamily="17" charset="-128"/>
              </a:rPr>
              <a:t>今までお話をしてきていますので詳細は割愛しますが、個々の海外事業体労使にてビジョンの実現に向け、それぞれのルートで様々な活動を行ってきています。</a:t>
            </a:r>
          </a:p>
        </p:txBody>
      </p:sp>
      <p:sp>
        <p:nvSpPr>
          <p:cNvPr id="4" name="スライド番号プレースホルダー 3"/>
          <p:cNvSpPr>
            <a:spLocks noGrp="1"/>
          </p:cNvSpPr>
          <p:nvPr>
            <p:ph type="sldNum" sz="quarter" idx="5"/>
          </p:nvPr>
        </p:nvSpPr>
        <p:spPr/>
        <p:txBody>
          <a:bodyPr/>
          <a:lstStyle/>
          <a:p>
            <a:fld id="{22FC0AE2-6A0D-4F56-B6FA-B51756811744}" type="slidenum">
              <a:rPr kumimoji="1" lang="ja-JP" altLang="en-US" smtClean="0"/>
              <a:t>7</a:t>
            </a:fld>
            <a:endParaRPr kumimoji="1" lang="ja-JP" altLang="en-US"/>
          </a:p>
        </p:txBody>
      </p:sp>
    </p:spTree>
    <p:extLst>
      <p:ext uri="{BB962C8B-B14F-4D97-AF65-F5344CB8AC3E}">
        <p14:creationId xmlns:p14="http://schemas.microsoft.com/office/powerpoint/2010/main" val="4199270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10248" y="4860691"/>
            <a:ext cx="5681980" cy="5011151"/>
          </a:xfrm>
        </p:spPr>
        <p:txBody>
          <a:bodyPr>
            <a:normAutofit/>
          </a:bodyPr>
          <a:lstStyle/>
          <a:p>
            <a:pPr algn="just"/>
            <a:r>
              <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rPr>
              <a:t>スライド</a:t>
            </a:r>
            <a:r>
              <a:rPr lang="en-US" altLang="ja-JP" sz="2100" kern="100" dirty="0">
                <a:latin typeface="ＭＳ 明朝" panose="02020609040205080304" pitchFamily="17" charset="-128"/>
                <a:ea typeface="ＭＳ 明朝" panose="02020609040205080304" pitchFamily="17" charset="-128"/>
                <a:cs typeface="Times New Roman" panose="02020603050405020304" pitchFamily="18" charset="0"/>
              </a:rPr>
              <a:t>8</a:t>
            </a:r>
            <a:r>
              <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rPr>
              <a:t>ページをご覧ください。</a:t>
            </a:r>
            <a:endParaRPr lang="en-US" altLang="ja-JP" sz="21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rPr>
              <a:t>ここからは、</a:t>
            </a:r>
            <a:r>
              <a:rPr lang="en-US" altLang="ja-JP" sz="2100" kern="100" dirty="0">
                <a:latin typeface="ＭＳ 明朝" panose="02020609040205080304" pitchFamily="17" charset="-128"/>
                <a:ea typeface="ＭＳ 明朝" panose="02020609040205080304" pitchFamily="17" charset="-128"/>
                <a:cs typeface="Times New Roman" panose="02020603050405020304" pitchFamily="18" charset="0"/>
              </a:rPr>
              <a:t>2017</a:t>
            </a:r>
            <a:r>
              <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rPr>
              <a:t>年に『</a:t>
            </a:r>
            <a:r>
              <a:rPr lang="en-US" altLang="ja-JP" sz="2100" kern="100" dirty="0">
                <a:latin typeface="ＭＳ 明朝" panose="02020609040205080304" pitchFamily="17" charset="-128"/>
                <a:ea typeface="ＭＳ 明朝" panose="02020609040205080304" pitchFamily="17" charset="-128"/>
                <a:cs typeface="Times New Roman" panose="02020603050405020304" pitchFamily="18" charset="0"/>
              </a:rPr>
              <a:t>20</a:t>
            </a:r>
            <a:r>
              <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100" kern="100" dirty="0">
                <a:latin typeface="ＭＳ 明朝" panose="02020609040205080304" pitchFamily="17" charset="-128"/>
                <a:ea typeface="ＭＳ 明朝" panose="02020609040205080304" pitchFamily="17" charset="-128"/>
                <a:cs typeface="Times New Roman" panose="02020603050405020304" pitchFamily="18" charset="0"/>
              </a:rPr>
              <a:t>30</a:t>
            </a:r>
            <a:r>
              <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rPr>
              <a:t>ビジョン』を策定した以降の活動実績と、今後に向けた主な課題をまとめたものとなります。</a:t>
            </a:r>
            <a:endParaRPr lang="en-US" altLang="ja-JP" sz="21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rPr>
              <a:t>コロナ禍に入り、人の移動が制限されたなか、各労連の皆様には</a:t>
            </a:r>
            <a:r>
              <a:rPr lang="en-US" altLang="ja-JP" sz="2100" kern="100" dirty="0">
                <a:latin typeface="ＭＳ 明朝" panose="02020609040205080304" pitchFamily="17" charset="-128"/>
                <a:ea typeface="ＭＳ 明朝" panose="02020609040205080304" pitchFamily="17" charset="-128"/>
                <a:cs typeface="Times New Roman" panose="02020603050405020304" pitchFamily="18" charset="0"/>
              </a:rPr>
              <a:t>ASEAN</a:t>
            </a:r>
            <a:r>
              <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rPr>
              <a:t>を中心とした国、そして業種別での具体的な目標の設定、</a:t>
            </a:r>
            <a:r>
              <a:rPr lang="en-US" altLang="ja-JP" sz="2100" kern="100" dirty="0">
                <a:latin typeface="ＭＳ 明朝" panose="02020609040205080304" pitchFamily="17" charset="-128"/>
                <a:ea typeface="ＭＳ 明朝" panose="02020609040205080304" pitchFamily="17" charset="-128"/>
                <a:cs typeface="Times New Roman" panose="02020603050405020304" pitchFamily="18" charset="0"/>
              </a:rPr>
              <a:t>Web</a:t>
            </a:r>
            <a:r>
              <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rPr>
              <a:t>を活用した海外労組とのネットワーク活動等を推進していただいています。</a:t>
            </a:r>
            <a:endParaRPr lang="en-US" altLang="ja-JP" sz="21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rPr>
              <a:t>そして、今後に向けた課題としては、既存のネットワークを深化させつつ、新たなネットワークの拡大としています。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pPr defTabSz="914244">
              <a:defRPr/>
            </a:pPr>
            <a:fld id="{22FC0AE2-6A0D-4F56-B6FA-B51756811744}" type="slidenum">
              <a:rPr lang="ja-JP" altLang="en-US">
                <a:solidFill>
                  <a:prstClr val="black"/>
                </a:solidFill>
                <a:latin typeface="Calibri"/>
                <a:ea typeface="ＭＳ Ｐゴシック" panose="020B0600070205080204" pitchFamily="50" charset="-128"/>
              </a:rPr>
              <a:pPr defTabSz="914244">
                <a:defRPr/>
              </a:pPr>
              <a:t>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949115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rPr>
              <a:t>スライド</a:t>
            </a:r>
            <a:r>
              <a:rPr lang="en-US" altLang="ja-JP" sz="2100" kern="100" dirty="0">
                <a:latin typeface="ＭＳ 明朝" panose="02020609040205080304" pitchFamily="17" charset="-128"/>
                <a:ea typeface="ＭＳ 明朝" panose="02020609040205080304" pitchFamily="17" charset="-128"/>
                <a:cs typeface="Times New Roman" panose="02020603050405020304" pitchFamily="18" charset="0"/>
              </a:rPr>
              <a:t>9</a:t>
            </a:r>
            <a:r>
              <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rPr>
              <a:t>ページには、今、ご説明した活動の進捗イメージを図にしたものとなりますので、後ほどご確認ください。</a:t>
            </a:r>
          </a:p>
        </p:txBody>
      </p:sp>
      <p:sp>
        <p:nvSpPr>
          <p:cNvPr id="4" name="スライド番号プレースホルダー 3"/>
          <p:cNvSpPr>
            <a:spLocks noGrp="1"/>
          </p:cNvSpPr>
          <p:nvPr>
            <p:ph type="sldNum" sz="quarter" idx="5"/>
          </p:nvPr>
        </p:nvSpPr>
        <p:spPr/>
        <p:txBody>
          <a:bodyPr/>
          <a:lstStyle/>
          <a:p>
            <a:fld id="{22FC0AE2-6A0D-4F56-B6FA-B51756811744}" type="slidenum">
              <a:rPr kumimoji="1" lang="ja-JP" altLang="en-US" smtClean="0"/>
              <a:t>9</a:t>
            </a:fld>
            <a:endParaRPr kumimoji="1" lang="ja-JP" altLang="en-US"/>
          </a:p>
        </p:txBody>
      </p:sp>
    </p:spTree>
    <p:extLst>
      <p:ext uri="{BB962C8B-B14F-4D97-AF65-F5344CB8AC3E}">
        <p14:creationId xmlns:p14="http://schemas.microsoft.com/office/powerpoint/2010/main" val="3402951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03313"/>
            <a:ext cx="8229600" cy="1143000"/>
          </a:xfrm>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F765C4CA-25C2-4EA0-A120-8788259DD45C}" type="datetimeFigureOut">
              <a:rPr kumimoji="1" lang="ja-JP" altLang="en-US" smtClean="0"/>
              <a:t>2024/3/12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971EB38-E175-4548-9EF2-B4F27C84D96A}" type="slidenum">
              <a:rPr kumimoji="1" lang="ja-JP" altLang="en-US" smtClean="0"/>
              <a:t>‹#›</a:t>
            </a:fld>
            <a:endParaRPr kumimoji="1" lang="ja-JP" altLang="en-US"/>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F765C4CA-25C2-4EA0-A120-8788259DD45C}" type="datetimeFigureOut">
              <a:rPr kumimoji="1" lang="ja-JP" altLang="en-US" smtClean="0"/>
              <a:t>2024/3/12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971EB38-E175-4548-9EF2-B4F27C84D96A}"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AA8207-7CAF-4EA0-A125-9F300A07373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68AE75F-A6ED-40CF-97AC-51D21621F2F4}"/>
              </a:ext>
            </a:extLst>
          </p:cNvPr>
          <p:cNvSpPr>
            <a:spLocks noGrp="1"/>
          </p:cNvSpPr>
          <p:nvPr>
            <p:ph type="dt" sz="half" idx="10"/>
          </p:nvPr>
        </p:nvSpPr>
        <p:spPr/>
        <p:txBody>
          <a:bodyPr/>
          <a:lstStyle/>
          <a:p>
            <a:fld id="{F765C4CA-25C2-4EA0-A120-8788259DD45C}" type="datetimeFigureOut">
              <a:rPr kumimoji="1" lang="ja-JP" altLang="en-US" smtClean="0"/>
              <a:t>2024/3/12</a:t>
            </a:fld>
            <a:endParaRPr kumimoji="1" lang="ja-JP" altLang="en-US"/>
          </a:p>
        </p:txBody>
      </p:sp>
      <p:sp>
        <p:nvSpPr>
          <p:cNvPr id="4" name="フッター プレースホルダー 3">
            <a:extLst>
              <a:ext uri="{FF2B5EF4-FFF2-40B4-BE49-F238E27FC236}">
                <a16:creationId xmlns:a16="http://schemas.microsoft.com/office/drawing/2014/main" id="{B322E255-ED1F-486D-A1B9-2F2AD272E68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4D3FE72-5516-488E-ACBB-43C093925B40}"/>
              </a:ext>
            </a:extLst>
          </p:cNvPr>
          <p:cNvSpPr>
            <a:spLocks noGrp="1"/>
          </p:cNvSpPr>
          <p:nvPr>
            <p:ph type="sldNum" sz="quarter" idx="12"/>
          </p:nvPr>
        </p:nvSpPr>
        <p:spPr/>
        <p:txBody>
          <a:bodyPr/>
          <a:lstStyle/>
          <a:p>
            <a:fld id="{3971EB38-E175-4548-9EF2-B4F27C84D96A}" type="slidenum">
              <a:rPr kumimoji="1" lang="ja-JP" altLang="en-US" smtClean="0"/>
              <a:t>‹#›</a:t>
            </a:fld>
            <a:endParaRPr kumimoji="1" lang="ja-JP" altLang="en-US"/>
          </a:p>
        </p:txBody>
      </p:sp>
    </p:spTree>
    <p:extLst>
      <p:ext uri="{BB962C8B-B14F-4D97-AF65-F5344CB8AC3E}">
        <p14:creationId xmlns:p14="http://schemas.microsoft.com/office/powerpoint/2010/main" val="4185428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EC1C48A-C740-42E9-94E8-20C6BACF5D97}" type="datetimeFigureOut">
              <a:rPr kumimoji="1" lang="ja-JP" altLang="en-US" smtClean="0"/>
              <a:t>2024/3/12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36BDFB-08B0-487A-ABBC-69A9EFC4D742}" type="slidenum">
              <a:rPr kumimoji="1" lang="ja-JP" altLang="en-US" smtClean="0"/>
              <a:t>‹#›</a:t>
            </a:fld>
            <a:endParaRPr kumimoji="1" lang="ja-JP" altLang="en-US"/>
          </a:p>
        </p:txBody>
      </p:sp>
    </p:spTree>
    <p:extLst>
      <p:ext uri="{BB962C8B-B14F-4D97-AF65-F5344CB8AC3E}">
        <p14:creationId xmlns:p14="http://schemas.microsoft.com/office/powerpoint/2010/main" val="217482610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F765C4CA-25C2-4EA0-A120-8788259DD45C}" type="datetimeFigureOut">
              <a:rPr kumimoji="1" lang="ja-JP" altLang="en-US" smtClean="0"/>
              <a:t>2024/3/12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971EB38-E175-4548-9EF2-B4F27C84D96A}"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F765C4CA-25C2-4EA0-A120-8788259DD45C}" type="datetimeFigureOut">
              <a:rPr kumimoji="1" lang="ja-JP" altLang="en-US" smtClean="0"/>
              <a:t>2024/3/12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971EB38-E175-4548-9EF2-B4F27C84D96A}"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F765C4CA-25C2-4EA0-A120-8788259DD45C}" type="datetimeFigureOut">
              <a:rPr kumimoji="1" lang="ja-JP" altLang="en-US" smtClean="0"/>
              <a:t>2024/3/12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3971EB38-E175-4548-9EF2-B4F27C84D96A}"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F765C4CA-25C2-4EA0-A120-8788259DD45C}" type="datetimeFigureOut">
              <a:rPr kumimoji="1" lang="ja-JP" altLang="en-US" smtClean="0"/>
              <a:t>2024/3/12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3971EB38-E175-4548-9EF2-B4F27C84D96A}"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765C4CA-25C2-4EA0-A120-8788259DD45C}" type="datetimeFigureOut">
              <a:rPr kumimoji="1" lang="ja-JP" altLang="en-US" smtClean="0"/>
              <a:t>2024/3/12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3971EB38-E175-4548-9EF2-B4F27C84D96A}"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F765C4CA-25C2-4EA0-A120-8788259DD45C}" type="datetimeFigureOut">
              <a:rPr kumimoji="1" lang="ja-JP" altLang="en-US" smtClean="0"/>
              <a:t>2024/3/12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971EB38-E175-4548-9EF2-B4F27C84D96A}"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F765C4CA-25C2-4EA0-A120-8788259DD45C}" type="datetimeFigureOut">
              <a:rPr kumimoji="1" lang="ja-JP" altLang="en-US" smtClean="0"/>
              <a:t>2024/3/12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971EB38-E175-4548-9EF2-B4F27C84D96A}"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F765C4CA-25C2-4EA0-A120-8788259DD45C}" type="datetimeFigureOut">
              <a:rPr kumimoji="1" lang="ja-JP" altLang="en-US" smtClean="0"/>
              <a:t>2024/3/12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971EB38-E175-4548-9EF2-B4F27C84D96A}"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65C4CA-25C2-4EA0-A120-8788259DD45C}" type="datetimeFigureOut">
              <a:rPr kumimoji="1" lang="ja-JP" altLang="en-US" smtClean="0"/>
              <a:t>2024/3/12</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71EB38-E175-4548-9EF2-B4F27C84D96A}"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https://www.jcmetal.jp/files/due-diligence-leaflet_etsuran.pdf" TargetMode="Externa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AA991534-357D-18A0-2107-139CDDE39F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0"/>
          <a:stretch>
            <a:fillRect/>
          </a:stretch>
        </p:blipFill>
        <p:spPr bwMode="auto">
          <a:xfrm>
            <a:off x="8008938" y="0"/>
            <a:ext cx="1135062" cy="1044575"/>
          </a:xfrm>
          <a:prstGeom prst="rect">
            <a:avLst/>
          </a:prstGeom>
          <a:solidFill>
            <a:schemeClr val="accent1">
              <a:lumMod val="40000"/>
              <a:lumOff val="60000"/>
            </a:schemeClr>
          </a:solidFill>
          <a:ln>
            <a:noFill/>
          </a:ln>
        </p:spPr>
      </p:pic>
      <p:cxnSp>
        <p:nvCxnSpPr>
          <p:cNvPr id="6" name="直線コネクタ 5">
            <a:extLst>
              <a:ext uri="{FF2B5EF4-FFF2-40B4-BE49-F238E27FC236}">
                <a16:creationId xmlns:a16="http://schemas.microsoft.com/office/drawing/2014/main" id="{39DB20B8-C519-4727-2088-8320E5956E7B}"/>
              </a:ext>
            </a:extLst>
          </p:cNvPr>
          <p:cNvCxnSpPr/>
          <p:nvPr/>
        </p:nvCxnSpPr>
        <p:spPr>
          <a:xfrm>
            <a:off x="735495" y="3508614"/>
            <a:ext cx="7673009"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DFEF3064-785E-7464-1D2B-15813CC9EF83}"/>
              </a:ext>
            </a:extLst>
          </p:cNvPr>
          <p:cNvCxnSpPr/>
          <p:nvPr/>
        </p:nvCxnSpPr>
        <p:spPr>
          <a:xfrm>
            <a:off x="735495" y="3621255"/>
            <a:ext cx="7673009"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9DEA3D9B-F0F9-90F8-BBB8-E447776DF178}"/>
              </a:ext>
            </a:extLst>
          </p:cNvPr>
          <p:cNvSpPr txBox="1"/>
          <p:nvPr/>
        </p:nvSpPr>
        <p:spPr>
          <a:xfrm>
            <a:off x="19878" y="2513323"/>
            <a:ext cx="912412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自動車総連 国際活動</a:t>
            </a:r>
            <a:r>
              <a:rPr kumimoji="1" lang="en-US" altLang="ja-JP" sz="24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『20</a:t>
            </a:r>
            <a:r>
              <a:rPr kumimoji="1" lang="ja-JP" altLang="en-US" sz="24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a:t>
            </a:r>
            <a:r>
              <a:rPr kumimoji="1" lang="en-US" altLang="ja-JP" sz="24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30</a:t>
            </a:r>
            <a:r>
              <a:rPr kumimoji="1" lang="ja-JP" altLang="en-US" sz="24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ビジョン</a:t>
            </a:r>
            <a:r>
              <a:rPr kumimoji="1" lang="en-US" altLang="ja-JP" sz="24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a:t>
            </a:r>
            <a:r>
              <a:rPr kumimoji="1" lang="ja-JP" altLang="en-US" sz="24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実現に向けた活動</a:t>
            </a:r>
          </a:p>
        </p:txBody>
      </p:sp>
      <p:sp>
        <p:nvSpPr>
          <p:cNvPr id="9" name="テキスト ボックス 8">
            <a:extLst>
              <a:ext uri="{FF2B5EF4-FFF2-40B4-BE49-F238E27FC236}">
                <a16:creationId xmlns:a16="http://schemas.microsoft.com/office/drawing/2014/main" id="{FC7CCAAE-6980-D8C4-70C4-3EF31D730141}"/>
              </a:ext>
            </a:extLst>
          </p:cNvPr>
          <p:cNvSpPr txBox="1"/>
          <p:nvPr/>
        </p:nvSpPr>
        <p:spPr>
          <a:xfrm>
            <a:off x="19878" y="2890426"/>
            <a:ext cx="9144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srgbClr val="1F497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2023</a:t>
            </a:r>
            <a:r>
              <a:rPr kumimoji="1" lang="ja-JP" altLang="en-US" sz="3200" b="1" i="0" u="none" strike="noStrike" kern="1200" cap="none" spc="0" normalizeH="0" baseline="0" noProof="0" dirty="0">
                <a:ln>
                  <a:noFill/>
                </a:ln>
                <a:solidFill>
                  <a:srgbClr val="1F497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年までの経過 と 今後の方向性</a:t>
            </a:r>
          </a:p>
        </p:txBody>
      </p:sp>
      <p:sp>
        <p:nvSpPr>
          <p:cNvPr id="2" name="正方形/長方形 7">
            <a:extLst>
              <a:ext uri="{FF2B5EF4-FFF2-40B4-BE49-F238E27FC236}">
                <a16:creationId xmlns:a16="http://schemas.microsoft.com/office/drawing/2014/main" id="{4C0189CD-4FE7-6F46-1006-FC36B6198BCD}"/>
              </a:ext>
            </a:extLst>
          </p:cNvPr>
          <p:cNvSpPr>
            <a:spLocks noChangeArrowheads="1"/>
          </p:cNvSpPr>
          <p:nvPr/>
        </p:nvSpPr>
        <p:spPr bwMode="auto">
          <a:xfrm>
            <a:off x="6421084" y="6033596"/>
            <a:ext cx="2639591" cy="738664"/>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dist" eaLnBrk="1" hangingPunct="1">
              <a:spcBef>
                <a:spcPct val="0"/>
              </a:spcBef>
              <a:buFontTx/>
              <a:buNone/>
            </a:pPr>
            <a:r>
              <a:rPr lang="en-US" altLang="ja-JP" sz="14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4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a:t>
            </a:r>
            <a:endParaRPr lang="en-US" altLang="ja-JP" sz="14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dist" eaLnBrk="1" hangingPunct="1">
              <a:spcBef>
                <a:spcPct val="0"/>
              </a:spcBef>
              <a:buFontTx/>
              <a:buNone/>
            </a:pPr>
            <a:r>
              <a:rPr lang="ja-JP" altLang="en-US" sz="14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4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91</a:t>
            </a:r>
            <a:r>
              <a:rPr lang="ja-JP" altLang="en-US" sz="14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回中央委員会</a:t>
            </a:r>
            <a:endParaRPr lang="en-US" altLang="ja-JP" sz="14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dist" eaLnBrk="1" hangingPunct="1">
              <a:spcBef>
                <a:spcPct val="0"/>
              </a:spcBef>
              <a:buFontTx/>
              <a:buNone/>
            </a:pPr>
            <a:r>
              <a:rPr lang="ja-JP" altLang="en-US" sz="14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特別報告</a:t>
            </a:r>
            <a:endParaRPr lang="en-US" altLang="ja-JP" sz="14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サブタイトル 2">
            <a:extLst>
              <a:ext uri="{FF2B5EF4-FFF2-40B4-BE49-F238E27FC236}">
                <a16:creationId xmlns:a16="http://schemas.microsoft.com/office/drawing/2014/main" id="{DFF14088-31EB-3A1A-C5FB-CAB1EF6724F7}"/>
              </a:ext>
            </a:extLst>
          </p:cNvPr>
          <p:cNvSpPr txBox="1">
            <a:spLocks/>
          </p:cNvSpPr>
          <p:nvPr/>
        </p:nvSpPr>
        <p:spPr>
          <a:xfrm>
            <a:off x="4475747" y="3706804"/>
            <a:ext cx="3965610" cy="663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dist">
              <a:buNone/>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全日本自動車産業労働組合総連合会</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0" indent="0" algn="dist">
              <a:buNone/>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（自動車総連）</a:t>
            </a:r>
          </a:p>
        </p:txBody>
      </p:sp>
    </p:spTree>
    <p:extLst>
      <p:ext uri="{BB962C8B-B14F-4D97-AF65-F5344CB8AC3E}">
        <p14:creationId xmlns:p14="http://schemas.microsoft.com/office/powerpoint/2010/main" val="3981198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2DFA7AA-F402-9F3B-7DCD-0F5C6A0B9760}"/>
              </a:ext>
            </a:extLst>
          </p:cNvPr>
          <p:cNvSpPr/>
          <p:nvPr/>
        </p:nvSpPr>
        <p:spPr>
          <a:xfrm>
            <a:off x="0" y="-1"/>
            <a:ext cx="9163876" cy="480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5" name="直線コネクタ 4">
            <a:extLst>
              <a:ext uri="{FF2B5EF4-FFF2-40B4-BE49-F238E27FC236}">
                <a16:creationId xmlns:a16="http://schemas.microsoft.com/office/drawing/2014/main" id="{BA05680D-00C3-26E7-224B-8901D60501BF}"/>
              </a:ext>
            </a:extLst>
          </p:cNvPr>
          <p:cNvCxnSpPr>
            <a:cxnSpLocks/>
          </p:cNvCxnSpPr>
          <p:nvPr/>
        </p:nvCxnSpPr>
        <p:spPr>
          <a:xfrm>
            <a:off x="-16001" y="480282"/>
            <a:ext cx="9163876" cy="6"/>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0D6C7EC9-F5CE-6777-6EAC-CB06977464DE}"/>
              </a:ext>
            </a:extLst>
          </p:cNvPr>
          <p:cNvCxnSpPr>
            <a:cxnSpLocks/>
          </p:cNvCxnSpPr>
          <p:nvPr/>
        </p:nvCxnSpPr>
        <p:spPr>
          <a:xfrm>
            <a:off x="-19876" y="533289"/>
            <a:ext cx="9163876"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4CA259D1-E780-B2A4-4383-0D4AF4FEDA70}"/>
              </a:ext>
            </a:extLst>
          </p:cNvPr>
          <p:cNvSpPr txBox="1"/>
          <p:nvPr/>
        </p:nvSpPr>
        <p:spPr>
          <a:xfrm>
            <a:off x="-19876" y="72878"/>
            <a:ext cx="91638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85000"/>
                    <a:lumOff val="15000"/>
                  </a:prstClr>
                </a:solidFill>
                <a:effectLst/>
                <a:highlight>
                  <a:srgbClr val="FFFF00"/>
                </a:highlight>
                <a:uLnTx/>
                <a:uFillTx/>
                <a:latin typeface="Meiryo UI" panose="020B0604030504040204" pitchFamily="50" charset="-128"/>
                <a:ea typeface="Meiryo UI" panose="020B0604030504040204" pitchFamily="50" charset="-128"/>
                <a:cs typeface="+mn-cs"/>
              </a:rPr>
              <a:t>人権確保責任は「国家」のみならず「企業」も問われる時代に</a:t>
            </a:r>
          </a:p>
        </p:txBody>
      </p:sp>
      <p:sp>
        <p:nvSpPr>
          <p:cNvPr id="27" name="テキスト ボックス 26">
            <a:extLst>
              <a:ext uri="{FF2B5EF4-FFF2-40B4-BE49-F238E27FC236}">
                <a16:creationId xmlns:a16="http://schemas.microsoft.com/office/drawing/2014/main" id="{F66D5BB7-4F69-C8A3-9532-6C2BB0345BC1}"/>
              </a:ext>
            </a:extLst>
          </p:cNvPr>
          <p:cNvSpPr txBox="1"/>
          <p:nvPr/>
        </p:nvSpPr>
        <p:spPr>
          <a:xfrm>
            <a:off x="318047" y="1046410"/>
            <a:ext cx="8754515"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1998</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年</a:t>
            </a:r>
            <a:r>
              <a:rPr kumimoji="1" lang="en-US" altLang="ja-JP"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国連の専門機関であり、加盟各国の政労使代表で構成される</a:t>
            </a:r>
            <a:r>
              <a:rPr kumimoji="1" lang="zh-TW" altLang="en-US"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国際労働機関</a:t>
            </a:r>
            <a:r>
              <a:rPr kumimoji="1" lang="en-US" altLang="zh-TW"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r>
              <a:rPr kumimoji="1" lang="en-US" altLang="ja-JP"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ILO)</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の第</a:t>
            </a: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86</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回総会で</a:t>
            </a:r>
            <a:endPar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ja-JP" altLang="en-US"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「中核的労働基準」</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が採択され、</a:t>
            </a:r>
            <a:r>
              <a:rPr kumimoji="1" lang="ja-JP" altLang="en-US"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国連加盟国に条約批准の有無を問わず尊重・実現を義務付け</a:t>
            </a:r>
            <a:endPar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2024</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年</a:t>
            </a: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1</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月現在、以下の</a:t>
            </a: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5</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項目が「中核的労働基準」に該当</a:t>
            </a:r>
            <a:endPar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①結社の自由・団体交渉権 ②強制労働の撤廃 ③児童労働の廃止</a:t>
            </a:r>
            <a:endPar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④職業・雇用上の差別撤廃 ⑤労働安全衛生 </a:t>
            </a: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⑤は</a:t>
            </a: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2022</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年</a:t>
            </a: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6</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月の年次総会で新たに追加</a:t>
            </a: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新基準は</a:t>
            </a: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2024</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年</a:t>
            </a: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12</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月に発効見通し</a:t>
            </a:r>
            <a:endPar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29" name="テキスト ボックス 28">
            <a:extLst>
              <a:ext uri="{FF2B5EF4-FFF2-40B4-BE49-F238E27FC236}">
                <a16:creationId xmlns:a16="http://schemas.microsoft.com/office/drawing/2014/main" id="{817755FC-DC5F-59A1-7009-364F66552AFF}"/>
              </a:ext>
            </a:extLst>
          </p:cNvPr>
          <p:cNvSpPr txBox="1"/>
          <p:nvPr/>
        </p:nvSpPr>
        <p:spPr>
          <a:xfrm>
            <a:off x="318048" y="2399443"/>
            <a:ext cx="8754515" cy="11233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1999</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年</a:t>
            </a:r>
            <a:r>
              <a:rPr kumimoji="1" lang="en-US" altLang="ja-JP"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グローバルかつ地域的な経済問題に取り組むために、政治、経済、学術等の各分野における指導者層</a:t>
            </a:r>
            <a:endPar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の交流促進を目的とした独立・非営利団体の</a:t>
            </a:r>
            <a:r>
              <a:rPr kumimoji="1" lang="ja-JP" altLang="en-US"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「世界経済フォーラム」</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において、</a:t>
            </a:r>
            <a:r>
              <a:rPr kumimoji="1" lang="ja-JP" altLang="en-US"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国連事務総長</a:t>
            </a:r>
            <a:endParaRPr kumimoji="1" lang="en-US" altLang="ja-JP"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コフィ・アナン氏</a:t>
            </a: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当時</a:t>
            </a: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が</a:t>
            </a:r>
            <a:r>
              <a:rPr kumimoji="1" lang="ja-JP" altLang="en-US" sz="1300" b="0"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企業に対し「国連グローバルコンパクト</a:t>
            </a:r>
            <a:r>
              <a:rPr kumimoji="1" lang="en-US" altLang="ja-JP" sz="1300" b="0"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(UNGC)</a:t>
            </a:r>
            <a:r>
              <a:rPr kumimoji="1" lang="ja-JP" altLang="en-US" sz="1300" b="0"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」への署名・加入を要請</a:t>
            </a:r>
            <a:endParaRPr kumimoji="1" lang="en-US" altLang="ja-JP" sz="1300" b="0"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ja-JP" altLang="en-US"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UNGC</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は ①人権 ②労働 ③環境 ④腐敗防止 の</a:t>
            </a: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4</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分野にわたる</a:t>
            </a: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10</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原則で構成</a:t>
            </a:r>
            <a:endPar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2022</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年時点で、世界で</a:t>
            </a: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20,000</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以上の企業と団体が署名・加入</a:t>
            </a:r>
            <a:endPar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37" name="テキスト ボックス 36">
            <a:extLst>
              <a:ext uri="{FF2B5EF4-FFF2-40B4-BE49-F238E27FC236}">
                <a16:creationId xmlns:a16="http://schemas.microsoft.com/office/drawing/2014/main" id="{3B909108-C98E-69A8-98F1-31ADD2215382}"/>
              </a:ext>
            </a:extLst>
          </p:cNvPr>
          <p:cNvSpPr txBox="1"/>
          <p:nvPr/>
        </p:nvSpPr>
        <p:spPr>
          <a:xfrm>
            <a:off x="4033" y="1674838"/>
            <a:ext cx="929235" cy="1184940"/>
          </a:xfrm>
          <a:prstGeom prst="rect">
            <a:avLst/>
          </a:prstGeom>
          <a:noFill/>
        </p:spPr>
        <p:txBody>
          <a:bodyPr vert="horz"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1990</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年代</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主に</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「国家」</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を対象とした</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アプローチ</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企業は</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副次的</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38" name="正方形/長方形 37">
            <a:extLst>
              <a:ext uri="{FF2B5EF4-FFF2-40B4-BE49-F238E27FC236}">
                <a16:creationId xmlns:a16="http://schemas.microsoft.com/office/drawing/2014/main" id="{A2F9995A-5A8C-0375-9263-7EC559587B56}"/>
              </a:ext>
            </a:extLst>
          </p:cNvPr>
          <p:cNvSpPr/>
          <p:nvPr/>
        </p:nvSpPr>
        <p:spPr>
          <a:xfrm>
            <a:off x="72028" y="1033297"/>
            <a:ext cx="9000534" cy="2489527"/>
          </a:xfrm>
          <a:prstGeom prst="rect">
            <a:avLst/>
          </a:prstGeom>
          <a:noFill/>
          <a:ln w="9525">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3" name="正方形/長方形 42">
            <a:extLst>
              <a:ext uri="{FF2B5EF4-FFF2-40B4-BE49-F238E27FC236}">
                <a16:creationId xmlns:a16="http://schemas.microsoft.com/office/drawing/2014/main" id="{452AC95D-D29F-8555-4C27-AD4626070D31}"/>
              </a:ext>
            </a:extLst>
          </p:cNvPr>
          <p:cNvSpPr/>
          <p:nvPr/>
        </p:nvSpPr>
        <p:spPr>
          <a:xfrm>
            <a:off x="72028" y="647892"/>
            <a:ext cx="8989902" cy="271916"/>
          </a:xfrm>
          <a:prstGeom prst="rect">
            <a:avLst/>
          </a:prstGeom>
          <a:solidFill>
            <a:schemeClr val="bg1">
              <a:lumMod val="95000"/>
            </a:schemeClr>
          </a:solidFill>
          <a:ln w="9525">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背景</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多国籍企業のグローバルサプライチェーンにおける労働者の人権侵害や労働問題</a:t>
            </a:r>
          </a:p>
        </p:txBody>
      </p:sp>
      <p:sp>
        <p:nvSpPr>
          <p:cNvPr id="44" name="正方形/長方形 43">
            <a:extLst>
              <a:ext uri="{FF2B5EF4-FFF2-40B4-BE49-F238E27FC236}">
                <a16:creationId xmlns:a16="http://schemas.microsoft.com/office/drawing/2014/main" id="{A14B04C2-B22F-05E9-1808-CBD2D6B3E71F}"/>
              </a:ext>
            </a:extLst>
          </p:cNvPr>
          <p:cNvSpPr/>
          <p:nvPr/>
        </p:nvSpPr>
        <p:spPr>
          <a:xfrm>
            <a:off x="72428" y="3620047"/>
            <a:ext cx="9000534" cy="3165074"/>
          </a:xfrm>
          <a:prstGeom prst="rect">
            <a:avLst/>
          </a:prstGeom>
          <a:noFill/>
          <a:ln w="9525">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5" name="テキスト ボックス 44">
            <a:extLst>
              <a:ext uri="{FF2B5EF4-FFF2-40B4-BE49-F238E27FC236}">
                <a16:creationId xmlns:a16="http://schemas.microsoft.com/office/drawing/2014/main" id="{B1AC6434-1E69-E444-4CC7-005BFAE76829}"/>
              </a:ext>
            </a:extLst>
          </p:cNvPr>
          <p:cNvSpPr txBox="1"/>
          <p:nvPr/>
        </p:nvSpPr>
        <p:spPr>
          <a:xfrm>
            <a:off x="-34775" y="4680687"/>
            <a:ext cx="1045563" cy="1184940"/>
          </a:xfrm>
          <a:prstGeom prst="rect">
            <a:avLst/>
          </a:prstGeom>
          <a:noFill/>
        </p:spPr>
        <p:txBody>
          <a:bodyPr vert="horz"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2010</a:t>
            </a:r>
            <a:r>
              <a:rPr kumimoji="1" lang="ja-JP" altLang="en-US" sz="1100" b="0"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年代～</a:t>
            </a:r>
            <a:endParaRPr kumimoji="1" lang="en-US" altLang="ja-JP" sz="1100" b="0"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00" b="0"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「国家」</a:t>
            </a:r>
            <a:endParaRPr kumimoji="1" lang="en-US" altLang="ja-JP" sz="12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のみならず</a:t>
            </a:r>
            <a:endParaRPr kumimoji="1" lang="en-US" altLang="ja-JP" sz="12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「企業」</a:t>
            </a:r>
            <a:r>
              <a:rPr kumimoji="1" lang="ja-JP" altLang="en-US" sz="11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も</a:t>
            </a:r>
            <a:endParaRPr kumimoji="1" lang="en-US" altLang="ja-JP" sz="11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主たる</a:t>
            </a:r>
            <a:endParaRPr kumimoji="1" lang="en-US" altLang="ja-JP" sz="11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対象に</a:t>
            </a:r>
            <a:endParaRPr kumimoji="1" lang="en-US" altLang="ja-JP" sz="11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48" name="正方形/長方形 47">
            <a:extLst>
              <a:ext uri="{FF2B5EF4-FFF2-40B4-BE49-F238E27FC236}">
                <a16:creationId xmlns:a16="http://schemas.microsoft.com/office/drawing/2014/main" id="{E5C14E3F-1BAD-17F7-7E20-01E1B3DF193C}"/>
              </a:ext>
            </a:extLst>
          </p:cNvPr>
          <p:cNvSpPr/>
          <p:nvPr/>
        </p:nvSpPr>
        <p:spPr>
          <a:xfrm>
            <a:off x="901369" y="3657579"/>
            <a:ext cx="8093777" cy="3070430"/>
          </a:xfrm>
          <a:prstGeom prst="rect">
            <a:avLst/>
          </a:prstGeom>
          <a:solidFill>
            <a:srgbClr val="FFE7E7"/>
          </a:solidFill>
          <a:ln w="6350">
            <a:solidFill>
              <a:srgbClr val="FF5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9" name="正方形/長方形 48">
            <a:extLst>
              <a:ext uri="{FF2B5EF4-FFF2-40B4-BE49-F238E27FC236}">
                <a16:creationId xmlns:a16="http://schemas.microsoft.com/office/drawing/2014/main" id="{619B9237-29E4-B96C-D91E-EFA90A5FBFA7}"/>
              </a:ext>
            </a:extLst>
          </p:cNvPr>
          <p:cNvSpPr/>
          <p:nvPr/>
        </p:nvSpPr>
        <p:spPr>
          <a:xfrm>
            <a:off x="4863548" y="3668212"/>
            <a:ext cx="4131599" cy="258920"/>
          </a:xfrm>
          <a:prstGeom prst="rect">
            <a:avLst/>
          </a:prstGeom>
          <a:solidFill>
            <a:srgbClr val="FF9393"/>
          </a:solidFill>
          <a:ln>
            <a:solidFill>
              <a:srgbClr val="FF9393"/>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glow rad="127000">
                    <a:srgbClr val="FF5050"/>
                  </a:glow>
                </a:effectLst>
                <a:uLnTx/>
                <a:uFillTx/>
                <a:latin typeface="Meiryo UI" panose="020B0604030504040204" pitchFamily="50" charset="-128"/>
                <a:ea typeface="Meiryo UI" panose="020B0604030504040204" pitchFamily="50" charset="-128"/>
                <a:cs typeface="+mn-cs"/>
              </a:rPr>
              <a:t>人権デュー・ディリジェンス </a:t>
            </a:r>
            <a:r>
              <a:rPr kumimoji="1" lang="en-US" altLang="ja-JP" sz="1400" b="1" i="0" u="none" strike="noStrike" kern="1200" cap="none" spc="0" normalizeH="0" baseline="0" noProof="0" dirty="0">
                <a:ln>
                  <a:noFill/>
                </a:ln>
                <a:solidFill>
                  <a:prstClr val="white"/>
                </a:solidFill>
                <a:effectLst>
                  <a:glow rad="127000">
                    <a:srgbClr val="FF5050"/>
                  </a:glow>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prstClr val="white"/>
                </a:solidFill>
                <a:effectLst>
                  <a:glow rad="127000">
                    <a:srgbClr val="FF5050"/>
                  </a:glow>
                </a:effectLst>
                <a:uLnTx/>
                <a:uFillTx/>
                <a:latin typeface="Meiryo UI" panose="020B0604030504040204" pitchFamily="50" charset="-128"/>
                <a:ea typeface="Meiryo UI" panose="020B0604030504040204" pitchFamily="50" charset="-128"/>
                <a:cs typeface="+mn-cs"/>
              </a:rPr>
              <a:t>以降「人権</a:t>
            </a:r>
            <a:r>
              <a:rPr kumimoji="1" lang="en-US" altLang="ja-JP" sz="1400" b="1" i="0" u="none" strike="noStrike" kern="1200" cap="none" spc="0" normalizeH="0" baseline="0" noProof="0" dirty="0">
                <a:ln>
                  <a:noFill/>
                </a:ln>
                <a:solidFill>
                  <a:prstClr val="white"/>
                </a:solidFill>
                <a:effectLst>
                  <a:glow rad="127000">
                    <a:srgbClr val="FF5050"/>
                  </a:glow>
                </a:effectLst>
                <a:uLnTx/>
                <a:uFillTx/>
                <a:latin typeface="Meiryo UI" panose="020B0604030504040204" pitchFamily="50" charset="-128"/>
                <a:ea typeface="Meiryo UI" panose="020B0604030504040204" pitchFamily="50" charset="-128"/>
                <a:cs typeface="+mn-cs"/>
              </a:rPr>
              <a:t>DD</a:t>
            </a:r>
            <a:r>
              <a:rPr kumimoji="1" lang="ja-JP" altLang="en-US" sz="1400" b="1" i="0" u="none" strike="noStrike" kern="1200" cap="none" spc="0" normalizeH="0" baseline="0" noProof="0" dirty="0">
                <a:ln>
                  <a:noFill/>
                </a:ln>
                <a:solidFill>
                  <a:prstClr val="white"/>
                </a:solidFill>
                <a:effectLst>
                  <a:glow rad="127000">
                    <a:srgbClr val="FF5050"/>
                  </a:glow>
                </a:effectLst>
                <a:uLnTx/>
                <a:uFillTx/>
                <a:latin typeface="Meiryo UI" panose="020B0604030504040204" pitchFamily="50" charset="-128"/>
                <a:ea typeface="Meiryo UI" panose="020B0604030504040204" pitchFamily="50" charset="-128"/>
                <a:cs typeface="+mn-cs"/>
              </a:rPr>
              <a:t>」</a:t>
            </a:r>
            <a:r>
              <a:rPr kumimoji="1" lang="en-US" altLang="ja-JP" sz="1400" b="1" i="0" u="none" strike="noStrike" kern="1200" cap="none" spc="0" normalizeH="0" baseline="0" noProof="0" dirty="0">
                <a:ln>
                  <a:noFill/>
                </a:ln>
                <a:solidFill>
                  <a:prstClr val="white"/>
                </a:solidFill>
                <a:effectLst>
                  <a:glow rad="127000">
                    <a:srgbClr val="FF5050"/>
                  </a:glow>
                </a:effectLst>
                <a:uLnTx/>
                <a:uFillTx/>
                <a:latin typeface="Meiryo UI" panose="020B0604030504040204" pitchFamily="50" charset="-128"/>
                <a:ea typeface="Meiryo UI" panose="020B0604030504040204" pitchFamily="50" charset="-128"/>
                <a:cs typeface="+mn-cs"/>
              </a:rPr>
              <a:t>) </a:t>
            </a:r>
            <a:r>
              <a:rPr kumimoji="1" lang="ja-JP" altLang="en-US" sz="1400" b="1" i="0" u="none" strike="noStrike" kern="1200" cap="none" spc="0" normalizeH="0" baseline="0" noProof="0" dirty="0">
                <a:ln>
                  <a:noFill/>
                </a:ln>
                <a:solidFill>
                  <a:prstClr val="white"/>
                </a:solidFill>
                <a:effectLst>
                  <a:glow rad="127000">
                    <a:srgbClr val="FF5050"/>
                  </a:glow>
                </a:effectLst>
                <a:uLnTx/>
                <a:uFillTx/>
                <a:latin typeface="Meiryo UI" panose="020B0604030504040204" pitchFamily="50" charset="-128"/>
                <a:ea typeface="Meiryo UI" panose="020B0604030504040204" pitchFamily="50" charset="-128"/>
                <a:cs typeface="+mn-cs"/>
              </a:rPr>
              <a:t>関連</a:t>
            </a:r>
          </a:p>
        </p:txBody>
      </p:sp>
      <p:sp>
        <p:nvSpPr>
          <p:cNvPr id="31" name="テキスト ボックス 30">
            <a:extLst>
              <a:ext uri="{FF2B5EF4-FFF2-40B4-BE49-F238E27FC236}">
                <a16:creationId xmlns:a16="http://schemas.microsoft.com/office/drawing/2014/main" id="{C77399EB-10E3-FBAF-DFBD-51E5BB42CADE}"/>
              </a:ext>
            </a:extLst>
          </p:cNvPr>
          <p:cNvSpPr txBox="1"/>
          <p:nvPr/>
        </p:nvSpPr>
        <p:spPr>
          <a:xfrm>
            <a:off x="318046" y="5047058"/>
            <a:ext cx="8754515"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en-US" altLang="ja-JP" sz="1300" b="0"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2011</a:t>
            </a:r>
            <a:r>
              <a:rPr kumimoji="1" lang="ja-JP" altLang="en-US" sz="1300" b="0"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年</a:t>
            </a: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国連の</a:t>
            </a: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47</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の理事国によって構成される</a:t>
            </a:r>
            <a:r>
              <a:rPr kumimoji="1" lang="ja-JP" altLang="en-US"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「国連人権理事会</a:t>
            </a:r>
            <a:r>
              <a:rPr kumimoji="1" lang="en-US" altLang="ja-JP"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(UNHRC)</a:t>
            </a:r>
            <a:r>
              <a:rPr kumimoji="1" lang="ja-JP" altLang="en-US"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において、</a:t>
            </a:r>
            <a:endPar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ja-JP" altLang="en-US" sz="13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「ビジネスと人権に関する指導原則」</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が採択</a:t>
            </a:r>
            <a:endPar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		 </a:t>
            </a: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3</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つの柱 </a:t>
            </a:r>
            <a:r>
              <a:rPr kumimoji="1" lang="ja-JP" altLang="en-US"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①人権を保護する国家の義務</a:t>
            </a:r>
            <a:r>
              <a:rPr kumimoji="1" lang="ja-JP" altLang="en-US" sz="13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 </a:t>
            </a:r>
            <a:r>
              <a:rPr kumimoji="1" lang="ja-JP" altLang="en-US" sz="13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②人権を尊重する企業の責任 </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③救済へのアクセス</a:t>
            </a:r>
            <a:endPar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ja-JP" altLang="en-US"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国連加盟国</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に対して</a:t>
            </a:r>
            <a:r>
              <a:rPr kumimoji="1" lang="ja-JP" altLang="en-US"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「ビジネスと人権に関する国別行動計画</a:t>
            </a:r>
            <a:r>
              <a:rPr kumimoji="1" lang="en-US" altLang="ja-JP"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(NAP)</a:t>
            </a:r>
            <a:r>
              <a:rPr kumimoji="1" lang="ja-JP" altLang="en-US"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の策定を奨励</a:t>
            </a:r>
            <a:endPar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33" name="テキスト ボックス 32">
            <a:extLst>
              <a:ext uri="{FF2B5EF4-FFF2-40B4-BE49-F238E27FC236}">
                <a16:creationId xmlns:a16="http://schemas.microsoft.com/office/drawing/2014/main" id="{E0E1A3F6-A0A6-A080-0091-7AC6D2E7BED1}"/>
              </a:ext>
            </a:extLst>
          </p:cNvPr>
          <p:cNvSpPr txBox="1"/>
          <p:nvPr/>
        </p:nvSpPr>
        <p:spPr>
          <a:xfrm>
            <a:off x="318047" y="3916502"/>
            <a:ext cx="8845829" cy="11233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en-US" altLang="ja-JP" sz="1300" b="0"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2011</a:t>
            </a:r>
            <a:r>
              <a:rPr kumimoji="1" lang="ja-JP" altLang="en-US" sz="1300" b="0"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年</a:t>
            </a: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ヨーロッパ諸国を中心に日本を含め</a:t>
            </a: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38</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ヶ国の先進国で構成される</a:t>
            </a:r>
            <a:r>
              <a:rPr kumimoji="1" lang="ja-JP" altLang="en-US"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経済協力開発機構</a:t>
            </a:r>
            <a:r>
              <a:rPr kumimoji="1" lang="en-US" altLang="ja-JP"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(OECD)</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が、</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en-US" altLang="ja-JP"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OECD</a:t>
            </a:r>
            <a:r>
              <a:rPr kumimoji="1" lang="ja-JP" altLang="en-US"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加盟国</a:t>
            </a:r>
            <a:r>
              <a:rPr kumimoji="1" lang="ja-JP" altLang="en-US" sz="105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ほか</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に適用される</a:t>
            </a:r>
            <a:r>
              <a:rPr kumimoji="1" lang="ja-JP" altLang="en-US" sz="13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「多国籍企業行動指針」</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を改訂</a:t>
            </a:r>
            <a:endPar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333333"/>
                </a:solidFill>
                <a:effectLst/>
                <a:uLnTx/>
                <a:uFillTx/>
                <a:latin typeface="Meiryo UI" panose="020B0604030504040204" pitchFamily="50" charset="-128"/>
                <a:ea typeface="Meiryo UI" panose="020B0604030504040204" pitchFamily="50" charset="-128"/>
                <a:cs typeface="+mn-cs"/>
              </a:rPr>
              <a:t>		 </a:t>
            </a:r>
            <a:r>
              <a:rPr kumimoji="1" lang="ja-JP" altLang="en-US" sz="13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「企業</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には</a:t>
            </a:r>
            <a:r>
              <a:rPr kumimoji="1" lang="ja-JP" altLang="en-US" sz="13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人権を尊重する責任</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がある」という内容の</a:t>
            </a:r>
            <a:r>
              <a:rPr kumimoji="1" lang="ja-JP" altLang="en-US" sz="13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人権に関する章</a:t>
            </a:r>
            <a:r>
              <a:rPr kumimoji="1" lang="ja-JP" altLang="en-US" sz="1300" b="0" i="0" u="none" strike="noStrike" kern="1200" cap="none" spc="0" normalizeH="0" baseline="0" noProof="0" dirty="0">
                <a:ln>
                  <a:noFill/>
                </a:ln>
                <a:solidFill>
                  <a:srgbClr val="333333"/>
                </a:solidFill>
                <a:effectLst/>
                <a:uLnTx/>
                <a:uFillTx/>
                <a:latin typeface="Meiryo UI" panose="020B0604030504040204" pitchFamily="50" charset="-128"/>
                <a:ea typeface="Meiryo UI" panose="020B0604030504040204" pitchFamily="50" charset="-128"/>
                <a:cs typeface="+mn-cs"/>
              </a:rPr>
              <a:t>や、「</a:t>
            </a:r>
            <a:r>
              <a:rPr kumimoji="1" lang="ja-JP" altLang="en-US" sz="13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企業</a:t>
            </a:r>
            <a:r>
              <a:rPr kumimoji="1" lang="ja-JP" altLang="en-US" sz="1300" b="0" i="0" u="none" strike="noStrike" kern="1200" cap="none" spc="0" normalizeH="0" baseline="0" noProof="0" dirty="0">
                <a:ln>
                  <a:noFill/>
                </a:ln>
                <a:solidFill>
                  <a:srgbClr val="333333"/>
                </a:solidFill>
                <a:effectLst/>
                <a:uLnTx/>
                <a:uFillTx/>
                <a:latin typeface="Meiryo UI" panose="020B0604030504040204" pitchFamily="50" charset="-128"/>
                <a:ea typeface="Meiryo UI" panose="020B0604030504040204" pitchFamily="50" charset="-128"/>
                <a:cs typeface="+mn-cs"/>
              </a:rPr>
              <a:t>は自企業が引き起こす</a:t>
            </a:r>
            <a:endParaRPr kumimoji="1" lang="en-US" altLang="ja-JP" sz="1300" b="0" i="0" u="none" strike="noStrike" kern="1200" cap="none" spc="0" normalizeH="0" baseline="0" noProof="0" dirty="0">
              <a:ln>
                <a:noFill/>
              </a:ln>
              <a:solidFill>
                <a:srgbClr val="333333"/>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srgbClr val="333333"/>
                </a:solidFill>
                <a:effectLst/>
                <a:uLnTx/>
                <a:uFillTx/>
                <a:latin typeface="Meiryo UI" panose="020B0604030504040204" pitchFamily="50" charset="-128"/>
                <a:ea typeface="Meiryo UI" panose="020B0604030504040204" pitchFamily="50" charset="-128"/>
                <a:cs typeface="+mn-cs"/>
              </a:rPr>
              <a:t>		 </a:t>
            </a:r>
            <a:r>
              <a:rPr kumimoji="1" lang="ja-JP" altLang="en-US" sz="1300" b="0" i="0" u="none" strike="noStrike" kern="1200" cap="none" spc="0" normalizeH="0" baseline="0" noProof="0" dirty="0">
                <a:ln>
                  <a:noFill/>
                </a:ln>
                <a:solidFill>
                  <a:srgbClr val="333333"/>
                </a:solidFill>
                <a:effectLst/>
                <a:uLnTx/>
                <a:uFillTx/>
                <a:latin typeface="Meiryo UI" panose="020B0604030504040204" pitchFamily="50" charset="-128"/>
                <a:ea typeface="Meiryo UI" panose="020B0604030504040204" pitchFamily="50" charset="-128"/>
                <a:cs typeface="+mn-cs"/>
              </a:rPr>
              <a:t>又は一因となる実際の及び潜在的な悪影響を特定・防止・緩和すべく、</a:t>
            </a:r>
            <a:r>
              <a:rPr kumimoji="1" lang="ja-JP" altLang="en-US" sz="13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リスクに基づいたデュー・ディリ</a:t>
            </a:r>
            <a:endParaRPr kumimoji="1" lang="en-US" altLang="ja-JP" sz="13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		</a:t>
            </a:r>
            <a:r>
              <a:rPr kumimoji="1" lang="ja-JP" altLang="en-US" sz="13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　ジェンスを実施すべき」</a:t>
            </a:r>
            <a:r>
              <a:rPr kumimoji="1" lang="ja-JP" altLang="en-US" sz="1300" b="0" i="0" u="none" strike="noStrike" kern="1200" cap="none" spc="0" normalizeH="0" baseline="0" noProof="0" dirty="0">
                <a:ln>
                  <a:noFill/>
                </a:ln>
                <a:solidFill>
                  <a:srgbClr val="333333"/>
                </a:solidFill>
                <a:effectLst/>
                <a:uLnTx/>
                <a:uFillTx/>
                <a:latin typeface="Meiryo UI" panose="020B0604030504040204" pitchFamily="50" charset="-128"/>
                <a:ea typeface="Meiryo UI" panose="020B0604030504040204" pitchFamily="50" charset="-128"/>
                <a:cs typeface="+mn-cs"/>
              </a:rPr>
              <a:t>等の規定が新設</a:t>
            </a:r>
            <a:endPar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46" name="テキスト ボックス 45">
            <a:extLst>
              <a:ext uri="{FF2B5EF4-FFF2-40B4-BE49-F238E27FC236}">
                <a16:creationId xmlns:a16="http://schemas.microsoft.com/office/drawing/2014/main" id="{C6455527-12F9-BDEB-EEC1-0096DCEF6FC8}"/>
              </a:ext>
            </a:extLst>
          </p:cNvPr>
          <p:cNvSpPr txBox="1"/>
          <p:nvPr/>
        </p:nvSpPr>
        <p:spPr>
          <a:xfrm>
            <a:off x="318048" y="6035511"/>
            <a:ext cx="8754515" cy="6924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en-US" altLang="ja-JP" sz="1100" b="0"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2010</a:t>
            </a:r>
            <a:r>
              <a:rPr kumimoji="1" lang="ja-JP" altLang="en-US" sz="1100" b="0"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年代後半</a:t>
            </a:r>
            <a:r>
              <a:rPr kumimoji="1" lang="en-US" altLang="ja-JP" sz="11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「ビジネスと人権に関する指導原則」に基づき、</a:t>
            </a:r>
            <a:r>
              <a:rPr kumimoji="1" lang="ja-JP" altLang="en-US"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各国政府が</a:t>
            </a:r>
            <a:r>
              <a:rPr kumimoji="1" lang="en-US" altLang="ja-JP"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NAP</a:t>
            </a:r>
            <a:r>
              <a:rPr kumimoji="1" lang="ja-JP" altLang="en-US"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を策定し公表</a:t>
            </a:r>
            <a:r>
              <a:rPr kumimoji="1" lang="en-US" altLang="ja-JP"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日本政府</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:2020</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年</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endPar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～現在</a:t>
            </a: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欧州では法制化が進行 </a:t>
            </a: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en-US" altLang="ja-JP" sz="13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2022</a:t>
            </a:r>
            <a:r>
              <a:rPr kumimoji="1" lang="ja-JP" altLang="en-US" sz="13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年、日本政府は、企業における人権尊重の取り組みを後押しする</a:t>
            </a:r>
            <a:endParaRPr kumimoji="1" lang="en-US" altLang="ja-JP" sz="13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		</a:t>
            </a:r>
            <a:r>
              <a:rPr kumimoji="1" lang="ja-JP" altLang="en-US" sz="13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ため、「責任あるサプライチェーン等における人権尊重のためのガイドライン」を発行</a:t>
            </a:r>
            <a:endParaRPr kumimoji="1" lang="en-US" altLang="ja-JP" sz="13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endParaRPr>
          </a:p>
        </p:txBody>
      </p:sp>
      <p:sp>
        <p:nvSpPr>
          <p:cNvPr id="28" name="矢印: 下 27">
            <a:extLst>
              <a:ext uri="{FF2B5EF4-FFF2-40B4-BE49-F238E27FC236}">
                <a16:creationId xmlns:a16="http://schemas.microsoft.com/office/drawing/2014/main" id="{2DC616EC-2A96-41AD-7CBF-630FB39C2D15}"/>
              </a:ext>
            </a:extLst>
          </p:cNvPr>
          <p:cNvSpPr/>
          <p:nvPr/>
        </p:nvSpPr>
        <p:spPr>
          <a:xfrm>
            <a:off x="969913" y="1216210"/>
            <a:ext cx="104929" cy="4963209"/>
          </a:xfrm>
          <a:prstGeom prst="downArrow">
            <a:avLst>
              <a:gd name="adj1" fmla="val 100000"/>
              <a:gd name="adj2" fmla="val 2682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47" name="楕円 46">
            <a:extLst>
              <a:ext uri="{FF2B5EF4-FFF2-40B4-BE49-F238E27FC236}">
                <a16:creationId xmlns:a16="http://schemas.microsoft.com/office/drawing/2014/main" id="{A32A3ECD-FCD6-A6CB-4164-847B0BF731B1}"/>
              </a:ext>
            </a:extLst>
          </p:cNvPr>
          <p:cNvSpPr>
            <a:spLocks noChangeAspect="1"/>
          </p:cNvSpPr>
          <p:nvPr/>
        </p:nvSpPr>
        <p:spPr>
          <a:xfrm>
            <a:off x="962943" y="6147806"/>
            <a:ext cx="114295" cy="113902"/>
          </a:xfrm>
          <a:prstGeom prst="ellipse">
            <a:avLst/>
          </a:prstGeom>
          <a:solidFill>
            <a:srgbClr val="FFE7E7"/>
          </a:solidFill>
          <a:ln>
            <a:solidFill>
              <a:srgbClr val="FF5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6" name="楕円 25">
            <a:extLst>
              <a:ext uri="{FF2B5EF4-FFF2-40B4-BE49-F238E27FC236}">
                <a16:creationId xmlns:a16="http://schemas.microsoft.com/office/drawing/2014/main" id="{2BFE948C-4C6D-594D-7F2B-7D88BD211667}"/>
              </a:ext>
            </a:extLst>
          </p:cNvPr>
          <p:cNvSpPr>
            <a:spLocks noChangeAspect="1"/>
          </p:cNvSpPr>
          <p:nvPr/>
        </p:nvSpPr>
        <p:spPr>
          <a:xfrm>
            <a:off x="962940" y="1154265"/>
            <a:ext cx="114295" cy="113902"/>
          </a:xfrm>
          <a:prstGeom prst="ellipse">
            <a:avLst/>
          </a:prstGeom>
          <a:solidFill>
            <a:schemeClr val="tx1">
              <a:lumMod val="50000"/>
              <a:lumOff val="50000"/>
            </a:schemeClr>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0" name="楕円 29">
            <a:extLst>
              <a:ext uri="{FF2B5EF4-FFF2-40B4-BE49-F238E27FC236}">
                <a16:creationId xmlns:a16="http://schemas.microsoft.com/office/drawing/2014/main" id="{A95107D1-70A8-8BF4-48DA-E1218003E7C7}"/>
              </a:ext>
            </a:extLst>
          </p:cNvPr>
          <p:cNvSpPr>
            <a:spLocks noChangeAspect="1"/>
          </p:cNvSpPr>
          <p:nvPr/>
        </p:nvSpPr>
        <p:spPr>
          <a:xfrm>
            <a:off x="962941" y="2496665"/>
            <a:ext cx="114295" cy="113902"/>
          </a:xfrm>
          <a:prstGeom prst="ellipse">
            <a:avLst/>
          </a:prstGeom>
          <a:solidFill>
            <a:schemeClr val="tx1">
              <a:lumMod val="50000"/>
              <a:lumOff val="50000"/>
            </a:schemeClr>
          </a:solidFill>
          <a:ln>
            <a:solidFill>
              <a:srgbClr val="FF505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2" name="楕円 31">
            <a:extLst>
              <a:ext uri="{FF2B5EF4-FFF2-40B4-BE49-F238E27FC236}">
                <a16:creationId xmlns:a16="http://schemas.microsoft.com/office/drawing/2014/main" id="{E4D3D264-B88F-81F1-3642-043799C6CF7A}"/>
              </a:ext>
            </a:extLst>
          </p:cNvPr>
          <p:cNvSpPr>
            <a:spLocks noChangeAspect="1"/>
          </p:cNvSpPr>
          <p:nvPr/>
        </p:nvSpPr>
        <p:spPr>
          <a:xfrm>
            <a:off x="962941" y="5148720"/>
            <a:ext cx="114295" cy="113902"/>
          </a:xfrm>
          <a:prstGeom prst="ellipse">
            <a:avLst/>
          </a:prstGeom>
          <a:solidFill>
            <a:srgbClr val="FFE7E7"/>
          </a:solidFill>
          <a:ln>
            <a:solidFill>
              <a:srgbClr val="FF5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4" name="楕円 33">
            <a:extLst>
              <a:ext uri="{FF2B5EF4-FFF2-40B4-BE49-F238E27FC236}">
                <a16:creationId xmlns:a16="http://schemas.microsoft.com/office/drawing/2014/main" id="{46016EA1-FE28-C65F-5E91-643D3CCFA49B}"/>
              </a:ext>
            </a:extLst>
          </p:cNvPr>
          <p:cNvSpPr>
            <a:spLocks noChangeAspect="1"/>
          </p:cNvSpPr>
          <p:nvPr/>
        </p:nvSpPr>
        <p:spPr>
          <a:xfrm>
            <a:off x="962940" y="4024357"/>
            <a:ext cx="114295" cy="113902"/>
          </a:xfrm>
          <a:prstGeom prst="ellipse">
            <a:avLst/>
          </a:prstGeom>
          <a:solidFill>
            <a:srgbClr val="FFE7E7"/>
          </a:solidFill>
          <a:ln>
            <a:solidFill>
              <a:srgbClr val="FF5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0" name="テキスト ボックス 49">
            <a:extLst>
              <a:ext uri="{FF2B5EF4-FFF2-40B4-BE49-F238E27FC236}">
                <a16:creationId xmlns:a16="http://schemas.microsoft.com/office/drawing/2014/main" id="{FAC16024-AD19-5D67-7302-427AF197E30F}"/>
              </a:ext>
            </a:extLst>
          </p:cNvPr>
          <p:cNvSpPr txBox="1"/>
          <p:nvPr/>
        </p:nvSpPr>
        <p:spPr>
          <a:xfrm>
            <a:off x="7313812" y="135502"/>
            <a:ext cx="1765004"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10</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ページ </a:t>
            </a:r>
            <a:r>
              <a:rPr kumimoji="1" lang="en-US" altLang="ja-JP" sz="9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lang="en-US" altLang="ja-JP" sz="900" dirty="0">
                <a:solidFill>
                  <a:prstClr val="black">
                    <a:lumMod val="75000"/>
                    <a:lumOff val="25000"/>
                  </a:prstClr>
                </a:solidFill>
                <a:latin typeface="Meiryo UI" panose="020B0604030504040204" pitchFamily="50" charset="-128"/>
                <a:ea typeface="Meiryo UI" panose="020B0604030504040204" pitchFamily="50" charset="-128"/>
              </a:rPr>
              <a:t>14</a:t>
            </a:r>
            <a:r>
              <a:rPr kumimoji="1" lang="ja-JP" altLang="en-US" sz="9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ページ</a:t>
            </a:r>
          </a:p>
        </p:txBody>
      </p:sp>
    </p:spTree>
    <p:extLst>
      <p:ext uri="{BB962C8B-B14F-4D97-AF65-F5344CB8AC3E}">
        <p14:creationId xmlns:p14="http://schemas.microsoft.com/office/powerpoint/2010/main" val="2585182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73614063-D80A-E96C-20CB-5E319F3741C5}"/>
              </a:ext>
            </a:extLst>
          </p:cNvPr>
          <p:cNvSpPr/>
          <p:nvPr/>
        </p:nvSpPr>
        <p:spPr>
          <a:xfrm>
            <a:off x="188393" y="1435397"/>
            <a:ext cx="8817384" cy="5282456"/>
          </a:xfrm>
          <a:prstGeom prst="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 name="正方形/長方形 2">
            <a:extLst>
              <a:ext uri="{FF2B5EF4-FFF2-40B4-BE49-F238E27FC236}">
                <a16:creationId xmlns:a16="http://schemas.microsoft.com/office/drawing/2014/main" id="{C2DFA7AA-F402-9F3B-7DCD-0F5C6A0B9760}"/>
              </a:ext>
            </a:extLst>
          </p:cNvPr>
          <p:cNvSpPr/>
          <p:nvPr/>
        </p:nvSpPr>
        <p:spPr>
          <a:xfrm>
            <a:off x="0" y="-1"/>
            <a:ext cx="9163876" cy="480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5" name="直線コネクタ 4">
            <a:extLst>
              <a:ext uri="{FF2B5EF4-FFF2-40B4-BE49-F238E27FC236}">
                <a16:creationId xmlns:a16="http://schemas.microsoft.com/office/drawing/2014/main" id="{BA05680D-00C3-26E7-224B-8901D60501BF}"/>
              </a:ext>
            </a:extLst>
          </p:cNvPr>
          <p:cNvCxnSpPr>
            <a:cxnSpLocks/>
          </p:cNvCxnSpPr>
          <p:nvPr/>
        </p:nvCxnSpPr>
        <p:spPr>
          <a:xfrm>
            <a:off x="-16001" y="480282"/>
            <a:ext cx="9163876" cy="6"/>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0D6C7EC9-F5CE-6777-6EAC-CB06977464DE}"/>
              </a:ext>
            </a:extLst>
          </p:cNvPr>
          <p:cNvCxnSpPr>
            <a:cxnSpLocks/>
          </p:cNvCxnSpPr>
          <p:nvPr/>
        </p:nvCxnSpPr>
        <p:spPr>
          <a:xfrm>
            <a:off x="-19876" y="533289"/>
            <a:ext cx="9163876"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4CA259D1-E780-B2A4-4383-0D4AF4FEDA70}"/>
              </a:ext>
            </a:extLst>
          </p:cNvPr>
          <p:cNvSpPr txBox="1"/>
          <p:nvPr/>
        </p:nvSpPr>
        <p:spPr>
          <a:xfrm>
            <a:off x="-19876" y="72878"/>
            <a:ext cx="91638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人権</a:t>
            </a:r>
            <a:r>
              <a:rPr kumimoji="1" lang="en-US" altLang="ja-JP"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DD</a:t>
            </a: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 概要</a:t>
            </a:r>
          </a:p>
        </p:txBody>
      </p:sp>
      <p:pic>
        <p:nvPicPr>
          <p:cNvPr id="4" name="図 3">
            <a:extLst>
              <a:ext uri="{FF2B5EF4-FFF2-40B4-BE49-F238E27FC236}">
                <a16:creationId xmlns:a16="http://schemas.microsoft.com/office/drawing/2014/main" id="{FFC23998-2980-5CFA-DE5C-576884D7AB56}"/>
              </a:ext>
            </a:extLst>
          </p:cNvPr>
          <p:cNvPicPr>
            <a:picLocks noChangeAspect="1"/>
          </p:cNvPicPr>
          <p:nvPr/>
        </p:nvPicPr>
        <p:blipFill>
          <a:blip r:embed="rId3"/>
          <a:stretch>
            <a:fillRect/>
          </a:stretch>
        </p:blipFill>
        <p:spPr>
          <a:xfrm>
            <a:off x="287076" y="1940201"/>
            <a:ext cx="5002205" cy="4714120"/>
          </a:xfrm>
          <a:prstGeom prst="rect">
            <a:avLst/>
          </a:prstGeom>
        </p:spPr>
      </p:pic>
      <p:pic>
        <p:nvPicPr>
          <p:cNvPr id="9" name="図 8">
            <a:extLst>
              <a:ext uri="{FF2B5EF4-FFF2-40B4-BE49-F238E27FC236}">
                <a16:creationId xmlns:a16="http://schemas.microsoft.com/office/drawing/2014/main" id="{70C28801-1250-54A4-56BE-B5E76FC1F6C1}"/>
              </a:ext>
            </a:extLst>
          </p:cNvPr>
          <p:cNvPicPr>
            <a:picLocks noChangeAspect="1"/>
          </p:cNvPicPr>
          <p:nvPr/>
        </p:nvPicPr>
        <p:blipFill>
          <a:blip r:embed="rId4"/>
          <a:stretch>
            <a:fillRect/>
          </a:stretch>
        </p:blipFill>
        <p:spPr>
          <a:xfrm>
            <a:off x="5384806" y="1940201"/>
            <a:ext cx="3557174" cy="4714119"/>
          </a:xfrm>
          <a:prstGeom prst="rect">
            <a:avLst/>
          </a:prstGeom>
        </p:spPr>
      </p:pic>
      <p:sp>
        <p:nvSpPr>
          <p:cNvPr id="12" name="テキスト ボックス 11">
            <a:extLst>
              <a:ext uri="{FF2B5EF4-FFF2-40B4-BE49-F238E27FC236}">
                <a16:creationId xmlns:a16="http://schemas.microsoft.com/office/drawing/2014/main" id="{A7D6C5F1-830A-9443-3ED1-B2066C3EF5FD}"/>
              </a:ext>
            </a:extLst>
          </p:cNvPr>
          <p:cNvSpPr txBox="1"/>
          <p:nvPr/>
        </p:nvSpPr>
        <p:spPr>
          <a:xfrm>
            <a:off x="199022" y="1456409"/>
            <a:ext cx="895860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月発行 金属労協</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/JCM</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「責任ある企業行動で明日を拓く 人権デュー・ディリジェンスってなに？」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抜粋</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hlinkClick r:id="rId5"/>
              </a:rPr>
              <a:t>https://www.jcmetal.jp/files/due-diligence-leaflet_etsuran.pdf</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p>
        </p:txBody>
      </p:sp>
      <p:sp>
        <p:nvSpPr>
          <p:cNvPr id="13" name="正方形/長方形 12">
            <a:extLst>
              <a:ext uri="{FF2B5EF4-FFF2-40B4-BE49-F238E27FC236}">
                <a16:creationId xmlns:a16="http://schemas.microsoft.com/office/drawing/2014/main" id="{42A84EAE-FF92-2C56-1B00-F5F732F2357B}"/>
              </a:ext>
            </a:extLst>
          </p:cNvPr>
          <p:cNvSpPr/>
          <p:nvPr/>
        </p:nvSpPr>
        <p:spPr>
          <a:xfrm>
            <a:off x="188393" y="655148"/>
            <a:ext cx="8817384" cy="695188"/>
          </a:xfrm>
          <a:prstGeom prst="rect">
            <a:avLst/>
          </a:prstGeom>
          <a:solidFill>
            <a:srgbClr val="E7F6FF"/>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企業が、自社・サプライチェーン・バリューチェーン内において、直接・間接的な利害関係を有する</a:t>
            </a:r>
            <a:endParaRPr kumimoji="1" lang="en-US" altLang="ja-JP" sz="14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4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ステークホルダーの人権におよぼす負の影響を調査・評価し、それを予防・軽減・是正する一連の取り組み</a:t>
            </a:r>
          </a:p>
        </p:txBody>
      </p:sp>
      <p:sp>
        <p:nvSpPr>
          <p:cNvPr id="14" name="テキスト ボックス 13">
            <a:extLst>
              <a:ext uri="{FF2B5EF4-FFF2-40B4-BE49-F238E27FC236}">
                <a16:creationId xmlns:a16="http://schemas.microsoft.com/office/drawing/2014/main" id="{E7F17F28-3E45-7CD7-2E20-F603E9894FDD}"/>
              </a:ext>
            </a:extLst>
          </p:cNvPr>
          <p:cNvSpPr txBox="1"/>
          <p:nvPr/>
        </p:nvSpPr>
        <p:spPr>
          <a:xfrm>
            <a:off x="7313812" y="135502"/>
            <a:ext cx="1765004"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11</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ページ </a:t>
            </a:r>
            <a:r>
              <a:rPr kumimoji="1" lang="en-US" altLang="ja-JP" sz="9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lang="en-US" altLang="ja-JP" sz="900" dirty="0">
                <a:solidFill>
                  <a:prstClr val="black">
                    <a:lumMod val="75000"/>
                    <a:lumOff val="25000"/>
                  </a:prstClr>
                </a:solidFill>
                <a:latin typeface="Meiryo UI" panose="020B0604030504040204" pitchFamily="50" charset="-128"/>
                <a:ea typeface="Meiryo UI" panose="020B0604030504040204" pitchFamily="50" charset="-128"/>
              </a:rPr>
              <a:t>14</a:t>
            </a:r>
            <a:r>
              <a:rPr kumimoji="1" lang="ja-JP" altLang="en-US" sz="9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ページ</a:t>
            </a:r>
          </a:p>
        </p:txBody>
      </p:sp>
    </p:spTree>
    <p:extLst>
      <p:ext uri="{BB962C8B-B14F-4D97-AF65-F5344CB8AC3E}">
        <p14:creationId xmlns:p14="http://schemas.microsoft.com/office/powerpoint/2010/main" val="1768559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二等辺三角形 71">
            <a:extLst>
              <a:ext uri="{FF2B5EF4-FFF2-40B4-BE49-F238E27FC236}">
                <a16:creationId xmlns:a16="http://schemas.microsoft.com/office/drawing/2014/main" id="{183EBAFA-36E6-4C68-1622-B03FE7EB0550}"/>
              </a:ext>
            </a:extLst>
          </p:cNvPr>
          <p:cNvSpPr/>
          <p:nvPr/>
        </p:nvSpPr>
        <p:spPr>
          <a:xfrm>
            <a:off x="5390235" y="1265128"/>
            <a:ext cx="3431953" cy="2736595"/>
          </a:xfrm>
          <a:prstGeom prst="triangle">
            <a:avLst/>
          </a:prstGeom>
          <a:solidFill>
            <a:srgbClr val="FCDD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2" name="四角形: 角を丸くする 51">
            <a:extLst>
              <a:ext uri="{FF2B5EF4-FFF2-40B4-BE49-F238E27FC236}">
                <a16:creationId xmlns:a16="http://schemas.microsoft.com/office/drawing/2014/main" id="{2E48002F-F0C8-EC33-D071-42C09BE49AAB}"/>
              </a:ext>
            </a:extLst>
          </p:cNvPr>
          <p:cNvSpPr/>
          <p:nvPr/>
        </p:nvSpPr>
        <p:spPr>
          <a:xfrm>
            <a:off x="5159457" y="2573072"/>
            <a:ext cx="3665569" cy="2898115"/>
          </a:xfrm>
          <a:prstGeom prst="roundRect">
            <a:avLst>
              <a:gd name="adj" fmla="val 4716"/>
            </a:avLst>
          </a:prstGeom>
          <a:solidFill>
            <a:schemeClr val="accent6">
              <a:lumMod val="20000"/>
              <a:lumOff val="8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3" name="正方形/長方形 42">
            <a:extLst>
              <a:ext uri="{FF2B5EF4-FFF2-40B4-BE49-F238E27FC236}">
                <a16:creationId xmlns:a16="http://schemas.microsoft.com/office/drawing/2014/main" id="{120B3A17-378A-4ADD-B0C6-9BB001BF70A3}"/>
              </a:ext>
            </a:extLst>
          </p:cNvPr>
          <p:cNvSpPr/>
          <p:nvPr/>
        </p:nvSpPr>
        <p:spPr>
          <a:xfrm>
            <a:off x="5508152" y="2911626"/>
            <a:ext cx="3019147" cy="2404646"/>
          </a:xfrm>
          <a:prstGeom prst="rect">
            <a:avLst/>
          </a:prstGeom>
          <a:solidFill>
            <a:schemeClr val="bg1"/>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p:txBody>
      </p:sp>
      <p:sp>
        <p:nvSpPr>
          <p:cNvPr id="40" name="正方形/長方形 39">
            <a:extLst>
              <a:ext uri="{FF2B5EF4-FFF2-40B4-BE49-F238E27FC236}">
                <a16:creationId xmlns:a16="http://schemas.microsoft.com/office/drawing/2014/main" id="{23E87A0E-6CC2-4055-81D6-E08B1A38DDBE}"/>
              </a:ext>
            </a:extLst>
          </p:cNvPr>
          <p:cNvSpPr/>
          <p:nvPr/>
        </p:nvSpPr>
        <p:spPr>
          <a:xfrm>
            <a:off x="5811391" y="3565186"/>
            <a:ext cx="2450110" cy="1550692"/>
          </a:xfrm>
          <a:prstGeom prst="rect">
            <a:avLst/>
          </a:prstGeom>
          <a:solidFill>
            <a:schemeClr val="bg1"/>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p:txBody>
      </p:sp>
      <p:sp>
        <p:nvSpPr>
          <p:cNvPr id="3" name="正方形/長方形 2">
            <a:extLst>
              <a:ext uri="{FF2B5EF4-FFF2-40B4-BE49-F238E27FC236}">
                <a16:creationId xmlns:a16="http://schemas.microsoft.com/office/drawing/2014/main" id="{C2DFA7AA-F402-9F3B-7DCD-0F5C6A0B9760}"/>
              </a:ext>
            </a:extLst>
          </p:cNvPr>
          <p:cNvSpPr/>
          <p:nvPr/>
        </p:nvSpPr>
        <p:spPr>
          <a:xfrm>
            <a:off x="0" y="-1"/>
            <a:ext cx="9163876" cy="480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5" name="直線コネクタ 4">
            <a:extLst>
              <a:ext uri="{FF2B5EF4-FFF2-40B4-BE49-F238E27FC236}">
                <a16:creationId xmlns:a16="http://schemas.microsoft.com/office/drawing/2014/main" id="{BA05680D-00C3-26E7-224B-8901D60501BF}"/>
              </a:ext>
            </a:extLst>
          </p:cNvPr>
          <p:cNvCxnSpPr>
            <a:cxnSpLocks/>
          </p:cNvCxnSpPr>
          <p:nvPr/>
        </p:nvCxnSpPr>
        <p:spPr>
          <a:xfrm>
            <a:off x="-16001" y="480282"/>
            <a:ext cx="9163876" cy="6"/>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0D6C7EC9-F5CE-6777-6EAC-CB06977464DE}"/>
              </a:ext>
            </a:extLst>
          </p:cNvPr>
          <p:cNvCxnSpPr>
            <a:cxnSpLocks/>
          </p:cNvCxnSpPr>
          <p:nvPr/>
        </p:nvCxnSpPr>
        <p:spPr>
          <a:xfrm>
            <a:off x="-19876" y="533289"/>
            <a:ext cx="9163876"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4CA259D1-E780-B2A4-4383-0D4AF4FEDA70}"/>
              </a:ext>
            </a:extLst>
          </p:cNvPr>
          <p:cNvSpPr txBox="1"/>
          <p:nvPr/>
        </p:nvSpPr>
        <p:spPr>
          <a:xfrm>
            <a:off x="-19876" y="72878"/>
            <a:ext cx="91638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人権</a:t>
            </a:r>
            <a:r>
              <a:rPr kumimoji="1" lang="en-US" altLang="ja-JP"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DD 『20</a:t>
            </a: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a:t>
            </a:r>
            <a:r>
              <a:rPr kumimoji="1" lang="en-US" altLang="ja-JP"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30</a:t>
            </a: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ビジョン</a:t>
            </a:r>
            <a:r>
              <a:rPr kumimoji="1" lang="en-US" altLang="ja-JP"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における位置づけ</a:t>
            </a:r>
          </a:p>
        </p:txBody>
      </p:sp>
      <p:sp>
        <p:nvSpPr>
          <p:cNvPr id="15" name="二等辺三角形 14">
            <a:extLst>
              <a:ext uri="{FF2B5EF4-FFF2-40B4-BE49-F238E27FC236}">
                <a16:creationId xmlns:a16="http://schemas.microsoft.com/office/drawing/2014/main" id="{C7C9DB8F-FDA8-FDEA-348B-A0AD95B0D4BF}"/>
              </a:ext>
            </a:extLst>
          </p:cNvPr>
          <p:cNvSpPr/>
          <p:nvPr/>
        </p:nvSpPr>
        <p:spPr>
          <a:xfrm>
            <a:off x="574160" y="1306649"/>
            <a:ext cx="3923414" cy="2736595"/>
          </a:xfrm>
          <a:prstGeom prst="triangl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四角形: 角を丸くする 5">
            <a:extLst>
              <a:ext uri="{FF2B5EF4-FFF2-40B4-BE49-F238E27FC236}">
                <a16:creationId xmlns:a16="http://schemas.microsoft.com/office/drawing/2014/main" id="{CB24CFE4-2626-27AB-F075-2A2D18BEB55F}"/>
              </a:ext>
            </a:extLst>
          </p:cNvPr>
          <p:cNvSpPr/>
          <p:nvPr/>
        </p:nvSpPr>
        <p:spPr>
          <a:xfrm>
            <a:off x="318982" y="2581206"/>
            <a:ext cx="4348715" cy="2898115"/>
          </a:xfrm>
          <a:prstGeom prst="roundRect">
            <a:avLst>
              <a:gd name="adj" fmla="val 7450"/>
            </a:avLst>
          </a:prstGeom>
          <a:solidFill>
            <a:srgbClr val="E2F1F6"/>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9EE43F26-B5FF-A626-3B04-E743BF1D061A}"/>
              </a:ext>
            </a:extLst>
          </p:cNvPr>
          <p:cNvSpPr/>
          <p:nvPr/>
        </p:nvSpPr>
        <p:spPr>
          <a:xfrm>
            <a:off x="372140" y="2949543"/>
            <a:ext cx="4231759" cy="1143889"/>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テキスト ボックス 3">
            <a:extLst>
              <a:ext uri="{FF2B5EF4-FFF2-40B4-BE49-F238E27FC236}">
                <a16:creationId xmlns:a16="http://schemas.microsoft.com/office/drawing/2014/main" id="{AFE894C2-65E1-D85C-61BB-715472016DD2}"/>
              </a:ext>
            </a:extLst>
          </p:cNvPr>
          <p:cNvSpPr txBox="1"/>
          <p:nvPr/>
        </p:nvSpPr>
        <p:spPr>
          <a:xfrm>
            <a:off x="372140" y="2728656"/>
            <a:ext cx="423175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glow rad="127000">
                    <a:prstClr val="white"/>
                  </a:glow>
                </a:effectLst>
                <a:uLnTx/>
                <a:uFillTx/>
                <a:latin typeface="Meiryo UI" panose="020B0604030504040204" pitchFamily="50" charset="-128"/>
                <a:ea typeface="Meiryo UI" panose="020B0604030504040204" pitchFamily="50" charset="-128"/>
                <a:cs typeface="+mn-cs"/>
              </a:rPr>
              <a:t>日系自動車企業 海外事業体</a:t>
            </a:r>
            <a:endParaRPr kumimoji="1" lang="ja-JP" altLang="en-US" sz="1200" b="1" i="0" u="none" strike="noStrike" kern="1200" cap="none" spc="0" normalizeH="0" baseline="0" noProof="0" dirty="0">
              <a:ln>
                <a:noFill/>
              </a:ln>
              <a:solidFill>
                <a:prstClr val="black">
                  <a:lumMod val="75000"/>
                  <a:lumOff val="25000"/>
                </a:prstClr>
              </a:solidFill>
              <a:effectLst>
                <a:glow rad="127000">
                  <a:prstClr val="white"/>
                </a:glow>
              </a:effectLst>
              <a:uLnTx/>
              <a:uFillTx/>
              <a:latin typeface="Meiryo UI" panose="020B0604030504040204" pitchFamily="50" charset="-128"/>
              <a:ea typeface="Meiryo UI" panose="020B0604030504040204" pitchFamily="50" charset="-128"/>
              <a:cs typeface="+mn-cs"/>
            </a:endParaRPr>
          </a:p>
        </p:txBody>
      </p:sp>
      <p:sp>
        <p:nvSpPr>
          <p:cNvPr id="12" name="矢印: 左右 11">
            <a:extLst>
              <a:ext uri="{FF2B5EF4-FFF2-40B4-BE49-F238E27FC236}">
                <a16:creationId xmlns:a16="http://schemas.microsoft.com/office/drawing/2014/main" id="{82C70465-0CA9-4EDF-097C-69103BA33B6F}"/>
              </a:ext>
            </a:extLst>
          </p:cNvPr>
          <p:cNvSpPr/>
          <p:nvPr/>
        </p:nvSpPr>
        <p:spPr>
          <a:xfrm>
            <a:off x="1796898" y="3336829"/>
            <a:ext cx="1382232" cy="472869"/>
          </a:xfrm>
          <a:prstGeom prst="leftRightArrow">
            <a:avLst>
              <a:gd name="adj1" fmla="val 100000"/>
              <a:gd name="adj2" fmla="val 50000"/>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a:extLst>
              <a:ext uri="{FF2B5EF4-FFF2-40B4-BE49-F238E27FC236}">
                <a16:creationId xmlns:a16="http://schemas.microsoft.com/office/drawing/2014/main" id="{E06E6BAE-4790-6F99-BEE3-9F9D80FD5F7A}"/>
              </a:ext>
            </a:extLst>
          </p:cNvPr>
          <p:cNvSpPr/>
          <p:nvPr/>
        </p:nvSpPr>
        <p:spPr>
          <a:xfrm>
            <a:off x="3046628" y="3204028"/>
            <a:ext cx="1387148" cy="738472"/>
          </a:xfrm>
          <a:prstGeom prst="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rPr>
              <a:t>経営</a:t>
            </a:r>
            <a:endParaRPr kumimoji="1" lang="ja-JP" altLang="en-US" sz="300" b="0"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endParaRPr>
          </a:p>
        </p:txBody>
      </p:sp>
      <p:sp>
        <p:nvSpPr>
          <p:cNvPr id="13" name="テキスト ボックス 12">
            <a:extLst>
              <a:ext uri="{FF2B5EF4-FFF2-40B4-BE49-F238E27FC236}">
                <a16:creationId xmlns:a16="http://schemas.microsoft.com/office/drawing/2014/main" id="{6C1DC7D8-F915-BF3F-5C6E-ECC60B5879A7}"/>
              </a:ext>
            </a:extLst>
          </p:cNvPr>
          <p:cNvSpPr txBox="1"/>
          <p:nvPr/>
        </p:nvSpPr>
        <p:spPr>
          <a:xfrm>
            <a:off x="1610133" y="3346889"/>
            <a:ext cx="175437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労使関係</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価値観・枠組み</a:t>
            </a:r>
          </a:p>
        </p:txBody>
      </p:sp>
      <p:sp>
        <p:nvSpPr>
          <p:cNvPr id="14" name="テキスト ボックス 13">
            <a:extLst>
              <a:ext uri="{FF2B5EF4-FFF2-40B4-BE49-F238E27FC236}">
                <a16:creationId xmlns:a16="http://schemas.microsoft.com/office/drawing/2014/main" id="{7156DCA6-A4A8-DE1B-288B-555591F626EB}"/>
              </a:ext>
            </a:extLst>
          </p:cNvPr>
          <p:cNvSpPr txBox="1"/>
          <p:nvPr/>
        </p:nvSpPr>
        <p:spPr>
          <a:xfrm>
            <a:off x="318983" y="2382271"/>
            <a:ext cx="4486938" cy="3502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lumMod val="75000"/>
                    <a:lumOff val="25000"/>
                  </a:prstClr>
                </a:solidFill>
                <a:effectLst>
                  <a:glow rad="127000">
                    <a:prstClr val="white"/>
                  </a:glow>
                </a:effectLst>
                <a:uLnTx/>
                <a:uFillTx/>
                <a:latin typeface="Meiryo UI" panose="020B0604030504040204" pitchFamily="50" charset="-128"/>
                <a:ea typeface="Meiryo UI" panose="020B0604030504040204" pitchFamily="50" charset="-128"/>
                <a:cs typeface="+mn-cs"/>
              </a:rPr>
              <a:t>『20</a:t>
            </a:r>
            <a:r>
              <a:rPr kumimoji="1" lang="ja-JP" altLang="en-US" sz="1600" b="1" i="0" u="none" strike="noStrike" kern="1200" cap="none" spc="0" normalizeH="0" baseline="0" noProof="0" dirty="0">
                <a:ln>
                  <a:noFill/>
                </a:ln>
                <a:solidFill>
                  <a:prstClr val="black">
                    <a:lumMod val="75000"/>
                    <a:lumOff val="25000"/>
                  </a:prstClr>
                </a:solidFill>
                <a:effectLst>
                  <a:glow rad="127000">
                    <a:prstClr val="white"/>
                  </a:glow>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a:ln>
                  <a:noFill/>
                </a:ln>
                <a:solidFill>
                  <a:prstClr val="black">
                    <a:lumMod val="75000"/>
                    <a:lumOff val="25000"/>
                  </a:prstClr>
                </a:solidFill>
                <a:effectLst>
                  <a:glow rad="127000">
                    <a:prstClr val="white"/>
                  </a:glow>
                </a:effectLst>
                <a:uLnTx/>
                <a:uFillTx/>
                <a:latin typeface="Meiryo UI" panose="020B0604030504040204" pitchFamily="50" charset="-128"/>
                <a:ea typeface="Meiryo UI" panose="020B0604030504040204" pitchFamily="50" charset="-128"/>
                <a:cs typeface="+mn-cs"/>
              </a:rPr>
              <a:t>30</a:t>
            </a:r>
            <a:r>
              <a:rPr kumimoji="1" lang="ja-JP" altLang="en-US" sz="1600" b="1" i="0" u="none" strike="noStrike" kern="1200" cap="none" spc="0" normalizeH="0" baseline="0" noProof="0" dirty="0">
                <a:ln>
                  <a:noFill/>
                </a:ln>
                <a:solidFill>
                  <a:prstClr val="black">
                    <a:lumMod val="75000"/>
                    <a:lumOff val="25000"/>
                  </a:prstClr>
                </a:solidFill>
                <a:effectLst>
                  <a:glow rad="127000">
                    <a:prstClr val="white"/>
                  </a:glow>
                </a:effectLst>
                <a:uLnTx/>
                <a:uFillTx/>
                <a:latin typeface="Meiryo UI" panose="020B0604030504040204" pitchFamily="50" charset="-128"/>
                <a:ea typeface="Meiryo UI" panose="020B0604030504040204" pitchFamily="50" charset="-128"/>
                <a:cs typeface="+mn-cs"/>
              </a:rPr>
              <a:t>ビジョン</a:t>
            </a:r>
            <a:r>
              <a:rPr kumimoji="1" lang="en-US" altLang="ja-JP" sz="1600" b="1" i="0" u="none" strike="noStrike" kern="1200" cap="none" spc="0" normalizeH="0" baseline="0" noProof="0" dirty="0">
                <a:ln>
                  <a:noFill/>
                </a:ln>
                <a:solidFill>
                  <a:prstClr val="black">
                    <a:lumMod val="75000"/>
                    <a:lumOff val="25000"/>
                  </a:prstClr>
                </a:solidFill>
                <a:effectLst>
                  <a:glow rad="127000">
                    <a:prstClr val="white"/>
                  </a:glow>
                </a:effectLs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a:ln>
                  <a:noFill/>
                </a:ln>
                <a:solidFill>
                  <a:prstClr val="black">
                    <a:lumMod val="75000"/>
                    <a:lumOff val="25000"/>
                  </a:prstClr>
                </a:solidFill>
                <a:effectLst>
                  <a:glow rad="127000">
                    <a:prstClr val="white"/>
                  </a:glow>
                </a:effectLst>
                <a:uLnTx/>
                <a:uFillTx/>
                <a:latin typeface="Meiryo UI" panose="020B0604030504040204" pitchFamily="50" charset="-128"/>
                <a:ea typeface="Meiryo UI" panose="020B0604030504040204" pitchFamily="50" charset="-128"/>
                <a:cs typeface="+mn-cs"/>
              </a:rPr>
              <a:t>主たるスコープ</a:t>
            </a:r>
            <a:r>
              <a:rPr kumimoji="1" lang="en-US" altLang="ja-JP" sz="1600" b="1" i="0" u="none" strike="noStrike" kern="1200" cap="none" spc="0" normalizeH="0" baseline="0" noProof="0" dirty="0">
                <a:ln>
                  <a:noFill/>
                </a:ln>
                <a:solidFill>
                  <a:prstClr val="black">
                    <a:lumMod val="75000"/>
                    <a:lumOff val="25000"/>
                  </a:prstClr>
                </a:solidFill>
                <a:effectLst>
                  <a:glow rad="127000">
                    <a:prstClr val="white"/>
                  </a:glow>
                </a:effectLst>
                <a:uLnTx/>
                <a:uFillTx/>
                <a:latin typeface="Meiryo UI" panose="020B0604030504040204" pitchFamily="50" charset="-128"/>
                <a:ea typeface="Meiryo UI" panose="020B0604030504040204" pitchFamily="50" charset="-128"/>
                <a:cs typeface="+mn-cs"/>
              </a:rPr>
              <a:t> </a:t>
            </a:r>
            <a:endParaRPr kumimoji="1" lang="ja-JP" altLang="en-US" sz="1200" b="1" i="0" u="none" strike="noStrike" kern="1200" cap="none" spc="0" normalizeH="0" baseline="0" noProof="0" dirty="0">
              <a:ln>
                <a:noFill/>
              </a:ln>
              <a:solidFill>
                <a:prstClr val="black">
                  <a:lumMod val="75000"/>
                  <a:lumOff val="25000"/>
                </a:prstClr>
              </a:solidFill>
              <a:effectLst>
                <a:glow rad="127000">
                  <a:prstClr val="white"/>
                </a:glow>
              </a:effectLst>
              <a:uLnTx/>
              <a:uFillTx/>
              <a:latin typeface="Meiryo UI" panose="020B0604030504040204" pitchFamily="50" charset="-128"/>
              <a:ea typeface="Meiryo UI" panose="020B0604030504040204" pitchFamily="50" charset="-128"/>
              <a:cs typeface="+mn-cs"/>
            </a:endParaRPr>
          </a:p>
        </p:txBody>
      </p:sp>
      <p:sp>
        <p:nvSpPr>
          <p:cNvPr id="17" name="テキスト ボックス 16">
            <a:extLst>
              <a:ext uri="{FF2B5EF4-FFF2-40B4-BE49-F238E27FC236}">
                <a16:creationId xmlns:a16="http://schemas.microsoft.com/office/drawing/2014/main" id="{46571E0B-C51D-991B-D4C6-5105654EFCD5}"/>
              </a:ext>
            </a:extLst>
          </p:cNvPr>
          <p:cNvSpPr txBox="1"/>
          <p:nvPr/>
        </p:nvSpPr>
        <p:spPr>
          <a:xfrm>
            <a:off x="948964" y="1727302"/>
            <a:ext cx="3226976" cy="53860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F497D">
                    <a:lumMod val="75000"/>
                  </a:srgbClr>
                </a:solidFill>
                <a:effectLst>
                  <a:glow rad="127000">
                    <a:prstClr val="white"/>
                  </a:glow>
                </a:effectLst>
                <a:uLnTx/>
                <a:uFillTx/>
                <a:latin typeface="Meiryo UI" panose="020B0604030504040204" pitchFamily="50" charset="-128"/>
                <a:ea typeface="Meiryo UI" panose="020B0604030504040204" pitchFamily="50" charset="-128"/>
                <a:cs typeface="+mn-cs"/>
              </a:rPr>
              <a:t>「労働基本権の確保」と</a:t>
            </a:r>
            <a:endParaRPr kumimoji="1" lang="en-US" altLang="ja-JP" sz="1400" b="0" i="0" u="none" strike="noStrike" kern="1200" cap="none" spc="0" normalizeH="0" baseline="0" noProof="0" dirty="0">
              <a:ln>
                <a:noFill/>
              </a:ln>
              <a:solidFill>
                <a:srgbClr val="1F497D">
                  <a:lumMod val="75000"/>
                </a:srgbClr>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0" b="0" i="0" u="none" strike="noStrike" kern="1200" cap="none" spc="0" normalizeH="0" baseline="0" noProof="0" dirty="0">
              <a:ln>
                <a:noFill/>
              </a:ln>
              <a:solidFill>
                <a:srgbClr val="1F497D">
                  <a:lumMod val="75000"/>
                </a:srgbClr>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F497D">
                    <a:lumMod val="75000"/>
                  </a:srgbClr>
                </a:solidFill>
                <a:effectLst>
                  <a:glow rad="127000">
                    <a:prstClr val="white"/>
                  </a:glow>
                </a:effectLst>
                <a:uLnTx/>
                <a:uFillTx/>
                <a:latin typeface="Meiryo UI" panose="020B0604030504040204" pitchFamily="50" charset="-128"/>
                <a:ea typeface="Meiryo UI" panose="020B0604030504040204" pitchFamily="50" charset="-128"/>
                <a:cs typeface="+mn-cs"/>
              </a:rPr>
              <a:t>企業の健全で永続的な発展を通じ</a:t>
            </a:r>
          </a:p>
        </p:txBody>
      </p:sp>
      <p:sp>
        <p:nvSpPr>
          <p:cNvPr id="22" name="四角形: 角を丸くする 21">
            <a:extLst>
              <a:ext uri="{FF2B5EF4-FFF2-40B4-BE49-F238E27FC236}">
                <a16:creationId xmlns:a16="http://schemas.microsoft.com/office/drawing/2014/main" id="{B7662AF9-13F2-7169-2057-B5BBD8F2C455}"/>
              </a:ext>
            </a:extLst>
          </p:cNvPr>
          <p:cNvSpPr/>
          <p:nvPr/>
        </p:nvSpPr>
        <p:spPr>
          <a:xfrm>
            <a:off x="318983" y="834710"/>
            <a:ext cx="8506044" cy="749516"/>
          </a:xfrm>
          <a:prstGeom prst="roundRect">
            <a:avLst>
              <a:gd name="adj" fmla="val 0"/>
            </a:avLst>
          </a:prstGeom>
          <a:solidFill>
            <a:schemeClr val="accent1">
              <a:lumMod val="20000"/>
              <a:lumOff val="80000"/>
            </a:schemeClr>
          </a:solidFill>
          <a:ln w="38100">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 name="テキスト ボックス 19">
            <a:extLst>
              <a:ext uri="{FF2B5EF4-FFF2-40B4-BE49-F238E27FC236}">
                <a16:creationId xmlns:a16="http://schemas.microsoft.com/office/drawing/2014/main" id="{9645F3DF-B578-3FA0-32AA-8B554997DB43}"/>
              </a:ext>
            </a:extLst>
          </p:cNvPr>
          <p:cNvSpPr txBox="1"/>
          <p:nvPr/>
        </p:nvSpPr>
        <p:spPr>
          <a:xfrm>
            <a:off x="308891" y="897737"/>
            <a:ext cx="852453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glow rad="127000">
                    <a:prstClr val="white"/>
                  </a:glow>
                </a:effectLst>
                <a:uLnTx/>
                <a:uFillTx/>
                <a:latin typeface="Meiryo UI" panose="020B0604030504040204" pitchFamily="50" charset="-128"/>
                <a:ea typeface="Meiryo UI" panose="020B0604030504040204" pitchFamily="50" charset="-128"/>
                <a:cs typeface="+mn-cs"/>
              </a:rPr>
              <a:t>自動車総連 国際活動のゴール</a:t>
            </a:r>
          </a:p>
        </p:txBody>
      </p:sp>
      <p:sp>
        <p:nvSpPr>
          <p:cNvPr id="21" name="テキスト ボックス 20">
            <a:extLst>
              <a:ext uri="{FF2B5EF4-FFF2-40B4-BE49-F238E27FC236}">
                <a16:creationId xmlns:a16="http://schemas.microsoft.com/office/drawing/2014/main" id="{CB11092A-F564-C07D-C765-0CEE46496C7F}"/>
              </a:ext>
            </a:extLst>
          </p:cNvPr>
          <p:cNvSpPr txBox="1"/>
          <p:nvPr/>
        </p:nvSpPr>
        <p:spPr>
          <a:xfrm>
            <a:off x="318982" y="1127044"/>
            <a:ext cx="850604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1F497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全世界の自動車産業に関わる人々の幸福</a:t>
            </a:r>
          </a:p>
        </p:txBody>
      </p:sp>
      <p:sp>
        <p:nvSpPr>
          <p:cNvPr id="36" name="正方形/長方形 35">
            <a:extLst>
              <a:ext uri="{FF2B5EF4-FFF2-40B4-BE49-F238E27FC236}">
                <a16:creationId xmlns:a16="http://schemas.microsoft.com/office/drawing/2014/main" id="{EB7A0B31-C68D-51B5-5A2E-36CDF6F62CD3}"/>
              </a:ext>
            </a:extLst>
          </p:cNvPr>
          <p:cNvSpPr/>
          <p:nvPr/>
        </p:nvSpPr>
        <p:spPr>
          <a:xfrm>
            <a:off x="5943610" y="4704670"/>
            <a:ext cx="2190301" cy="276999"/>
          </a:xfrm>
          <a:prstGeom prst="rect">
            <a:avLst/>
          </a:prstGeom>
          <a:solidFill>
            <a:srgbClr val="FFE7E7"/>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日本本社</a:t>
            </a:r>
          </a:p>
        </p:txBody>
      </p:sp>
      <p:sp>
        <p:nvSpPr>
          <p:cNvPr id="41" name="テキスト ボックス 40">
            <a:extLst>
              <a:ext uri="{FF2B5EF4-FFF2-40B4-BE49-F238E27FC236}">
                <a16:creationId xmlns:a16="http://schemas.microsoft.com/office/drawing/2014/main" id="{75A36773-CC43-1E70-72E0-F8894F64BBCF}"/>
              </a:ext>
            </a:extLst>
          </p:cNvPr>
          <p:cNvSpPr txBox="1"/>
          <p:nvPr/>
        </p:nvSpPr>
        <p:spPr>
          <a:xfrm>
            <a:off x="5537248" y="3231035"/>
            <a:ext cx="3019146"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lumMod val="95000"/>
                    <a:lumOff val="5000"/>
                  </a:prstClr>
                </a:solidFill>
                <a:effectLst>
                  <a:glow rad="127000">
                    <a:prstClr val="white"/>
                  </a:glow>
                </a:effectLst>
                <a:uLnTx/>
                <a:uFillTx/>
                <a:latin typeface="Meiryo UI" panose="020B0604030504040204" pitchFamily="50" charset="-128"/>
                <a:ea typeface="Meiryo UI" panose="020B0604030504040204" pitchFamily="50" charset="-128"/>
                <a:cs typeface="+mn-cs"/>
              </a:rPr>
              <a:t>日本本社のサプライチェーン</a:t>
            </a:r>
            <a:endParaRPr kumimoji="1" lang="en-US" altLang="ja-JP" sz="1200" b="0" i="0" u="none" strike="noStrike" kern="1200" cap="none" spc="0" normalizeH="0" baseline="0" noProof="0" dirty="0">
              <a:ln>
                <a:noFill/>
              </a:ln>
              <a:solidFill>
                <a:prstClr val="black">
                  <a:lumMod val="95000"/>
                  <a:lumOff val="5000"/>
                </a:prstClr>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lumMod val="95000"/>
                    <a:lumOff val="5000"/>
                  </a:prstClr>
                </a:solidFill>
                <a:effectLst>
                  <a:glow rad="127000">
                    <a:prstClr val="white"/>
                  </a:glow>
                </a:effectLst>
                <a:uLnTx/>
                <a:uFillTx/>
                <a:latin typeface="Meiryo UI" panose="020B0604030504040204" pitchFamily="50" charset="-128"/>
                <a:ea typeface="Meiryo UI" panose="020B0604030504040204" pitchFamily="50" charset="-128"/>
                <a:cs typeface="+mn-cs"/>
              </a:rPr>
              <a:t>・バリューチェーンを形成するグローバル企業群</a:t>
            </a:r>
          </a:p>
        </p:txBody>
      </p:sp>
      <p:sp>
        <p:nvSpPr>
          <p:cNvPr id="44" name="テキスト ボックス 43">
            <a:extLst>
              <a:ext uri="{FF2B5EF4-FFF2-40B4-BE49-F238E27FC236}">
                <a16:creationId xmlns:a16="http://schemas.microsoft.com/office/drawing/2014/main" id="{A9A23BB4-8DBD-D632-ED48-E91DCECC61B8}"/>
              </a:ext>
            </a:extLst>
          </p:cNvPr>
          <p:cNvSpPr txBox="1"/>
          <p:nvPr/>
        </p:nvSpPr>
        <p:spPr>
          <a:xfrm>
            <a:off x="5543550" y="2764588"/>
            <a:ext cx="3019146"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lumMod val="95000"/>
                    <a:lumOff val="5000"/>
                  </a:prstClr>
                </a:solidFill>
                <a:effectLst>
                  <a:glow rad="127000">
                    <a:prstClr val="white"/>
                  </a:glow>
                </a:effectLst>
                <a:uLnTx/>
                <a:uFillTx/>
                <a:latin typeface="Meiryo UI" panose="020B0604030504040204" pitchFamily="50" charset="-128"/>
                <a:ea typeface="Meiryo UI" panose="020B0604030504040204" pitchFamily="50" charset="-128"/>
                <a:cs typeface="+mn-cs"/>
              </a:rPr>
              <a:t>企業活動に関わるステークホルダー</a:t>
            </a:r>
            <a:endParaRPr kumimoji="1" lang="en-US" altLang="ja-JP" sz="1200" b="0" i="0" u="none" strike="noStrike" kern="1200" cap="none" spc="0" normalizeH="0" baseline="0" noProof="0" dirty="0">
              <a:ln>
                <a:noFill/>
              </a:ln>
              <a:solidFill>
                <a:prstClr val="black">
                  <a:lumMod val="95000"/>
                  <a:lumOff val="5000"/>
                </a:prstClr>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lumMod val="95000"/>
                    <a:lumOff val="5000"/>
                  </a:prstClr>
                </a:solidFill>
                <a:effectLst>
                  <a:glow rad="127000">
                    <a:prstClr val="white"/>
                  </a:glow>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lumMod val="95000"/>
                    <a:lumOff val="5000"/>
                  </a:prstClr>
                </a:solidFill>
                <a:effectLst>
                  <a:glow rad="127000">
                    <a:prstClr val="white"/>
                  </a:glow>
                </a:effectLst>
                <a:uLnTx/>
                <a:uFillTx/>
                <a:latin typeface="Meiryo UI" panose="020B0604030504040204" pitchFamily="50" charset="-128"/>
                <a:ea typeface="Meiryo UI" panose="020B0604030504040204" pitchFamily="50" charset="-128"/>
                <a:cs typeface="+mn-cs"/>
              </a:rPr>
              <a:t>労働組合、市民社会 など</a:t>
            </a:r>
            <a:r>
              <a:rPr kumimoji="1" lang="en-US" altLang="ja-JP" sz="1200" b="0" i="0" u="none" strike="noStrike" kern="1200" cap="none" spc="0" normalizeH="0" baseline="0" noProof="0" dirty="0">
                <a:ln>
                  <a:noFill/>
                </a:ln>
                <a:solidFill>
                  <a:prstClr val="black">
                    <a:lumMod val="95000"/>
                    <a:lumOff val="5000"/>
                  </a:prstClr>
                </a:solidFill>
                <a:effectLst>
                  <a:glow rad="127000">
                    <a:prstClr val="white"/>
                  </a:glow>
                </a:effectLst>
                <a:uLnTx/>
                <a:uFillTx/>
                <a:latin typeface="Meiryo UI" panose="020B0604030504040204" pitchFamily="50" charset="-128"/>
                <a:ea typeface="Meiryo UI" panose="020B0604030504040204" pitchFamily="50" charset="-128"/>
                <a:cs typeface="+mn-cs"/>
              </a:rPr>
              <a:t>)</a:t>
            </a:r>
            <a:endParaRPr kumimoji="1" lang="ja-JP" altLang="en-US" sz="1200" b="0" i="0" u="none" strike="noStrike" kern="1200" cap="none" spc="0" normalizeH="0" baseline="0" noProof="0" dirty="0">
              <a:ln>
                <a:noFill/>
              </a:ln>
              <a:solidFill>
                <a:prstClr val="black">
                  <a:lumMod val="95000"/>
                  <a:lumOff val="5000"/>
                </a:prstClr>
              </a:solidFill>
              <a:effectLst>
                <a:glow rad="127000">
                  <a:prstClr val="white"/>
                </a:glow>
              </a:effectLst>
              <a:uLnTx/>
              <a:uFillTx/>
              <a:latin typeface="Meiryo UI" panose="020B0604030504040204" pitchFamily="50" charset="-128"/>
              <a:ea typeface="Meiryo UI" panose="020B0604030504040204" pitchFamily="50" charset="-128"/>
              <a:cs typeface="+mn-cs"/>
            </a:endParaRPr>
          </a:p>
        </p:txBody>
      </p:sp>
      <p:sp>
        <p:nvSpPr>
          <p:cNvPr id="45" name="正方形/長方形 44">
            <a:extLst>
              <a:ext uri="{FF2B5EF4-FFF2-40B4-BE49-F238E27FC236}">
                <a16:creationId xmlns:a16="http://schemas.microsoft.com/office/drawing/2014/main" id="{80B59A49-5464-886F-5E2D-CFF89291DCC5}"/>
              </a:ext>
            </a:extLst>
          </p:cNvPr>
          <p:cNvSpPr/>
          <p:nvPr/>
        </p:nvSpPr>
        <p:spPr>
          <a:xfrm>
            <a:off x="5943610" y="4245265"/>
            <a:ext cx="2190301" cy="331362"/>
          </a:xfrm>
          <a:prstGeom prst="rect">
            <a:avLst/>
          </a:prstGeom>
          <a:solidFill>
            <a:srgbClr val="EFF9FF"/>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海外事業体</a:t>
            </a:r>
          </a:p>
        </p:txBody>
      </p:sp>
      <p:sp>
        <p:nvSpPr>
          <p:cNvPr id="51" name="正方形/長方形 50">
            <a:extLst>
              <a:ext uri="{FF2B5EF4-FFF2-40B4-BE49-F238E27FC236}">
                <a16:creationId xmlns:a16="http://schemas.microsoft.com/office/drawing/2014/main" id="{42C2DEBB-37C9-0153-BE4E-3A47A834B767}"/>
              </a:ext>
            </a:extLst>
          </p:cNvPr>
          <p:cNvSpPr/>
          <p:nvPr/>
        </p:nvSpPr>
        <p:spPr>
          <a:xfrm>
            <a:off x="5943610" y="3771020"/>
            <a:ext cx="2190301" cy="331362"/>
          </a:xfrm>
          <a:prstGeom prst="rect">
            <a:avLst/>
          </a:prstGeom>
          <a:solidFill>
            <a:schemeClr val="bg1"/>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各種取引先</a:t>
            </a:r>
          </a:p>
        </p:txBody>
      </p:sp>
      <p:cxnSp>
        <p:nvCxnSpPr>
          <p:cNvPr id="56" name="コネクタ: カギ線 55">
            <a:extLst>
              <a:ext uri="{FF2B5EF4-FFF2-40B4-BE49-F238E27FC236}">
                <a16:creationId xmlns:a16="http://schemas.microsoft.com/office/drawing/2014/main" id="{F91EEF49-0C60-1BF3-40B9-B06401BB499D}"/>
              </a:ext>
            </a:extLst>
          </p:cNvPr>
          <p:cNvCxnSpPr>
            <a:cxnSpLocks/>
            <a:stCxn id="2" idx="3"/>
            <a:endCxn id="45" idx="1"/>
          </p:cNvCxnSpPr>
          <p:nvPr/>
        </p:nvCxnSpPr>
        <p:spPr>
          <a:xfrm>
            <a:off x="4603899" y="3521488"/>
            <a:ext cx="1339711" cy="889458"/>
          </a:xfrm>
          <a:prstGeom prst="bentConnector3">
            <a:avLst>
              <a:gd name="adj1" fmla="val 2381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1" name="テキスト ボックス 60">
            <a:extLst>
              <a:ext uri="{FF2B5EF4-FFF2-40B4-BE49-F238E27FC236}">
                <a16:creationId xmlns:a16="http://schemas.microsoft.com/office/drawing/2014/main" id="{762DC8FF-191A-70A4-86F6-AE2D8A9F46D5}"/>
              </a:ext>
            </a:extLst>
          </p:cNvPr>
          <p:cNvSpPr txBox="1"/>
          <p:nvPr/>
        </p:nvSpPr>
        <p:spPr>
          <a:xfrm>
            <a:off x="5159457" y="2384568"/>
            <a:ext cx="366557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C00000"/>
                </a:solidFill>
                <a:effectLst>
                  <a:glow rad="127000">
                    <a:prstClr val="white"/>
                  </a:glow>
                </a:effectLst>
                <a:uLnTx/>
                <a:uFillTx/>
                <a:latin typeface="Meiryo UI" panose="020B0604030504040204" pitchFamily="50" charset="-128"/>
                <a:ea typeface="Meiryo UI" panose="020B0604030504040204" pitchFamily="50" charset="-128"/>
                <a:cs typeface="+mn-cs"/>
              </a:rPr>
              <a:t>人権</a:t>
            </a:r>
            <a:r>
              <a:rPr kumimoji="1" lang="en-US" altLang="ja-JP" sz="1600" b="1" i="0" u="none" strike="noStrike" kern="1200" cap="none" spc="0" normalizeH="0" baseline="0" noProof="0" dirty="0">
                <a:ln>
                  <a:noFill/>
                </a:ln>
                <a:solidFill>
                  <a:srgbClr val="C00000"/>
                </a:solidFill>
                <a:effectLst>
                  <a:glow rad="127000">
                    <a:prstClr val="white"/>
                  </a:glow>
                </a:effectLst>
                <a:uLnTx/>
                <a:uFillTx/>
                <a:latin typeface="Meiryo UI" panose="020B0604030504040204" pitchFamily="50" charset="-128"/>
                <a:ea typeface="Meiryo UI" panose="020B0604030504040204" pitchFamily="50" charset="-128"/>
                <a:cs typeface="+mn-cs"/>
              </a:rPr>
              <a:t>DD</a:t>
            </a:r>
            <a:endParaRPr kumimoji="1" lang="ja-JP" altLang="en-US" sz="1200" b="1" i="0" u="none" strike="noStrike" kern="1200" cap="none" spc="0" normalizeH="0" baseline="0" noProof="0" dirty="0">
              <a:ln>
                <a:noFill/>
              </a:ln>
              <a:solidFill>
                <a:srgbClr val="C00000"/>
              </a:solidFill>
              <a:effectLst>
                <a:glow rad="127000">
                  <a:prstClr val="white"/>
                </a:glow>
              </a:effectLst>
              <a:uLnTx/>
              <a:uFillTx/>
              <a:latin typeface="Meiryo UI" panose="020B0604030504040204" pitchFamily="50" charset="-128"/>
              <a:ea typeface="Meiryo UI" panose="020B0604030504040204" pitchFamily="50" charset="-128"/>
              <a:cs typeface="+mn-cs"/>
            </a:endParaRPr>
          </a:p>
        </p:txBody>
      </p:sp>
      <p:sp>
        <p:nvSpPr>
          <p:cNvPr id="62" name="正方形/長方形 61">
            <a:extLst>
              <a:ext uri="{FF2B5EF4-FFF2-40B4-BE49-F238E27FC236}">
                <a16:creationId xmlns:a16="http://schemas.microsoft.com/office/drawing/2014/main" id="{6D36658A-56DD-2768-112F-7878824F5D60}"/>
              </a:ext>
            </a:extLst>
          </p:cNvPr>
          <p:cNvSpPr/>
          <p:nvPr/>
        </p:nvSpPr>
        <p:spPr>
          <a:xfrm>
            <a:off x="163342" y="704198"/>
            <a:ext cx="8799905" cy="4904403"/>
          </a:xfrm>
          <a:prstGeom prst="rect">
            <a:avLst/>
          </a:prstGeom>
          <a:noFill/>
          <a:ln w="9525">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5" name="矢印: 下 64">
            <a:extLst>
              <a:ext uri="{FF2B5EF4-FFF2-40B4-BE49-F238E27FC236}">
                <a16:creationId xmlns:a16="http://schemas.microsoft.com/office/drawing/2014/main" id="{5E308D8B-31D0-F695-6538-61BB0315D4D9}"/>
              </a:ext>
            </a:extLst>
          </p:cNvPr>
          <p:cNvSpPr/>
          <p:nvPr/>
        </p:nvSpPr>
        <p:spPr>
          <a:xfrm>
            <a:off x="832822" y="3817385"/>
            <a:ext cx="661169" cy="759242"/>
          </a:xfrm>
          <a:prstGeom prst="downArrow">
            <a:avLst>
              <a:gd name="adj1" fmla="val 100000"/>
              <a:gd name="adj2" fmla="val 3393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正方形/長方形 7">
            <a:extLst>
              <a:ext uri="{FF2B5EF4-FFF2-40B4-BE49-F238E27FC236}">
                <a16:creationId xmlns:a16="http://schemas.microsoft.com/office/drawing/2014/main" id="{C9A36D82-78DB-C8CF-B610-1C12B513E92F}"/>
              </a:ext>
            </a:extLst>
          </p:cNvPr>
          <p:cNvSpPr/>
          <p:nvPr/>
        </p:nvSpPr>
        <p:spPr>
          <a:xfrm>
            <a:off x="490365" y="3204028"/>
            <a:ext cx="1387148" cy="738472"/>
          </a:xfrm>
          <a:prstGeom prst="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rPr>
              <a:t>労働組合</a:t>
            </a:r>
            <a:endParaRPr kumimoji="1" lang="en-US" altLang="ja-JP" sz="18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endParaRPr>
          </a:p>
        </p:txBody>
      </p:sp>
      <p:sp>
        <p:nvSpPr>
          <p:cNvPr id="60" name="正方形/長方形 59">
            <a:extLst>
              <a:ext uri="{FF2B5EF4-FFF2-40B4-BE49-F238E27FC236}">
                <a16:creationId xmlns:a16="http://schemas.microsoft.com/office/drawing/2014/main" id="{E1D83C54-0C9C-6716-074B-B5CC6BA364AA}"/>
              </a:ext>
            </a:extLst>
          </p:cNvPr>
          <p:cNvSpPr/>
          <p:nvPr/>
        </p:nvSpPr>
        <p:spPr>
          <a:xfrm>
            <a:off x="490365" y="4472053"/>
            <a:ext cx="1387148" cy="738472"/>
          </a:xfrm>
          <a:prstGeom prst="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rPr>
              <a:t>日本単組</a:t>
            </a:r>
            <a:endParaRPr kumimoji="1" lang="ja-JP" altLang="en-US" sz="300" b="0"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endParaRPr>
          </a:p>
        </p:txBody>
      </p:sp>
      <p:sp>
        <p:nvSpPr>
          <p:cNvPr id="64" name="テキスト ボックス 63">
            <a:extLst>
              <a:ext uri="{FF2B5EF4-FFF2-40B4-BE49-F238E27FC236}">
                <a16:creationId xmlns:a16="http://schemas.microsoft.com/office/drawing/2014/main" id="{CC1EFBCA-69F6-691C-D8B8-DF4A31EED224}"/>
              </a:ext>
            </a:extLst>
          </p:cNvPr>
          <p:cNvSpPr txBox="1"/>
          <p:nvPr/>
        </p:nvSpPr>
        <p:spPr>
          <a:xfrm>
            <a:off x="296852" y="3947294"/>
            <a:ext cx="175437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一番の</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相談相手</a:t>
            </a:r>
          </a:p>
        </p:txBody>
      </p:sp>
      <p:cxnSp>
        <p:nvCxnSpPr>
          <p:cNvPr id="70" name="直線コネクタ 69">
            <a:extLst>
              <a:ext uri="{FF2B5EF4-FFF2-40B4-BE49-F238E27FC236}">
                <a16:creationId xmlns:a16="http://schemas.microsoft.com/office/drawing/2014/main" id="{7D85FEAB-BB51-3204-BC99-3A2F0045372A}"/>
              </a:ext>
            </a:extLst>
          </p:cNvPr>
          <p:cNvCxnSpPr>
            <a:cxnSpLocks/>
            <a:stCxn id="60" idx="3"/>
            <a:endCxn id="36" idx="1"/>
          </p:cNvCxnSpPr>
          <p:nvPr/>
        </p:nvCxnSpPr>
        <p:spPr>
          <a:xfrm>
            <a:off x="1877513" y="4841289"/>
            <a:ext cx="4066097" cy="1881"/>
          </a:xfrm>
          <a:prstGeom prst="line">
            <a:avLst/>
          </a:prstGeom>
          <a:ln w="19050">
            <a:solidFill>
              <a:srgbClr val="FF5050"/>
            </a:solidFill>
            <a:tailEnd type="triangle"/>
          </a:ln>
        </p:spPr>
        <p:style>
          <a:lnRef idx="1">
            <a:schemeClr val="accent1"/>
          </a:lnRef>
          <a:fillRef idx="0">
            <a:schemeClr val="accent1"/>
          </a:fillRef>
          <a:effectRef idx="0">
            <a:schemeClr val="accent1"/>
          </a:effectRef>
          <a:fontRef idx="minor">
            <a:schemeClr val="tx1"/>
          </a:fontRef>
        </p:style>
      </p:cxnSp>
      <p:sp>
        <p:nvSpPr>
          <p:cNvPr id="74" name="テキスト ボックス 73">
            <a:extLst>
              <a:ext uri="{FF2B5EF4-FFF2-40B4-BE49-F238E27FC236}">
                <a16:creationId xmlns:a16="http://schemas.microsoft.com/office/drawing/2014/main" id="{734A5BEC-E0DE-F640-0A81-4BC6B8CDC644}"/>
              </a:ext>
            </a:extLst>
          </p:cNvPr>
          <p:cNvSpPr txBox="1"/>
          <p:nvPr/>
        </p:nvSpPr>
        <p:spPr>
          <a:xfrm>
            <a:off x="5523593" y="1742110"/>
            <a:ext cx="306467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C00000"/>
                </a:solidFill>
                <a:effectLst>
                  <a:glow rad="127000">
                    <a:prstClr val="white"/>
                  </a:glow>
                </a:effectLst>
                <a:uLnTx/>
                <a:uFillTx/>
                <a:latin typeface="Meiryo UI" panose="020B0604030504040204" pitchFamily="50" charset="-128"/>
                <a:ea typeface="Meiryo UI" panose="020B0604030504040204" pitchFamily="50" charset="-128"/>
                <a:cs typeface="+mn-cs"/>
              </a:rPr>
              <a:t>人権</a:t>
            </a:r>
            <a:r>
              <a:rPr kumimoji="1" lang="en-US" altLang="ja-JP" sz="1400" b="0" i="0" u="none" strike="noStrike" kern="1200" cap="none" spc="0" normalizeH="0" baseline="0" noProof="0" dirty="0">
                <a:ln>
                  <a:noFill/>
                </a:ln>
                <a:solidFill>
                  <a:srgbClr val="C00000"/>
                </a:solidFill>
                <a:effectLst>
                  <a:glow rad="127000">
                    <a:prstClr val="white"/>
                  </a:glow>
                </a:effectLst>
                <a:uLnTx/>
                <a:uFillTx/>
                <a:latin typeface="Meiryo UI" panose="020B0604030504040204" pitchFamily="50" charset="-128"/>
                <a:ea typeface="Meiryo UI" panose="020B0604030504040204" pitchFamily="50" charset="-128"/>
                <a:cs typeface="+mn-cs"/>
              </a:rPr>
              <a:t>DD</a:t>
            </a:r>
            <a:r>
              <a:rPr kumimoji="1" lang="ja-JP" altLang="en-US" sz="1400" b="0" i="0" u="none" strike="noStrike" kern="1200" cap="none" spc="0" normalizeH="0" baseline="0" noProof="0" dirty="0">
                <a:ln>
                  <a:noFill/>
                </a:ln>
                <a:solidFill>
                  <a:srgbClr val="C00000"/>
                </a:solidFill>
                <a:effectLst>
                  <a:glow rad="127000">
                    <a:prstClr val="white"/>
                  </a:glow>
                </a:effectLst>
                <a:uLnTx/>
                <a:uFillTx/>
                <a:latin typeface="Meiryo UI" panose="020B0604030504040204" pitchFamily="50" charset="-128"/>
                <a:ea typeface="Meiryo UI" panose="020B0604030504040204" pitchFamily="50" charset="-128"/>
                <a:cs typeface="+mn-cs"/>
              </a:rPr>
              <a:t>を確実に進め、</a:t>
            </a:r>
            <a:endParaRPr kumimoji="1" lang="en-US" altLang="ja-JP" sz="1400" b="0" i="0" u="none" strike="noStrike" kern="1200" cap="none" spc="0" normalizeH="0" baseline="0" noProof="0" dirty="0">
              <a:ln>
                <a:noFill/>
              </a:ln>
              <a:solidFill>
                <a:srgbClr val="C00000"/>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C00000"/>
                </a:solidFill>
                <a:effectLst>
                  <a:glow rad="127000">
                    <a:prstClr val="white"/>
                  </a:glow>
                </a:effectLst>
                <a:uLnTx/>
                <a:uFillTx/>
                <a:latin typeface="Meiryo UI" panose="020B0604030504040204" pitchFamily="50" charset="-128"/>
                <a:ea typeface="Meiryo UI" panose="020B0604030504040204" pitchFamily="50" charset="-128"/>
                <a:cs typeface="+mn-cs"/>
              </a:rPr>
              <a:t>より多くの人々の人権を確保することで</a:t>
            </a:r>
            <a:endParaRPr kumimoji="1" lang="en-US" altLang="ja-JP" sz="1400" b="0" i="0" u="none" strike="noStrike" kern="1200" cap="none" spc="0" normalizeH="0" baseline="0" noProof="0" dirty="0">
              <a:ln>
                <a:noFill/>
              </a:ln>
              <a:solidFill>
                <a:srgbClr val="C00000"/>
              </a:solidFill>
              <a:effectLst>
                <a:glow rad="127000">
                  <a:prstClr val="white"/>
                </a:glow>
              </a:effectLst>
              <a:uLnTx/>
              <a:uFillTx/>
              <a:latin typeface="Meiryo UI" panose="020B0604030504040204" pitchFamily="50" charset="-128"/>
              <a:ea typeface="Meiryo UI" panose="020B0604030504040204" pitchFamily="50" charset="-128"/>
              <a:cs typeface="+mn-cs"/>
            </a:endParaRPr>
          </a:p>
        </p:txBody>
      </p:sp>
      <p:sp>
        <p:nvSpPr>
          <p:cNvPr id="76" name="正方形/長方形 75">
            <a:extLst>
              <a:ext uri="{FF2B5EF4-FFF2-40B4-BE49-F238E27FC236}">
                <a16:creationId xmlns:a16="http://schemas.microsoft.com/office/drawing/2014/main" id="{688E6860-83AD-209D-554F-08BCB73C4E27}"/>
              </a:ext>
            </a:extLst>
          </p:cNvPr>
          <p:cNvSpPr/>
          <p:nvPr/>
        </p:nvSpPr>
        <p:spPr>
          <a:xfrm>
            <a:off x="-1" y="5791837"/>
            <a:ext cx="9144001" cy="106616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n-cs"/>
              </a:rPr>
              <a:t>『20</a:t>
            </a:r>
            <a:r>
              <a:rPr kumimoji="1" lang="ja-JP" altLang="en-US" sz="1600" b="1"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n-cs"/>
              </a:rPr>
              <a:t>30</a:t>
            </a:r>
            <a:r>
              <a:rPr kumimoji="1" lang="ja-JP" altLang="en-US" sz="1600" b="1"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n-cs"/>
              </a:rPr>
              <a:t>ビジョン</a:t>
            </a:r>
            <a:r>
              <a:rPr kumimoji="1" lang="en-US" altLang="ja-JP" sz="1600" b="1"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n-cs"/>
              </a:rPr>
              <a:t>』</a:t>
            </a:r>
            <a:r>
              <a:rPr kumimoji="1" lang="ja-JP" altLang="en-US" sz="1600" b="1"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n-cs"/>
              </a:rPr>
              <a:t>活動で実現していく海外事業体における建設的労使関係を礎に、</a:t>
            </a:r>
            <a:endParaRPr kumimoji="1" lang="en-US" altLang="ja-JP" sz="1600" b="1"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n-cs"/>
              </a:rPr>
              <a:t>海外事業体の労働組合が海外事業体の人権</a:t>
            </a:r>
            <a:r>
              <a:rPr kumimoji="1" lang="en-US" altLang="ja-JP" sz="1600" b="1"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n-cs"/>
              </a:rPr>
              <a:t>DD</a:t>
            </a:r>
            <a:r>
              <a:rPr kumimoji="1" lang="ja-JP" altLang="en-US" sz="1600" b="1"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n-cs"/>
              </a:rPr>
              <a:t>に参画していく</a:t>
            </a:r>
            <a:endParaRPr kumimoji="1" lang="en-US" altLang="ja-JP" sz="1600" b="1"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a:t>
            </a:r>
            <a:r>
              <a:rPr kumimoji="1" lang="en-US" altLang="ja-JP" sz="1300" b="0"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n-cs"/>
              </a:rPr>
              <a:t>『20</a:t>
            </a:r>
            <a:r>
              <a:rPr kumimoji="1" lang="ja-JP" altLang="en-US" sz="1300" b="0"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n-cs"/>
              </a:rPr>
              <a:t>・</a:t>
            </a:r>
            <a:r>
              <a:rPr kumimoji="1" lang="en-US" altLang="ja-JP" sz="1300" b="0"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n-cs"/>
              </a:rPr>
              <a:t>30</a:t>
            </a:r>
            <a:r>
              <a:rPr kumimoji="1" lang="ja-JP" altLang="en-US" sz="1300" b="0"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n-cs"/>
              </a:rPr>
              <a:t>ビジョン</a:t>
            </a:r>
            <a:r>
              <a:rPr kumimoji="1" lang="en-US" altLang="ja-JP" sz="1300" b="0"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n-cs"/>
              </a:rPr>
              <a:t>』</a:t>
            </a:r>
            <a:r>
              <a:rPr kumimoji="1" lang="ja-JP" altLang="en-US" sz="1300" b="0"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n-cs"/>
              </a:rPr>
              <a:t>の実現成果を</a:t>
            </a:r>
            <a:r>
              <a:rPr kumimoji="1" lang="ja-JP" altLang="en-US" sz="13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日本本社を核とする</a:t>
            </a:r>
            <a:r>
              <a:rPr kumimoji="1" lang="ja-JP" altLang="en-US" sz="1300" b="0"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n-cs"/>
              </a:rPr>
              <a:t>グローバル人権</a:t>
            </a:r>
            <a:r>
              <a:rPr kumimoji="1" lang="en-US" altLang="ja-JP" sz="1300" b="0"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n-cs"/>
              </a:rPr>
              <a:t>DD</a:t>
            </a:r>
            <a:r>
              <a:rPr kumimoji="1" lang="ja-JP" altLang="en-US" sz="1300" b="0"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n-cs"/>
              </a:rPr>
              <a:t>の質的向上につなげ、</a:t>
            </a:r>
            <a:endParaRPr kumimoji="1" lang="en-US" altLang="ja-JP" sz="1300" b="0"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n-cs"/>
              </a:rPr>
              <a:t>自動車総連の国際活動のゴールに今以上に近づくことを目指す</a:t>
            </a:r>
            <a:endParaRPr kumimoji="1" lang="en-US" altLang="ja-JP" sz="1300" b="0"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n-cs"/>
            </a:endParaRPr>
          </a:p>
        </p:txBody>
      </p:sp>
      <p:sp>
        <p:nvSpPr>
          <p:cNvPr id="77" name="テキスト ボックス 76">
            <a:extLst>
              <a:ext uri="{FF2B5EF4-FFF2-40B4-BE49-F238E27FC236}">
                <a16:creationId xmlns:a16="http://schemas.microsoft.com/office/drawing/2014/main" id="{C22248D1-E4E3-EDC5-CC0B-7AB598C2DDB8}"/>
              </a:ext>
            </a:extLst>
          </p:cNvPr>
          <p:cNvSpPr txBox="1"/>
          <p:nvPr/>
        </p:nvSpPr>
        <p:spPr>
          <a:xfrm>
            <a:off x="2231049" y="4562070"/>
            <a:ext cx="3186934"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rgbClr val="FF5050"/>
                </a:solidFill>
                <a:effectLst>
                  <a:glow rad="127000">
                    <a:prstClr val="white"/>
                  </a:glow>
                </a:effectLst>
                <a:uLnTx/>
                <a:uFillTx/>
                <a:latin typeface="Meiryo UI" panose="020B0604030504040204" pitchFamily="50" charset="-128"/>
                <a:ea typeface="Meiryo UI" panose="020B0604030504040204" pitchFamily="50" charset="-128"/>
                <a:cs typeface="+mn-cs"/>
              </a:rPr>
              <a:t>海外事業体労組に先んじて</a:t>
            </a:r>
            <a:endParaRPr kumimoji="1" lang="en-US" altLang="ja-JP" sz="1300" b="1" i="0" u="none" strike="noStrike" kern="1200" cap="none" spc="0" normalizeH="0" baseline="0" noProof="0" dirty="0">
              <a:ln>
                <a:noFill/>
              </a:ln>
              <a:solidFill>
                <a:srgbClr val="FF5050"/>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rgbClr val="FF5050"/>
                </a:solidFill>
                <a:effectLst>
                  <a:glow rad="127000">
                    <a:prstClr val="white"/>
                  </a:glow>
                </a:effectLst>
                <a:uLnTx/>
                <a:uFillTx/>
                <a:latin typeface="Meiryo UI" panose="020B0604030504040204" pitchFamily="50" charset="-128"/>
                <a:ea typeface="Meiryo UI" panose="020B0604030504040204" pitchFamily="50" charset="-128"/>
                <a:cs typeface="+mn-cs"/>
              </a:rPr>
              <a:t>日本単組がグローバル人権</a:t>
            </a:r>
            <a:r>
              <a:rPr kumimoji="1" lang="en-US" altLang="ja-JP" sz="1300" b="1" i="0" u="none" strike="noStrike" kern="1200" cap="none" spc="0" normalizeH="0" baseline="0" noProof="0" dirty="0">
                <a:ln>
                  <a:noFill/>
                </a:ln>
                <a:solidFill>
                  <a:srgbClr val="FF5050"/>
                </a:solidFill>
                <a:effectLst>
                  <a:glow rad="127000">
                    <a:prstClr val="white"/>
                  </a:glow>
                </a:effectLst>
                <a:uLnTx/>
                <a:uFillTx/>
                <a:latin typeface="Meiryo UI" panose="020B0604030504040204" pitchFamily="50" charset="-128"/>
                <a:ea typeface="Meiryo UI" panose="020B0604030504040204" pitchFamily="50" charset="-128"/>
                <a:cs typeface="+mn-cs"/>
              </a:rPr>
              <a:t>DD</a:t>
            </a:r>
            <a:r>
              <a:rPr kumimoji="1" lang="ja-JP" altLang="en-US" sz="1300" b="1" i="0" u="none" strike="noStrike" kern="1200" cap="none" spc="0" normalizeH="0" baseline="0" noProof="0" dirty="0">
                <a:ln>
                  <a:noFill/>
                </a:ln>
                <a:solidFill>
                  <a:srgbClr val="FF5050"/>
                </a:solidFill>
                <a:effectLst>
                  <a:glow rad="127000">
                    <a:prstClr val="white"/>
                  </a:glow>
                </a:effectLst>
                <a:uLnTx/>
                <a:uFillTx/>
                <a:latin typeface="Meiryo UI" panose="020B0604030504040204" pitchFamily="50" charset="-128"/>
                <a:ea typeface="Meiryo UI" panose="020B0604030504040204" pitchFamily="50" charset="-128"/>
                <a:cs typeface="+mn-cs"/>
              </a:rPr>
              <a:t>に参画</a:t>
            </a:r>
          </a:p>
        </p:txBody>
      </p:sp>
      <p:sp>
        <p:nvSpPr>
          <p:cNvPr id="78" name="テキスト ボックス 77">
            <a:extLst>
              <a:ext uri="{FF2B5EF4-FFF2-40B4-BE49-F238E27FC236}">
                <a16:creationId xmlns:a16="http://schemas.microsoft.com/office/drawing/2014/main" id="{B8A95BB3-DDCB-963D-1729-45E000D416CF}"/>
              </a:ext>
            </a:extLst>
          </p:cNvPr>
          <p:cNvSpPr txBox="1"/>
          <p:nvPr/>
        </p:nvSpPr>
        <p:spPr>
          <a:xfrm>
            <a:off x="3550211" y="3627441"/>
            <a:ext cx="3186934" cy="6924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rgbClr val="FF5050"/>
                </a:solidFill>
                <a:effectLst>
                  <a:glow rad="127000">
                    <a:prstClr val="white"/>
                  </a:glow>
                </a:effectLst>
                <a:uLnTx/>
                <a:uFillTx/>
                <a:latin typeface="Meiryo UI" panose="020B0604030504040204" pitchFamily="50" charset="-128"/>
                <a:ea typeface="Meiryo UI" panose="020B0604030504040204" pitchFamily="50" charset="-128"/>
                <a:cs typeface="+mn-cs"/>
              </a:rPr>
              <a:t>海外事業体労組が</a:t>
            </a:r>
            <a:endParaRPr kumimoji="1" lang="en-US" altLang="ja-JP" sz="1300" b="1" i="0" u="none" strike="noStrike" kern="1200" cap="none" spc="0" normalizeH="0" baseline="0" noProof="0" dirty="0">
              <a:ln>
                <a:noFill/>
              </a:ln>
              <a:solidFill>
                <a:srgbClr val="FF5050"/>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rgbClr val="FF5050"/>
                </a:solidFill>
                <a:effectLst>
                  <a:glow rad="127000">
                    <a:prstClr val="white"/>
                  </a:glow>
                </a:effectLst>
                <a:uLnTx/>
                <a:uFillTx/>
                <a:latin typeface="Meiryo UI" panose="020B0604030504040204" pitchFamily="50" charset="-128"/>
                <a:ea typeface="Meiryo UI" panose="020B0604030504040204" pitchFamily="50" charset="-128"/>
                <a:cs typeface="+mn-cs"/>
              </a:rPr>
              <a:t>海外事業体の</a:t>
            </a:r>
            <a:endParaRPr kumimoji="1" lang="en-US" altLang="ja-JP" sz="1300" b="1" i="0" u="none" strike="noStrike" kern="1200" cap="none" spc="0" normalizeH="0" baseline="0" noProof="0" dirty="0">
              <a:ln>
                <a:noFill/>
              </a:ln>
              <a:solidFill>
                <a:srgbClr val="FF5050"/>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rgbClr val="FF5050"/>
                </a:solidFill>
                <a:effectLst>
                  <a:glow rad="127000">
                    <a:prstClr val="white"/>
                  </a:glow>
                </a:effectLst>
                <a:uLnTx/>
                <a:uFillTx/>
                <a:latin typeface="Meiryo UI" panose="020B0604030504040204" pitchFamily="50" charset="-128"/>
                <a:ea typeface="Meiryo UI" panose="020B0604030504040204" pitchFamily="50" charset="-128"/>
                <a:cs typeface="+mn-cs"/>
              </a:rPr>
              <a:t>人権</a:t>
            </a:r>
            <a:r>
              <a:rPr kumimoji="1" lang="en-US" altLang="ja-JP" sz="1300" b="1" i="0" u="none" strike="noStrike" kern="1200" cap="none" spc="0" normalizeH="0" baseline="0" noProof="0" dirty="0">
                <a:ln>
                  <a:noFill/>
                </a:ln>
                <a:solidFill>
                  <a:srgbClr val="FF5050"/>
                </a:solidFill>
                <a:effectLst>
                  <a:glow rad="127000">
                    <a:prstClr val="white"/>
                  </a:glow>
                </a:effectLst>
                <a:uLnTx/>
                <a:uFillTx/>
                <a:latin typeface="Meiryo UI" panose="020B0604030504040204" pitchFamily="50" charset="-128"/>
                <a:ea typeface="Meiryo UI" panose="020B0604030504040204" pitchFamily="50" charset="-128"/>
                <a:cs typeface="+mn-cs"/>
              </a:rPr>
              <a:t>DD</a:t>
            </a:r>
            <a:r>
              <a:rPr kumimoji="1" lang="ja-JP" altLang="en-US" sz="1300" b="1" i="0" u="none" strike="noStrike" kern="1200" cap="none" spc="0" normalizeH="0" baseline="0" noProof="0" dirty="0">
                <a:ln>
                  <a:noFill/>
                </a:ln>
                <a:solidFill>
                  <a:srgbClr val="FF5050"/>
                </a:solidFill>
                <a:effectLst>
                  <a:glow rad="127000">
                    <a:prstClr val="white"/>
                  </a:glow>
                </a:effectLst>
                <a:uLnTx/>
                <a:uFillTx/>
                <a:latin typeface="Meiryo UI" panose="020B0604030504040204" pitchFamily="50" charset="-128"/>
                <a:ea typeface="Meiryo UI" panose="020B0604030504040204" pitchFamily="50" charset="-128"/>
                <a:cs typeface="+mn-cs"/>
              </a:rPr>
              <a:t>に参画</a:t>
            </a:r>
          </a:p>
        </p:txBody>
      </p:sp>
      <p:sp>
        <p:nvSpPr>
          <p:cNvPr id="79" name="テキスト ボックス 78">
            <a:extLst>
              <a:ext uri="{FF2B5EF4-FFF2-40B4-BE49-F238E27FC236}">
                <a16:creationId xmlns:a16="http://schemas.microsoft.com/office/drawing/2014/main" id="{D204AEF8-26A5-7692-E7FD-7B7DDBA1B696}"/>
              </a:ext>
            </a:extLst>
          </p:cNvPr>
          <p:cNvSpPr txBox="1"/>
          <p:nvPr/>
        </p:nvSpPr>
        <p:spPr>
          <a:xfrm>
            <a:off x="7313812" y="135502"/>
            <a:ext cx="1765004"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12</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ページ </a:t>
            </a:r>
            <a:r>
              <a:rPr kumimoji="1" lang="en-US" altLang="ja-JP" sz="9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lang="en-US" altLang="ja-JP" sz="900" dirty="0">
                <a:solidFill>
                  <a:prstClr val="black">
                    <a:lumMod val="75000"/>
                    <a:lumOff val="25000"/>
                  </a:prstClr>
                </a:solidFill>
                <a:latin typeface="Meiryo UI" panose="020B0604030504040204" pitchFamily="50" charset="-128"/>
                <a:ea typeface="Meiryo UI" panose="020B0604030504040204" pitchFamily="50" charset="-128"/>
              </a:rPr>
              <a:t>14</a:t>
            </a:r>
            <a:r>
              <a:rPr kumimoji="1" lang="ja-JP" altLang="en-US" sz="9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ページ</a:t>
            </a:r>
          </a:p>
        </p:txBody>
      </p:sp>
    </p:spTree>
    <p:extLst>
      <p:ext uri="{BB962C8B-B14F-4D97-AF65-F5344CB8AC3E}">
        <p14:creationId xmlns:p14="http://schemas.microsoft.com/office/powerpoint/2010/main" val="1502428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正方形/長方形 93">
            <a:extLst>
              <a:ext uri="{FF2B5EF4-FFF2-40B4-BE49-F238E27FC236}">
                <a16:creationId xmlns:a16="http://schemas.microsoft.com/office/drawing/2014/main" id="{C44D94FA-C9DF-120D-3AEB-CBF3483F6826}"/>
              </a:ext>
            </a:extLst>
          </p:cNvPr>
          <p:cNvSpPr/>
          <p:nvPr/>
        </p:nvSpPr>
        <p:spPr>
          <a:xfrm>
            <a:off x="76112" y="1150754"/>
            <a:ext cx="8984988" cy="5396603"/>
          </a:xfrm>
          <a:prstGeom prst="rect">
            <a:avLst/>
          </a:prstGeom>
          <a:solidFill>
            <a:schemeClr val="bg1"/>
          </a:solidFill>
          <a:ln w="12700">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5485652E-248C-73B5-137A-7ED90122B1F5}"/>
              </a:ext>
            </a:extLst>
          </p:cNvPr>
          <p:cNvSpPr txBox="1"/>
          <p:nvPr/>
        </p:nvSpPr>
        <p:spPr>
          <a:xfrm>
            <a:off x="1775792" y="9939"/>
            <a:ext cx="554934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ビジョン実現活動への人権</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DD</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の反映イメージ</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正方形/長方形 1">
            <a:extLst>
              <a:ext uri="{FF2B5EF4-FFF2-40B4-BE49-F238E27FC236}">
                <a16:creationId xmlns:a16="http://schemas.microsoft.com/office/drawing/2014/main" id="{6B3D61F2-4DEB-9C1E-5E0B-C0BCF0D240C2}"/>
              </a:ext>
            </a:extLst>
          </p:cNvPr>
          <p:cNvSpPr/>
          <p:nvPr/>
        </p:nvSpPr>
        <p:spPr>
          <a:xfrm>
            <a:off x="254894" y="4764475"/>
            <a:ext cx="8721203" cy="1705752"/>
          </a:xfrm>
          <a:prstGeom prst="rect">
            <a:avLst/>
          </a:prstGeom>
          <a:solidFill>
            <a:schemeClr val="bg1"/>
          </a:solidFill>
          <a:ln>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25" name="図 24">
            <a:extLst>
              <a:ext uri="{FF2B5EF4-FFF2-40B4-BE49-F238E27FC236}">
                <a16:creationId xmlns:a16="http://schemas.microsoft.com/office/drawing/2014/main" id="{C443498F-086F-AA46-9A6F-1DC3D7F755B9}"/>
              </a:ext>
            </a:extLst>
          </p:cNvPr>
          <p:cNvPicPr>
            <a:picLocks noChangeAspect="1"/>
          </p:cNvPicPr>
          <p:nvPr/>
        </p:nvPicPr>
        <p:blipFill>
          <a:blip r:embed="rId3"/>
          <a:stretch>
            <a:fillRect/>
          </a:stretch>
        </p:blipFill>
        <p:spPr>
          <a:xfrm>
            <a:off x="122935" y="4745809"/>
            <a:ext cx="363897" cy="241579"/>
          </a:xfrm>
          <a:prstGeom prst="rect">
            <a:avLst/>
          </a:prstGeom>
          <a:ln>
            <a:solidFill>
              <a:schemeClr val="tx1">
                <a:lumMod val="75000"/>
                <a:lumOff val="25000"/>
              </a:schemeClr>
            </a:solidFill>
          </a:ln>
        </p:spPr>
      </p:pic>
      <p:sp>
        <p:nvSpPr>
          <p:cNvPr id="40" name="正方形/長方形 39">
            <a:extLst>
              <a:ext uri="{FF2B5EF4-FFF2-40B4-BE49-F238E27FC236}">
                <a16:creationId xmlns:a16="http://schemas.microsoft.com/office/drawing/2014/main" id="{680719B5-BA7F-04DF-7665-A6E8C1C7C34C}"/>
              </a:ext>
            </a:extLst>
          </p:cNvPr>
          <p:cNvSpPr/>
          <p:nvPr/>
        </p:nvSpPr>
        <p:spPr>
          <a:xfrm>
            <a:off x="254893" y="2190632"/>
            <a:ext cx="8721204" cy="2475708"/>
          </a:xfrm>
          <a:prstGeom prst="rect">
            <a:avLst/>
          </a:prstGeom>
          <a:solidFill>
            <a:schemeClr val="bg1"/>
          </a:solidFill>
          <a:ln w="952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50" name="図 49">
            <a:extLst>
              <a:ext uri="{FF2B5EF4-FFF2-40B4-BE49-F238E27FC236}">
                <a16:creationId xmlns:a16="http://schemas.microsoft.com/office/drawing/2014/main" id="{9A2C12B2-6B23-E154-20CC-C2944B53F444}"/>
              </a:ext>
            </a:extLst>
          </p:cNvPr>
          <p:cNvPicPr>
            <a:picLocks noChangeAspect="1"/>
          </p:cNvPicPr>
          <p:nvPr/>
        </p:nvPicPr>
        <p:blipFill>
          <a:blip r:embed="rId4"/>
          <a:stretch>
            <a:fillRect/>
          </a:stretch>
        </p:blipFill>
        <p:spPr>
          <a:xfrm>
            <a:off x="53362" y="1050646"/>
            <a:ext cx="363897" cy="318940"/>
          </a:xfrm>
          <a:prstGeom prst="rect">
            <a:avLst/>
          </a:prstGeom>
          <a:ln>
            <a:solidFill>
              <a:schemeClr val="tx1">
                <a:lumMod val="75000"/>
                <a:lumOff val="25000"/>
              </a:schemeClr>
            </a:solidFill>
          </a:ln>
        </p:spPr>
      </p:pic>
      <p:sp>
        <p:nvSpPr>
          <p:cNvPr id="51" name="テキスト ボックス 50">
            <a:extLst>
              <a:ext uri="{FF2B5EF4-FFF2-40B4-BE49-F238E27FC236}">
                <a16:creationId xmlns:a16="http://schemas.microsoft.com/office/drawing/2014/main" id="{9E35DD3F-2E0E-02AD-F6CE-F2C8E2F2FF80}"/>
              </a:ext>
            </a:extLst>
          </p:cNvPr>
          <p:cNvSpPr txBox="1"/>
          <p:nvPr/>
        </p:nvSpPr>
        <p:spPr>
          <a:xfrm>
            <a:off x="407320" y="1133849"/>
            <a:ext cx="870704"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グローバル</a:t>
            </a:r>
          </a:p>
        </p:txBody>
      </p:sp>
      <p:sp>
        <p:nvSpPr>
          <p:cNvPr id="111" name="矢印: 右 110">
            <a:extLst>
              <a:ext uri="{FF2B5EF4-FFF2-40B4-BE49-F238E27FC236}">
                <a16:creationId xmlns:a16="http://schemas.microsoft.com/office/drawing/2014/main" id="{EB73AC1A-5A3A-ED8B-67D8-C807860D02E2}"/>
              </a:ext>
            </a:extLst>
          </p:cNvPr>
          <p:cNvSpPr/>
          <p:nvPr/>
        </p:nvSpPr>
        <p:spPr>
          <a:xfrm rot="16200000">
            <a:off x="-1060488" y="3835994"/>
            <a:ext cx="4231011" cy="242079"/>
          </a:xfrm>
          <a:prstGeom prst="rightArrow">
            <a:avLst>
              <a:gd name="adj1" fmla="val 100000"/>
              <a:gd name="adj2" fmla="val 4868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2" name="矢印: 右 111">
            <a:extLst>
              <a:ext uri="{FF2B5EF4-FFF2-40B4-BE49-F238E27FC236}">
                <a16:creationId xmlns:a16="http://schemas.microsoft.com/office/drawing/2014/main" id="{3A87EE38-02BF-0C80-3A1A-35D791617205}"/>
              </a:ext>
            </a:extLst>
          </p:cNvPr>
          <p:cNvSpPr/>
          <p:nvPr/>
        </p:nvSpPr>
        <p:spPr>
          <a:xfrm rot="16200000">
            <a:off x="-36172" y="4290536"/>
            <a:ext cx="3520702" cy="242079"/>
          </a:xfrm>
          <a:prstGeom prst="rightArrow">
            <a:avLst>
              <a:gd name="adj1" fmla="val 100000"/>
              <a:gd name="adj2" fmla="val 4868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3" name="矢印: 右 112">
            <a:extLst>
              <a:ext uri="{FF2B5EF4-FFF2-40B4-BE49-F238E27FC236}">
                <a16:creationId xmlns:a16="http://schemas.microsoft.com/office/drawing/2014/main" id="{F2C38EAE-0E7F-80ED-AFF2-3582466176DB}"/>
              </a:ext>
            </a:extLst>
          </p:cNvPr>
          <p:cNvSpPr/>
          <p:nvPr/>
        </p:nvSpPr>
        <p:spPr>
          <a:xfrm rot="16200000">
            <a:off x="1685446" y="4739869"/>
            <a:ext cx="1555823" cy="242079"/>
          </a:xfrm>
          <a:prstGeom prst="rightArrow">
            <a:avLst>
              <a:gd name="adj1" fmla="val 100000"/>
              <a:gd name="adj2" fmla="val 4868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4" name="テキスト ボックス 113">
            <a:extLst>
              <a:ext uri="{FF2B5EF4-FFF2-40B4-BE49-F238E27FC236}">
                <a16:creationId xmlns:a16="http://schemas.microsoft.com/office/drawing/2014/main" id="{08902E41-BD11-C2FC-C804-9593A7000EC6}"/>
              </a:ext>
            </a:extLst>
          </p:cNvPr>
          <p:cNvSpPr txBox="1"/>
          <p:nvPr/>
        </p:nvSpPr>
        <p:spPr>
          <a:xfrm>
            <a:off x="715141" y="4752869"/>
            <a:ext cx="196807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1F497D"/>
                </a:solidFill>
                <a:effectLst>
                  <a:glow rad="127000">
                    <a:prstClr val="white"/>
                  </a:glow>
                </a:effectLst>
                <a:uLnTx/>
                <a:uFillTx/>
                <a:latin typeface="Meiryo UI" panose="020B0604030504040204" pitchFamily="50" charset="-128"/>
                <a:ea typeface="Meiryo UI" panose="020B0604030504040204" pitchFamily="50" charset="-128"/>
                <a:cs typeface="+mn-cs"/>
              </a:rPr>
              <a:t>各カウンターパートとの</a:t>
            </a:r>
            <a:endParaRPr kumimoji="1" lang="en-US" altLang="ja-JP" sz="1200" b="0" i="0" u="none" strike="noStrike" kern="1200" cap="none" spc="0" normalizeH="0" baseline="0" noProof="0" dirty="0">
              <a:ln>
                <a:noFill/>
              </a:ln>
              <a:solidFill>
                <a:srgbClr val="1F497D"/>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1F497D"/>
                </a:solidFill>
                <a:effectLst>
                  <a:glow rad="127000">
                    <a:prstClr val="white"/>
                  </a:glow>
                </a:effectLst>
                <a:uLnTx/>
                <a:uFillTx/>
                <a:latin typeface="Meiryo UI" panose="020B0604030504040204" pitchFamily="50" charset="-128"/>
                <a:ea typeface="Meiryo UI" panose="020B0604030504040204" pitchFamily="50" charset="-128"/>
                <a:cs typeface="+mn-cs"/>
              </a:rPr>
              <a:t>ネットワーキングと</a:t>
            </a:r>
            <a:endParaRPr kumimoji="1" lang="en-US" altLang="ja-JP" sz="1200" b="0" i="0" u="none" strike="noStrike" kern="1200" cap="none" spc="0" normalizeH="0" baseline="0" noProof="0" dirty="0">
              <a:ln>
                <a:noFill/>
              </a:ln>
              <a:solidFill>
                <a:srgbClr val="1F497D"/>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sng" strike="noStrike" kern="1200" cap="none" spc="0" normalizeH="0" baseline="0" noProof="0" dirty="0">
                <a:ln>
                  <a:noFill/>
                </a:ln>
                <a:solidFill>
                  <a:srgbClr val="FF5050"/>
                </a:solidFill>
                <a:effectLst>
                  <a:glow rad="127000">
                    <a:prstClr val="white"/>
                  </a:glow>
                </a:effectLst>
                <a:uLnTx/>
                <a:uFillTx/>
                <a:latin typeface="Meiryo UI" panose="020B0604030504040204" pitchFamily="50" charset="-128"/>
                <a:ea typeface="Meiryo UI" panose="020B0604030504040204" pitchFamily="50" charset="-128"/>
                <a:cs typeface="+mn-cs"/>
              </a:rPr>
              <a:t>人権</a:t>
            </a:r>
            <a:r>
              <a:rPr kumimoji="1" lang="en-US" altLang="ja-JP" sz="1200" b="0" i="0" u="sng" strike="noStrike" kern="1200" cap="none" spc="0" normalizeH="0" baseline="0" noProof="0" dirty="0">
                <a:ln>
                  <a:noFill/>
                </a:ln>
                <a:solidFill>
                  <a:srgbClr val="FF5050"/>
                </a:solidFill>
                <a:effectLst>
                  <a:glow rad="127000">
                    <a:prstClr val="white"/>
                  </a:glow>
                </a:effectLst>
                <a:uLnTx/>
                <a:uFillTx/>
                <a:latin typeface="Meiryo UI" panose="020B0604030504040204" pitchFamily="50" charset="-128"/>
                <a:ea typeface="Meiryo UI" panose="020B0604030504040204" pitchFamily="50" charset="-128"/>
                <a:cs typeface="+mn-cs"/>
              </a:rPr>
              <a:t>DD</a:t>
            </a:r>
            <a:r>
              <a:rPr kumimoji="1" lang="ja-JP" altLang="en-US" sz="1200" b="0" i="0" u="sng" strike="noStrike" kern="1200" cap="none" spc="0" normalizeH="0" baseline="0" noProof="0" dirty="0">
                <a:ln>
                  <a:noFill/>
                </a:ln>
                <a:solidFill>
                  <a:srgbClr val="FF5050"/>
                </a:solidFill>
                <a:effectLst>
                  <a:glow rad="127000">
                    <a:prstClr val="white"/>
                  </a:glow>
                </a:effectLst>
                <a:uLnTx/>
                <a:uFillTx/>
                <a:latin typeface="Meiryo UI" panose="020B0604030504040204" pitchFamily="50" charset="-128"/>
                <a:ea typeface="Meiryo UI" panose="020B0604030504040204" pitchFamily="50" charset="-128"/>
                <a:cs typeface="+mn-cs"/>
              </a:rPr>
              <a:t>含む</a:t>
            </a:r>
            <a:r>
              <a:rPr kumimoji="1" lang="ja-JP" altLang="en-US" sz="1200" b="0" i="0" u="none" strike="noStrike" kern="1200" cap="none" spc="0" normalizeH="0" baseline="0" noProof="0" dirty="0">
                <a:ln>
                  <a:noFill/>
                </a:ln>
                <a:solidFill>
                  <a:srgbClr val="1F497D"/>
                </a:solidFill>
                <a:effectLst>
                  <a:glow rad="127000">
                    <a:prstClr val="white"/>
                  </a:glow>
                </a:effectLst>
                <a:uLnTx/>
                <a:uFillTx/>
                <a:latin typeface="Meiryo UI" panose="020B0604030504040204" pitchFamily="50" charset="-128"/>
                <a:ea typeface="Meiryo UI" panose="020B0604030504040204" pitchFamily="50" charset="-128"/>
                <a:cs typeface="+mn-cs"/>
              </a:rPr>
              <a:t>ビジョン訴求</a:t>
            </a:r>
            <a:endParaRPr kumimoji="1" lang="en-US" altLang="ja-JP" sz="1200" b="0" i="0" u="none" strike="noStrike" kern="1200" cap="none" spc="0" normalizeH="0" baseline="0" noProof="0" dirty="0">
              <a:ln>
                <a:noFill/>
              </a:ln>
              <a:solidFill>
                <a:srgbClr val="1F497D"/>
              </a:solidFill>
              <a:effectLst>
                <a:glow rad="127000">
                  <a:prstClr val="white"/>
                </a:glow>
              </a:effectLst>
              <a:uLnTx/>
              <a:uFillTx/>
              <a:latin typeface="Meiryo UI" panose="020B0604030504040204" pitchFamily="50" charset="-128"/>
              <a:ea typeface="Meiryo UI" panose="020B0604030504040204" pitchFamily="50" charset="-128"/>
              <a:cs typeface="+mn-cs"/>
            </a:endParaRPr>
          </a:p>
        </p:txBody>
      </p:sp>
      <p:sp>
        <p:nvSpPr>
          <p:cNvPr id="105" name="正方形/長方形 104">
            <a:extLst>
              <a:ext uri="{FF2B5EF4-FFF2-40B4-BE49-F238E27FC236}">
                <a16:creationId xmlns:a16="http://schemas.microsoft.com/office/drawing/2014/main" id="{DE756A06-2968-E02B-6858-1DC2826B0E0C}"/>
              </a:ext>
            </a:extLst>
          </p:cNvPr>
          <p:cNvSpPr/>
          <p:nvPr/>
        </p:nvSpPr>
        <p:spPr>
          <a:xfrm>
            <a:off x="2063359" y="2843574"/>
            <a:ext cx="2588506" cy="1279539"/>
          </a:xfrm>
          <a:prstGeom prst="rect">
            <a:avLst/>
          </a:prstGeom>
          <a:solidFill>
            <a:schemeClr val="bg1"/>
          </a:solidFill>
          <a:ln>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117" name="矢印: 右 116">
            <a:extLst>
              <a:ext uri="{FF2B5EF4-FFF2-40B4-BE49-F238E27FC236}">
                <a16:creationId xmlns:a16="http://schemas.microsoft.com/office/drawing/2014/main" id="{F22F01C4-0F62-6926-7044-015BB382888A}"/>
              </a:ext>
            </a:extLst>
          </p:cNvPr>
          <p:cNvSpPr/>
          <p:nvPr/>
        </p:nvSpPr>
        <p:spPr>
          <a:xfrm rot="5400000">
            <a:off x="2153801" y="1623181"/>
            <a:ext cx="1106723" cy="796108"/>
          </a:xfrm>
          <a:prstGeom prst="rightArrow">
            <a:avLst>
              <a:gd name="adj1" fmla="val 100000"/>
              <a:gd name="adj2" fmla="val 5690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02" name="正方形/長方形 101">
            <a:extLst>
              <a:ext uri="{FF2B5EF4-FFF2-40B4-BE49-F238E27FC236}">
                <a16:creationId xmlns:a16="http://schemas.microsoft.com/office/drawing/2014/main" id="{4A5C2637-3634-E77A-66D3-D6BEE42317E1}"/>
              </a:ext>
            </a:extLst>
          </p:cNvPr>
          <p:cNvSpPr/>
          <p:nvPr/>
        </p:nvSpPr>
        <p:spPr>
          <a:xfrm>
            <a:off x="254893" y="1452997"/>
            <a:ext cx="3810209" cy="439338"/>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国際労働団体</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IndustriALL</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UNI</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など</a:t>
            </a:r>
            <a:endPar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118" name="テキスト ボックス 117">
            <a:extLst>
              <a:ext uri="{FF2B5EF4-FFF2-40B4-BE49-F238E27FC236}">
                <a16:creationId xmlns:a16="http://schemas.microsoft.com/office/drawing/2014/main" id="{D348E4D3-365B-7C6D-9C13-62C8DE4614B3}"/>
              </a:ext>
            </a:extLst>
          </p:cNvPr>
          <p:cNvSpPr txBox="1"/>
          <p:nvPr/>
        </p:nvSpPr>
        <p:spPr>
          <a:xfrm>
            <a:off x="2044893" y="1939776"/>
            <a:ext cx="133501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lumMod val="75000"/>
                    <a:lumOff val="25000"/>
                  </a:prstClr>
                </a:solidFill>
                <a:effectLst>
                  <a:glow rad="127000">
                    <a:prstClr val="white"/>
                  </a:glow>
                </a:effectLst>
                <a:uLnTx/>
                <a:uFillTx/>
                <a:latin typeface="Meiryo UI" panose="020B0604030504040204" pitchFamily="50" charset="-128"/>
                <a:ea typeface="Meiryo UI" panose="020B0604030504040204" pitchFamily="50" charset="-128"/>
                <a:cs typeface="+mn-cs"/>
              </a:rPr>
              <a:t>連携</a:t>
            </a:r>
          </a:p>
        </p:txBody>
      </p:sp>
      <p:sp>
        <p:nvSpPr>
          <p:cNvPr id="128" name="テキスト ボックス 127">
            <a:extLst>
              <a:ext uri="{FF2B5EF4-FFF2-40B4-BE49-F238E27FC236}">
                <a16:creationId xmlns:a16="http://schemas.microsoft.com/office/drawing/2014/main" id="{19914454-3745-3734-7855-C0C338B15229}"/>
              </a:ext>
            </a:extLst>
          </p:cNvPr>
          <p:cNvSpPr txBox="1"/>
          <p:nvPr/>
        </p:nvSpPr>
        <p:spPr>
          <a:xfrm>
            <a:off x="4695117" y="1157566"/>
            <a:ext cx="1030264"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労働者側</a:t>
            </a:r>
          </a:p>
        </p:txBody>
      </p:sp>
      <p:sp>
        <p:nvSpPr>
          <p:cNvPr id="107" name="テキスト ボックス 106">
            <a:extLst>
              <a:ext uri="{FF2B5EF4-FFF2-40B4-BE49-F238E27FC236}">
                <a16:creationId xmlns:a16="http://schemas.microsoft.com/office/drawing/2014/main" id="{E4B44C36-3FAE-43AA-B396-623A046FDB6C}"/>
              </a:ext>
            </a:extLst>
          </p:cNvPr>
          <p:cNvSpPr txBox="1"/>
          <p:nvPr/>
        </p:nvSpPr>
        <p:spPr>
          <a:xfrm>
            <a:off x="2031232" y="2818694"/>
            <a:ext cx="99684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労組連合会</a:t>
            </a:r>
          </a:p>
        </p:txBody>
      </p:sp>
      <p:sp>
        <p:nvSpPr>
          <p:cNvPr id="60" name="正方形/長方形 59">
            <a:extLst>
              <a:ext uri="{FF2B5EF4-FFF2-40B4-BE49-F238E27FC236}">
                <a16:creationId xmlns:a16="http://schemas.microsoft.com/office/drawing/2014/main" id="{D0B74D49-B9C4-E477-B8B1-EE3960338BA1}"/>
              </a:ext>
            </a:extLst>
          </p:cNvPr>
          <p:cNvSpPr/>
          <p:nvPr/>
        </p:nvSpPr>
        <p:spPr>
          <a:xfrm>
            <a:off x="5741513" y="1164236"/>
            <a:ext cx="3311501" cy="5382000"/>
          </a:xfrm>
          <a:prstGeom prst="rect">
            <a:avLst/>
          </a:prstGeom>
          <a:solidFill>
            <a:srgbClr val="FBE5D6">
              <a:alpha val="69804"/>
            </a:srgbClr>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9" name="楕円 48">
            <a:extLst>
              <a:ext uri="{FF2B5EF4-FFF2-40B4-BE49-F238E27FC236}">
                <a16:creationId xmlns:a16="http://schemas.microsoft.com/office/drawing/2014/main" id="{6EAC45CB-A275-2B91-3EDE-8671286494FC}"/>
              </a:ext>
            </a:extLst>
          </p:cNvPr>
          <p:cNvSpPr/>
          <p:nvPr/>
        </p:nvSpPr>
        <p:spPr>
          <a:xfrm>
            <a:off x="6748120" y="2420043"/>
            <a:ext cx="144000" cy="144000"/>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2" name="楕円 51">
            <a:extLst>
              <a:ext uri="{FF2B5EF4-FFF2-40B4-BE49-F238E27FC236}">
                <a16:creationId xmlns:a16="http://schemas.microsoft.com/office/drawing/2014/main" id="{4678BCF1-F79B-9380-0C42-37977E4B6C02}"/>
              </a:ext>
            </a:extLst>
          </p:cNvPr>
          <p:cNvSpPr/>
          <p:nvPr/>
        </p:nvSpPr>
        <p:spPr>
          <a:xfrm>
            <a:off x="6939521" y="2420043"/>
            <a:ext cx="144000" cy="144000"/>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7" name="テキスト ボックス 56">
            <a:extLst>
              <a:ext uri="{FF2B5EF4-FFF2-40B4-BE49-F238E27FC236}">
                <a16:creationId xmlns:a16="http://schemas.microsoft.com/office/drawing/2014/main" id="{37E2FAD9-3876-5EC5-6C27-17DF4557FCAE}"/>
              </a:ext>
            </a:extLst>
          </p:cNvPr>
          <p:cNvSpPr txBox="1"/>
          <p:nvPr/>
        </p:nvSpPr>
        <p:spPr>
          <a:xfrm>
            <a:off x="5985219" y="1027837"/>
            <a:ext cx="293018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FF5050"/>
                </a:solidFill>
                <a:effectLst>
                  <a:glow rad="127000">
                    <a:prstClr val="white"/>
                  </a:glow>
                </a:effectLst>
                <a:uLnTx/>
                <a:uFillTx/>
                <a:latin typeface="Meiryo UI" panose="020B0604030504040204" pitchFamily="50" charset="-128"/>
                <a:ea typeface="Meiryo UI" panose="020B0604030504040204" pitchFamily="50" charset="-128"/>
                <a:cs typeface="+mn-cs"/>
              </a:rPr>
              <a:t>&lt;</a:t>
            </a:r>
            <a:r>
              <a:rPr kumimoji="1" lang="ja-JP" altLang="en-US" sz="1600" b="1" i="0" u="none" strike="noStrike" kern="1200" cap="none" spc="0" normalizeH="0" baseline="0" noProof="0" dirty="0">
                <a:ln>
                  <a:noFill/>
                </a:ln>
                <a:solidFill>
                  <a:srgbClr val="FF5050"/>
                </a:solidFill>
                <a:effectLst>
                  <a:glow rad="127000">
                    <a:prstClr val="white"/>
                  </a:glow>
                </a:effectLst>
                <a:uLnTx/>
                <a:uFillTx/>
                <a:latin typeface="Meiryo UI" panose="020B0604030504040204" pitchFamily="50" charset="-128"/>
                <a:ea typeface="Meiryo UI" panose="020B0604030504040204" pitchFamily="50" charset="-128"/>
                <a:cs typeface="+mn-cs"/>
              </a:rPr>
              <a:t>人権</a:t>
            </a:r>
            <a:r>
              <a:rPr kumimoji="1" lang="en-US" altLang="ja-JP" sz="1600" b="1" i="0" u="none" strike="noStrike" kern="1200" cap="none" spc="0" normalizeH="0" baseline="0" noProof="0" dirty="0">
                <a:ln>
                  <a:noFill/>
                </a:ln>
                <a:solidFill>
                  <a:srgbClr val="FF5050"/>
                </a:solidFill>
                <a:effectLst>
                  <a:glow rad="127000">
                    <a:prstClr val="white"/>
                  </a:glow>
                </a:effectLst>
                <a:uLnTx/>
                <a:uFillTx/>
                <a:latin typeface="Meiryo UI" panose="020B0604030504040204" pitchFamily="50" charset="-128"/>
                <a:ea typeface="Meiryo UI" panose="020B0604030504040204" pitchFamily="50" charset="-128"/>
                <a:cs typeface="+mn-cs"/>
              </a:rPr>
              <a:t>DD</a:t>
            </a:r>
            <a:r>
              <a:rPr kumimoji="1" lang="ja-JP" altLang="en-US" sz="1600" b="1" i="0" u="none" strike="noStrike" kern="1200" cap="none" spc="0" normalizeH="0" baseline="0" noProof="0" dirty="0">
                <a:ln>
                  <a:noFill/>
                </a:ln>
                <a:solidFill>
                  <a:srgbClr val="FF5050"/>
                </a:solidFill>
                <a:effectLst>
                  <a:glow rad="127000">
                    <a:prstClr val="white"/>
                  </a:glow>
                </a:effectLst>
                <a:uLnTx/>
                <a:uFillTx/>
                <a:latin typeface="Meiryo UI" panose="020B0604030504040204" pitchFamily="50" charset="-128"/>
                <a:ea typeface="Meiryo UI" panose="020B0604030504040204" pitchFamily="50" charset="-128"/>
                <a:cs typeface="+mn-cs"/>
              </a:rPr>
              <a:t>のスコープ</a:t>
            </a:r>
            <a:r>
              <a:rPr kumimoji="1" lang="en-US" altLang="ja-JP" sz="1600" b="1" i="0" u="none" strike="noStrike" kern="1200" cap="none" spc="0" normalizeH="0" baseline="0" noProof="0" dirty="0">
                <a:ln>
                  <a:noFill/>
                </a:ln>
                <a:solidFill>
                  <a:srgbClr val="FF5050"/>
                </a:solidFill>
                <a:effectLst>
                  <a:glow rad="127000">
                    <a:prstClr val="white"/>
                  </a:glow>
                </a:effectLst>
                <a:uLnTx/>
                <a:uFillTx/>
                <a:latin typeface="Meiryo UI" panose="020B0604030504040204" pitchFamily="50" charset="-128"/>
                <a:ea typeface="Meiryo UI" panose="020B0604030504040204" pitchFamily="50" charset="-128"/>
                <a:cs typeface="+mn-cs"/>
              </a:rPr>
              <a:t>&gt;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各国、そしてグローバルに広がる</a:t>
            </a:r>
            <a:endParaRPr kumimoji="1" lang="en-US" altLang="ja-JP" sz="14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サプライチェーン・バリューチェーン</a:t>
            </a:r>
          </a:p>
        </p:txBody>
      </p:sp>
      <p:sp>
        <p:nvSpPr>
          <p:cNvPr id="73" name="正方形/長方形 72">
            <a:extLst>
              <a:ext uri="{FF2B5EF4-FFF2-40B4-BE49-F238E27FC236}">
                <a16:creationId xmlns:a16="http://schemas.microsoft.com/office/drawing/2014/main" id="{69ED6ECA-6DB3-136D-AA56-C1029214F170}"/>
              </a:ext>
            </a:extLst>
          </p:cNvPr>
          <p:cNvSpPr/>
          <p:nvPr/>
        </p:nvSpPr>
        <p:spPr>
          <a:xfrm>
            <a:off x="2689276" y="3066250"/>
            <a:ext cx="5739107" cy="1520451"/>
          </a:xfrm>
          <a:prstGeom prst="rect">
            <a:avLst/>
          </a:prstGeom>
          <a:solidFill>
            <a:schemeClr val="bg1"/>
          </a:solidFill>
          <a:ln w="19050">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1" name="正方形/長方形 60">
            <a:extLst>
              <a:ext uri="{FF2B5EF4-FFF2-40B4-BE49-F238E27FC236}">
                <a16:creationId xmlns:a16="http://schemas.microsoft.com/office/drawing/2014/main" id="{D5854B10-CC9D-900A-8FD3-B92C96C6B704}"/>
              </a:ext>
            </a:extLst>
          </p:cNvPr>
          <p:cNvSpPr/>
          <p:nvPr/>
        </p:nvSpPr>
        <p:spPr>
          <a:xfrm rot="5400000">
            <a:off x="6332669" y="2492408"/>
            <a:ext cx="1494000" cy="2671425"/>
          </a:xfrm>
          <a:prstGeom prst="rect">
            <a:avLst/>
          </a:prstGeom>
          <a:solidFill>
            <a:srgbClr val="FBE5D6">
              <a:alpha val="69804"/>
            </a:srgbClr>
          </a:solidFill>
          <a:ln>
            <a:solidFill>
              <a:srgbClr val="FBE5D6">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9" name="矢印: 左右 108">
            <a:extLst>
              <a:ext uri="{FF2B5EF4-FFF2-40B4-BE49-F238E27FC236}">
                <a16:creationId xmlns:a16="http://schemas.microsoft.com/office/drawing/2014/main" id="{5FCDBAA3-5CBC-62D2-EF82-993156643685}"/>
              </a:ext>
            </a:extLst>
          </p:cNvPr>
          <p:cNvSpPr/>
          <p:nvPr/>
        </p:nvSpPr>
        <p:spPr>
          <a:xfrm rot="10800000">
            <a:off x="4790667" y="3359378"/>
            <a:ext cx="1936522" cy="175985"/>
          </a:xfrm>
          <a:prstGeom prst="leftRightArrow">
            <a:avLst>
              <a:gd name="adj1" fmla="val 100000"/>
              <a:gd name="adj2"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7" name="テキスト ボックス 36">
            <a:extLst>
              <a:ext uri="{FF2B5EF4-FFF2-40B4-BE49-F238E27FC236}">
                <a16:creationId xmlns:a16="http://schemas.microsoft.com/office/drawing/2014/main" id="{DD70584D-AFF2-CCE5-0ABE-56718DEE32C3}"/>
              </a:ext>
            </a:extLst>
          </p:cNvPr>
          <p:cNvSpPr txBox="1"/>
          <p:nvPr/>
        </p:nvSpPr>
        <p:spPr>
          <a:xfrm>
            <a:off x="4805721" y="3313786"/>
            <a:ext cx="191788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white"/>
                </a:solidFill>
                <a:effectLst>
                  <a:glow rad="127000">
                    <a:srgbClr val="4F81BD"/>
                  </a:glow>
                </a:effectLst>
                <a:uLnTx/>
                <a:uFillTx/>
                <a:latin typeface="Meiryo UI" panose="020B0604030504040204" pitchFamily="50" charset="-128"/>
                <a:ea typeface="Meiryo UI" panose="020B0604030504040204" pitchFamily="50" charset="-128"/>
                <a:cs typeface="+mn-cs"/>
              </a:rPr>
              <a:t>建設的労使関係 理解と共有</a:t>
            </a:r>
            <a:endParaRPr kumimoji="1" lang="en-US" altLang="ja-JP" sz="1100" b="0" i="0" u="none" strike="noStrike" kern="1200" cap="none" spc="0" normalizeH="0" baseline="0" noProof="0" dirty="0">
              <a:ln>
                <a:noFill/>
              </a:ln>
              <a:solidFill>
                <a:prstClr val="white"/>
              </a:solidFill>
              <a:effectLst>
                <a:glow rad="127000">
                  <a:srgbClr val="4F81BD"/>
                </a:glow>
              </a:effectLst>
              <a:uLnTx/>
              <a:uFillTx/>
              <a:latin typeface="Meiryo UI" panose="020B0604030504040204" pitchFamily="50" charset="-128"/>
              <a:ea typeface="Meiryo UI" panose="020B0604030504040204" pitchFamily="50" charset="-128"/>
              <a:cs typeface="+mn-cs"/>
            </a:endParaRPr>
          </a:p>
        </p:txBody>
      </p:sp>
      <p:sp>
        <p:nvSpPr>
          <p:cNvPr id="110" name="矢印: 左右 109">
            <a:extLst>
              <a:ext uri="{FF2B5EF4-FFF2-40B4-BE49-F238E27FC236}">
                <a16:creationId xmlns:a16="http://schemas.microsoft.com/office/drawing/2014/main" id="{5262993B-5E5F-9F65-1626-2EF56BE9980F}"/>
              </a:ext>
            </a:extLst>
          </p:cNvPr>
          <p:cNvSpPr/>
          <p:nvPr/>
        </p:nvSpPr>
        <p:spPr>
          <a:xfrm rot="10800000">
            <a:off x="4790667" y="3710736"/>
            <a:ext cx="1936522" cy="169565"/>
          </a:xfrm>
          <a:prstGeom prst="leftRightArrow">
            <a:avLst>
              <a:gd name="adj1" fmla="val 100000"/>
              <a:gd name="adj2"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9" name="テキスト ボックス 38">
            <a:extLst>
              <a:ext uri="{FF2B5EF4-FFF2-40B4-BE49-F238E27FC236}">
                <a16:creationId xmlns:a16="http://schemas.microsoft.com/office/drawing/2014/main" id="{D303F0B0-E954-AE5A-23B5-A67AF9526E7C}"/>
              </a:ext>
            </a:extLst>
          </p:cNvPr>
          <p:cNvSpPr txBox="1"/>
          <p:nvPr/>
        </p:nvSpPr>
        <p:spPr>
          <a:xfrm>
            <a:off x="4586939" y="3666172"/>
            <a:ext cx="238248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white"/>
                </a:solidFill>
                <a:effectLst>
                  <a:glow rad="127000">
                    <a:srgbClr val="4F81BD"/>
                  </a:glow>
                </a:effectLst>
                <a:uLnTx/>
                <a:uFillTx/>
                <a:latin typeface="Meiryo UI" panose="020B0604030504040204" pitchFamily="50" charset="-128"/>
                <a:ea typeface="Meiryo UI" panose="020B0604030504040204" pitchFamily="50" charset="-128"/>
                <a:cs typeface="+mn-cs"/>
              </a:rPr>
              <a:t>労使対話 実践と仕組み化</a:t>
            </a:r>
            <a:endParaRPr kumimoji="1" lang="en-US" altLang="ja-JP" sz="1100" b="0" i="0" u="none" strike="noStrike" kern="1200" cap="none" spc="0" normalizeH="0" baseline="0" noProof="0" dirty="0">
              <a:ln>
                <a:noFill/>
              </a:ln>
              <a:solidFill>
                <a:prstClr val="white"/>
              </a:solidFill>
              <a:effectLst>
                <a:glow rad="127000">
                  <a:srgbClr val="4F81BD"/>
                </a:glow>
              </a:effectLst>
              <a:uLnTx/>
              <a:uFillTx/>
              <a:latin typeface="Meiryo UI" panose="020B0604030504040204" pitchFamily="50" charset="-128"/>
              <a:ea typeface="Meiryo UI" panose="020B0604030504040204" pitchFamily="50" charset="-128"/>
              <a:cs typeface="+mn-cs"/>
            </a:endParaRPr>
          </a:p>
        </p:txBody>
      </p:sp>
      <p:sp>
        <p:nvSpPr>
          <p:cNvPr id="74" name="テキスト ボックス 73">
            <a:extLst>
              <a:ext uri="{FF2B5EF4-FFF2-40B4-BE49-F238E27FC236}">
                <a16:creationId xmlns:a16="http://schemas.microsoft.com/office/drawing/2014/main" id="{0E10C60E-7BDF-272B-EBAA-C9EFAE3B87A1}"/>
              </a:ext>
            </a:extLst>
          </p:cNvPr>
          <p:cNvSpPr txBox="1"/>
          <p:nvPr/>
        </p:nvSpPr>
        <p:spPr>
          <a:xfrm>
            <a:off x="3001266" y="2907067"/>
            <a:ext cx="556949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70C0"/>
                </a:solidFill>
                <a:effectLst>
                  <a:glow rad="127000">
                    <a:prstClr val="white"/>
                  </a:glow>
                </a:effectLst>
                <a:uLnTx/>
                <a:uFillTx/>
                <a:latin typeface="Meiryo UI" panose="020B0604030504040204" pitchFamily="50" charset="-128"/>
                <a:ea typeface="Meiryo UI" panose="020B0604030504040204" pitchFamily="50" charset="-128"/>
                <a:cs typeface="+mn-cs"/>
              </a:rPr>
              <a:t>日系自動車企業 海外事業体</a:t>
            </a:r>
          </a:p>
        </p:txBody>
      </p:sp>
      <p:sp>
        <p:nvSpPr>
          <p:cNvPr id="108" name="矢印: 右 107">
            <a:extLst>
              <a:ext uri="{FF2B5EF4-FFF2-40B4-BE49-F238E27FC236}">
                <a16:creationId xmlns:a16="http://schemas.microsoft.com/office/drawing/2014/main" id="{DA65E83E-8955-3844-081D-BB1F2866107D}"/>
              </a:ext>
            </a:extLst>
          </p:cNvPr>
          <p:cNvSpPr/>
          <p:nvPr/>
        </p:nvSpPr>
        <p:spPr>
          <a:xfrm rot="16200000">
            <a:off x="2936434" y="4072047"/>
            <a:ext cx="908416" cy="833002"/>
          </a:xfrm>
          <a:prstGeom prst="rightArrow">
            <a:avLst>
              <a:gd name="adj1" fmla="val 100000"/>
              <a:gd name="adj2" fmla="val 4868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0" name="テキスト ボックス 29">
            <a:extLst>
              <a:ext uri="{FF2B5EF4-FFF2-40B4-BE49-F238E27FC236}">
                <a16:creationId xmlns:a16="http://schemas.microsoft.com/office/drawing/2014/main" id="{4A6C8194-6E2D-D012-2172-2091C8A56606}"/>
              </a:ext>
            </a:extLst>
          </p:cNvPr>
          <p:cNvSpPr txBox="1"/>
          <p:nvPr/>
        </p:nvSpPr>
        <p:spPr>
          <a:xfrm>
            <a:off x="2681530" y="4308129"/>
            <a:ext cx="1412949"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1F497D"/>
                </a:solidFill>
                <a:effectLst>
                  <a:glow rad="127000">
                    <a:prstClr val="white"/>
                  </a:glow>
                </a:effectLst>
                <a:uLnTx/>
                <a:uFillTx/>
                <a:latin typeface="Meiryo UI" panose="020B0604030504040204" pitchFamily="50" charset="-128"/>
                <a:ea typeface="Meiryo UI" panose="020B0604030504040204" pitchFamily="50" charset="-128"/>
                <a:cs typeface="+mn-cs"/>
              </a:rPr>
              <a:t>ネットワーキングと</a:t>
            </a:r>
            <a:endParaRPr kumimoji="1" lang="en-US" altLang="ja-JP" sz="1100" b="0" i="0" u="none" strike="noStrike" kern="1200" cap="none" spc="0" normalizeH="0" baseline="0" noProof="0" dirty="0">
              <a:ln>
                <a:noFill/>
              </a:ln>
              <a:solidFill>
                <a:srgbClr val="1F497D"/>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sng" strike="noStrike" kern="1200" cap="none" spc="0" normalizeH="0" baseline="0" noProof="0" dirty="0">
                <a:ln>
                  <a:noFill/>
                </a:ln>
                <a:solidFill>
                  <a:srgbClr val="FF5050"/>
                </a:solidFill>
                <a:effectLst>
                  <a:glow rad="127000">
                    <a:prstClr val="white"/>
                  </a:glow>
                </a:effectLst>
                <a:uLnTx/>
                <a:uFillTx/>
                <a:latin typeface="Meiryo UI" panose="020B0604030504040204" pitchFamily="50" charset="-128"/>
                <a:ea typeface="Meiryo UI" panose="020B0604030504040204" pitchFamily="50" charset="-128"/>
                <a:cs typeface="+mn-cs"/>
              </a:rPr>
              <a:t>人権</a:t>
            </a:r>
            <a:r>
              <a:rPr kumimoji="1" lang="en-US" altLang="ja-JP" sz="1100" b="0" i="0" u="sng" strike="noStrike" kern="1200" cap="none" spc="0" normalizeH="0" baseline="0" noProof="0" dirty="0">
                <a:ln>
                  <a:noFill/>
                </a:ln>
                <a:solidFill>
                  <a:srgbClr val="FF5050"/>
                </a:solidFill>
                <a:effectLst>
                  <a:glow rad="127000">
                    <a:prstClr val="white"/>
                  </a:glow>
                </a:effectLst>
                <a:uLnTx/>
                <a:uFillTx/>
                <a:latin typeface="Meiryo UI" panose="020B0604030504040204" pitchFamily="50" charset="-128"/>
                <a:ea typeface="Meiryo UI" panose="020B0604030504040204" pitchFamily="50" charset="-128"/>
                <a:cs typeface="+mn-cs"/>
              </a:rPr>
              <a:t>DD</a:t>
            </a:r>
            <a:r>
              <a:rPr kumimoji="1" lang="ja-JP" altLang="en-US" sz="1100" b="0" i="0" u="sng" strike="noStrike" kern="1200" cap="none" spc="0" normalizeH="0" baseline="0" noProof="0" dirty="0">
                <a:ln>
                  <a:noFill/>
                </a:ln>
                <a:solidFill>
                  <a:srgbClr val="FF5050"/>
                </a:solidFill>
                <a:effectLst>
                  <a:glow rad="127000">
                    <a:prstClr val="white"/>
                  </a:glow>
                </a:effectLst>
                <a:uLnTx/>
                <a:uFillTx/>
                <a:latin typeface="Meiryo UI" panose="020B0604030504040204" pitchFamily="50" charset="-128"/>
                <a:ea typeface="Meiryo UI" panose="020B0604030504040204" pitchFamily="50" charset="-128"/>
                <a:cs typeface="+mn-cs"/>
              </a:rPr>
              <a:t>含む</a:t>
            </a:r>
            <a:endParaRPr kumimoji="1" lang="en-US" altLang="ja-JP" sz="1100" b="0" i="0" u="sng" strike="noStrike" kern="1200" cap="none" spc="0" normalizeH="0" baseline="0" noProof="0" dirty="0">
              <a:ln>
                <a:noFill/>
              </a:ln>
              <a:solidFill>
                <a:srgbClr val="FF5050"/>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1F497D"/>
                </a:solidFill>
                <a:effectLst>
                  <a:glow rad="127000">
                    <a:prstClr val="white"/>
                  </a:glow>
                </a:effectLst>
                <a:uLnTx/>
                <a:uFillTx/>
                <a:latin typeface="Meiryo UI" panose="020B0604030504040204" pitchFamily="50" charset="-128"/>
                <a:ea typeface="Meiryo UI" panose="020B0604030504040204" pitchFamily="50" charset="-128"/>
                <a:cs typeface="+mn-cs"/>
              </a:rPr>
              <a:t>ビジョン訴求</a:t>
            </a:r>
            <a:endParaRPr kumimoji="1" lang="en-US" altLang="ja-JP" sz="1100" b="0" i="0" u="none" strike="noStrike" kern="1200" cap="none" spc="0" normalizeH="0" baseline="0" noProof="0" dirty="0">
              <a:ln>
                <a:noFill/>
              </a:ln>
              <a:solidFill>
                <a:srgbClr val="1F497D"/>
              </a:solidFill>
              <a:effectLst>
                <a:glow rad="127000">
                  <a:prstClr val="white"/>
                </a:glow>
              </a:effectLst>
              <a:uLnTx/>
              <a:uFillTx/>
              <a:latin typeface="Meiryo UI" panose="020B0604030504040204" pitchFamily="50" charset="-128"/>
              <a:ea typeface="Meiryo UI" panose="020B0604030504040204" pitchFamily="50" charset="-128"/>
              <a:cs typeface="+mn-cs"/>
            </a:endParaRPr>
          </a:p>
        </p:txBody>
      </p:sp>
      <p:sp>
        <p:nvSpPr>
          <p:cNvPr id="27" name="矢印: 右 26">
            <a:extLst>
              <a:ext uri="{FF2B5EF4-FFF2-40B4-BE49-F238E27FC236}">
                <a16:creationId xmlns:a16="http://schemas.microsoft.com/office/drawing/2014/main" id="{F1E4FF48-2FF6-FFA0-E337-A69BEAC662E5}"/>
              </a:ext>
            </a:extLst>
          </p:cNvPr>
          <p:cNvSpPr/>
          <p:nvPr/>
        </p:nvSpPr>
        <p:spPr>
          <a:xfrm rot="5400000">
            <a:off x="3903377" y="4325161"/>
            <a:ext cx="818339" cy="506115"/>
          </a:xfrm>
          <a:prstGeom prst="rightArrow">
            <a:avLst>
              <a:gd name="adj1" fmla="val 100000"/>
              <a:gd name="adj2" fmla="val 44159"/>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6" name="テキスト ボックス 25">
            <a:extLst>
              <a:ext uri="{FF2B5EF4-FFF2-40B4-BE49-F238E27FC236}">
                <a16:creationId xmlns:a16="http://schemas.microsoft.com/office/drawing/2014/main" id="{81788297-5E5F-84ED-80F8-6CA71888A964}"/>
              </a:ext>
            </a:extLst>
          </p:cNvPr>
          <p:cNvSpPr txBox="1"/>
          <p:nvPr/>
        </p:nvSpPr>
        <p:spPr>
          <a:xfrm>
            <a:off x="3772517" y="4358284"/>
            <a:ext cx="107111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solidFill>
                <a:effectLst>
                  <a:glow rad="127000">
                    <a:srgbClr val="4F81BD"/>
                  </a:glow>
                </a:effectLst>
                <a:uLnTx/>
                <a:uFillTx/>
                <a:latin typeface="Meiryo UI" panose="020B0604030504040204" pitchFamily="50" charset="-128"/>
                <a:ea typeface="Meiryo UI" panose="020B0604030504040204" pitchFamily="50" charset="-128"/>
                <a:cs typeface="+mn-cs"/>
              </a:rPr>
              <a:t>一番の</a:t>
            </a:r>
            <a:endParaRPr kumimoji="1" lang="en-US" altLang="ja-JP" sz="1000" b="0" i="0" u="none" strike="noStrike" kern="1200" cap="none" spc="0" normalizeH="0" baseline="0" noProof="0" dirty="0">
              <a:ln>
                <a:noFill/>
              </a:ln>
              <a:solidFill>
                <a:prstClr val="white"/>
              </a:solidFill>
              <a:effectLst>
                <a:glow rad="127000">
                  <a:srgbClr val="4F81BD"/>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solidFill>
                <a:effectLst>
                  <a:glow rad="127000">
                    <a:srgbClr val="4F81BD"/>
                  </a:glow>
                </a:effectLst>
                <a:uLnTx/>
                <a:uFillTx/>
                <a:latin typeface="Meiryo UI" panose="020B0604030504040204" pitchFamily="50" charset="-128"/>
                <a:ea typeface="Meiryo UI" panose="020B0604030504040204" pitchFamily="50" charset="-128"/>
                <a:cs typeface="+mn-cs"/>
              </a:rPr>
              <a:t>相談相手</a:t>
            </a:r>
            <a:endParaRPr kumimoji="1" lang="en-US" altLang="ja-JP" sz="1000" b="0" i="0" u="none" strike="noStrike" kern="1200" cap="none" spc="0" normalizeH="0" baseline="0" noProof="0" dirty="0">
              <a:ln>
                <a:noFill/>
              </a:ln>
              <a:solidFill>
                <a:prstClr val="white"/>
              </a:solidFill>
              <a:effectLst>
                <a:glow rad="127000">
                  <a:srgbClr val="4F81BD"/>
                </a:glow>
              </a:effectLst>
              <a:uLnTx/>
              <a:uFillTx/>
              <a:latin typeface="Meiryo UI" panose="020B0604030504040204" pitchFamily="50" charset="-128"/>
              <a:ea typeface="Meiryo UI" panose="020B0604030504040204" pitchFamily="50" charset="-128"/>
              <a:cs typeface="+mn-cs"/>
            </a:endParaRPr>
          </a:p>
        </p:txBody>
      </p:sp>
      <p:sp>
        <p:nvSpPr>
          <p:cNvPr id="129" name="テキスト ボックス 128">
            <a:extLst>
              <a:ext uri="{FF2B5EF4-FFF2-40B4-BE49-F238E27FC236}">
                <a16:creationId xmlns:a16="http://schemas.microsoft.com/office/drawing/2014/main" id="{2D96AD19-4D3B-9E77-407F-1D62089F41DE}"/>
              </a:ext>
            </a:extLst>
          </p:cNvPr>
          <p:cNvSpPr txBox="1"/>
          <p:nvPr/>
        </p:nvSpPr>
        <p:spPr>
          <a:xfrm>
            <a:off x="5743957" y="1157566"/>
            <a:ext cx="103026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使用者側</a:t>
            </a:r>
          </a:p>
        </p:txBody>
      </p:sp>
      <p:sp>
        <p:nvSpPr>
          <p:cNvPr id="78" name="テキスト ボックス 77">
            <a:extLst>
              <a:ext uri="{FF2B5EF4-FFF2-40B4-BE49-F238E27FC236}">
                <a16:creationId xmlns:a16="http://schemas.microsoft.com/office/drawing/2014/main" id="{C39CF2A1-CF74-5F91-4F5E-509F456AA4AF}"/>
              </a:ext>
            </a:extLst>
          </p:cNvPr>
          <p:cNvSpPr txBox="1"/>
          <p:nvPr/>
        </p:nvSpPr>
        <p:spPr>
          <a:xfrm>
            <a:off x="4059490" y="2032154"/>
            <a:ext cx="336522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lumMod val="75000"/>
                    <a:lumOff val="25000"/>
                  </a:prstClr>
                </a:solidFill>
                <a:effectLst>
                  <a:glow rad="127000">
                    <a:prstClr val="white"/>
                  </a:glow>
                </a:effectLst>
                <a:uLnTx/>
                <a:uFillTx/>
                <a:latin typeface="Meiryo UI" panose="020B0604030504040204" pitchFamily="50" charset="-128"/>
                <a:ea typeface="Meiryo UI" panose="020B0604030504040204" pitchFamily="50" charset="-128"/>
                <a:cs typeface="+mn-cs"/>
              </a:rPr>
              <a:t>海外各国</a:t>
            </a:r>
          </a:p>
        </p:txBody>
      </p:sp>
      <p:sp>
        <p:nvSpPr>
          <p:cNvPr id="20" name="矢印: 右 19">
            <a:extLst>
              <a:ext uri="{FF2B5EF4-FFF2-40B4-BE49-F238E27FC236}">
                <a16:creationId xmlns:a16="http://schemas.microsoft.com/office/drawing/2014/main" id="{12CFDA38-8584-13E4-4CCE-AFCDFB6D3A0B}"/>
              </a:ext>
            </a:extLst>
          </p:cNvPr>
          <p:cNvSpPr/>
          <p:nvPr/>
        </p:nvSpPr>
        <p:spPr>
          <a:xfrm>
            <a:off x="4617395" y="5490327"/>
            <a:ext cx="2114613" cy="145731"/>
          </a:xfrm>
          <a:prstGeom prst="rightArrow">
            <a:avLst>
              <a:gd name="adj1" fmla="val 100000"/>
              <a:gd name="adj2" fmla="val 4261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1" name="矢印: 右 20">
            <a:extLst>
              <a:ext uri="{FF2B5EF4-FFF2-40B4-BE49-F238E27FC236}">
                <a16:creationId xmlns:a16="http://schemas.microsoft.com/office/drawing/2014/main" id="{1A42364C-B193-FBFC-A677-2E771B123A21}"/>
              </a:ext>
            </a:extLst>
          </p:cNvPr>
          <p:cNvSpPr/>
          <p:nvPr/>
        </p:nvSpPr>
        <p:spPr>
          <a:xfrm>
            <a:off x="4622433" y="5635290"/>
            <a:ext cx="2114613" cy="145731"/>
          </a:xfrm>
          <a:prstGeom prst="rightArrow">
            <a:avLst>
              <a:gd name="adj1" fmla="val 100000"/>
              <a:gd name="adj2" fmla="val 42619"/>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4" name="矢印: 右 23">
            <a:extLst>
              <a:ext uri="{FF2B5EF4-FFF2-40B4-BE49-F238E27FC236}">
                <a16:creationId xmlns:a16="http://schemas.microsoft.com/office/drawing/2014/main" id="{3FBA47A9-FFC7-3430-FE1F-DE2B7F73875A}"/>
              </a:ext>
            </a:extLst>
          </p:cNvPr>
          <p:cNvSpPr/>
          <p:nvPr/>
        </p:nvSpPr>
        <p:spPr>
          <a:xfrm>
            <a:off x="4609601" y="6020683"/>
            <a:ext cx="2114613" cy="145731"/>
          </a:xfrm>
          <a:prstGeom prst="rightArrow">
            <a:avLst>
              <a:gd name="adj1" fmla="val 100000"/>
              <a:gd name="adj2" fmla="val 4261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8" name="矢印: 右 27">
            <a:extLst>
              <a:ext uri="{FF2B5EF4-FFF2-40B4-BE49-F238E27FC236}">
                <a16:creationId xmlns:a16="http://schemas.microsoft.com/office/drawing/2014/main" id="{10541449-5076-CDA7-53DE-A2D38CCA9F18}"/>
              </a:ext>
            </a:extLst>
          </p:cNvPr>
          <p:cNvSpPr/>
          <p:nvPr/>
        </p:nvSpPr>
        <p:spPr>
          <a:xfrm>
            <a:off x="4614639" y="6165646"/>
            <a:ext cx="2114613" cy="145731"/>
          </a:xfrm>
          <a:prstGeom prst="rightArrow">
            <a:avLst>
              <a:gd name="adj1" fmla="val 100000"/>
              <a:gd name="adj2" fmla="val 42619"/>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 name="正方形/長方形 13">
            <a:extLst>
              <a:ext uri="{FF2B5EF4-FFF2-40B4-BE49-F238E27FC236}">
                <a16:creationId xmlns:a16="http://schemas.microsoft.com/office/drawing/2014/main" id="{7DFA87BB-4098-D102-E728-A3A3B2F0ED8F}"/>
              </a:ext>
            </a:extLst>
          </p:cNvPr>
          <p:cNvSpPr/>
          <p:nvPr/>
        </p:nvSpPr>
        <p:spPr>
          <a:xfrm>
            <a:off x="6698980" y="5943313"/>
            <a:ext cx="2205880" cy="414000"/>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経営者団体</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自工会・部工会など</a:t>
            </a:r>
            <a:endParaRPr kumimoji="1" lang="ja-JP" altLang="en-US" sz="11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9" name="正方形/長方形 8">
            <a:extLst>
              <a:ext uri="{FF2B5EF4-FFF2-40B4-BE49-F238E27FC236}">
                <a16:creationId xmlns:a16="http://schemas.microsoft.com/office/drawing/2014/main" id="{60A740CC-67AD-523B-7D7F-ACCAE1A6A8F0}"/>
              </a:ext>
            </a:extLst>
          </p:cNvPr>
          <p:cNvSpPr/>
          <p:nvPr/>
        </p:nvSpPr>
        <p:spPr>
          <a:xfrm>
            <a:off x="2063358" y="5426940"/>
            <a:ext cx="2747179" cy="414000"/>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12</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労連</a:t>
            </a:r>
          </a:p>
        </p:txBody>
      </p:sp>
      <p:sp>
        <p:nvSpPr>
          <p:cNvPr id="8" name="正方形/長方形 7">
            <a:extLst>
              <a:ext uri="{FF2B5EF4-FFF2-40B4-BE49-F238E27FC236}">
                <a16:creationId xmlns:a16="http://schemas.microsoft.com/office/drawing/2014/main" id="{A4F0AF06-0D10-376D-D972-46ABA578A916}"/>
              </a:ext>
            </a:extLst>
          </p:cNvPr>
          <p:cNvSpPr/>
          <p:nvPr/>
        </p:nvSpPr>
        <p:spPr>
          <a:xfrm>
            <a:off x="506895" y="5954273"/>
            <a:ext cx="4303643" cy="414000"/>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自動車総連</a:t>
            </a:r>
          </a:p>
        </p:txBody>
      </p:sp>
      <p:sp>
        <p:nvSpPr>
          <p:cNvPr id="15" name="正方形/長方形 14">
            <a:extLst>
              <a:ext uri="{FF2B5EF4-FFF2-40B4-BE49-F238E27FC236}">
                <a16:creationId xmlns:a16="http://schemas.microsoft.com/office/drawing/2014/main" id="{6160D1F8-F4E2-1233-9EAD-173CF6D6B25D}"/>
              </a:ext>
            </a:extLst>
          </p:cNvPr>
          <p:cNvSpPr/>
          <p:nvPr/>
        </p:nvSpPr>
        <p:spPr>
          <a:xfrm>
            <a:off x="6698980" y="4843121"/>
            <a:ext cx="2205880" cy="992432"/>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106" name="テキスト ボックス 105">
            <a:extLst>
              <a:ext uri="{FF2B5EF4-FFF2-40B4-BE49-F238E27FC236}">
                <a16:creationId xmlns:a16="http://schemas.microsoft.com/office/drawing/2014/main" id="{4E250EAD-70D6-B51D-C964-C81E1DEA5A3F}"/>
              </a:ext>
            </a:extLst>
          </p:cNvPr>
          <p:cNvSpPr txBox="1"/>
          <p:nvPr/>
        </p:nvSpPr>
        <p:spPr>
          <a:xfrm>
            <a:off x="6780150" y="5444907"/>
            <a:ext cx="204993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企業グループ</a:t>
            </a:r>
          </a:p>
        </p:txBody>
      </p:sp>
      <p:sp>
        <p:nvSpPr>
          <p:cNvPr id="22" name="矢印: 右 21">
            <a:extLst>
              <a:ext uri="{FF2B5EF4-FFF2-40B4-BE49-F238E27FC236}">
                <a16:creationId xmlns:a16="http://schemas.microsoft.com/office/drawing/2014/main" id="{8628BEE6-9C5B-B1BA-2890-D71EB6DD4BBC}"/>
              </a:ext>
            </a:extLst>
          </p:cNvPr>
          <p:cNvSpPr/>
          <p:nvPr/>
        </p:nvSpPr>
        <p:spPr>
          <a:xfrm>
            <a:off x="4700073" y="4966320"/>
            <a:ext cx="2114613" cy="145731"/>
          </a:xfrm>
          <a:prstGeom prst="rightArrow">
            <a:avLst>
              <a:gd name="adj1" fmla="val 100000"/>
              <a:gd name="adj2" fmla="val 4261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矢印: 右 9">
            <a:extLst>
              <a:ext uri="{FF2B5EF4-FFF2-40B4-BE49-F238E27FC236}">
                <a16:creationId xmlns:a16="http://schemas.microsoft.com/office/drawing/2014/main" id="{EDFC786F-3DFB-3E44-885F-8CB73FFF3F86}"/>
              </a:ext>
            </a:extLst>
          </p:cNvPr>
          <p:cNvSpPr/>
          <p:nvPr/>
        </p:nvSpPr>
        <p:spPr>
          <a:xfrm>
            <a:off x="4705111" y="5111283"/>
            <a:ext cx="2114613" cy="145731"/>
          </a:xfrm>
          <a:prstGeom prst="rightArrow">
            <a:avLst>
              <a:gd name="adj1" fmla="val 100000"/>
              <a:gd name="adj2" fmla="val 42619"/>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26" name="直線コネクタ 125">
            <a:extLst>
              <a:ext uri="{FF2B5EF4-FFF2-40B4-BE49-F238E27FC236}">
                <a16:creationId xmlns:a16="http://schemas.microsoft.com/office/drawing/2014/main" id="{DE203E9F-2DDF-8CA5-8F12-94F6F2E26A52}"/>
              </a:ext>
            </a:extLst>
          </p:cNvPr>
          <p:cNvCxnSpPr>
            <a:cxnSpLocks/>
          </p:cNvCxnSpPr>
          <p:nvPr/>
        </p:nvCxnSpPr>
        <p:spPr>
          <a:xfrm>
            <a:off x="5734879" y="1172813"/>
            <a:ext cx="0" cy="5396603"/>
          </a:xfrm>
          <a:prstGeom prst="line">
            <a:avLst/>
          </a:prstGeom>
          <a:ln w="31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3FD15957-AFA4-300B-8832-C0DB51929167}"/>
              </a:ext>
            </a:extLst>
          </p:cNvPr>
          <p:cNvSpPr/>
          <p:nvPr/>
        </p:nvSpPr>
        <p:spPr>
          <a:xfrm>
            <a:off x="2872060" y="4908139"/>
            <a:ext cx="1938479" cy="414000"/>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単組</a:t>
            </a:r>
          </a:p>
        </p:txBody>
      </p:sp>
      <p:sp>
        <p:nvSpPr>
          <p:cNvPr id="32" name="テキスト ボックス 31">
            <a:extLst>
              <a:ext uri="{FF2B5EF4-FFF2-40B4-BE49-F238E27FC236}">
                <a16:creationId xmlns:a16="http://schemas.microsoft.com/office/drawing/2014/main" id="{ECA99926-394C-B84C-C714-853E485E97E7}"/>
              </a:ext>
            </a:extLst>
          </p:cNvPr>
          <p:cNvSpPr txBox="1"/>
          <p:nvPr/>
        </p:nvSpPr>
        <p:spPr>
          <a:xfrm>
            <a:off x="4699350" y="4767984"/>
            <a:ext cx="2181624"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1F497D"/>
                </a:solidFill>
                <a:effectLst>
                  <a:glow rad="127000">
                    <a:prstClr val="white"/>
                  </a:glow>
                </a:effectLst>
                <a:uLnTx/>
                <a:uFillTx/>
                <a:latin typeface="Meiryo UI" panose="020B0604030504040204" pitchFamily="50" charset="-128"/>
                <a:ea typeface="Meiryo UI" panose="020B0604030504040204" pitchFamily="50" charset="-128"/>
                <a:cs typeface="+mn-cs"/>
              </a:rPr>
              <a:t>ビジョンの継続的な訴求に加え、</a:t>
            </a:r>
            <a:endParaRPr kumimoji="1" lang="en-US" altLang="ja-JP" sz="1200" b="0" i="0" u="none" strike="noStrike" kern="1200" cap="none" spc="0" normalizeH="0" baseline="0" noProof="0" dirty="0">
              <a:ln>
                <a:noFill/>
              </a:ln>
              <a:solidFill>
                <a:srgbClr val="1F497D"/>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glow rad="127000">
                    <a:srgbClr val="FF0000"/>
                  </a:glow>
                </a:effectLst>
                <a:uLnTx/>
                <a:uFillTx/>
                <a:latin typeface="Meiryo UI" panose="020B0604030504040204" pitchFamily="50" charset="-128"/>
                <a:ea typeface="Meiryo UI" panose="020B0604030504040204" pitchFamily="50" charset="-128"/>
                <a:cs typeface="+mn-cs"/>
              </a:rPr>
              <a:t>人権</a:t>
            </a:r>
            <a:r>
              <a:rPr kumimoji="1" lang="en-US" altLang="ja-JP" sz="1200" b="1" i="0" u="none" strike="noStrike" kern="1200" cap="none" spc="0" normalizeH="0" baseline="0" noProof="0" dirty="0">
                <a:ln>
                  <a:noFill/>
                </a:ln>
                <a:solidFill>
                  <a:prstClr val="white"/>
                </a:solidFill>
                <a:effectLst>
                  <a:glow rad="127000">
                    <a:srgbClr val="FF0000"/>
                  </a:glow>
                </a:effectLst>
                <a:uLnTx/>
                <a:uFillTx/>
                <a:latin typeface="Meiryo UI" panose="020B0604030504040204" pitchFamily="50" charset="-128"/>
                <a:ea typeface="Meiryo UI" panose="020B0604030504040204" pitchFamily="50" charset="-128"/>
                <a:cs typeface="+mn-cs"/>
              </a:rPr>
              <a:t>DD</a:t>
            </a:r>
            <a:r>
              <a:rPr kumimoji="1" lang="ja-JP" altLang="en-US" sz="1200" b="1" i="0" u="none" strike="noStrike" kern="1200" cap="none" spc="0" normalizeH="0" baseline="0" noProof="0" dirty="0">
                <a:ln>
                  <a:noFill/>
                </a:ln>
                <a:solidFill>
                  <a:prstClr val="white"/>
                </a:solidFill>
                <a:effectLst>
                  <a:glow rad="127000">
                    <a:srgbClr val="FF0000"/>
                  </a:glow>
                </a:effectLst>
                <a:uLnTx/>
                <a:uFillTx/>
                <a:latin typeface="Meiryo UI" panose="020B0604030504040204" pitchFamily="50" charset="-128"/>
                <a:ea typeface="Meiryo UI" panose="020B0604030504040204" pitchFamily="50" charset="-128"/>
                <a:cs typeface="+mn-cs"/>
              </a:rPr>
              <a:t>に関して、主に各企業を対象に</a:t>
            </a:r>
            <a:endParaRPr kumimoji="1" lang="en-US" altLang="ja-JP" sz="1200" b="1" i="0" u="none" strike="noStrike" kern="1200" cap="none" spc="0" normalizeH="0" baseline="0" noProof="0" dirty="0">
              <a:ln>
                <a:noFill/>
              </a:ln>
              <a:solidFill>
                <a:prstClr val="white"/>
              </a:solidFill>
              <a:effectLst>
                <a:glow rad="127000">
                  <a:srgbClr val="FF0000"/>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600" b="1" i="0" u="none" strike="noStrike" kern="1200" cap="none" spc="0" normalizeH="0" baseline="0" noProof="0" dirty="0">
              <a:ln>
                <a:noFill/>
              </a:ln>
              <a:solidFill>
                <a:prstClr val="white"/>
              </a:solidFill>
              <a:effectLst>
                <a:glow rad="127000">
                  <a:srgbClr val="FF0000"/>
                </a:glow>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FF00"/>
                </a:solidFill>
                <a:effectLst>
                  <a:glow rad="127000">
                    <a:srgbClr val="FF0000"/>
                  </a:glow>
                </a:effectLst>
                <a:uLnTx/>
                <a:uFillTx/>
                <a:latin typeface="Meiryo UI" panose="020B0604030504040204" pitchFamily="50" charset="-128"/>
                <a:ea typeface="Meiryo UI" panose="020B0604030504040204" pitchFamily="50" charset="-128"/>
                <a:cs typeface="+mn-cs"/>
              </a:rPr>
              <a:t>① グローバルサプライチェーン</a:t>
            </a:r>
            <a:endParaRPr kumimoji="1" lang="en-US" altLang="ja-JP" sz="1200" b="1" i="0" u="none" strike="noStrike" kern="1200" cap="none" spc="0" normalizeH="0" baseline="0" noProof="0" dirty="0">
              <a:ln>
                <a:noFill/>
              </a:ln>
              <a:solidFill>
                <a:srgbClr val="FFFF00"/>
              </a:solidFill>
              <a:effectLst>
                <a:glow rad="127000">
                  <a:srgbClr val="FF0000"/>
                </a:glow>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FF00"/>
                </a:solidFill>
                <a:effectLst>
                  <a:glow rad="127000">
                    <a:srgbClr val="FF0000"/>
                  </a:glow>
                </a:effectLst>
                <a:uLnTx/>
                <a:uFillTx/>
                <a:latin typeface="Meiryo UI" panose="020B0604030504040204" pitchFamily="50" charset="-128"/>
                <a:ea typeface="Meiryo UI" panose="020B0604030504040204" pitchFamily="50" charset="-128"/>
                <a:cs typeface="+mn-cs"/>
              </a:rPr>
              <a:t>　  ・バリューチェーンにおける</a:t>
            </a:r>
            <a:endParaRPr kumimoji="1" lang="en-US" altLang="ja-JP" sz="1200" b="1" i="0" u="none" strike="noStrike" kern="1200" cap="none" spc="0" normalizeH="0" baseline="0" noProof="0" dirty="0">
              <a:ln>
                <a:noFill/>
              </a:ln>
              <a:solidFill>
                <a:srgbClr val="FFFF00"/>
              </a:solidFill>
              <a:effectLst>
                <a:glow rad="127000">
                  <a:srgbClr val="FF0000"/>
                </a:glow>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FFFF00"/>
                </a:solidFill>
                <a:effectLst>
                  <a:glow rad="127000">
                    <a:srgbClr val="FF0000"/>
                  </a:glow>
                </a:effectLst>
                <a:uLnTx/>
                <a:uFillTx/>
                <a:latin typeface="Meiryo UI" panose="020B0604030504040204" pitchFamily="50" charset="-128"/>
                <a:ea typeface="Meiryo UI" panose="020B0604030504040204" pitchFamily="50" charset="-128"/>
                <a:cs typeface="+mn-cs"/>
              </a:rPr>
              <a:t>    </a:t>
            </a:r>
            <a:r>
              <a:rPr kumimoji="1" lang="ja-JP" altLang="en-US" sz="1200" b="1" i="0" u="none" strike="noStrike" kern="1200" cap="none" spc="0" normalizeH="0" baseline="0" noProof="0" dirty="0">
                <a:ln>
                  <a:noFill/>
                </a:ln>
                <a:solidFill>
                  <a:srgbClr val="FFFF00"/>
                </a:solidFill>
                <a:effectLst>
                  <a:glow rad="127000">
                    <a:srgbClr val="FF0000"/>
                  </a:glow>
                </a:effectLst>
                <a:uLnTx/>
                <a:uFillTx/>
                <a:latin typeface="Meiryo UI" panose="020B0604030504040204" pitchFamily="50" charset="-128"/>
                <a:ea typeface="Meiryo UI" panose="020B0604030504040204" pitchFamily="50" charset="-128"/>
                <a:cs typeface="+mn-cs"/>
              </a:rPr>
              <a:t>コミットメント要請</a:t>
            </a:r>
            <a:endParaRPr kumimoji="1" lang="en-US" altLang="ja-JP" sz="1200" b="1" i="0" u="none" strike="noStrike" kern="1200" cap="none" spc="0" normalizeH="0" baseline="0" noProof="0" dirty="0">
              <a:ln>
                <a:noFill/>
              </a:ln>
              <a:solidFill>
                <a:srgbClr val="FFFF00"/>
              </a:solidFill>
              <a:effectLst>
                <a:glow rad="127000">
                  <a:srgbClr val="FF0000"/>
                </a:glow>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00" b="1" i="0" u="none" strike="noStrike" kern="1200" cap="none" spc="0" normalizeH="0" baseline="0" noProof="0" dirty="0">
              <a:ln>
                <a:noFill/>
              </a:ln>
              <a:solidFill>
                <a:prstClr val="white"/>
              </a:solidFill>
              <a:effectLst>
                <a:glow rad="127000">
                  <a:srgbClr val="FF0000"/>
                </a:glow>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FF00"/>
                </a:solidFill>
                <a:effectLst>
                  <a:glow rad="127000">
                    <a:srgbClr val="FF0000"/>
                  </a:glow>
                </a:effectLst>
                <a:uLnTx/>
                <a:uFillTx/>
                <a:latin typeface="Meiryo UI" panose="020B0604030504040204" pitchFamily="50" charset="-128"/>
                <a:ea typeface="Meiryo UI" panose="020B0604030504040204" pitchFamily="50" charset="-128"/>
                <a:cs typeface="+mn-cs"/>
              </a:rPr>
              <a:t>② 単組による各企業の</a:t>
            </a:r>
            <a:endParaRPr kumimoji="1" lang="en-US" altLang="ja-JP" sz="1200" b="1" i="0" u="none" strike="noStrike" kern="1200" cap="none" spc="0" normalizeH="0" baseline="0" noProof="0" dirty="0">
              <a:ln>
                <a:noFill/>
              </a:ln>
              <a:solidFill>
                <a:srgbClr val="FFFF00"/>
              </a:solidFill>
              <a:effectLst>
                <a:glow rad="127000">
                  <a:srgbClr val="FF0000"/>
                </a:glow>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srgbClr val="FFFF00"/>
                </a:solidFill>
                <a:effectLst>
                  <a:glow rad="127000">
                    <a:srgbClr val="FF0000"/>
                  </a:glow>
                </a:effectLst>
                <a:latin typeface="Meiryo UI" panose="020B0604030504040204" pitchFamily="50" charset="-128"/>
                <a:ea typeface="Meiryo UI" panose="020B0604030504040204" pitchFamily="50" charset="-128"/>
              </a:rPr>
              <a:t>　  グローバル</a:t>
            </a:r>
            <a:r>
              <a:rPr kumimoji="1" lang="ja-JP" altLang="en-US" sz="1200" b="1" i="0" u="none" strike="noStrike" kern="1200" cap="none" spc="0" normalizeH="0" baseline="0" noProof="0" dirty="0">
                <a:ln>
                  <a:noFill/>
                </a:ln>
                <a:solidFill>
                  <a:srgbClr val="FFFF00"/>
                </a:solidFill>
                <a:effectLst>
                  <a:glow rad="127000">
                    <a:srgbClr val="FF0000"/>
                  </a:glow>
                </a:effectLst>
                <a:uLnTx/>
                <a:uFillTx/>
                <a:latin typeface="Meiryo UI" panose="020B0604030504040204" pitchFamily="50" charset="-128"/>
                <a:ea typeface="Meiryo UI" panose="020B0604030504040204" pitchFamily="50" charset="-128"/>
                <a:cs typeface="+mn-cs"/>
              </a:rPr>
              <a:t>人権</a:t>
            </a:r>
            <a:r>
              <a:rPr kumimoji="1" lang="en-US" altLang="ja-JP" sz="1200" b="1" i="0" u="none" strike="noStrike" kern="1200" cap="none" spc="0" normalizeH="0" baseline="0" noProof="0" dirty="0">
                <a:ln>
                  <a:noFill/>
                </a:ln>
                <a:solidFill>
                  <a:srgbClr val="FFFF00"/>
                </a:solidFill>
                <a:effectLst>
                  <a:glow rad="127000">
                    <a:srgbClr val="FF0000"/>
                  </a:glow>
                </a:effectLst>
                <a:uLnTx/>
                <a:uFillTx/>
                <a:latin typeface="Meiryo UI" panose="020B0604030504040204" pitchFamily="50" charset="-128"/>
                <a:ea typeface="Meiryo UI" panose="020B0604030504040204" pitchFamily="50" charset="-128"/>
                <a:cs typeface="+mn-cs"/>
              </a:rPr>
              <a:t>DD</a:t>
            </a:r>
            <a:r>
              <a:rPr kumimoji="1" lang="ja-JP" altLang="en-US" sz="1200" b="1" i="0" u="none" strike="noStrike" kern="1200" cap="none" spc="0" normalizeH="0" baseline="0" noProof="0" dirty="0">
                <a:ln>
                  <a:noFill/>
                </a:ln>
                <a:solidFill>
                  <a:srgbClr val="FFFF00"/>
                </a:solidFill>
                <a:effectLst>
                  <a:glow rad="127000">
                    <a:srgbClr val="FF0000"/>
                  </a:glow>
                </a:effectLst>
                <a:uLnTx/>
                <a:uFillTx/>
                <a:latin typeface="Meiryo UI" panose="020B0604030504040204" pitchFamily="50" charset="-128"/>
                <a:ea typeface="Meiryo UI" panose="020B0604030504040204" pitchFamily="50" charset="-128"/>
                <a:cs typeface="+mn-cs"/>
              </a:rPr>
              <a:t>への</a:t>
            </a:r>
            <a:endParaRPr kumimoji="1" lang="en-US" altLang="ja-JP" sz="1200" b="1" i="0" u="none" strike="noStrike" kern="1200" cap="none" spc="0" normalizeH="0" baseline="0" noProof="0" dirty="0">
              <a:ln>
                <a:noFill/>
              </a:ln>
              <a:solidFill>
                <a:srgbClr val="FFFF00"/>
              </a:solidFill>
              <a:effectLst>
                <a:glow rad="127000">
                  <a:srgbClr val="FF0000"/>
                </a:glow>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srgbClr val="FFFF00"/>
                </a:solidFill>
                <a:effectLst>
                  <a:glow rad="127000">
                    <a:srgbClr val="FF0000"/>
                  </a:glow>
                </a:effectLst>
                <a:latin typeface="Meiryo UI" panose="020B0604030504040204" pitchFamily="50" charset="-128"/>
                <a:ea typeface="Meiryo UI" panose="020B0604030504040204" pitchFamily="50" charset="-128"/>
              </a:rPr>
              <a:t>　　</a:t>
            </a:r>
            <a:r>
              <a:rPr kumimoji="1" lang="ja-JP" altLang="en-US" sz="1200" b="1" i="0" u="none" strike="noStrike" kern="1200" cap="none" spc="0" normalizeH="0" baseline="0" noProof="0" dirty="0">
                <a:ln>
                  <a:noFill/>
                </a:ln>
                <a:solidFill>
                  <a:srgbClr val="FFFF00"/>
                </a:solidFill>
                <a:effectLst>
                  <a:glow rad="127000">
                    <a:srgbClr val="FF0000"/>
                  </a:glow>
                </a:effectLst>
                <a:uLnTx/>
                <a:uFillTx/>
                <a:latin typeface="Meiryo UI" panose="020B0604030504040204" pitchFamily="50" charset="-128"/>
                <a:ea typeface="Meiryo UI" panose="020B0604030504040204" pitchFamily="50" charset="-128"/>
                <a:cs typeface="+mn-cs"/>
              </a:rPr>
              <a:t>受入要請</a:t>
            </a:r>
          </a:p>
        </p:txBody>
      </p:sp>
      <p:sp>
        <p:nvSpPr>
          <p:cNvPr id="115" name="矢印: 右 114">
            <a:extLst>
              <a:ext uri="{FF2B5EF4-FFF2-40B4-BE49-F238E27FC236}">
                <a16:creationId xmlns:a16="http://schemas.microsoft.com/office/drawing/2014/main" id="{D8474C5E-8872-2205-BCF1-F794AC7FD3BD}"/>
              </a:ext>
            </a:extLst>
          </p:cNvPr>
          <p:cNvSpPr/>
          <p:nvPr/>
        </p:nvSpPr>
        <p:spPr>
          <a:xfrm rot="5400000">
            <a:off x="3017033" y="2692956"/>
            <a:ext cx="1106723" cy="796108"/>
          </a:xfrm>
          <a:prstGeom prst="rightArrow">
            <a:avLst>
              <a:gd name="adj1" fmla="val 100000"/>
              <a:gd name="adj2" fmla="val 5690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16" name="テキスト ボックス 115">
            <a:extLst>
              <a:ext uri="{FF2B5EF4-FFF2-40B4-BE49-F238E27FC236}">
                <a16:creationId xmlns:a16="http://schemas.microsoft.com/office/drawing/2014/main" id="{951F7370-BF63-7076-F626-42A005E9B559}"/>
              </a:ext>
            </a:extLst>
          </p:cNvPr>
          <p:cNvSpPr txBox="1"/>
          <p:nvPr/>
        </p:nvSpPr>
        <p:spPr>
          <a:xfrm>
            <a:off x="2896385" y="2870601"/>
            <a:ext cx="133501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lumMod val="75000"/>
                    <a:lumOff val="25000"/>
                  </a:prstClr>
                </a:solidFill>
                <a:effectLst>
                  <a:glow rad="127000">
                    <a:prstClr val="white"/>
                  </a:glow>
                </a:effectLst>
                <a:uLnTx/>
                <a:uFillTx/>
                <a:latin typeface="Meiryo UI" panose="020B0604030504040204" pitchFamily="50" charset="-128"/>
                <a:ea typeface="Meiryo UI" panose="020B0604030504040204" pitchFamily="50" charset="-128"/>
                <a:cs typeface="+mn-cs"/>
              </a:rPr>
              <a:t>連携</a:t>
            </a:r>
          </a:p>
        </p:txBody>
      </p:sp>
      <p:sp>
        <p:nvSpPr>
          <p:cNvPr id="77" name="正方形/長方形 76">
            <a:extLst>
              <a:ext uri="{FF2B5EF4-FFF2-40B4-BE49-F238E27FC236}">
                <a16:creationId xmlns:a16="http://schemas.microsoft.com/office/drawing/2014/main" id="{C31ED946-20E2-2718-00E7-00FD4B6B61B8}"/>
              </a:ext>
            </a:extLst>
          </p:cNvPr>
          <p:cNvSpPr/>
          <p:nvPr/>
        </p:nvSpPr>
        <p:spPr>
          <a:xfrm>
            <a:off x="1354836" y="2268530"/>
            <a:ext cx="2730143" cy="439338"/>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労組上部団体</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海外産別</a:t>
            </a:r>
            <a:endPar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62" name="矢印: 右 61">
            <a:extLst>
              <a:ext uri="{FF2B5EF4-FFF2-40B4-BE49-F238E27FC236}">
                <a16:creationId xmlns:a16="http://schemas.microsoft.com/office/drawing/2014/main" id="{CC72C71E-1FA5-C8D0-4FC0-5575D62FDBDD}"/>
              </a:ext>
            </a:extLst>
          </p:cNvPr>
          <p:cNvSpPr/>
          <p:nvPr/>
        </p:nvSpPr>
        <p:spPr>
          <a:xfrm>
            <a:off x="4609439" y="4111901"/>
            <a:ext cx="2114613" cy="145731"/>
          </a:xfrm>
          <a:prstGeom prst="rightArrow">
            <a:avLst>
              <a:gd name="adj1" fmla="val 100000"/>
              <a:gd name="adj2" fmla="val 42619"/>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5" name="正方形/長方形 74">
            <a:extLst>
              <a:ext uri="{FF2B5EF4-FFF2-40B4-BE49-F238E27FC236}">
                <a16:creationId xmlns:a16="http://schemas.microsoft.com/office/drawing/2014/main" id="{6C6EF4C1-A60B-CBC6-5710-C077049A2073}"/>
              </a:ext>
            </a:extLst>
          </p:cNvPr>
          <p:cNvSpPr/>
          <p:nvPr/>
        </p:nvSpPr>
        <p:spPr>
          <a:xfrm>
            <a:off x="2872059" y="3347200"/>
            <a:ext cx="1938479" cy="908416"/>
          </a:xfrm>
          <a:prstGeom prst="rect">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rPr>
              <a:t>労働組合</a:t>
            </a:r>
            <a:endParaRPr kumimoji="1" lang="en-US" altLang="ja-JP" sz="1200" b="0"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endParaRPr>
          </a:p>
        </p:txBody>
      </p:sp>
      <p:sp>
        <p:nvSpPr>
          <p:cNvPr id="64" name="テキスト ボックス 63">
            <a:extLst>
              <a:ext uri="{FF2B5EF4-FFF2-40B4-BE49-F238E27FC236}">
                <a16:creationId xmlns:a16="http://schemas.microsoft.com/office/drawing/2014/main" id="{8B84F8DE-86BC-9E0A-8953-A619112EC0E0}"/>
              </a:ext>
            </a:extLst>
          </p:cNvPr>
          <p:cNvSpPr txBox="1"/>
          <p:nvPr/>
        </p:nvSpPr>
        <p:spPr>
          <a:xfrm>
            <a:off x="4793103" y="4051565"/>
            <a:ext cx="191770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FF00"/>
                </a:solidFill>
                <a:effectLst>
                  <a:glow rad="127000">
                    <a:srgbClr val="FF0000"/>
                  </a:glow>
                </a:effectLst>
                <a:uLnTx/>
                <a:uFillTx/>
                <a:latin typeface="Meiryo UI" panose="020B0604030504040204" pitchFamily="50" charset="-128"/>
                <a:ea typeface="Meiryo UI" panose="020B0604030504040204" pitchFamily="50" charset="-128"/>
                <a:cs typeface="+mn-cs"/>
              </a:rPr>
              <a:t>海外事業体の</a:t>
            </a:r>
            <a:endParaRPr kumimoji="1" lang="en-US" altLang="ja-JP" sz="1200" b="1" i="0" u="none" strike="noStrike" kern="1200" cap="none" spc="0" normalizeH="0" baseline="0" noProof="0" dirty="0">
              <a:ln>
                <a:noFill/>
              </a:ln>
              <a:solidFill>
                <a:srgbClr val="FFFF00"/>
              </a:solidFill>
              <a:effectLst>
                <a:glow rad="127000">
                  <a:srgbClr val="FF0000"/>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FF00"/>
                </a:solidFill>
                <a:effectLst>
                  <a:glow rad="127000">
                    <a:srgbClr val="FF0000"/>
                  </a:glow>
                </a:effectLst>
                <a:uLnTx/>
                <a:uFillTx/>
                <a:latin typeface="Meiryo UI" panose="020B0604030504040204" pitchFamily="50" charset="-128"/>
                <a:ea typeface="Meiryo UI" panose="020B0604030504040204" pitchFamily="50" charset="-128"/>
                <a:cs typeface="+mn-cs"/>
              </a:rPr>
              <a:t>人権</a:t>
            </a:r>
            <a:r>
              <a:rPr kumimoji="1" lang="en-US" altLang="ja-JP" sz="1200" b="1" i="0" u="none" strike="noStrike" kern="1200" cap="none" spc="0" normalizeH="0" baseline="0" noProof="0" dirty="0">
                <a:ln>
                  <a:noFill/>
                </a:ln>
                <a:solidFill>
                  <a:srgbClr val="FFFF00"/>
                </a:solidFill>
                <a:effectLst>
                  <a:glow rad="127000">
                    <a:srgbClr val="FF0000"/>
                  </a:glow>
                </a:effectLst>
                <a:uLnTx/>
                <a:uFillTx/>
                <a:latin typeface="Meiryo UI" panose="020B0604030504040204" pitchFamily="50" charset="-128"/>
                <a:ea typeface="Meiryo UI" panose="020B0604030504040204" pitchFamily="50" charset="-128"/>
                <a:cs typeface="+mn-cs"/>
              </a:rPr>
              <a:t>DD</a:t>
            </a:r>
            <a:r>
              <a:rPr kumimoji="1" lang="ja-JP" altLang="en-US" sz="1200" b="1" i="0" u="none" strike="noStrike" kern="1200" cap="none" spc="0" normalizeH="0" baseline="0" noProof="0" dirty="0">
                <a:ln>
                  <a:noFill/>
                </a:ln>
                <a:solidFill>
                  <a:srgbClr val="FFFF00"/>
                </a:solidFill>
                <a:effectLst>
                  <a:glow rad="127000">
                    <a:srgbClr val="FF0000"/>
                  </a:glow>
                </a:effectLst>
                <a:uLnTx/>
                <a:uFillTx/>
                <a:latin typeface="Meiryo UI" panose="020B0604030504040204" pitchFamily="50" charset="-128"/>
                <a:ea typeface="Meiryo UI" panose="020B0604030504040204" pitchFamily="50" charset="-128"/>
                <a:cs typeface="+mn-cs"/>
              </a:rPr>
              <a:t>に参画</a:t>
            </a:r>
          </a:p>
        </p:txBody>
      </p:sp>
      <p:sp>
        <p:nvSpPr>
          <p:cNvPr id="65" name="テキスト ボックス 64">
            <a:extLst>
              <a:ext uri="{FF2B5EF4-FFF2-40B4-BE49-F238E27FC236}">
                <a16:creationId xmlns:a16="http://schemas.microsoft.com/office/drawing/2014/main" id="{5BBE6C39-2794-0EA6-50AE-051D6D3E57ED}"/>
              </a:ext>
            </a:extLst>
          </p:cNvPr>
          <p:cNvSpPr txBox="1"/>
          <p:nvPr/>
        </p:nvSpPr>
        <p:spPr>
          <a:xfrm>
            <a:off x="4391872" y="3853553"/>
            <a:ext cx="271252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上記の活動の積み上げをベースに</a:t>
            </a:r>
          </a:p>
        </p:txBody>
      </p:sp>
      <p:grpSp>
        <p:nvGrpSpPr>
          <p:cNvPr id="33" name="グループ化 32">
            <a:extLst>
              <a:ext uri="{FF2B5EF4-FFF2-40B4-BE49-F238E27FC236}">
                <a16:creationId xmlns:a16="http://schemas.microsoft.com/office/drawing/2014/main" id="{DF19C76B-A932-AA98-ADAC-2375325EBE4A}"/>
              </a:ext>
            </a:extLst>
          </p:cNvPr>
          <p:cNvGrpSpPr/>
          <p:nvPr/>
        </p:nvGrpSpPr>
        <p:grpSpPr>
          <a:xfrm>
            <a:off x="278733" y="693421"/>
            <a:ext cx="8853251" cy="267392"/>
            <a:chOff x="596786" y="713299"/>
            <a:chExt cx="8853251" cy="267392"/>
          </a:xfrm>
        </p:grpSpPr>
        <p:sp>
          <p:nvSpPr>
            <p:cNvPr id="119" name="矢印: 右 118">
              <a:extLst>
                <a:ext uri="{FF2B5EF4-FFF2-40B4-BE49-F238E27FC236}">
                  <a16:creationId xmlns:a16="http://schemas.microsoft.com/office/drawing/2014/main" id="{10F32DBF-AEA2-B621-09A9-682AE17A8BB7}"/>
                </a:ext>
              </a:extLst>
            </p:cNvPr>
            <p:cNvSpPr/>
            <p:nvPr/>
          </p:nvSpPr>
          <p:spPr>
            <a:xfrm>
              <a:off x="3407585" y="748596"/>
              <a:ext cx="1088783" cy="203474"/>
            </a:xfrm>
            <a:prstGeom prst="rightArrow">
              <a:avLst>
                <a:gd name="adj1" fmla="val 100000"/>
                <a:gd name="adj2"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0" name="矢印: 右 119">
              <a:extLst>
                <a:ext uri="{FF2B5EF4-FFF2-40B4-BE49-F238E27FC236}">
                  <a16:creationId xmlns:a16="http://schemas.microsoft.com/office/drawing/2014/main" id="{DE062619-B39E-5B13-DCD7-730A2157F9AD}"/>
                </a:ext>
              </a:extLst>
            </p:cNvPr>
            <p:cNvSpPr/>
            <p:nvPr/>
          </p:nvSpPr>
          <p:spPr>
            <a:xfrm>
              <a:off x="596786" y="740550"/>
              <a:ext cx="1088783" cy="203474"/>
            </a:xfrm>
            <a:prstGeom prst="rightArrow">
              <a:avLst>
                <a:gd name="adj1" fmla="val 100000"/>
                <a:gd name="adj2"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1" name="テキスト ボックス 120">
              <a:extLst>
                <a:ext uri="{FF2B5EF4-FFF2-40B4-BE49-F238E27FC236}">
                  <a16:creationId xmlns:a16="http://schemas.microsoft.com/office/drawing/2014/main" id="{FE5BFC10-7CD6-CF3B-95F0-FE20E5A0D375}"/>
                </a:ext>
              </a:extLst>
            </p:cNvPr>
            <p:cNvSpPr txBox="1"/>
            <p:nvPr/>
          </p:nvSpPr>
          <p:spPr>
            <a:xfrm>
              <a:off x="1688406" y="721907"/>
              <a:ext cx="1654218"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rPr>
                <a:t>ビジョン実現に向けた活動</a:t>
              </a:r>
            </a:p>
          </p:txBody>
        </p:sp>
        <p:sp>
          <p:nvSpPr>
            <p:cNvPr id="123" name="テキスト ボックス 122">
              <a:extLst>
                <a:ext uri="{FF2B5EF4-FFF2-40B4-BE49-F238E27FC236}">
                  <a16:creationId xmlns:a16="http://schemas.microsoft.com/office/drawing/2014/main" id="{BD18EA19-309A-EE26-1DC1-C0BAB6D81A2D}"/>
                </a:ext>
              </a:extLst>
            </p:cNvPr>
            <p:cNvSpPr txBox="1"/>
            <p:nvPr/>
          </p:nvSpPr>
          <p:spPr>
            <a:xfrm>
              <a:off x="4535039" y="726775"/>
              <a:ext cx="248975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glow rad="127000">
                      <a:srgbClr val="4F81BD"/>
                    </a:glow>
                  </a:effectLst>
                  <a:uLnTx/>
                  <a:uFillTx/>
                  <a:latin typeface="Meiryo UI" panose="020B0604030504040204" pitchFamily="50" charset="-128"/>
                  <a:ea typeface="Meiryo UI" panose="020B0604030504040204" pitchFamily="50" charset="-128"/>
                  <a:cs typeface="+mn-cs"/>
                </a:rPr>
                <a:t>ビジョン実現に向けた活動ののゴール</a:t>
              </a:r>
              <a:endParaRPr kumimoji="1" lang="en-US" altLang="ja-JP" sz="1050" b="0" i="0" u="none" strike="noStrike" kern="1200" cap="none" spc="0" normalizeH="0" baseline="0" noProof="0" dirty="0">
                <a:ln>
                  <a:noFill/>
                </a:ln>
                <a:solidFill>
                  <a:prstClr val="white"/>
                </a:solidFill>
                <a:effectLst>
                  <a:glow rad="127000">
                    <a:srgbClr val="4F81BD"/>
                  </a:glow>
                </a:effectLst>
                <a:uLnTx/>
                <a:uFillTx/>
                <a:latin typeface="Meiryo UI" panose="020B0604030504040204" pitchFamily="50" charset="-128"/>
                <a:ea typeface="Meiryo UI" panose="020B0604030504040204" pitchFamily="50" charset="-128"/>
                <a:cs typeface="+mn-cs"/>
              </a:endParaRPr>
            </a:p>
          </p:txBody>
        </p:sp>
        <p:sp>
          <p:nvSpPr>
            <p:cNvPr id="66" name="矢印: 右 65">
              <a:extLst>
                <a:ext uri="{FF2B5EF4-FFF2-40B4-BE49-F238E27FC236}">
                  <a16:creationId xmlns:a16="http://schemas.microsoft.com/office/drawing/2014/main" id="{936A30D4-0BD5-22F2-E635-3FD26B68F3F6}"/>
                </a:ext>
              </a:extLst>
            </p:cNvPr>
            <p:cNvSpPr/>
            <p:nvPr/>
          </p:nvSpPr>
          <p:spPr>
            <a:xfrm>
              <a:off x="6782592" y="742575"/>
              <a:ext cx="1088214" cy="207722"/>
            </a:xfrm>
            <a:prstGeom prst="rightArrow">
              <a:avLst>
                <a:gd name="adj1" fmla="val 100000"/>
                <a:gd name="adj2" fmla="val 0"/>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7" name="テキスト ボックス 66">
              <a:extLst>
                <a:ext uri="{FF2B5EF4-FFF2-40B4-BE49-F238E27FC236}">
                  <a16:creationId xmlns:a16="http://schemas.microsoft.com/office/drawing/2014/main" id="{6464FFF2-EE78-DE59-378E-DF9C5F08A7BF}"/>
                </a:ext>
              </a:extLst>
            </p:cNvPr>
            <p:cNvSpPr txBox="1"/>
            <p:nvPr/>
          </p:nvSpPr>
          <p:spPr>
            <a:xfrm>
              <a:off x="7532333" y="713299"/>
              <a:ext cx="1917704"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FFFF00"/>
                  </a:solidFill>
                  <a:effectLst>
                    <a:glow rad="127000">
                      <a:srgbClr val="FF0000"/>
                    </a:glow>
                  </a:effectLst>
                  <a:uLnTx/>
                  <a:uFillTx/>
                  <a:latin typeface="Meiryo UI" panose="020B0604030504040204" pitchFamily="50" charset="-128"/>
                  <a:ea typeface="Meiryo UI" panose="020B0604030504040204" pitchFamily="50" charset="-128"/>
                  <a:cs typeface="+mn-cs"/>
                </a:rPr>
                <a:t>人権</a:t>
              </a:r>
              <a:r>
                <a:rPr kumimoji="1" lang="en-US" altLang="ja-JP" sz="1050" b="0" i="0" u="none" strike="noStrike" kern="1200" cap="none" spc="0" normalizeH="0" baseline="0" noProof="0" dirty="0">
                  <a:ln>
                    <a:noFill/>
                  </a:ln>
                  <a:solidFill>
                    <a:srgbClr val="FFFF00"/>
                  </a:solidFill>
                  <a:effectLst>
                    <a:glow rad="127000">
                      <a:srgbClr val="FF0000"/>
                    </a:glow>
                  </a:effectLst>
                  <a:uLnTx/>
                  <a:uFillTx/>
                  <a:latin typeface="Meiryo UI" panose="020B0604030504040204" pitchFamily="50" charset="-128"/>
                  <a:ea typeface="Meiryo UI" panose="020B0604030504040204" pitchFamily="50" charset="-128"/>
                  <a:cs typeface="+mn-cs"/>
                </a:rPr>
                <a:t>DD</a:t>
              </a:r>
              <a:r>
                <a:rPr kumimoji="1" lang="ja-JP" altLang="en-US" sz="1050" b="0" i="0" u="none" strike="noStrike" kern="1200" cap="none" spc="0" normalizeH="0" baseline="0" noProof="0" dirty="0">
                  <a:ln>
                    <a:noFill/>
                  </a:ln>
                  <a:solidFill>
                    <a:srgbClr val="FFFF00"/>
                  </a:solidFill>
                  <a:effectLst>
                    <a:glow rad="127000">
                      <a:srgbClr val="FF0000"/>
                    </a:glow>
                  </a:effectLst>
                  <a:uLnTx/>
                  <a:uFillTx/>
                  <a:latin typeface="Meiryo UI" panose="020B0604030504040204" pitchFamily="50" charset="-128"/>
                  <a:ea typeface="Meiryo UI" panose="020B0604030504040204" pitchFamily="50" charset="-128"/>
                  <a:cs typeface="+mn-cs"/>
                </a:rPr>
                <a:t>関連活動</a:t>
              </a:r>
            </a:p>
          </p:txBody>
        </p:sp>
      </p:grpSp>
      <p:sp>
        <p:nvSpPr>
          <p:cNvPr id="17" name="矢印: 右 16">
            <a:extLst>
              <a:ext uri="{FF2B5EF4-FFF2-40B4-BE49-F238E27FC236}">
                <a16:creationId xmlns:a16="http://schemas.microsoft.com/office/drawing/2014/main" id="{E360FAC9-57D4-F2BB-BFD9-B2D1E3ADD324}"/>
              </a:ext>
            </a:extLst>
          </p:cNvPr>
          <p:cNvSpPr/>
          <p:nvPr/>
        </p:nvSpPr>
        <p:spPr>
          <a:xfrm rot="16200000">
            <a:off x="6930179" y="4060804"/>
            <a:ext cx="1106723" cy="796108"/>
          </a:xfrm>
          <a:prstGeom prst="rightArrow">
            <a:avLst>
              <a:gd name="adj1" fmla="val 100000"/>
              <a:gd name="adj2" fmla="val 5690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テキスト ボックス 15">
            <a:extLst>
              <a:ext uri="{FF2B5EF4-FFF2-40B4-BE49-F238E27FC236}">
                <a16:creationId xmlns:a16="http://schemas.microsoft.com/office/drawing/2014/main" id="{2F2E71C4-FA3E-B252-B815-4D138D268894}"/>
              </a:ext>
            </a:extLst>
          </p:cNvPr>
          <p:cNvSpPr txBox="1"/>
          <p:nvPr/>
        </p:nvSpPr>
        <p:spPr>
          <a:xfrm>
            <a:off x="6812505" y="4339819"/>
            <a:ext cx="133501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sng" strike="noStrike" kern="1200" cap="none" spc="0" normalizeH="0" baseline="0" noProof="0" dirty="0">
                <a:ln>
                  <a:noFill/>
                </a:ln>
                <a:solidFill>
                  <a:srgbClr val="FF5050"/>
                </a:solidFill>
                <a:effectLst>
                  <a:glow rad="127000">
                    <a:prstClr val="white"/>
                  </a:glow>
                </a:effectLst>
                <a:uLnTx/>
                <a:uFillTx/>
                <a:latin typeface="Meiryo UI" panose="020B0604030504040204" pitchFamily="50" charset="-128"/>
                <a:ea typeface="Meiryo UI" panose="020B0604030504040204" pitchFamily="50" charset="-128"/>
                <a:cs typeface="+mn-cs"/>
              </a:rPr>
              <a:t>人権</a:t>
            </a:r>
            <a:r>
              <a:rPr kumimoji="1" lang="en-US" altLang="ja-JP" sz="1100" b="0" i="0" u="sng" strike="noStrike" kern="1200" cap="none" spc="0" normalizeH="0" baseline="0" noProof="0" dirty="0">
                <a:ln>
                  <a:noFill/>
                </a:ln>
                <a:solidFill>
                  <a:srgbClr val="FF5050"/>
                </a:solidFill>
                <a:effectLst>
                  <a:glow rad="127000">
                    <a:prstClr val="white"/>
                  </a:glow>
                </a:effectLst>
                <a:uLnTx/>
                <a:uFillTx/>
                <a:latin typeface="Meiryo UI" panose="020B0604030504040204" pitchFamily="50" charset="-128"/>
                <a:ea typeface="Meiryo UI" panose="020B0604030504040204" pitchFamily="50" charset="-128"/>
                <a:cs typeface="+mn-cs"/>
              </a:rPr>
              <a:t>DD</a:t>
            </a:r>
            <a:r>
              <a:rPr kumimoji="1" lang="ja-JP" altLang="en-US" sz="1100" b="0" i="0" u="sng" strike="noStrike" kern="1200" cap="none" spc="0" normalizeH="0" baseline="0" noProof="0" dirty="0">
                <a:ln>
                  <a:noFill/>
                </a:ln>
                <a:solidFill>
                  <a:srgbClr val="FF5050"/>
                </a:solidFill>
                <a:effectLst>
                  <a:glow rad="127000">
                    <a:prstClr val="white"/>
                  </a:glow>
                </a:effectLst>
                <a:uLnTx/>
                <a:uFillTx/>
                <a:latin typeface="Meiryo UI" panose="020B0604030504040204" pitchFamily="50" charset="-128"/>
                <a:ea typeface="Meiryo UI" panose="020B0604030504040204" pitchFamily="50" charset="-128"/>
                <a:cs typeface="+mn-cs"/>
              </a:rPr>
              <a:t>含む</a:t>
            </a:r>
            <a:endParaRPr kumimoji="1" lang="en-US" altLang="ja-JP" sz="1100" b="0" i="0" u="sng" strike="noStrike" kern="1200" cap="none" spc="0" normalizeH="0" baseline="0" noProof="0" dirty="0">
              <a:ln>
                <a:noFill/>
              </a:ln>
              <a:solidFill>
                <a:srgbClr val="FF5050"/>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lumMod val="75000"/>
                    <a:lumOff val="25000"/>
                  </a:prstClr>
                </a:solidFill>
                <a:effectLst>
                  <a:glow rad="127000">
                    <a:prstClr val="white"/>
                  </a:glow>
                </a:effectLst>
                <a:uLnTx/>
                <a:uFillTx/>
                <a:latin typeface="Meiryo UI" panose="020B0604030504040204" pitchFamily="50" charset="-128"/>
                <a:ea typeface="Meiryo UI" panose="020B0604030504040204" pitchFamily="50" charset="-128"/>
                <a:cs typeface="+mn-cs"/>
              </a:rPr>
              <a:t>ビジョン周知</a:t>
            </a:r>
          </a:p>
        </p:txBody>
      </p:sp>
      <p:sp>
        <p:nvSpPr>
          <p:cNvPr id="76" name="正方形/長方形 75">
            <a:extLst>
              <a:ext uri="{FF2B5EF4-FFF2-40B4-BE49-F238E27FC236}">
                <a16:creationId xmlns:a16="http://schemas.microsoft.com/office/drawing/2014/main" id="{B9B55C37-5EA2-8EDA-6691-01F2E4FA4AAA}"/>
              </a:ext>
            </a:extLst>
          </p:cNvPr>
          <p:cNvSpPr/>
          <p:nvPr/>
        </p:nvSpPr>
        <p:spPr>
          <a:xfrm>
            <a:off x="6702620" y="3347200"/>
            <a:ext cx="1537272" cy="917448"/>
          </a:xfrm>
          <a:prstGeom prst="rect">
            <a:avLst/>
          </a:prstGeom>
          <a:solidFill>
            <a:schemeClr val="accent5">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rPr>
              <a:t>経営</a:t>
            </a:r>
            <a:endParaRPr kumimoji="1" lang="en-US" altLang="ja-JP" sz="20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endParaRPr>
          </a:p>
        </p:txBody>
      </p:sp>
      <p:sp>
        <p:nvSpPr>
          <p:cNvPr id="18" name="正方形/長方形 17">
            <a:extLst>
              <a:ext uri="{FF2B5EF4-FFF2-40B4-BE49-F238E27FC236}">
                <a16:creationId xmlns:a16="http://schemas.microsoft.com/office/drawing/2014/main" id="{542A5768-3EF6-EBEA-5CD1-88F42651E4DD}"/>
              </a:ext>
            </a:extLst>
          </p:cNvPr>
          <p:cNvSpPr/>
          <p:nvPr/>
        </p:nvSpPr>
        <p:spPr>
          <a:xfrm>
            <a:off x="6780150" y="4911394"/>
            <a:ext cx="2049930" cy="414000"/>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各企業</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日本本社</a:t>
            </a:r>
            <a:endParaRPr kumimoji="1" lang="en-US" altLang="ja-JP" sz="10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3" name="楕円 2">
            <a:extLst>
              <a:ext uri="{FF2B5EF4-FFF2-40B4-BE49-F238E27FC236}">
                <a16:creationId xmlns:a16="http://schemas.microsoft.com/office/drawing/2014/main" id="{1199797B-2277-0C5C-F96D-2D75A9FB068B}"/>
              </a:ext>
            </a:extLst>
          </p:cNvPr>
          <p:cNvSpPr/>
          <p:nvPr/>
        </p:nvSpPr>
        <p:spPr>
          <a:xfrm>
            <a:off x="6754499" y="2612199"/>
            <a:ext cx="144000" cy="144000"/>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楕円 3">
            <a:extLst>
              <a:ext uri="{FF2B5EF4-FFF2-40B4-BE49-F238E27FC236}">
                <a16:creationId xmlns:a16="http://schemas.microsoft.com/office/drawing/2014/main" id="{3C9ED75E-E72B-72F4-FC32-E40EFECFA6C0}"/>
              </a:ext>
            </a:extLst>
          </p:cNvPr>
          <p:cNvSpPr/>
          <p:nvPr/>
        </p:nvSpPr>
        <p:spPr>
          <a:xfrm>
            <a:off x="6945900" y="2612199"/>
            <a:ext cx="144000" cy="144000"/>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3" name="楕円 22">
            <a:extLst>
              <a:ext uri="{FF2B5EF4-FFF2-40B4-BE49-F238E27FC236}">
                <a16:creationId xmlns:a16="http://schemas.microsoft.com/office/drawing/2014/main" id="{79CDA24D-DD45-F989-155B-813EFEA9A1F3}"/>
              </a:ext>
            </a:extLst>
          </p:cNvPr>
          <p:cNvSpPr/>
          <p:nvPr/>
        </p:nvSpPr>
        <p:spPr>
          <a:xfrm>
            <a:off x="7135130" y="2421318"/>
            <a:ext cx="144000" cy="144000"/>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9" name="楕円 28">
            <a:extLst>
              <a:ext uri="{FF2B5EF4-FFF2-40B4-BE49-F238E27FC236}">
                <a16:creationId xmlns:a16="http://schemas.microsoft.com/office/drawing/2014/main" id="{577EE8B4-B497-0C63-2A2A-10FDA967756F}"/>
              </a:ext>
            </a:extLst>
          </p:cNvPr>
          <p:cNvSpPr/>
          <p:nvPr/>
        </p:nvSpPr>
        <p:spPr>
          <a:xfrm>
            <a:off x="7326531" y="2421318"/>
            <a:ext cx="144000" cy="144000"/>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1" name="楕円 30">
            <a:extLst>
              <a:ext uri="{FF2B5EF4-FFF2-40B4-BE49-F238E27FC236}">
                <a16:creationId xmlns:a16="http://schemas.microsoft.com/office/drawing/2014/main" id="{71A4CA0B-44D8-1D9E-FDFC-0A5AFF495E88}"/>
              </a:ext>
            </a:extLst>
          </p:cNvPr>
          <p:cNvSpPr/>
          <p:nvPr/>
        </p:nvSpPr>
        <p:spPr>
          <a:xfrm>
            <a:off x="7141509" y="2613474"/>
            <a:ext cx="144000" cy="144000"/>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5" name="楕円 34">
            <a:extLst>
              <a:ext uri="{FF2B5EF4-FFF2-40B4-BE49-F238E27FC236}">
                <a16:creationId xmlns:a16="http://schemas.microsoft.com/office/drawing/2014/main" id="{B158407F-0F62-ED6E-4048-1466678DDE26}"/>
              </a:ext>
            </a:extLst>
          </p:cNvPr>
          <p:cNvSpPr/>
          <p:nvPr/>
        </p:nvSpPr>
        <p:spPr>
          <a:xfrm>
            <a:off x="7332910" y="2613474"/>
            <a:ext cx="144000" cy="144000"/>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8" name="テキスト ボックス 57">
            <a:extLst>
              <a:ext uri="{FF2B5EF4-FFF2-40B4-BE49-F238E27FC236}">
                <a16:creationId xmlns:a16="http://schemas.microsoft.com/office/drawing/2014/main" id="{EF3F06DE-7A95-FA63-54D3-51F27DA4B87C}"/>
              </a:ext>
            </a:extLst>
          </p:cNvPr>
          <p:cNvSpPr txBox="1"/>
          <p:nvPr/>
        </p:nvSpPr>
        <p:spPr>
          <a:xfrm>
            <a:off x="6652821" y="2457927"/>
            <a:ext cx="923216"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lumMod val="75000"/>
                    <a:lumOff val="25000"/>
                  </a:prstClr>
                </a:solidFill>
                <a:effectLst>
                  <a:glow rad="127000">
                    <a:prstClr val="white"/>
                  </a:glow>
                </a:effectLst>
                <a:uLnTx/>
                <a:uFillTx/>
                <a:latin typeface="Meiryo UI" panose="020B0604030504040204" pitchFamily="50" charset="-128"/>
                <a:ea typeface="Meiryo UI" panose="020B0604030504040204" pitchFamily="50" charset="-128"/>
                <a:cs typeface="+mn-cs"/>
              </a:rPr>
              <a:t>国内取引先</a:t>
            </a:r>
          </a:p>
        </p:txBody>
      </p:sp>
      <p:sp>
        <p:nvSpPr>
          <p:cNvPr id="72" name="楕円 71">
            <a:extLst>
              <a:ext uri="{FF2B5EF4-FFF2-40B4-BE49-F238E27FC236}">
                <a16:creationId xmlns:a16="http://schemas.microsoft.com/office/drawing/2014/main" id="{080A8A42-39A3-D2A2-BBEF-1ADB983D2869}"/>
              </a:ext>
            </a:extLst>
          </p:cNvPr>
          <p:cNvSpPr/>
          <p:nvPr/>
        </p:nvSpPr>
        <p:spPr>
          <a:xfrm>
            <a:off x="7506166" y="1796845"/>
            <a:ext cx="144000" cy="144000"/>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9" name="楕円 78">
            <a:extLst>
              <a:ext uri="{FF2B5EF4-FFF2-40B4-BE49-F238E27FC236}">
                <a16:creationId xmlns:a16="http://schemas.microsoft.com/office/drawing/2014/main" id="{01EAEB83-9DD3-558F-5221-1C801CE93EAF}"/>
              </a:ext>
            </a:extLst>
          </p:cNvPr>
          <p:cNvSpPr/>
          <p:nvPr/>
        </p:nvSpPr>
        <p:spPr>
          <a:xfrm>
            <a:off x="7697567" y="1796845"/>
            <a:ext cx="144000" cy="144000"/>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0" name="楕円 79">
            <a:extLst>
              <a:ext uri="{FF2B5EF4-FFF2-40B4-BE49-F238E27FC236}">
                <a16:creationId xmlns:a16="http://schemas.microsoft.com/office/drawing/2014/main" id="{20B4B51B-D3A4-7033-A992-D130D7BF47EB}"/>
              </a:ext>
            </a:extLst>
          </p:cNvPr>
          <p:cNvSpPr/>
          <p:nvPr/>
        </p:nvSpPr>
        <p:spPr>
          <a:xfrm>
            <a:off x="7512545" y="1989001"/>
            <a:ext cx="144000" cy="144000"/>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1" name="楕円 80">
            <a:extLst>
              <a:ext uri="{FF2B5EF4-FFF2-40B4-BE49-F238E27FC236}">
                <a16:creationId xmlns:a16="http://schemas.microsoft.com/office/drawing/2014/main" id="{56C95E6A-2D5F-137F-06F4-0F62D112E715}"/>
              </a:ext>
            </a:extLst>
          </p:cNvPr>
          <p:cNvSpPr/>
          <p:nvPr/>
        </p:nvSpPr>
        <p:spPr>
          <a:xfrm>
            <a:off x="7703946" y="1989001"/>
            <a:ext cx="144000" cy="144000"/>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2" name="楕円 81">
            <a:extLst>
              <a:ext uri="{FF2B5EF4-FFF2-40B4-BE49-F238E27FC236}">
                <a16:creationId xmlns:a16="http://schemas.microsoft.com/office/drawing/2014/main" id="{757D0543-95BD-20F6-34E1-45417AC0508B}"/>
              </a:ext>
            </a:extLst>
          </p:cNvPr>
          <p:cNvSpPr/>
          <p:nvPr/>
        </p:nvSpPr>
        <p:spPr>
          <a:xfrm>
            <a:off x="7893176" y="1798120"/>
            <a:ext cx="144000" cy="144000"/>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3" name="楕円 82">
            <a:extLst>
              <a:ext uri="{FF2B5EF4-FFF2-40B4-BE49-F238E27FC236}">
                <a16:creationId xmlns:a16="http://schemas.microsoft.com/office/drawing/2014/main" id="{5093DA51-5842-8F3B-F02B-1EFDECD6DE80}"/>
              </a:ext>
            </a:extLst>
          </p:cNvPr>
          <p:cNvSpPr/>
          <p:nvPr/>
        </p:nvSpPr>
        <p:spPr>
          <a:xfrm>
            <a:off x="8084577" y="1798120"/>
            <a:ext cx="144000" cy="144000"/>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4" name="楕円 83">
            <a:extLst>
              <a:ext uri="{FF2B5EF4-FFF2-40B4-BE49-F238E27FC236}">
                <a16:creationId xmlns:a16="http://schemas.microsoft.com/office/drawing/2014/main" id="{035A34B7-60A2-BD95-BF39-F313149D1144}"/>
              </a:ext>
            </a:extLst>
          </p:cNvPr>
          <p:cNvSpPr/>
          <p:nvPr/>
        </p:nvSpPr>
        <p:spPr>
          <a:xfrm>
            <a:off x="7899555" y="1990276"/>
            <a:ext cx="144000" cy="144000"/>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5" name="楕円 84">
            <a:extLst>
              <a:ext uri="{FF2B5EF4-FFF2-40B4-BE49-F238E27FC236}">
                <a16:creationId xmlns:a16="http://schemas.microsoft.com/office/drawing/2014/main" id="{CC28E630-9C81-C10D-4CAE-81FB984688E7}"/>
              </a:ext>
            </a:extLst>
          </p:cNvPr>
          <p:cNvSpPr/>
          <p:nvPr/>
        </p:nvSpPr>
        <p:spPr>
          <a:xfrm>
            <a:off x="8090956" y="1990276"/>
            <a:ext cx="144000" cy="144000"/>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6" name="テキスト ボックス 85">
            <a:extLst>
              <a:ext uri="{FF2B5EF4-FFF2-40B4-BE49-F238E27FC236}">
                <a16:creationId xmlns:a16="http://schemas.microsoft.com/office/drawing/2014/main" id="{6582C83E-375A-C313-1557-5EC793724444}"/>
              </a:ext>
            </a:extLst>
          </p:cNvPr>
          <p:cNvSpPr txBox="1"/>
          <p:nvPr/>
        </p:nvSpPr>
        <p:spPr>
          <a:xfrm>
            <a:off x="7417742" y="1841605"/>
            <a:ext cx="923216"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lumMod val="75000"/>
                    <a:lumOff val="25000"/>
                  </a:prstClr>
                </a:solidFill>
                <a:effectLst>
                  <a:glow rad="127000">
                    <a:prstClr val="white"/>
                  </a:glow>
                </a:effectLst>
                <a:uLnTx/>
                <a:uFillTx/>
                <a:latin typeface="Meiryo UI" panose="020B0604030504040204" pitchFamily="50" charset="-128"/>
                <a:ea typeface="Meiryo UI" panose="020B0604030504040204" pitchFamily="50" charset="-128"/>
                <a:cs typeface="+mn-cs"/>
              </a:rPr>
              <a:t>海外取引先</a:t>
            </a:r>
          </a:p>
        </p:txBody>
      </p:sp>
      <p:cxnSp>
        <p:nvCxnSpPr>
          <p:cNvPr id="88" name="直線矢印コネクタ 87">
            <a:extLst>
              <a:ext uri="{FF2B5EF4-FFF2-40B4-BE49-F238E27FC236}">
                <a16:creationId xmlns:a16="http://schemas.microsoft.com/office/drawing/2014/main" id="{D9949306-540E-BFD2-770F-D6FD56EC6A0C}"/>
              </a:ext>
            </a:extLst>
          </p:cNvPr>
          <p:cNvCxnSpPr/>
          <p:nvPr/>
        </p:nvCxnSpPr>
        <p:spPr>
          <a:xfrm>
            <a:off x="7125025" y="2816074"/>
            <a:ext cx="0" cy="470212"/>
          </a:xfrm>
          <a:prstGeom prst="straightConnector1">
            <a:avLst/>
          </a:prstGeom>
          <a:ln>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9" name="直線矢印コネクタ 88">
            <a:extLst>
              <a:ext uri="{FF2B5EF4-FFF2-40B4-BE49-F238E27FC236}">
                <a16:creationId xmlns:a16="http://schemas.microsoft.com/office/drawing/2014/main" id="{AF3F0366-6685-6694-BF01-4D9A296F93F4}"/>
              </a:ext>
            </a:extLst>
          </p:cNvPr>
          <p:cNvCxnSpPr>
            <a:cxnSpLocks/>
          </p:cNvCxnSpPr>
          <p:nvPr/>
        </p:nvCxnSpPr>
        <p:spPr>
          <a:xfrm flipH="1">
            <a:off x="7869225" y="2196916"/>
            <a:ext cx="1581" cy="1086549"/>
          </a:xfrm>
          <a:prstGeom prst="straightConnector1">
            <a:avLst/>
          </a:prstGeom>
          <a:ln>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2" name="テキスト ボックス 91">
            <a:extLst>
              <a:ext uri="{FF2B5EF4-FFF2-40B4-BE49-F238E27FC236}">
                <a16:creationId xmlns:a16="http://schemas.microsoft.com/office/drawing/2014/main" id="{170B7972-47D3-35E6-9E25-0D9A651E4DC8}"/>
              </a:ext>
            </a:extLst>
          </p:cNvPr>
          <p:cNvSpPr txBox="1"/>
          <p:nvPr/>
        </p:nvSpPr>
        <p:spPr>
          <a:xfrm>
            <a:off x="7100588" y="2839636"/>
            <a:ext cx="75673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取引関係</a:t>
            </a:r>
          </a:p>
        </p:txBody>
      </p:sp>
      <p:sp>
        <p:nvSpPr>
          <p:cNvPr id="93" name="テキスト ボックス 92">
            <a:extLst>
              <a:ext uri="{FF2B5EF4-FFF2-40B4-BE49-F238E27FC236}">
                <a16:creationId xmlns:a16="http://schemas.microsoft.com/office/drawing/2014/main" id="{CE8AE894-3674-C15F-2B4D-BFEB3DD0F038}"/>
              </a:ext>
            </a:extLst>
          </p:cNvPr>
          <p:cNvSpPr txBox="1"/>
          <p:nvPr/>
        </p:nvSpPr>
        <p:spPr>
          <a:xfrm>
            <a:off x="7819047" y="2600226"/>
            <a:ext cx="75673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取引関係</a:t>
            </a:r>
          </a:p>
        </p:txBody>
      </p:sp>
      <p:sp>
        <p:nvSpPr>
          <p:cNvPr id="5" name="正方形/長方形 4">
            <a:extLst>
              <a:ext uri="{FF2B5EF4-FFF2-40B4-BE49-F238E27FC236}">
                <a16:creationId xmlns:a16="http://schemas.microsoft.com/office/drawing/2014/main" id="{40041B47-9C13-BB32-699B-5B3C042CBC7F}"/>
              </a:ext>
            </a:extLst>
          </p:cNvPr>
          <p:cNvSpPr/>
          <p:nvPr/>
        </p:nvSpPr>
        <p:spPr>
          <a:xfrm>
            <a:off x="0" y="-1"/>
            <a:ext cx="9163876" cy="480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1" name="直線コネクタ 10">
            <a:extLst>
              <a:ext uri="{FF2B5EF4-FFF2-40B4-BE49-F238E27FC236}">
                <a16:creationId xmlns:a16="http://schemas.microsoft.com/office/drawing/2014/main" id="{DEA86B9D-7FCD-9235-5A1B-67F155E1BEA6}"/>
              </a:ext>
            </a:extLst>
          </p:cNvPr>
          <p:cNvCxnSpPr>
            <a:cxnSpLocks/>
          </p:cNvCxnSpPr>
          <p:nvPr/>
        </p:nvCxnSpPr>
        <p:spPr>
          <a:xfrm>
            <a:off x="-16001" y="480282"/>
            <a:ext cx="9163876" cy="6"/>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852857E2-5B01-2E60-8C72-6B17800E7CC3}"/>
              </a:ext>
            </a:extLst>
          </p:cNvPr>
          <p:cNvCxnSpPr>
            <a:cxnSpLocks/>
          </p:cNvCxnSpPr>
          <p:nvPr/>
        </p:nvCxnSpPr>
        <p:spPr>
          <a:xfrm>
            <a:off x="-19876" y="533289"/>
            <a:ext cx="9163876"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15E69C90-8980-1923-FB17-F33173ED1C9B}"/>
              </a:ext>
            </a:extLst>
          </p:cNvPr>
          <p:cNvSpPr txBox="1"/>
          <p:nvPr/>
        </p:nvSpPr>
        <p:spPr>
          <a:xfrm>
            <a:off x="-19876" y="72878"/>
            <a:ext cx="91638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人権</a:t>
            </a:r>
            <a:r>
              <a:rPr kumimoji="1" lang="en-US" altLang="ja-JP"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DD</a:t>
            </a: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を含む</a:t>
            </a:r>
            <a:r>
              <a:rPr kumimoji="1" lang="en-US" altLang="ja-JP"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『20</a:t>
            </a: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a:t>
            </a:r>
            <a:r>
              <a:rPr kumimoji="1" lang="en-US" altLang="ja-JP"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30</a:t>
            </a: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ビジョン</a:t>
            </a:r>
            <a:r>
              <a:rPr kumimoji="1" lang="en-US" altLang="ja-JP"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実現に向けた活動スキーム</a:t>
            </a:r>
          </a:p>
        </p:txBody>
      </p:sp>
      <p:sp>
        <p:nvSpPr>
          <p:cNvPr id="34" name="テキスト ボックス 33">
            <a:extLst>
              <a:ext uri="{FF2B5EF4-FFF2-40B4-BE49-F238E27FC236}">
                <a16:creationId xmlns:a16="http://schemas.microsoft.com/office/drawing/2014/main" id="{1C9A6D52-B52A-1F54-0A9D-FC60E146376E}"/>
              </a:ext>
            </a:extLst>
          </p:cNvPr>
          <p:cNvSpPr txBox="1"/>
          <p:nvPr/>
        </p:nvSpPr>
        <p:spPr>
          <a:xfrm>
            <a:off x="7313812" y="135502"/>
            <a:ext cx="1765004"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13</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ページ </a:t>
            </a:r>
            <a:r>
              <a:rPr kumimoji="1" lang="en-US" altLang="ja-JP" sz="9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lang="en-US" altLang="ja-JP" sz="900" dirty="0">
                <a:solidFill>
                  <a:prstClr val="black">
                    <a:lumMod val="75000"/>
                    <a:lumOff val="25000"/>
                  </a:prstClr>
                </a:solidFill>
                <a:latin typeface="Meiryo UI" panose="020B0604030504040204" pitchFamily="50" charset="-128"/>
                <a:ea typeface="Meiryo UI" panose="020B0604030504040204" pitchFamily="50" charset="-128"/>
              </a:rPr>
              <a:t>14</a:t>
            </a:r>
            <a:r>
              <a:rPr kumimoji="1" lang="ja-JP" altLang="en-US" sz="9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ページ</a:t>
            </a:r>
          </a:p>
        </p:txBody>
      </p:sp>
    </p:spTree>
    <p:extLst>
      <p:ext uri="{BB962C8B-B14F-4D97-AF65-F5344CB8AC3E}">
        <p14:creationId xmlns:p14="http://schemas.microsoft.com/office/powerpoint/2010/main" val="129164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二等辺三角形 12">
            <a:extLst>
              <a:ext uri="{FF2B5EF4-FFF2-40B4-BE49-F238E27FC236}">
                <a16:creationId xmlns:a16="http://schemas.microsoft.com/office/drawing/2014/main" id="{8A34997E-BFF7-5112-A56A-1BDFC8D5CB65}"/>
              </a:ext>
            </a:extLst>
          </p:cNvPr>
          <p:cNvSpPr/>
          <p:nvPr/>
        </p:nvSpPr>
        <p:spPr>
          <a:xfrm rot="10800000">
            <a:off x="3189073" y="2249512"/>
            <a:ext cx="2785730" cy="1424762"/>
          </a:xfrm>
          <a:prstGeom prst="triangl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843065B5-0D11-2302-AC30-977FA8F6EAE1}"/>
              </a:ext>
            </a:extLst>
          </p:cNvPr>
          <p:cNvSpPr/>
          <p:nvPr/>
        </p:nvSpPr>
        <p:spPr>
          <a:xfrm>
            <a:off x="513909" y="2849530"/>
            <a:ext cx="8119729" cy="3338617"/>
          </a:xfrm>
          <a:prstGeom prst="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p:txBody>
      </p:sp>
      <p:sp>
        <p:nvSpPr>
          <p:cNvPr id="3" name="正方形/長方形 2">
            <a:extLst>
              <a:ext uri="{FF2B5EF4-FFF2-40B4-BE49-F238E27FC236}">
                <a16:creationId xmlns:a16="http://schemas.microsoft.com/office/drawing/2014/main" id="{C2DFA7AA-F402-9F3B-7DCD-0F5C6A0B9760}"/>
              </a:ext>
            </a:extLst>
          </p:cNvPr>
          <p:cNvSpPr/>
          <p:nvPr/>
        </p:nvSpPr>
        <p:spPr>
          <a:xfrm>
            <a:off x="0" y="-1"/>
            <a:ext cx="9163876" cy="480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5" name="直線コネクタ 4">
            <a:extLst>
              <a:ext uri="{FF2B5EF4-FFF2-40B4-BE49-F238E27FC236}">
                <a16:creationId xmlns:a16="http://schemas.microsoft.com/office/drawing/2014/main" id="{BA05680D-00C3-26E7-224B-8901D60501BF}"/>
              </a:ext>
            </a:extLst>
          </p:cNvPr>
          <p:cNvCxnSpPr>
            <a:cxnSpLocks/>
          </p:cNvCxnSpPr>
          <p:nvPr/>
        </p:nvCxnSpPr>
        <p:spPr>
          <a:xfrm>
            <a:off x="-16001" y="480282"/>
            <a:ext cx="9163876" cy="6"/>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0D6C7EC9-F5CE-6777-6EAC-CB06977464DE}"/>
              </a:ext>
            </a:extLst>
          </p:cNvPr>
          <p:cNvCxnSpPr>
            <a:cxnSpLocks/>
          </p:cNvCxnSpPr>
          <p:nvPr/>
        </p:nvCxnSpPr>
        <p:spPr>
          <a:xfrm>
            <a:off x="-19876" y="533289"/>
            <a:ext cx="9163876"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4CA259D1-E780-B2A4-4383-0D4AF4FEDA70}"/>
              </a:ext>
            </a:extLst>
          </p:cNvPr>
          <p:cNvSpPr txBox="1"/>
          <p:nvPr/>
        </p:nvSpPr>
        <p:spPr>
          <a:xfrm>
            <a:off x="-19876" y="72878"/>
            <a:ext cx="91638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lumMod val="85000"/>
                    <a:lumOff val="15000"/>
                  </a:prstClr>
                </a:solidFill>
                <a:effectLst/>
                <a:highlight>
                  <a:srgbClr val="FFFF00"/>
                </a:highlight>
                <a:uLnTx/>
                <a:uFillTx/>
                <a:latin typeface="Meiryo UI" panose="020B0604030504040204" pitchFamily="50" charset="-128"/>
                <a:ea typeface="Meiryo UI" panose="020B0604030504040204" pitchFamily="50" charset="-128"/>
                <a:cs typeface="+mn-cs"/>
              </a:rPr>
              <a:t>2030</a:t>
            </a:r>
            <a:r>
              <a:rPr kumimoji="1" lang="ja-JP" altLang="en-US" sz="2000" b="1" i="0" u="none" strike="noStrike" kern="1200" cap="none" spc="0" normalizeH="0" baseline="0" noProof="0" dirty="0">
                <a:ln>
                  <a:noFill/>
                </a:ln>
                <a:solidFill>
                  <a:prstClr val="black">
                    <a:lumMod val="85000"/>
                    <a:lumOff val="15000"/>
                  </a:prstClr>
                </a:solidFill>
                <a:effectLst/>
                <a:highlight>
                  <a:srgbClr val="FFFF00"/>
                </a:highlight>
                <a:uLnTx/>
                <a:uFillTx/>
                <a:latin typeface="Meiryo UI" panose="020B0604030504040204" pitchFamily="50" charset="-128"/>
                <a:ea typeface="Meiryo UI" panose="020B0604030504040204" pitchFamily="50" charset="-128"/>
                <a:cs typeface="+mn-cs"/>
              </a:rPr>
              <a:t>年に向けて</a:t>
            </a:r>
          </a:p>
        </p:txBody>
      </p:sp>
      <p:sp>
        <p:nvSpPr>
          <p:cNvPr id="4" name="正方形/長方形 3">
            <a:extLst>
              <a:ext uri="{FF2B5EF4-FFF2-40B4-BE49-F238E27FC236}">
                <a16:creationId xmlns:a16="http://schemas.microsoft.com/office/drawing/2014/main" id="{EC6E7502-C8B2-469F-A5A1-9D8E477BAC7D}"/>
              </a:ext>
            </a:extLst>
          </p:cNvPr>
          <p:cNvSpPr/>
          <p:nvPr/>
        </p:nvSpPr>
        <p:spPr>
          <a:xfrm>
            <a:off x="861238" y="3074254"/>
            <a:ext cx="1743739" cy="1265256"/>
          </a:xfrm>
          <a:prstGeom prst="rect">
            <a:avLst/>
          </a:prstGeom>
          <a:solidFill>
            <a:srgbClr val="E7F6FF"/>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『20</a:t>
            </a: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30</a:t>
            </a: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ビジョン</a:t>
            </a:r>
            <a:r>
              <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実現活動</a:t>
            </a:r>
          </a:p>
        </p:txBody>
      </p:sp>
      <p:sp>
        <p:nvSpPr>
          <p:cNvPr id="6" name="正方形/長方形 5">
            <a:extLst>
              <a:ext uri="{FF2B5EF4-FFF2-40B4-BE49-F238E27FC236}">
                <a16:creationId xmlns:a16="http://schemas.microsoft.com/office/drawing/2014/main" id="{6E631FC4-8D45-F238-71BF-BA0E5A096F62}"/>
              </a:ext>
            </a:extLst>
          </p:cNvPr>
          <p:cNvSpPr/>
          <p:nvPr/>
        </p:nvSpPr>
        <p:spPr>
          <a:xfrm>
            <a:off x="1818171" y="1253230"/>
            <a:ext cx="6815468" cy="1265256"/>
          </a:xfrm>
          <a:prstGeom prst="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日系自動車企業の海外事業体における建設的労使関係の構築と、</a:t>
            </a:r>
            <a:endPar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それを礎とした海外事業体労組の海外事業体における人権</a:t>
            </a:r>
            <a:r>
              <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DD</a:t>
            </a: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への参画が、</a:t>
            </a:r>
            <a:endPar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日系自動車企業のグローバル人権</a:t>
            </a:r>
            <a:r>
              <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DD</a:t>
            </a: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の質向上と、自動車産業に関わる</a:t>
            </a:r>
            <a:endPar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より多くの人々の幸福につながる</a:t>
            </a:r>
          </a:p>
        </p:txBody>
      </p:sp>
      <p:sp>
        <p:nvSpPr>
          <p:cNvPr id="7" name="正方形/長方形 6">
            <a:extLst>
              <a:ext uri="{FF2B5EF4-FFF2-40B4-BE49-F238E27FC236}">
                <a16:creationId xmlns:a16="http://schemas.microsoft.com/office/drawing/2014/main" id="{C4532D52-54F1-4842-53F5-D6CC822A605F}"/>
              </a:ext>
            </a:extLst>
          </p:cNvPr>
          <p:cNvSpPr/>
          <p:nvPr/>
        </p:nvSpPr>
        <p:spPr>
          <a:xfrm>
            <a:off x="2700670" y="3074254"/>
            <a:ext cx="5688421" cy="1265256"/>
          </a:xfrm>
          <a:prstGeom prst="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2023</a:t>
            </a: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年までに日本国内、</a:t>
            </a:r>
            <a:r>
              <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ASEAN</a:t>
            </a: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を中心とした海外各国で</a:t>
            </a:r>
            <a:endPar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進めてきた活動を元に、</a:t>
            </a:r>
            <a:r>
              <a:rPr kumimoji="1" lang="en-US" altLang="ja-JP" sz="16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rPr>
              <a:t>ASEAN</a:t>
            </a:r>
            <a:r>
              <a:rPr kumimoji="1" lang="ja-JP" altLang="en-US" sz="16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rPr>
              <a:t>を含む日系自動車企業が</a:t>
            </a:r>
            <a:endParaRPr kumimoji="1" lang="en-US" altLang="ja-JP" sz="16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rPr>
              <a:t>進出する全ての国の海外事業体で</a:t>
            </a:r>
            <a:r>
              <a:rPr kumimoji="1" lang="en-US" altLang="ja-JP" sz="16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rPr>
              <a:t>『20</a:t>
            </a:r>
            <a:r>
              <a:rPr kumimoji="1" lang="ja-JP" altLang="en-US" sz="16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rPr>
              <a:t>30</a:t>
            </a:r>
            <a:r>
              <a:rPr kumimoji="1" lang="ja-JP" altLang="en-US" sz="16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rPr>
              <a:t>ビジョン</a:t>
            </a:r>
            <a:r>
              <a:rPr kumimoji="1" lang="en-US" altLang="ja-JP" sz="16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rPr>
              <a:t>』</a:t>
            </a:r>
            <a:r>
              <a:rPr kumimoji="1" lang="ja-JP" altLang="en-US" sz="16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rPr>
              <a:t>の実現</a:t>
            </a:r>
            <a:endParaRPr kumimoji="1" lang="en-US" altLang="ja-JP" sz="16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rPr>
              <a:t>を目指す</a:t>
            </a:r>
            <a:endParaRPr kumimoji="1" lang="en-US" altLang="ja-JP" sz="16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endParaRPr>
          </a:p>
        </p:txBody>
      </p:sp>
      <p:sp>
        <p:nvSpPr>
          <p:cNvPr id="8" name="正方形/長方形 7">
            <a:extLst>
              <a:ext uri="{FF2B5EF4-FFF2-40B4-BE49-F238E27FC236}">
                <a16:creationId xmlns:a16="http://schemas.microsoft.com/office/drawing/2014/main" id="{E01718C4-77D1-267C-39CF-BA6B1DE73F7F}"/>
              </a:ext>
            </a:extLst>
          </p:cNvPr>
          <p:cNvSpPr/>
          <p:nvPr/>
        </p:nvSpPr>
        <p:spPr>
          <a:xfrm>
            <a:off x="513909" y="1253230"/>
            <a:ext cx="1187304" cy="1265256"/>
          </a:xfrm>
          <a:prstGeom prst="rect">
            <a:avLst/>
          </a:prstGeom>
          <a:solidFill>
            <a:schemeClr val="bg1">
              <a:lumMod val="95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基本的な</a:t>
            </a:r>
            <a:endPar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考え方</a:t>
            </a:r>
          </a:p>
        </p:txBody>
      </p:sp>
      <p:sp>
        <p:nvSpPr>
          <p:cNvPr id="10" name="正方形/長方形 9">
            <a:extLst>
              <a:ext uri="{FF2B5EF4-FFF2-40B4-BE49-F238E27FC236}">
                <a16:creationId xmlns:a16="http://schemas.microsoft.com/office/drawing/2014/main" id="{2D12A3FE-3AD3-C58B-B485-F488E255594F}"/>
              </a:ext>
            </a:extLst>
          </p:cNvPr>
          <p:cNvSpPr/>
          <p:nvPr/>
        </p:nvSpPr>
        <p:spPr>
          <a:xfrm>
            <a:off x="861238" y="4438765"/>
            <a:ext cx="1743739" cy="1551749"/>
          </a:xfrm>
          <a:prstGeom prst="rect">
            <a:avLst/>
          </a:prstGeom>
          <a:solidFill>
            <a:schemeClr val="accent6">
              <a:lumMod val="20000"/>
              <a:lumOff val="8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人権</a:t>
            </a:r>
            <a:r>
              <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DD</a:t>
            </a:r>
            <a:endPar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p:txBody>
      </p:sp>
      <p:sp>
        <p:nvSpPr>
          <p:cNvPr id="12" name="正方形/長方形 11">
            <a:extLst>
              <a:ext uri="{FF2B5EF4-FFF2-40B4-BE49-F238E27FC236}">
                <a16:creationId xmlns:a16="http://schemas.microsoft.com/office/drawing/2014/main" id="{BAAD57E8-80D3-8717-661C-FAF2C8953648}"/>
              </a:ext>
            </a:extLst>
          </p:cNvPr>
          <p:cNvSpPr/>
          <p:nvPr/>
        </p:nvSpPr>
        <p:spPr>
          <a:xfrm>
            <a:off x="2700670" y="4438765"/>
            <a:ext cx="5688421" cy="1551749"/>
          </a:xfrm>
          <a:prstGeom prst="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 </a:t>
            </a:r>
            <a:r>
              <a:rPr kumimoji="1" lang="ja-JP" altLang="en-US" sz="16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rPr>
              <a:t>日本本社に対しグローバルでの人権</a:t>
            </a:r>
            <a:r>
              <a:rPr kumimoji="1" lang="en-US" altLang="ja-JP" sz="16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rPr>
              <a:t>DD</a:t>
            </a:r>
            <a:r>
              <a:rPr kumimoji="1" lang="ja-JP" altLang="en-US" sz="16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rPr>
              <a:t>実施へのコミットメント</a:t>
            </a:r>
            <a:endParaRPr kumimoji="1" lang="en-US" altLang="ja-JP" sz="16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rPr>
              <a:t>   </a:t>
            </a:r>
            <a:r>
              <a:rPr kumimoji="1" lang="en-US" altLang="ja-JP" sz="12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rPr>
              <a:t>を要請</a:t>
            </a: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するとともに、</a:t>
            </a:r>
            <a:r>
              <a:rPr kumimoji="1" lang="ja-JP" altLang="en-US" sz="16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rPr>
              <a:t>そのプロセスに日本単組が参画</a:t>
            </a: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する</a:t>
            </a:r>
            <a:endPar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ビジョンの目指す姿に対する進度を十分に踏まえつつ、</a:t>
            </a:r>
            <a:endPar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rPr>
              <a:t>  </a:t>
            </a:r>
            <a:r>
              <a:rPr kumimoji="1" lang="en-US" altLang="ja-JP" sz="12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rPr>
              <a:t>海外事業体の労働組合の</a:t>
            </a: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海外事業体における</a:t>
            </a:r>
            <a:r>
              <a:rPr kumimoji="1" lang="ja-JP" altLang="en-US" sz="16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rPr>
              <a:t>人権</a:t>
            </a:r>
            <a:r>
              <a:rPr kumimoji="1" lang="en-US" altLang="ja-JP" sz="16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rPr>
              <a:t>DD</a:t>
            </a:r>
            <a:r>
              <a:rPr kumimoji="1" lang="ja-JP" altLang="en-US" sz="16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rPr>
              <a:t>への</a:t>
            </a:r>
            <a:endParaRPr kumimoji="1" lang="en-US" altLang="ja-JP" sz="16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rPr>
              <a:t>参画を拡大</a:t>
            </a: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していく</a:t>
            </a:r>
          </a:p>
        </p:txBody>
      </p:sp>
      <p:sp>
        <p:nvSpPr>
          <p:cNvPr id="14" name="テキスト ボックス 13">
            <a:extLst>
              <a:ext uri="{FF2B5EF4-FFF2-40B4-BE49-F238E27FC236}">
                <a16:creationId xmlns:a16="http://schemas.microsoft.com/office/drawing/2014/main" id="{EAF98974-BB0B-96DA-0940-F4B6D6AAECD2}"/>
              </a:ext>
            </a:extLst>
          </p:cNvPr>
          <p:cNvSpPr txBox="1"/>
          <p:nvPr/>
        </p:nvSpPr>
        <p:spPr>
          <a:xfrm>
            <a:off x="7313812" y="135502"/>
            <a:ext cx="1765004"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14</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ページ </a:t>
            </a:r>
            <a:r>
              <a:rPr kumimoji="1" lang="en-US" altLang="ja-JP" sz="9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lang="en-US" altLang="ja-JP" sz="900" dirty="0">
                <a:solidFill>
                  <a:prstClr val="black">
                    <a:lumMod val="75000"/>
                    <a:lumOff val="25000"/>
                  </a:prstClr>
                </a:solidFill>
                <a:latin typeface="Meiryo UI" panose="020B0604030504040204" pitchFamily="50" charset="-128"/>
                <a:ea typeface="Meiryo UI" panose="020B0604030504040204" pitchFamily="50" charset="-128"/>
              </a:rPr>
              <a:t>14</a:t>
            </a:r>
            <a:r>
              <a:rPr kumimoji="1" lang="ja-JP" altLang="en-US" sz="9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ページ</a:t>
            </a:r>
          </a:p>
        </p:txBody>
      </p:sp>
      <p:sp>
        <p:nvSpPr>
          <p:cNvPr id="2" name="正方形/長方形 1">
            <a:extLst>
              <a:ext uri="{FF2B5EF4-FFF2-40B4-BE49-F238E27FC236}">
                <a16:creationId xmlns:a16="http://schemas.microsoft.com/office/drawing/2014/main" id="{398ADEAB-0260-7C34-A7C2-BA58546E546E}"/>
              </a:ext>
            </a:extLst>
          </p:cNvPr>
          <p:cNvSpPr/>
          <p:nvPr/>
        </p:nvSpPr>
        <p:spPr>
          <a:xfrm>
            <a:off x="7815712" y="6381551"/>
            <a:ext cx="1174282" cy="4186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以上</a:t>
            </a:r>
          </a:p>
        </p:txBody>
      </p:sp>
    </p:spTree>
    <p:extLst>
      <p:ext uri="{BB962C8B-B14F-4D97-AF65-F5344CB8AC3E}">
        <p14:creationId xmlns:p14="http://schemas.microsoft.com/office/powerpoint/2010/main" val="1713717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2DFA7AA-F402-9F3B-7DCD-0F5C6A0B9760}"/>
              </a:ext>
            </a:extLst>
          </p:cNvPr>
          <p:cNvSpPr/>
          <p:nvPr/>
        </p:nvSpPr>
        <p:spPr>
          <a:xfrm>
            <a:off x="0" y="-1"/>
            <a:ext cx="9144000" cy="480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5" name="直線コネクタ 4">
            <a:extLst>
              <a:ext uri="{FF2B5EF4-FFF2-40B4-BE49-F238E27FC236}">
                <a16:creationId xmlns:a16="http://schemas.microsoft.com/office/drawing/2014/main" id="{BA05680D-00C3-26E7-224B-8901D60501BF}"/>
              </a:ext>
            </a:extLst>
          </p:cNvPr>
          <p:cNvCxnSpPr>
            <a:cxnSpLocks/>
          </p:cNvCxnSpPr>
          <p:nvPr/>
        </p:nvCxnSpPr>
        <p:spPr>
          <a:xfrm>
            <a:off x="-16001" y="480282"/>
            <a:ext cx="9163876" cy="6"/>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0D6C7EC9-F5CE-6777-6EAC-CB06977464DE}"/>
              </a:ext>
            </a:extLst>
          </p:cNvPr>
          <p:cNvCxnSpPr>
            <a:cxnSpLocks/>
          </p:cNvCxnSpPr>
          <p:nvPr/>
        </p:nvCxnSpPr>
        <p:spPr>
          <a:xfrm>
            <a:off x="-19876" y="533289"/>
            <a:ext cx="9163876"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4CA259D1-E780-B2A4-4383-0D4AF4FEDA70}"/>
              </a:ext>
            </a:extLst>
          </p:cNvPr>
          <p:cNvSpPr txBox="1"/>
          <p:nvPr/>
        </p:nvSpPr>
        <p:spPr>
          <a:xfrm>
            <a:off x="-19876" y="72878"/>
            <a:ext cx="91638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本資料の構成</a:t>
            </a:r>
          </a:p>
        </p:txBody>
      </p:sp>
      <p:sp>
        <p:nvSpPr>
          <p:cNvPr id="20" name="正方形/長方形 19">
            <a:extLst>
              <a:ext uri="{FF2B5EF4-FFF2-40B4-BE49-F238E27FC236}">
                <a16:creationId xmlns:a16="http://schemas.microsoft.com/office/drawing/2014/main" id="{9385415B-9449-7F70-A8F4-D7559FAFECA4}"/>
              </a:ext>
            </a:extLst>
          </p:cNvPr>
          <p:cNvSpPr/>
          <p:nvPr/>
        </p:nvSpPr>
        <p:spPr>
          <a:xfrm>
            <a:off x="546655" y="1431232"/>
            <a:ext cx="288235" cy="1053545"/>
          </a:xfrm>
          <a:prstGeom prst="rect">
            <a:avLst/>
          </a:prstGeom>
          <a:solidFill>
            <a:schemeClr val="bg1">
              <a:lumMod val="9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1</a:t>
            </a:r>
            <a:endParaRPr kumimoji="1" lang="ja-JP" altLang="en-US" sz="13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endParaRPr>
          </a:p>
        </p:txBody>
      </p:sp>
      <p:sp>
        <p:nvSpPr>
          <p:cNvPr id="21" name="正方形/長方形 20">
            <a:extLst>
              <a:ext uri="{FF2B5EF4-FFF2-40B4-BE49-F238E27FC236}">
                <a16:creationId xmlns:a16="http://schemas.microsoft.com/office/drawing/2014/main" id="{0BFAF390-FD01-35F6-FAF3-8EDD22655431}"/>
              </a:ext>
            </a:extLst>
          </p:cNvPr>
          <p:cNvSpPr/>
          <p:nvPr/>
        </p:nvSpPr>
        <p:spPr>
          <a:xfrm>
            <a:off x="917716" y="1431232"/>
            <a:ext cx="2789582" cy="1053545"/>
          </a:xfrm>
          <a:prstGeom prst="rect">
            <a:avLst/>
          </a:prstGeom>
          <a:solidFill>
            <a:srgbClr val="E7F6FF"/>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自動車総連 国際活動</a:t>
            </a:r>
            <a:endParaRPr kumimoji="1" lang="en-US" altLang="ja-JP" sz="16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『20</a:t>
            </a:r>
            <a:r>
              <a:rPr kumimoji="1" lang="ja-JP" altLang="en-US" sz="16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30</a:t>
            </a:r>
            <a:r>
              <a:rPr kumimoji="1" lang="ja-JP" altLang="en-US" sz="16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ビジョン</a:t>
            </a:r>
            <a:r>
              <a:rPr kumimoji="1" lang="en-US" altLang="ja-JP" sz="16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a:t>
            </a:r>
          </a:p>
        </p:txBody>
      </p:sp>
      <p:sp>
        <p:nvSpPr>
          <p:cNvPr id="22" name="正方形/長方形 21">
            <a:extLst>
              <a:ext uri="{FF2B5EF4-FFF2-40B4-BE49-F238E27FC236}">
                <a16:creationId xmlns:a16="http://schemas.microsoft.com/office/drawing/2014/main" id="{89006F44-8966-8457-F849-3EDDEEE52C89}"/>
              </a:ext>
            </a:extLst>
          </p:cNvPr>
          <p:cNvSpPr/>
          <p:nvPr/>
        </p:nvSpPr>
        <p:spPr>
          <a:xfrm>
            <a:off x="3800058" y="1431231"/>
            <a:ext cx="4906620" cy="1053545"/>
          </a:xfrm>
          <a:prstGeom prst="rect">
            <a:avLst/>
          </a:prstGeom>
          <a:solidFill>
            <a:schemeClr val="bg1"/>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en-US" altLang="ja-JP" sz="15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2017</a:t>
            </a:r>
            <a:r>
              <a:rPr kumimoji="1" lang="ja-JP" altLang="en-US" sz="15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年策定</a:t>
            </a:r>
            <a:r>
              <a:rPr kumimoji="1" lang="en-US" altLang="ja-JP" sz="15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『20</a:t>
            </a:r>
            <a:r>
              <a:rPr kumimoji="1" lang="ja-JP" altLang="en-US" sz="15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r>
              <a:rPr kumimoji="1" lang="en-US" altLang="ja-JP" sz="15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30</a:t>
            </a:r>
            <a:r>
              <a:rPr kumimoji="1" lang="ja-JP" altLang="en-US" sz="15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ビジョン</a:t>
            </a:r>
            <a:r>
              <a:rPr kumimoji="1" lang="en-US" altLang="ja-JP" sz="15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r>
              <a:rPr kumimoji="1" lang="ja-JP" altLang="en-US" sz="15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の目指すところ</a:t>
            </a:r>
            <a:endParaRPr kumimoji="1" lang="en-US" altLang="ja-JP" sz="15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(1972</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年の自動車総連設立以降の国際活動の状況も含め</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p>
        </p:txBody>
      </p:sp>
      <p:sp>
        <p:nvSpPr>
          <p:cNvPr id="23" name="正方形/長方形 22">
            <a:extLst>
              <a:ext uri="{FF2B5EF4-FFF2-40B4-BE49-F238E27FC236}">
                <a16:creationId xmlns:a16="http://schemas.microsoft.com/office/drawing/2014/main" id="{08E0826B-C3B3-E01B-C8CE-9BD1215086CF}"/>
              </a:ext>
            </a:extLst>
          </p:cNvPr>
          <p:cNvSpPr/>
          <p:nvPr/>
        </p:nvSpPr>
        <p:spPr>
          <a:xfrm>
            <a:off x="546655" y="2554360"/>
            <a:ext cx="288235" cy="1053545"/>
          </a:xfrm>
          <a:prstGeom prst="rect">
            <a:avLst/>
          </a:prstGeom>
          <a:solidFill>
            <a:schemeClr val="bg1">
              <a:lumMod val="9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2</a:t>
            </a:r>
            <a:endParaRPr kumimoji="1" lang="ja-JP" altLang="en-US" sz="13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endParaRPr>
          </a:p>
        </p:txBody>
      </p:sp>
      <p:sp>
        <p:nvSpPr>
          <p:cNvPr id="24" name="正方形/長方形 23">
            <a:extLst>
              <a:ext uri="{FF2B5EF4-FFF2-40B4-BE49-F238E27FC236}">
                <a16:creationId xmlns:a16="http://schemas.microsoft.com/office/drawing/2014/main" id="{C6C84AFB-BF15-F878-34BF-55D9B53391A0}"/>
              </a:ext>
            </a:extLst>
          </p:cNvPr>
          <p:cNvSpPr/>
          <p:nvPr/>
        </p:nvSpPr>
        <p:spPr>
          <a:xfrm>
            <a:off x="917716" y="2554360"/>
            <a:ext cx="2789582" cy="1053545"/>
          </a:xfrm>
          <a:prstGeom prst="rect">
            <a:avLst/>
          </a:prstGeom>
          <a:solidFill>
            <a:srgbClr val="E7F6FF"/>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『20</a:t>
            </a:r>
            <a:r>
              <a:rPr kumimoji="1" lang="ja-JP" altLang="en-US" sz="16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30</a:t>
            </a:r>
            <a:r>
              <a:rPr kumimoji="1" lang="ja-JP" altLang="en-US" sz="16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ビジョン</a:t>
            </a:r>
            <a:r>
              <a:rPr kumimoji="1" lang="en-US" altLang="ja-JP" sz="16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運動の経過</a:t>
            </a:r>
            <a:endParaRPr kumimoji="1" lang="en-US" altLang="ja-JP" sz="16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endParaRPr>
          </a:p>
        </p:txBody>
      </p:sp>
      <p:sp>
        <p:nvSpPr>
          <p:cNvPr id="25" name="正方形/長方形 24">
            <a:extLst>
              <a:ext uri="{FF2B5EF4-FFF2-40B4-BE49-F238E27FC236}">
                <a16:creationId xmlns:a16="http://schemas.microsoft.com/office/drawing/2014/main" id="{256B0931-D6E7-3F24-8499-075919D29296}"/>
              </a:ext>
            </a:extLst>
          </p:cNvPr>
          <p:cNvSpPr/>
          <p:nvPr/>
        </p:nvSpPr>
        <p:spPr>
          <a:xfrm>
            <a:off x="3800058" y="2554359"/>
            <a:ext cx="4906620" cy="1053545"/>
          </a:xfrm>
          <a:prstGeom prst="rect">
            <a:avLst/>
          </a:prstGeom>
          <a:solidFill>
            <a:schemeClr val="bg1"/>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2017</a:t>
            </a:r>
            <a:r>
              <a:rPr kumimoji="1" lang="ja-JP" altLang="en-US" sz="15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年以降の取り組みの状況</a:t>
            </a:r>
            <a:endParaRPr kumimoji="1" lang="en-US" altLang="ja-JP" sz="15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26" name="正方形/長方形 25">
            <a:extLst>
              <a:ext uri="{FF2B5EF4-FFF2-40B4-BE49-F238E27FC236}">
                <a16:creationId xmlns:a16="http://schemas.microsoft.com/office/drawing/2014/main" id="{1E72A9A7-7CC3-EF14-41DC-F855F1919AAC}"/>
              </a:ext>
            </a:extLst>
          </p:cNvPr>
          <p:cNvSpPr/>
          <p:nvPr/>
        </p:nvSpPr>
        <p:spPr>
          <a:xfrm>
            <a:off x="546655" y="3677488"/>
            <a:ext cx="288235" cy="1053545"/>
          </a:xfrm>
          <a:prstGeom prst="rect">
            <a:avLst/>
          </a:prstGeom>
          <a:solidFill>
            <a:schemeClr val="bg1">
              <a:lumMod val="9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3</a:t>
            </a:r>
            <a:endParaRPr kumimoji="1" lang="ja-JP" altLang="en-US" sz="13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endParaRPr>
          </a:p>
        </p:txBody>
      </p:sp>
      <p:sp>
        <p:nvSpPr>
          <p:cNvPr id="27" name="正方形/長方形 26">
            <a:extLst>
              <a:ext uri="{FF2B5EF4-FFF2-40B4-BE49-F238E27FC236}">
                <a16:creationId xmlns:a16="http://schemas.microsoft.com/office/drawing/2014/main" id="{350DBEFF-618A-D7DD-E624-A070BDD67BB6}"/>
              </a:ext>
            </a:extLst>
          </p:cNvPr>
          <p:cNvSpPr/>
          <p:nvPr/>
        </p:nvSpPr>
        <p:spPr>
          <a:xfrm>
            <a:off x="917716" y="3677488"/>
            <a:ext cx="2789582" cy="1053545"/>
          </a:xfrm>
          <a:prstGeom prst="rect">
            <a:avLst/>
          </a:prstGeom>
          <a:solidFill>
            <a:srgbClr val="E7F6FF"/>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新たな国際規範</a:t>
            </a:r>
            <a:endParaRPr kumimoji="1" lang="en-US" altLang="ja-JP" sz="16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「人権デュー・ディリジェンス」</a:t>
            </a:r>
            <a:endParaRPr kumimoji="1" lang="en-US" altLang="ja-JP" sz="16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endParaRPr>
          </a:p>
        </p:txBody>
      </p:sp>
      <p:sp>
        <p:nvSpPr>
          <p:cNvPr id="28" name="正方形/長方形 27">
            <a:extLst>
              <a:ext uri="{FF2B5EF4-FFF2-40B4-BE49-F238E27FC236}">
                <a16:creationId xmlns:a16="http://schemas.microsoft.com/office/drawing/2014/main" id="{F803D5D8-4280-C792-635F-6ACD58147358}"/>
              </a:ext>
            </a:extLst>
          </p:cNvPr>
          <p:cNvSpPr/>
          <p:nvPr/>
        </p:nvSpPr>
        <p:spPr>
          <a:xfrm>
            <a:off x="3800058" y="3677487"/>
            <a:ext cx="4906620" cy="1053545"/>
          </a:xfrm>
          <a:prstGeom prst="rect">
            <a:avLst/>
          </a:prstGeom>
          <a:solidFill>
            <a:schemeClr val="bg1"/>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ja-JP" altLang="en-US" sz="15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「人権デュー・ディリジェンス」 世界、そして日本での広がり</a:t>
            </a:r>
            <a:endParaRPr kumimoji="1" lang="en-US" altLang="ja-JP" sz="15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29" name="正方形/長方形 28">
            <a:extLst>
              <a:ext uri="{FF2B5EF4-FFF2-40B4-BE49-F238E27FC236}">
                <a16:creationId xmlns:a16="http://schemas.microsoft.com/office/drawing/2014/main" id="{01C60F1F-6997-CA25-3605-512DFCF31EA8}"/>
              </a:ext>
            </a:extLst>
          </p:cNvPr>
          <p:cNvSpPr/>
          <p:nvPr/>
        </p:nvSpPr>
        <p:spPr>
          <a:xfrm>
            <a:off x="546655" y="4800617"/>
            <a:ext cx="288235" cy="1053544"/>
          </a:xfrm>
          <a:prstGeom prst="rect">
            <a:avLst/>
          </a:prstGeom>
          <a:solidFill>
            <a:schemeClr val="bg1">
              <a:lumMod val="9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4</a:t>
            </a:r>
            <a:endParaRPr kumimoji="1" lang="ja-JP" altLang="en-US" sz="13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endParaRPr>
          </a:p>
        </p:txBody>
      </p:sp>
      <p:sp>
        <p:nvSpPr>
          <p:cNvPr id="30" name="正方形/長方形 29">
            <a:extLst>
              <a:ext uri="{FF2B5EF4-FFF2-40B4-BE49-F238E27FC236}">
                <a16:creationId xmlns:a16="http://schemas.microsoft.com/office/drawing/2014/main" id="{38076AD6-B40C-8CBB-13A6-A66CC697EA13}"/>
              </a:ext>
            </a:extLst>
          </p:cNvPr>
          <p:cNvSpPr/>
          <p:nvPr/>
        </p:nvSpPr>
        <p:spPr>
          <a:xfrm>
            <a:off x="917716" y="4800616"/>
            <a:ext cx="2789582" cy="1053545"/>
          </a:xfrm>
          <a:prstGeom prst="rect">
            <a:avLst/>
          </a:prstGeom>
          <a:solidFill>
            <a:srgbClr val="E7F6FF"/>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『20</a:t>
            </a:r>
            <a:r>
              <a:rPr kumimoji="1" lang="ja-JP" altLang="en-US" sz="16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30</a:t>
            </a:r>
            <a:r>
              <a:rPr kumimoji="1" lang="ja-JP" altLang="en-US" sz="16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ビジョン</a:t>
            </a:r>
            <a:r>
              <a:rPr kumimoji="1" lang="en-US" altLang="ja-JP" sz="16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2030</a:t>
            </a:r>
            <a:r>
              <a:rPr kumimoji="1" lang="ja-JP" altLang="en-US" sz="16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年に向けて</a:t>
            </a:r>
            <a:endParaRPr kumimoji="1" lang="en-US" altLang="ja-JP" sz="16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endParaRPr>
          </a:p>
        </p:txBody>
      </p:sp>
      <p:sp>
        <p:nvSpPr>
          <p:cNvPr id="31" name="正方形/長方形 30">
            <a:extLst>
              <a:ext uri="{FF2B5EF4-FFF2-40B4-BE49-F238E27FC236}">
                <a16:creationId xmlns:a16="http://schemas.microsoft.com/office/drawing/2014/main" id="{57574D73-86CB-C754-E953-695BD103277E}"/>
              </a:ext>
            </a:extLst>
          </p:cNvPr>
          <p:cNvSpPr/>
          <p:nvPr/>
        </p:nvSpPr>
        <p:spPr>
          <a:xfrm>
            <a:off x="3800058" y="4800615"/>
            <a:ext cx="4906620" cy="1053545"/>
          </a:xfrm>
          <a:prstGeom prst="rect">
            <a:avLst/>
          </a:prstGeom>
          <a:solidFill>
            <a:schemeClr val="bg1"/>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ja-JP" altLang="en-US" sz="15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「人権デュー・ディリジェンス」への対応を含む</a:t>
            </a:r>
            <a:endParaRPr kumimoji="1" lang="en-US" altLang="ja-JP" sz="15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ビジョン実現活動の方向性</a:t>
            </a:r>
            <a:endParaRPr kumimoji="1" lang="en-US" altLang="ja-JP" sz="15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32" name="テキスト ボックス 31">
            <a:extLst>
              <a:ext uri="{FF2B5EF4-FFF2-40B4-BE49-F238E27FC236}">
                <a16:creationId xmlns:a16="http://schemas.microsoft.com/office/drawing/2014/main" id="{0D033DDF-78EE-D059-D78D-B924FE760D09}"/>
              </a:ext>
            </a:extLst>
          </p:cNvPr>
          <p:cNvSpPr txBox="1"/>
          <p:nvPr/>
        </p:nvSpPr>
        <p:spPr>
          <a:xfrm>
            <a:off x="7313812" y="135502"/>
            <a:ext cx="1765004"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2</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ページ </a:t>
            </a:r>
            <a:r>
              <a:rPr kumimoji="1" lang="en-US" altLang="ja-JP" sz="9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lang="en-US" altLang="ja-JP" sz="900" dirty="0">
                <a:solidFill>
                  <a:prstClr val="black">
                    <a:lumMod val="75000"/>
                    <a:lumOff val="25000"/>
                  </a:prstClr>
                </a:solidFill>
                <a:latin typeface="Meiryo UI" panose="020B0604030504040204" pitchFamily="50" charset="-128"/>
                <a:ea typeface="Meiryo UI" panose="020B0604030504040204" pitchFamily="50" charset="-128"/>
              </a:rPr>
              <a:t>14</a:t>
            </a:r>
            <a:r>
              <a:rPr kumimoji="1" lang="ja-JP" altLang="en-US" sz="9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ページ</a:t>
            </a:r>
          </a:p>
        </p:txBody>
      </p:sp>
    </p:spTree>
    <p:extLst>
      <p:ext uri="{BB962C8B-B14F-4D97-AF65-F5344CB8AC3E}">
        <p14:creationId xmlns:p14="http://schemas.microsoft.com/office/powerpoint/2010/main" val="2911691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矢印: 下 1">
            <a:extLst>
              <a:ext uri="{FF2B5EF4-FFF2-40B4-BE49-F238E27FC236}">
                <a16:creationId xmlns:a16="http://schemas.microsoft.com/office/drawing/2014/main" id="{60277CE2-BC10-76D7-653D-68391C2E9463}"/>
              </a:ext>
            </a:extLst>
          </p:cNvPr>
          <p:cNvSpPr/>
          <p:nvPr/>
        </p:nvSpPr>
        <p:spPr>
          <a:xfrm>
            <a:off x="198782" y="745436"/>
            <a:ext cx="102979" cy="5719026"/>
          </a:xfrm>
          <a:prstGeom prst="downArrow">
            <a:avLst>
              <a:gd name="adj1" fmla="val 100000"/>
              <a:gd name="adj2" fmla="val 2682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0" name="正方形/長方形 39">
            <a:extLst>
              <a:ext uri="{FF2B5EF4-FFF2-40B4-BE49-F238E27FC236}">
                <a16:creationId xmlns:a16="http://schemas.microsoft.com/office/drawing/2014/main" id="{8607C6BD-4C56-C7E4-1099-2597B5DB0F0A}"/>
              </a:ext>
            </a:extLst>
          </p:cNvPr>
          <p:cNvSpPr/>
          <p:nvPr/>
        </p:nvSpPr>
        <p:spPr>
          <a:xfrm>
            <a:off x="119269" y="6354603"/>
            <a:ext cx="8953293" cy="346205"/>
          </a:xfrm>
          <a:prstGeom prst="rect">
            <a:avLst/>
          </a:prstGeom>
          <a:solidFill>
            <a:schemeClr val="accent1">
              <a:lumMod val="20000"/>
              <a:lumOff val="80000"/>
              <a:alpha val="7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 name="正方形/長方形 2">
            <a:extLst>
              <a:ext uri="{FF2B5EF4-FFF2-40B4-BE49-F238E27FC236}">
                <a16:creationId xmlns:a16="http://schemas.microsoft.com/office/drawing/2014/main" id="{C2DFA7AA-F402-9F3B-7DCD-0F5C6A0B9760}"/>
              </a:ext>
            </a:extLst>
          </p:cNvPr>
          <p:cNvSpPr/>
          <p:nvPr/>
        </p:nvSpPr>
        <p:spPr>
          <a:xfrm>
            <a:off x="0" y="-1"/>
            <a:ext cx="9144000" cy="480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5" name="直線コネクタ 4">
            <a:extLst>
              <a:ext uri="{FF2B5EF4-FFF2-40B4-BE49-F238E27FC236}">
                <a16:creationId xmlns:a16="http://schemas.microsoft.com/office/drawing/2014/main" id="{BA05680D-00C3-26E7-224B-8901D60501BF}"/>
              </a:ext>
            </a:extLst>
          </p:cNvPr>
          <p:cNvCxnSpPr>
            <a:cxnSpLocks/>
          </p:cNvCxnSpPr>
          <p:nvPr/>
        </p:nvCxnSpPr>
        <p:spPr>
          <a:xfrm>
            <a:off x="-16001" y="480282"/>
            <a:ext cx="9163876" cy="6"/>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0D6C7EC9-F5CE-6777-6EAC-CB06977464DE}"/>
              </a:ext>
            </a:extLst>
          </p:cNvPr>
          <p:cNvCxnSpPr>
            <a:cxnSpLocks/>
          </p:cNvCxnSpPr>
          <p:nvPr/>
        </p:nvCxnSpPr>
        <p:spPr>
          <a:xfrm>
            <a:off x="-19876" y="533289"/>
            <a:ext cx="9163876"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4CA259D1-E780-B2A4-4383-0D4AF4FEDA70}"/>
              </a:ext>
            </a:extLst>
          </p:cNvPr>
          <p:cNvSpPr txBox="1"/>
          <p:nvPr/>
        </p:nvSpPr>
        <p:spPr>
          <a:xfrm>
            <a:off x="-19876" y="72878"/>
            <a:ext cx="91638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はじめに ー 自動車総連の国際活動 </a:t>
            </a:r>
            <a:r>
              <a:rPr kumimoji="1" lang="en-US" altLang="ja-JP"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ビジョン策定に至るまで</a:t>
            </a:r>
            <a:r>
              <a:rPr kumimoji="1" lang="en-US" altLang="ja-JP"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a:t>
            </a:r>
            <a:endPar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p:txBody>
      </p:sp>
      <p:sp>
        <p:nvSpPr>
          <p:cNvPr id="4" name="楕円 3">
            <a:extLst>
              <a:ext uri="{FF2B5EF4-FFF2-40B4-BE49-F238E27FC236}">
                <a16:creationId xmlns:a16="http://schemas.microsoft.com/office/drawing/2014/main" id="{CBE5506D-3FC9-AD1A-A9D9-55C86C5BFA3F}"/>
              </a:ext>
            </a:extLst>
          </p:cNvPr>
          <p:cNvSpPr>
            <a:spLocks noChangeAspect="1"/>
          </p:cNvSpPr>
          <p:nvPr/>
        </p:nvSpPr>
        <p:spPr>
          <a:xfrm>
            <a:off x="197400" y="750220"/>
            <a:ext cx="114295" cy="113902"/>
          </a:xfrm>
          <a:prstGeom prst="ellipse">
            <a:avLst/>
          </a:prstGeom>
          <a:solidFill>
            <a:schemeClr val="tx2">
              <a:lumMod val="60000"/>
              <a:lumOff val="40000"/>
            </a:schemeClr>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3B631420-6CB9-411B-A25B-7E2BA8705CFE}"/>
              </a:ext>
            </a:extLst>
          </p:cNvPr>
          <p:cNvSpPr txBox="1"/>
          <p:nvPr/>
        </p:nvSpPr>
        <p:spPr>
          <a:xfrm>
            <a:off x="318047" y="610466"/>
            <a:ext cx="8754515" cy="8156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1972</a:t>
            </a:r>
            <a:r>
              <a:rPr kumimoji="1" lang="ja-JP" altLang="en-US" sz="14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年</a:t>
            </a:r>
            <a:r>
              <a:rPr kumimoji="1" lang="en-US" altLang="ja-JP" sz="16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自動車総連 結成 → 直後から国際活動を展開</a:t>
            </a:r>
            <a:endParaRPr kumimoji="1" lang="en-US" altLang="ja-JP" sz="16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前身の自動車労協に引き続き</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IMF(</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現</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IndustriALL)</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に加盟し国際労働運動に参画</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アメリカをはじめとする各国の海外労働団体との個別ネットワーク構築活動を推進</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楕円 6">
            <a:extLst>
              <a:ext uri="{FF2B5EF4-FFF2-40B4-BE49-F238E27FC236}">
                <a16:creationId xmlns:a16="http://schemas.microsoft.com/office/drawing/2014/main" id="{6502F292-A468-4BD6-F39E-E384D30FD82C}"/>
              </a:ext>
            </a:extLst>
          </p:cNvPr>
          <p:cNvSpPr>
            <a:spLocks noChangeAspect="1"/>
          </p:cNvSpPr>
          <p:nvPr/>
        </p:nvSpPr>
        <p:spPr>
          <a:xfrm>
            <a:off x="193816" y="1772819"/>
            <a:ext cx="109331" cy="108955"/>
          </a:xfrm>
          <a:prstGeom prst="ellipse">
            <a:avLst/>
          </a:prstGeom>
          <a:solidFill>
            <a:schemeClr val="bg1">
              <a:lumMod val="75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テキスト ボックス 7">
            <a:extLst>
              <a:ext uri="{FF2B5EF4-FFF2-40B4-BE49-F238E27FC236}">
                <a16:creationId xmlns:a16="http://schemas.microsoft.com/office/drawing/2014/main" id="{32635DBC-579B-6CD4-E9BB-7C39B713A167}"/>
              </a:ext>
            </a:extLst>
          </p:cNvPr>
          <p:cNvSpPr txBox="1"/>
          <p:nvPr/>
        </p:nvSpPr>
        <p:spPr>
          <a:xfrm>
            <a:off x="308113" y="1643004"/>
            <a:ext cx="875451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cs typeface="+mn-cs"/>
              </a:rPr>
              <a:t>1980</a:t>
            </a:r>
            <a:r>
              <a:rPr kumimoji="1" lang="ja-JP" altLang="en-US" sz="1400" b="1" i="0" u="none" strike="noStrike" kern="120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cs typeface="+mn-cs"/>
              </a:rPr>
              <a:t>年代後半以降</a:t>
            </a:r>
            <a:r>
              <a:rPr kumimoji="1" lang="en-US" altLang="ja-JP" sz="1600" b="1" i="0" u="none" strike="noStrike" kern="120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cs typeface="+mn-cs"/>
              </a:rPr>
              <a:t>日本の自動車企業が海外での生産を拡大</a:t>
            </a:r>
            <a:endParaRPr kumimoji="1" lang="en-US" altLang="ja-JP" sz="1600" b="1" i="0" u="none" strike="noStrike" kern="120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cs typeface="+mn-cs"/>
            </a:endParaRPr>
          </a:p>
        </p:txBody>
      </p:sp>
      <p:sp>
        <p:nvSpPr>
          <p:cNvPr id="10" name="テキスト ボックス 9">
            <a:extLst>
              <a:ext uri="{FF2B5EF4-FFF2-40B4-BE49-F238E27FC236}">
                <a16:creationId xmlns:a16="http://schemas.microsoft.com/office/drawing/2014/main" id="{D13E52AA-087B-99D3-3D0C-08883340566C}"/>
              </a:ext>
            </a:extLst>
          </p:cNvPr>
          <p:cNvSpPr txBox="1"/>
          <p:nvPr/>
        </p:nvSpPr>
        <p:spPr>
          <a:xfrm>
            <a:off x="303147" y="2185097"/>
            <a:ext cx="8920366" cy="8463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1990</a:t>
            </a:r>
            <a:r>
              <a:rPr kumimoji="1" lang="ja-JP" altLang="en-US" sz="14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a:t>
            </a:r>
            <a:r>
              <a:rPr kumimoji="1" lang="en-US" altLang="ja-JP" sz="14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2000</a:t>
            </a:r>
            <a:r>
              <a:rPr kumimoji="1" lang="ja-JP" altLang="en-US" sz="14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年代</a:t>
            </a:r>
            <a:r>
              <a:rPr kumimoji="1" lang="en-US" altLang="ja-JP" sz="14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自動車総連 アジアでの国際活動をより強化</a:t>
            </a:r>
            <a:endParaRPr kumimoji="1" lang="en-US" altLang="ja-JP" sz="16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タイ・マレーシア・フィリピン・インドネシア・台湾の労働団体との個別ネットワーク構築活動をより強化</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2000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年代には各国労働団体との個別定期協議</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を開始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楕円 11">
            <a:extLst>
              <a:ext uri="{FF2B5EF4-FFF2-40B4-BE49-F238E27FC236}">
                <a16:creationId xmlns:a16="http://schemas.microsoft.com/office/drawing/2014/main" id="{B680560A-0C83-A2CC-720D-7322B98F61BB}"/>
              </a:ext>
            </a:extLst>
          </p:cNvPr>
          <p:cNvSpPr>
            <a:spLocks noChangeAspect="1"/>
          </p:cNvSpPr>
          <p:nvPr/>
        </p:nvSpPr>
        <p:spPr>
          <a:xfrm>
            <a:off x="197402" y="2324778"/>
            <a:ext cx="114295" cy="113902"/>
          </a:xfrm>
          <a:prstGeom prst="ellipse">
            <a:avLst/>
          </a:prstGeom>
          <a:solidFill>
            <a:schemeClr val="tx2">
              <a:lumMod val="60000"/>
              <a:lumOff val="40000"/>
            </a:schemeClr>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 name="楕円 16">
            <a:extLst>
              <a:ext uri="{FF2B5EF4-FFF2-40B4-BE49-F238E27FC236}">
                <a16:creationId xmlns:a16="http://schemas.microsoft.com/office/drawing/2014/main" id="{D1BF5DA0-06B5-1936-E48C-9D4E627604E2}"/>
              </a:ext>
            </a:extLst>
          </p:cNvPr>
          <p:cNvSpPr>
            <a:spLocks noChangeAspect="1"/>
          </p:cNvSpPr>
          <p:nvPr/>
        </p:nvSpPr>
        <p:spPr>
          <a:xfrm>
            <a:off x="188850" y="3364837"/>
            <a:ext cx="109331" cy="108955"/>
          </a:xfrm>
          <a:prstGeom prst="ellipse">
            <a:avLst/>
          </a:prstGeom>
          <a:solidFill>
            <a:schemeClr val="bg1">
              <a:lumMod val="75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 name="テキスト ボックス 18">
            <a:extLst>
              <a:ext uri="{FF2B5EF4-FFF2-40B4-BE49-F238E27FC236}">
                <a16:creationId xmlns:a16="http://schemas.microsoft.com/office/drawing/2014/main" id="{E002E1D4-79B1-7BD0-100B-8D23FCA3DFBC}"/>
              </a:ext>
            </a:extLst>
          </p:cNvPr>
          <p:cNvSpPr txBox="1"/>
          <p:nvPr/>
        </p:nvSpPr>
        <p:spPr>
          <a:xfrm>
            <a:off x="303147" y="3235022"/>
            <a:ext cx="8754515" cy="8463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cs typeface="+mn-cs"/>
              </a:rPr>
              <a:t>2007</a:t>
            </a:r>
            <a:r>
              <a:rPr kumimoji="1" lang="ja-JP" altLang="en-US" sz="1400" b="1" i="0" u="none" strike="noStrike" kern="120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cs typeface="+mn-cs"/>
              </a:rPr>
              <a:t>年</a:t>
            </a:r>
            <a:r>
              <a:rPr kumimoji="1" lang="en-US" altLang="ja-JP" sz="1600" b="1" i="0" u="none" strike="noStrike" kern="120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cs typeface="+mn-cs"/>
              </a:rPr>
              <a:t>日本の自動車企業の生産台数</a:t>
            </a:r>
            <a:r>
              <a:rPr kumimoji="1" lang="en-US" altLang="ja-JP" sz="1600" b="1" i="0" u="none" strike="noStrike" kern="120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cs typeface="+mn-cs"/>
              </a:rPr>
              <a:t>海外生産が国内生産を上回る</a:t>
            </a:r>
            <a:endParaRPr kumimoji="1" lang="en-US" altLang="ja-JP" sz="1600" b="1" i="0" u="none" strike="noStrike" kern="120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00" b="1" i="0" u="none" strike="noStrike" kern="120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以降、アジアや中南米の新興国を中心に海外生産拠点は急速に増加</a:t>
            </a:r>
            <a:endParaRPr kumimoji="1" lang="en-US" altLang="ja-JP" sz="14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メーカーに加え、中小を含めた部品企業等の進出が活発化</a:t>
            </a:r>
            <a:endParaRPr kumimoji="1" lang="en-US" altLang="ja-JP" sz="16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sp>
        <p:nvSpPr>
          <p:cNvPr id="32" name="楕円 31">
            <a:extLst>
              <a:ext uri="{FF2B5EF4-FFF2-40B4-BE49-F238E27FC236}">
                <a16:creationId xmlns:a16="http://schemas.microsoft.com/office/drawing/2014/main" id="{039A3939-27B8-97B7-0248-84CDB62F2940}"/>
              </a:ext>
            </a:extLst>
          </p:cNvPr>
          <p:cNvSpPr>
            <a:spLocks noChangeAspect="1"/>
          </p:cNvSpPr>
          <p:nvPr/>
        </p:nvSpPr>
        <p:spPr>
          <a:xfrm>
            <a:off x="203751" y="4344233"/>
            <a:ext cx="109331" cy="108955"/>
          </a:xfrm>
          <a:prstGeom prst="ellipse">
            <a:avLst/>
          </a:prstGeom>
          <a:solidFill>
            <a:srgbClr val="FF9393"/>
          </a:solidFill>
          <a:ln>
            <a:solidFill>
              <a:srgbClr val="FF5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3" name="テキスト ボックス 32">
            <a:extLst>
              <a:ext uri="{FF2B5EF4-FFF2-40B4-BE49-F238E27FC236}">
                <a16:creationId xmlns:a16="http://schemas.microsoft.com/office/drawing/2014/main" id="{885B7961-3EB2-716E-8358-B0B73191626C}"/>
              </a:ext>
            </a:extLst>
          </p:cNvPr>
          <p:cNvSpPr txBox="1"/>
          <p:nvPr/>
        </p:nvSpPr>
        <p:spPr>
          <a:xfrm>
            <a:off x="318048" y="4214418"/>
            <a:ext cx="8825952" cy="20467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2010</a:t>
            </a:r>
            <a:r>
              <a:rPr kumimoji="1" lang="ja-JP" altLang="en-US" sz="14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年代</a:t>
            </a:r>
            <a:r>
              <a:rPr kumimoji="1" lang="en-US" altLang="ja-JP" sz="14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日本の自動車企業の進出国で労使問題が増加・拡大・複雑化</a:t>
            </a:r>
            <a:endParaRPr kumimoji="1" lang="en-US" altLang="ja-JP" sz="16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00" b="1" i="0" u="none" strike="noStrike" kern="120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進出国の政労使の課題認識の違いにより労使間で紛争が発生</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 海外投資による経済発展を重視したい政府 </a:t>
            </a:r>
            <a:r>
              <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経済界、特に外資を意識した法制・行政</a:t>
            </a:r>
            <a:r>
              <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 人件費の上昇を抑制したい経営者 </a:t>
            </a:r>
            <a:r>
              <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賃金上昇への抵抗、非正規雇用の拡大</a:t>
            </a:r>
            <a:r>
              <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 経済成長や物価上昇に賃金が追いつかない労働者 </a:t>
            </a:r>
            <a:r>
              <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働いても生活がままならない</a:t>
            </a:r>
            <a:r>
              <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ja-JP" altLang="en-US" sz="14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rPr>
              <a:t>自動車総連は個別紛争の解決に向け関係団体への働きかけを実施</a:t>
            </a:r>
            <a:endParaRPr kumimoji="1" lang="en-US" altLang="ja-JP" sz="14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rPr>
              <a:t>		</a:t>
            </a:r>
            <a:r>
              <a:rPr kumimoji="1" lang="ja-JP" altLang="en-US" sz="14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rPr>
              <a:t>また、</a:t>
            </a:r>
            <a:r>
              <a:rPr kumimoji="1" lang="en-US" altLang="ja-JP" sz="14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rPr>
              <a:t>2013</a:t>
            </a:r>
            <a:r>
              <a:rPr kumimoji="1" lang="ja-JP" altLang="en-US" sz="14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rPr>
              <a:t>年には上述のアジア各国の労働団体ほかが参加する「アジア自動車労組会議」</a:t>
            </a:r>
            <a:endParaRPr kumimoji="1" lang="en-US" altLang="ja-JP" sz="14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rPr>
              <a:t>		</a:t>
            </a:r>
            <a:r>
              <a:rPr kumimoji="1" lang="ja-JP" altLang="en-US" sz="14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rPr>
              <a:t>を発足し、アジアでのネットワーク構築活動をさらに強化</a:t>
            </a:r>
            <a:endParaRPr kumimoji="1" lang="en-US" altLang="ja-JP" sz="14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endParaRPr>
          </a:p>
        </p:txBody>
      </p:sp>
      <p:sp>
        <p:nvSpPr>
          <p:cNvPr id="38" name="テキスト ボックス 37">
            <a:extLst>
              <a:ext uri="{FF2B5EF4-FFF2-40B4-BE49-F238E27FC236}">
                <a16:creationId xmlns:a16="http://schemas.microsoft.com/office/drawing/2014/main" id="{B8327DC4-0360-3B99-67F7-C07C01300777}"/>
              </a:ext>
            </a:extLst>
          </p:cNvPr>
          <p:cNvSpPr txBox="1"/>
          <p:nvPr/>
        </p:nvSpPr>
        <p:spPr>
          <a:xfrm>
            <a:off x="294595" y="6354603"/>
            <a:ext cx="837232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2017</a:t>
            </a:r>
            <a:r>
              <a:rPr kumimoji="1" lang="ja-JP" altLang="en-US" sz="14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年</a:t>
            </a:r>
            <a:r>
              <a:rPr kumimoji="1" lang="en-US" altLang="ja-JP" sz="14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自動車総連 国際活動</a:t>
            </a:r>
            <a:r>
              <a:rPr kumimoji="1" lang="en-US" altLang="ja-JP" sz="16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『20</a:t>
            </a:r>
            <a:r>
              <a:rPr kumimoji="1" lang="ja-JP" altLang="en-US" sz="16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30</a:t>
            </a:r>
            <a:r>
              <a:rPr kumimoji="1" lang="ja-JP" altLang="en-US" sz="16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ビジョン</a:t>
            </a:r>
            <a:r>
              <a:rPr kumimoji="1" lang="en-US" altLang="ja-JP" sz="16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策定　　</a:t>
            </a:r>
            <a:r>
              <a:rPr kumimoji="1" lang="ja-JP" altLang="en-US" sz="1200" b="0"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*以降</a:t>
            </a:r>
            <a:r>
              <a:rPr kumimoji="1" lang="en-US" altLang="ja-JP" sz="1200" b="0"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『20</a:t>
            </a:r>
            <a:r>
              <a:rPr kumimoji="1" lang="ja-JP" altLang="en-US" sz="1200" b="0"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30</a:t>
            </a:r>
            <a:r>
              <a:rPr kumimoji="1" lang="ja-JP" altLang="en-US" sz="1200" b="0"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ビジョン</a:t>
            </a:r>
            <a:r>
              <a:rPr kumimoji="1" lang="en-US" altLang="ja-JP" sz="1200" b="0"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と表記</a:t>
            </a:r>
            <a:r>
              <a:rPr kumimoji="1" lang="en-US" altLang="ja-JP" sz="16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 </a:t>
            </a:r>
          </a:p>
        </p:txBody>
      </p:sp>
      <p:sp>
        <p:nvSpPr>
          <p:cNvPr id="39" name="楕円 38">
            <a:extLst>
              <a:ext uri="{FF2B5EF4-FFF2-40B4-BE49-F238E27FC236}">
                <a16:creationId xmlns:a16="http://schemas.microsoft.com/office/drawing/2014/main" id="{0844E770-5139-8B06-DD1F-1886A80877F4}"/>
              </a:ext>
            </a:extLst>
          </p:cNvPr>
          <p:cNvSpPr>
            <a:spLocks noChangeAspect="1"/>
          </p:cNvSpPr>
          <p:nvPr/>
        </p:nvSpPr>
        <p:spPr>
          <a:xfrm>
            <a:off x="188850" y="6464467"/>
            <a:ext cx="114295" cy="113902"/>
          </a:xfrm>
          <a:prstGeom prst="ellipse">
            <a:avLst/>
          </a:prstGeom>
          <a:solidFill>
            <a:schemeClr val="tx2">
              <a:lumMod val="60000"/>
              <a:lumOff val="40000"/>
            </a:schemeClr>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1" name="テキスト ボックス 40">
            <a:extLst>
              <a:ext uri="{FF2B5EF4-FFF2-40B4-BE49-F238E27FC236}">
                <a16:creationId xmlns:a16="http://schemas.microsoft.com/office/drawing/2014/main" id="{4B6C5390-6E6B-A911-444B-FEF5634209C4}"/>
              </a:ext>
            </a:extLst>
          </p:cNvPr>
          <p:cNvSpPr txBox="1"/>
          <p:nvPr/>
        </p:nvSpPr>
        <p:spPr>
          <a:xfrm>
            <a:off x="304534" y="5882594"/>
            <a:ext cx="211703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cs typeface="+mn-cs"/>
              </a:rPr>
              <a:t>自動車総連</a:t>
            </a:r>
            <a:endParaRPr kumimoji="1" lang="en-US" altLang="ja-JP" sz="1100" b="0" i="0" u="none" strike="noStrike" kern="120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 b="0" i="0" u="none" strike="noStrike" kern="120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cs typeface="+mn-cs"/>
              </a:rPr>
              <a:t>結成から</a:t>
            </a:r>
            <a:r>
              <a:rPr kumimoji="1" lang="en-US" altLang="ja-JP" sz="1100" b="0" i="0" u="none" strike="noStrike" kern="120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cs typeface="+mn-cs"/>
              </a:rPr>
              <a:t>45</a:t>
            </a:r>
            <a:r>
              <a:rPr kumimoji="1" lang="ja-JP" altLang="en-US" sz="1100" b="0" i="0" u="none" strike="noStrike" kern="120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cs typeface="+mn-cs"/>
              </a:rPr>
              <a:t>年</a:t>
            </a:r>
          </a:p>
        </p:txBody>
      </p:sp>
      <p:sp>
        <p:nvSpPr>
          <p:cNvPr id="42" name="テキスト ボックス 41">
            <a:extLst>
              <a:ext uri="{FF2B5EF4-FFF2-40B4-BE49-F238E27FC236}">
                <a16:creationId xmlns:a16="http://schemas.microsoft.com/office/drawing/2014/main" id="{E4FA3554-F5DD-4129-9BC2-D9A712CB4348}"/>
              </a:ext>
            </a:extLst>
          </p:cNvPr>
          <p:cNvSpPr txBox="1"/>
          <p:nvPr/>
        </p:nvSpPr>
        <p:spPr>
          <a:xfrm>
            <a:off x="7313812" y="135502"/>
            <a:ext cx="1765004"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3</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ページ </a:t>
            </a:r>
            <a:r>
              <a:rPr kumimoji="1" lang="en-US" altLang="ja-JP" sz="9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lang="en-US" altLang="ja-JP" sz="900" dirty="0">
                <a:solidFill>
                  <a:prstClr val="black">
                    <a:lumMod val="75000"/>
                    <a:lumOff val="25000"/>
                  </a:prstClr>
                </a:solidFill>
                <a:latin typeface="Meiryo UI" panose="020B0604030504040204" pitchFamily="50" charset="-128"/>
                <a:ea typeface="Meiryo UI" panose="020B0604030504040204" pitchFamily="50" charset="-128"/>
              </a:rPr>
              <a:t>14</a:t>
            </a:r>
            <a:r>
              <a:rPr kumimoji="1" lang="ja-JP" altLang="en-US" sz="9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ページ</a:t>
            </a:r>
          </a:p>
        </p:txBody>
      </p:sp>
    </p:spTree>
    <p:extLst>
      <p:ext uri="{BB962C8B-B14F-4D97-AF65-F5344CB8AC3E}">
        <p14:creationId xmlns:p14="http://schemas.microsoft.com/office/powerpoint/2010/main" val="1915559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00CDFB6E-8B00-4303-B0F7-46A3BE1AC2A2}"/>
              </a:ext>
            </a:extLst>
          </p:cNvPr>
          <p:cNvSpPr/>
          <p:nvPr/>
        </p:nvSpPr>
        <p:spPr>
          <a:xfrm>
            <a:off x="467140" y="1678327"/>
            <a:ext cx="8239539" cy="4045225"/>
          </a:xfrm>
          <a:prstGeom prst="rect">
            <a:avLst/>
          </a:prstGeom>
          <a:solidFill>
            <a:srgbClr val="E7F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 name="正方形/長方形 2">
            <a:extLst>
              <a:ext uri="{FF2B5EF4-FFF2-40B4-BE49-F238E27FC236}">
                <a16:creationId xmlns:a16="http://schemas.microsoft.com/office/drawing/2014/main" id="{C2DFA7AA-F402-9F3B-7DCD-0F5C6A0B9760}"/>
              </a:ext>
            </a:extLst>
          </p:cNvPr>
          <p:cNvSpPr/>
          <p:nvPr/>
        </p:nvSpPr>
        <p:spPr>
          <a:xfrm>
            <a:off x="0" y="-1"/>
            <a:ext cx="9144000" cy="480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5" name="直線コネクタ 4">
            <a:extLst>
              <a:ext uri="{FF2B5EF4-FFF2-40B4-BE49-F238E27FC236}">
                <a16:creationId xmlns:a16="http://schemas.microsoft.com/office/drawing/2014/main" id="{BA05680D-00C3-26E7-224B-8901D60501BF}"/>
              </a:ext>
            </a:extLst>
          </p:cNvPr>
          <p:cNvCxnSpPr>
            <a:cxnSpLocks/>
          </p:cNvCxnSpPr>
          <p:nvPr/>
        </p:nvCxnSpPr>
        <p:spPr>
          <a:xfrm>
            <a:off x="-16001" y="480282"/>
            <a:ext cx="9163876" cy="6"/>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0D6C7EC9-F5CE-6777-6EAC-CB06977464DE}"/>
              </a:ext>
            </a:extLst>
          </p:cNvPr>
          <p:cNvCxnSpPr>
            <a:cxnSpLocks/>
          </p:cNvCxnSpPr>
          <p:nvPr/>
        </p:nvCxnSpPr>
        <p:spPr>
          <a:xfrm>
            <a:off x="-19876" y="533289"/>
            <a:ext cx="9163876"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4CA259D1-E780-B2A4-4383-0D4AF4FEDA70}"/>
              </a:ext>
            </a:extLst>
          </p:cNvPr>
          <p:cNvSpPr txBox="1"/>
          <p:nvPr/>
        </p:nvSpPr>
        <p:spPr>
          <a:xfrm>
            <a:off x="65184" y="90522"/>
            <a:ext cx="91638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『20</a:t>
            </a: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a:t>
            </a:r>
            <a:r>
              <a:rPr kumimoji="1" lang="en-US" altLang="ja-JP"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30</a:t>
            </a: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ビジョン</a:t>
            </a:r>
            <a:r>
              <a:rPr kumimoji="1" lang="en-US" altLang="ja-JP"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の位置づけ</a:t>
            </a:r>
          </a:p>
        </p:txBody>
      </p:sp>
      <p:sp>
        <p:nvSpPr>
          <p:cNvPr id="9" name="テキスト ボックス 8">
            <a:extLst>
              <a:ext uri="{FF2B5EF4-FFF2-40B4-BE49-F238E27FC236}">
                <a16:creationId xmlns:a16="http://schemas.microsoft.com/office/drawing/2014/main" id="{A35D4E18-2507-352A-6CEA-DC71AB143E18}"/>
              </a:ext>
            </a:extLst>
          </p:cNvPr>
          <p:cNvSpPr txBox="1"/>
          <p:nvPr/>
        </p:nvSpPr>
        <p:spPr>
          <a:xfrm>
            <a:off x="467140" y="2233807"/>
            <a:ext cx="8209719" cy="31085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0070C0"/>
                </a:solidFill>
                <a:effectLst>
                  <a:glow rad="127000">
                    <a:prstClr val="white"/>
                  </a:glow>
                </a:effectLst>
                <a:uLnTx/>
                <a:uFillTx/>
                <a:latin typeface="Meiryo UI" panose="020B0604030504040204" pitchFamily="50" charset="-128"/>
                <a:ea typeface="Meiryo UI" panose="020B0604030504040204" pitchFamily="50" charset="-128"/>
                <a:cs typeface="+mn-cs"/>
              </a:rPr>
              <a:t>2030</a:t>
            </a:r>
            <a:r>
              <a:rPr kumimoji="1" lang="ja-JP" altLang="en-US" sz="2400" b="1" i="0" u="none" strike="noStrike" kern="1200" cap="none" spc="0" normalizeH="0" baseline="0" noProof="0" dirty="0">
                <a:ln>
                  <a:noFill/>
                </a:ln>
                <a:solidFill>
                  <a:srgbClr val="0070C0"/>
                </a:solidFill>
                <a:effectLst>
                  <a:glow rad="127000">
                    <a:prstClr val="white"/>
                  </a:glow>
                </a:effectLst>
                <a:uLnTx/>
                <a:uFillTx/>
                <a:latin typeface="Meiryo UI" panose="020B0604030504040204" pitchFamily="50" charset="-128"/>
                <a:ea typeface="Meiryo UI" panose="020B0604030504040204" pitchFamily="50" charset="-128"/>
                <a:cs typeface="+mn-cs"/>
              </a:rPr>
              <a:t>年に日系自動車企業の海外事業体において</a:t>
            </a:r>
            <a:endParaRPr kumimoji="1" lang="en-US" altLang="ja-JP" sz="2400" b="1" i="0" u="none" strike="noStrike" kern="1200" cap="none" spc="0" normalizeH="0" baseline="0" noProof="0" dirty="0">
              <a:ln>
                <a:noFill/>
              </a:ln>
              <a:solidFill>
                <a:srgbClr val="0070C0"/>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70C0"/>
                </a:solidFill>
                <a:effectLst>
                  <a:glow rad="127000">
                    <a:prstClr val="white"/>
                  </a:glow>
                </a:effectLst>
                <a:uLnTx/>
                <a:uFillTx/>
                <a:latin typeface="Meiryo UI" panose="020B0604030504040204" pitchFamily="50" charset="-128"/>
                <a:ea typeface="Meiryo UI" panose="020B0604030504040204" pitchFamily="50" charset="-128"/>
                <a:cs typeface="+mn-cs"/>
              </a:rPr>
              <a:t>どのような労使関係を実現したいか</a:t>
            </a:r>
            <a:endParaRPr kumimoji="1" lang="en-US" altLang="ja-JP" sz="2400" b="1" i="0" u="none" strike="noStrike" kern="1200" cap="none" spc="0" normalizeH="0" baseline="0" noProof="0" dirty="0">
              <a:ln>
                <a:noFill/>
              </a:ln>
              <a:solidFill>
                <a:srgbClr val="0070C0"/>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そして、</a:t>
            </a:r>
            <a:endParaRPr kumimoji="1" lang="en-US" altLang="ja-JP" sz="20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srgbClr val="1F497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6666"/>
                </a:solidFill>
                <a:effectLst>
                  <a:glow rad="127000">
                    <a:prstClr val="white"/>
                  </a:glow>
                </a:effectLst>
                <a:uLnTx/>
                <a:uFillTx/>
                <a:latin typeface="Meiryo UI" panose="020B0604030504040204" pitchFamily="50" charset="-128"/>
                <a:ea typeface="Meiryo UI" panose="020B0604030504040204" pitchFamily="50" charset="-128"/>
                <a:cs typeface="+mn-cs"/>
              </a:rPr>
              <a:t>その労使関係を実現するにあたり、</a:t>
            </a:r>
            <a:endParaRPr kumimoji="1" lang="en-US" altLang="ja-JP" sz="2400" b="1" i="0" u="none" strike="noStrike" kern="1200" cap="none" spc="0" normalizeH="0" baseline="0" noProof="0" dirty="0">
              <a:ln>
                <a:noFill/>
              </a:ln>
              <a:solidFill>
                <a:srgbClr val="006666"/>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6666"/>
                </a:solidFill>
                <a:effectLst>
                  <a:glow rad="127000">
                    <a:prstClr val="white"/>
                  </a:glow>
                </a:effectLst>
                <a:uLnTx/>
                <a:uFillTx/>
                <a:latin typeface="Meiryo UI" panose="020B0604030504040204" pitchFamily="50" charset="-128"/>
                <a:ea typeface="Meiryo UI" panose="020B0604030504040204" pitchFamily="50" charset="-128"/>
                <a:cs typeface="+mn-cs"/>
              </a:rPr>
              <a:t>日本の労働組合がどのような存在でありたいか</a:t>
            </a:r>
            <a:endParaRPr kumimoji="1" lang="en-US" altLang="ja-JP" sz="2400" b="1" i="0" u="none" strike="noStrike" kern="1200" cap="none" spc="0" normalizeH="0" baseline="0" noProof="0" dirty="0">
              <a:ln>
                <a:noFill/>
              </a:ln>
              <a:solidFill>
                <a:srgbClr val="006666"/>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を示したもの</a:t>
            </a:r>
          </a:p>
        </p:txBody>
      </p:sp>
      <p:sp>
        <p:nvSpPr>
          <p:cNvPr id="14" name="テキスト ボックス 13">
            <a:extLst>
              <a:ext uri="{FF2B5EF4-FFF2-40B4-BE49-F238E27FC236}">
                <a16:creationId xmlns:a16="http://schemas.microsoft.com/office/drawing/2014/main" id="{886C93E7-6DB5-B1F7-00BE-8B1EB88B89B2}"/>
              </a:ext>
            </a:extLst>
          </p:cNvPr>
          <p:cNvSpPr txBox="1"/>
          <p:nvPr/>
        </p:nvSpPr>
        <p:spPr>
          <a:xfrm>
            <a:off x="7313812" y="135502"/>
            <a:ext cx="1765004"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4</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ページ </a:t>
            </a:r>
            <a:r>
              <a:rPr kumimoji="1" lang="en-US" altLang="ja-JP" sz="9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lang="en-US" altLang="ja-JP" sz="900" dirty="0">
                <a:solidFill>
                  <a:prstClr val="black">
                    <a:lumMod val="75000"/>
                    <a:lumOff val="25000"/>
                  </a:prstClr>
                </a:solidFill>
                <a:latin typeface="Meiryo UI" panose="020B0604030504040204" pitchFamily="50" charset="-128"/>
                <a:ea typeface="Meiryo UI" panose="020B0604030504040204" pitchFamily="50" charset="-128"/>
              </a:rPr>
              <a:t>14</a:t>
            </a:r>
            <a:r>
              <a:rPr kumimoji="1" lang="ja-JP" altLang="en-US" sz="9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ページ</a:t>
            </a:r>
          </a:p>
        </p:txBody>
      </p:sp>
    </p:spTree>
    <p:extLst>
      <p:ext uri="{BB962C8B-B14F-4D97-AF65-F5344CB8AC3E}">
        <p14:creationId xmlns:p14="http://schemas.microsoft.com/office/powerpoint/2010/main" val="4120360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2DFA7AA-F402-9F3B-7DCD-0F5C6A0B9760}"/>
              </a:ext>
            </a:extLst>
          </p:cNvPr>
          <p:cNvSpPr/>
          <p:nvPr/>
        </p:nvSpPr>
        <p:spPr>
          <a:xfrm>
            <a:off x="0" y="-1"/>
            <a:ext cx="9163876" cy="480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5" name="直線コネクタ 4">
            <a:extLst>
              <a:ext uri="{FF2B5EF4-FFF2-40B4-BE49-F238E27FC236}">
                <a16:creationId xmlns:a16="http://schemas.microsoft.com/office/drawing/2014/main" id="{BA05680D-00C3-26E7-224B-8901D60501BF}"/>
              </a:ext>
            </a:extLst>
          </p:cNvPr>
          <p:cNvCxnSpPr>
            <a:cxnSpLocks/>
          </p:cNvCxnSpPr>
          <p:nvPr/>
        </p:nvCxnSpPr>
        <p:spPr>
          <a:xfrm>
            <a:off x="-16001" y="480282"/>
            <a:ext cx="9163876" cy="6"/>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0D6C7EC9-F5CE-6777-6EAC-CB06977464DE}"/>
              </a:ext>
            </a:extLst>
          </p:cNvPr>
          <p:cNvCxnSpPr>
            <a:cxnSpLocks/>
          </p:cNvCxnSpPr>
          <p:nvPr/>
        </p:nvCxnSpPr>
        <p:spPr>
          <a:xfrm>
            <a:off x="-19876" y="533289"/>
            <a:ext cx="9163876"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4CA259D1-E780-B2A4-4383-0D4AF4FEDA70}"/>
              </a:ext>
            </a:extLst>
          </p:cNvPr>
          <p:cNvSpPr txBox="1"/>
          <p:nvPr/>
        </p:nvSpPr>
        <p:spPr>
          <a:xfrm>
            <a:off x="-19876" y="72878"/>
            <a:ext cx="91638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『20</a:t>
            </a: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a:t>
            </a:r>
            <a:r>
              <a:rPr kumimoji="1" lang="en-US" altLang="ja-JP"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30</a:t>
            </a: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ビジョン</a:t>
            </a:r>
            <a:r>
              <a:rPr kumimoji="1" lang="en-US" altLang="ja-JP"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の概要</a:t>
            </a:r>
          </a:p>
        </p:txBody>
      </p:sp>
      <p:sp>
        <p:nvSpPr>
          <p:cNvPr id="22" name="二等辺三角形 21">
            <a:extLst>
              <a:ext uri="{FF2B5EF4-FFF2-40B4-BE49-F238E27FC236}">
                <a16:creationId xmlns:a16="http://schemas.microsoft.com/office/drawing/2014/main" id="{2F56A2AC-5FCB-7A67-6253-2670F7E19649}"/>
              </a:ext>
            </a:extLst>
          </p:cNvPr>
          <p:cNvSpPr/>
          <p:nvPr/>
        </p:nvSpPr>
        <p:spPr>
          <a:xfrm>
            <a:off x="647272" y="1053036"/>
            <a:ext cx="7900827" cy="5553247"/>
          </a:xfrm>
          <a:prstGeom prst="triangl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3" name="テキスト ボックス 22">
            <a:extLst>
              <a:ext uri="{FF2B5EF4-FFF2-40B4-BE49-F238E27FC236}">
                <a16:creationId xmlns:a16="http://schemas.microsoft.com/office/drawing/2014/main" id="{4AECE434-AC09-87C7-A9A2-CABFD95CE5EA}"/>
              </a:ext>
            </a:extLst>
          </p:cNvPr>
          <p:cNvSpPr txBox="1"/>
          <p:nvPr/>
        </p:nvSpPr>
        <p:spPr>
          <a:xfrm>
            <a:off x="-10274" y="675227"/>
            <a:ext cx="916387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mn-cs"/>
              </a:rPr>
              <a:t>自動車総連 国際活動のゴール</a:t>
            </a:r>
          </a:p>
        </p:txBody>
      </p:sp>
      <p:sp>
        <p:nvSpPr>
          <p:cNvPr id="25" name="テキスト ボックス 24">
            <a:extLst>
              <a:ext uri="{FF2B5EF4-FFF2-40B4-BE49-F238E27FC236}">
                <a16:creationId xmlns:a16="http://schemas.microsoft.com/office/drawing/2014/main" id="{7F9A1C91-BDF4-62BF-F763-B964DAC08980}"/>
              </a:ext>
            </a:extLst>
          </p:cNvPr>
          <p:cNvSpPr txBox="1"/>
          <p:nvPr/>
        </p:nvSpPr>
        <p:spPr>
          <a:xfrm>
            <a:off x="1" y="908336"/>
            <a:ext cx="9144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sng"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rPr>
              <a:t>全世界の自動車産業に関わる人々の幸福</a:t>
            </a:r>
          </a:p>
        </p:txBody>
      </p:sp>
      <p:sp>
        <p:nvSpPr>
          <p:cNvPr id="27" name="テキスト ボックス 26">
            <a:extLst>
              <a:ext uri="{FF2B5EF4-FFF2-40B4-BE49-F238E27FC236}">
                <a16:creationId xmlns:a16="http://schemas.microsoft.com/office/drawing/2014/main" id="{E30C021C-0D12-8F30-A1B9-2E1B0828BA62}"/>
              </a:ext>
            </a:extLst>
          </p:cNvPr>
          <p:cNvSpPr txBox="1"/>
          <p:nvPr/>
        </p:nvSpPr>
        <p:spPr>
          <a:xfrm>
            <a:off x="30822" y="1301231"/>
            <a:ext cx="912345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1F497D">
                    <a:lumMod val="50000"/>
                  </a:srgbClr>
                </a:solidFill>
                <a:effectLst>
                  <a:glow rad="127000">
                    <a:prstClr val="white"/>
                  </a:glow>
                </a:effectLst>
                <a:highlight>
                  <a:srgbClr val="FFFF00"/>
                </a:highlight>
                <a:uLnTx/>
                <a:uFillTx/>
                <a:latin typeface="Meiryo UI" panose="020B0604030504040204" pitchFamily="50" charset="-128"/>
                <a:ea typeface="Meiryo UI" panose="020B0604030504040204" pitchFamily="50" charset="-128"/>
                <a:cs typeface="+mn-cs"/>
              </a:rPr>
              <a:t>全世界の自動車産業における</a:t>
            </a:r>
            <a:endParaRPr kumimoji="1" lang="en-US" altLang="ja-JP" sz="1600" b="0" i="0" u="none" strike="noStrike" kern="1200" cap="none" spc="0" normalizeH="0" baseline="0" noProof="0" dirty="0">
              <a:ln>
                <a:noFill/>
              </a:ln>
              <a:solidFill>
                <a:srgbClr val="1F497D">
                  <a:lumMod val="50000"/>
                </a:srgbClr>
              </a:solidFill>
              <a:effectLst>
                <a:glow rad="127000">
                  <a:prstClr val="white"/>
                </a:glow>
              </a:effectLst>
              <a:highlight>
                <a:srgbClr val="FFFF00"/>
              </a:highligh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1F497D">
                    <a:lumMod val="50000"/>
                  </a:srgbClr>
                </a:solidFill>
                <a:effectLst>
                  <a:glow rad="127000">
                    <a:prstClr val="white"/>
                  </a:glow>
                </a:effectLst>
                <a:highlight>
                  <a:srgbClr val="FFFF00"/>
                </a:highlight>
                <a:uLnTx/>
                <a:uFillTx/>
                <a:latin typeface="Meiryo UI" panose="020B0604030504040204" pitchFamily="50" charset="-128"/>
                <a:ea typeface="Meiryo UI" panose="020B0604030504040204" pitchFamily="50" charset="-128"/>
                <a:cs typeface="+mn-cs"/>
              </a:rPr>
              <a:t>「労働基本権の確保」・「建設的労使関係の構築」と</a:t>
            </a:r>
            <a:endParaRPr kumimoji="1" lang="en-US" altLang="ja-JP" sz="1600" b="0" i="0" u="none" strike="noStrike" kern="1200" cap="none" spc="0" normalizeH="0" baseline="0" noProof="0" dirty="0">
              <a:ln>
                <a:noFill/>
              </a:ln>
              <a:solidFill>
                <a:srgbClr val="1F497D">
                  <a:lumMod val="50000"/>
                </a:srgbClr>
              </a:solidFill>
              <a:effectLst>
                <a:glow rad="127000">
                  <a:prstClr val="white"/>
                </a:glow>
              </a:effectLst>
              <a:highlight>
                <a:srgbClr val="FFFF00"/>
              </a:highligh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1F497D">
                    <a:lumMod val="50000"/>
                  </a:srgbClr>
                </a:solidFill>
                <a:effectLst>
                  <a:glow rad="127000">
                    <a:prstClr val="white"/>
                  </a:glow>
                </a:effectLst>
                <a:highlight>
                  <a:srgbClr val="FFFF00"/>
                </a:highlight>
                <a:uLnTx/>
                <a:uFillTx/>
                <a:latin typeface="Meiryo UI" panose="020B0604030504040204" pitchFamily="50" charset="-128"/>
                <a:ea typeface="Meiryo UI" panose="020B0604030504040204" pitchFamily="50" charset="-128"/>
                <a:cs typeface="+mn-cs"/>
              </a:rPr>
              <a:t>企業の健全で永続的な発展</a:t>
            </a:r>
          </a:p>
        </p:txBody>
      </p:sp>
      <p:sp>
        <p:nvSpPr>
          <p:cNvPr id="28" name="正方形/長方形 27">
            <a:extLst>
              <a:ext uri="{FF2B5EF4-FFF2-40B4-BE49-F238E27FC236}">
                <a16:creationId xmlns:a16="http://schemas.microsoft.com/office/drawing/2014/main" id="{CB2CA255-BE22-84A0-B32A-F74B36FC7EBB}"/>
              </a:ext>
            </a:extLst>
          </p:cNvPr>
          <p:cNvSpPr/>
          <p:nvPr/>
        </p:nvSpPr>
        <p:spPr>
          <a:xfrm>
            <a:off x="178012" y="2508740"/>
            <a:ext cx="8795161" cy="4125049"/>
          </a:xfrm>
          <a:prstGeom prst="rect">
            <a:avLst/>
          </a:prstGeom>
          <a:solidFill>
            <a:schemeClr val="accent1">
              <a:lumMod val="20000"/>
              <a:lumOff val="80000"/>
              <a:alpha val="40000"/>
            </a:schemeClr>
          </a:solidFill>
          <a:ln w="38100">
            <a:solidFill>
              <a:schemeClr val="tx2">
                <a:lumMod val="5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9" name="テキスト ボックス 28">
            <a:extLst>
              <a:ext uri="{FF2B5EF4-FFF2-40B4-BE49-F238E27FC236}">
                <a16:creationId xmlns:a16="http://schemas.microsoft.com/office/drawing/2014/main" id="{512D1521-D58E-F214-2B74-5798DB209A2B}"/>
              </a:ext>
            </a:extLst>
          </p:cNvPr>
          <p:cNvSpPr txBox="1"/>
          <p:nvPr/>
        </p:nvSpPr>
        <p:spPr>
          <a:xfrm>
            <a:off x="178012" y="2291507"/>
            <a:ext cx="87879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1F497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『20</a:t>
            </a:r>
            <a:r>
              <a:rPr kumimoji="1" lang="ja-JP" altLang="en-US" sz="2000" b="1" i="0" u="none" strike="noStrike" kern="1200" cap="none" spc="0" normalizeH="0" baseline="0" noProof="0" dirty="0">
                <a:ln>
                  <a:noFill/>
                </a:ln>
                <a:solidFill>
                  <a:srgbClr val="1F497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a:t>
            </a:r>
            <a:r>
              <a:rPr kumimoji="1" lang="en-US" altLang="ja-JP" sz="2000" b="1" i="0" u="none" strike="noStrike" kern="1200" cap="none" spc="0" normalizeH="0" baseline="0" noProof="0" dirty="0">
                <a:ln>
                  <a:noFill/>
                </a:ln>
                <a:solidFill>
                  <a:srgbClr val="1F497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30</a:t>
            </a:r>
            <a:r>
              <a:rPr kumimoji="1" lang="ja-JP" altLang="en-US" sz="2000" b="1" i="0" u="none" strike="noStrike" kern="1200" cap="none" spc="0" normalizeH="0" baseline="0" noProof="0" dirty="0">
                <a:ln>
                  <a:noFill/>
                </a:ln>
                <a:solidFill>
                  <a:srgbClr val="1F497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ビジョン</a:t>
            </a:r>
            <a:r>
              <a:rPr kumimoji="1" lang="en-US" altLang="ja-JP" sz="2000" b="1" i="0" u="none" strike="noStrike" kern="1200" cap="none" spc="0" normalizeH="0" baseline="0" noProof="0" dirty="0">
                <a:ln>
                  <a:noFill/>
                </a:ln>
                <a:solidFill>
                  <a:srgbClr val="1F497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a:t>
            </a:r>
            <a:endParaRPr kumimoji="1" lang="ja-JP" altLang="en-US" sz="2000" b="1" i="0" u="none" strike="noStrike" kern="1200" cap="none" spc="0" normalizeH="0" baseline="0" noProof="0" dirty="0">
              <a:ln>
                <a:noFill/>
              </a:ln>
              <a:solidFill>
                <a:srgbClr val="1F497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endParaRPr>
          </a:p>
        </p:txBody>
      </p:sp>
      <p:sp>
        <p:nvSpPr>
          <p:cNvPr id="31" name="正方形/長方形 30">
            <a:extLst>
              <a:ext uri="{FF2B5EF4-FFF2-40B4-BE49-F238E27FC236}">
                <a16:creationId xmlns:a16="http://schemas.microsoft.com/office/drawing/2014/main" id="{3DF1546B-E93D-C0B5-2989-4714ECA57BFB}"/>
              </a:ext>
            </a:extLst>
          </p:cNvPr>
          <p:cNvSpPr/>
          <p:nvPr/>
        </p:nvSpPr>
        <p:spPr>
          <a:xfrm>
            <a:off x="280756" y="3760601"/>
            <a:ext cx="401027" cy="1331471"/>
          </a:xfrm>
          <a:prstGeom prst="rect">
            <a:avLst/>
          </a:prstGeom>
          <a:solidFill>
            <a:schemeClr val="bg1"/>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2030</a:t>
            </a:r>
            <a:r>
              <a:rPr kumimoji="1" lang="ja-JP" altLang="en-US" sz="1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年</a:t>
            </a:r>
          </a:p>
        </p:txBody>
      </p:sp>
      <p:sp>
        <p:nvSpPr>
          <p:cNvPr id="30" name="正方形/長方形 29">
            <a:extLst>
              <a:ext uri="{FF2B5EF4-FFF2-40B4-BE49-F238E27FC236}">
                <a16:creationId xmlns:a16="http://schemas.microsoft.com/office/drawing/2014/main" id="{D90BC2F9-CDDD-CD97-994E-73A4964E2AC2}"/>
              </a:ext>
            </a:extLst>
          </p:cNvPr>
          <p:cNvSpPr/>
          <p:nvPr/>
        </p:nvSpPr>
        <p:spPr>
          <a:xfrm>
            <a:off x="280756" y="5195405"/>
            <a:ext cx="401027" cy="1328049"/>
          </a:xfrm>
          <a:prstGeom prst="rect">
            <a:avLst/>
          </a:prstGeom>
          <a:solidFill>
            <a:schemeClr val="bg1"/>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2020</a:t>
            </a:r>
            <a:r>
              <a:rPr kumimoji="1" lang="ja-JP" altLang="en-US" sz="1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年</a:t>
            </a:r>
          </a:p>
        </p:txBody>
      </p:sp>
      <p:sp>
        <p:nvSpPr>
          <p:cNvPr id="33" name="正方形/長方形 32">
            <a:extLst>
              <a:ext uri="{FF2B5EF4-FFF2-40B4-BE49-F238E27FC236}">
                <a16:creationId xmlns:a16="http://schemas.microsoft.com/office/drawing/2014/main" id="{9D2BA0A2-CC7B-3991-720A-8044079B2F0B}"/>
              </a:ext>
            </a:extLst>
          </p:cNvPr>
          <p:cNvSpPr/>
          <p:nvPr/>
        </p:nvSpPr>
        <p:spPr>
          <a:xfrm>
            <a:off x="836806" y="3021165"/>
            <a:ext cx="1569652" cy="648084"/>
          </a:xfrm>
          <a:prstGeom prst="rect">
            <a:avLst/>
          </a:prstGeom>
          <a:solidFill>
            <a:schemeClr val="bg1">
              <a:lumMod val="95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対象労使</a:t>
            </a:r>
          </a:p>
        </p:txBody>
      </p:sp>
      <p:sp>
        <p:nvSpPr>
          <p:cNvPr id="35" name="正方形/長方形 34">
            <a:extLst>
              <a:ext uri="{FF2B5EF4-FFF2-40B4-BE49-F238E27FC236}">
                <a16:creationId xmlns:a16="http://schemas.microsoft.com/office/drawing/2014/main" id="{D1718E00-446A-85D6-3529-73B4248023C5}"/>
              </a:ext>
            </a:extLst>
          </p:cNvPr>
          <p:cNvSpPr/>
          <p:nvPr/>
        </p:nvSpPr>
        <p:spPr>
          <a:xfrm>
            <a:off x="836805" y="3760601"/>
            <a:ext cx="1569651" cy="2762854"/>
          </a:xfrm>
          <a:prstGeom prst="rect">
            <a:avLst/>
          </a:prstGeom>
          <a:solidFill>
            <a:schemeClr val="bg1"/>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日系</a:t>
            </a:r>
            <a:endPar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自動車企業</a:t>
            </a:r>
            <a:endPar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5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海外事業体の</a:t>
            </a:r>
            <a:endPar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労使</a:t>
            </a:r>
            <a:endPar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p:txBody>
      </p:sp>
      <p:sp>
        <p:nvSpPr>
          <p:cNvPr id="37" name="正方形/長方形 36">
            <a:extLst>
              <a:ext uri="{FF2B5EF4-FFF2-40B4-BE49-F238E27FC236}">
                <a16:creationId xmlns:a16="http://schemas.microsoft.com/office/drawing/2014/main" id="{D3C473B3-5B6A-5A6D-3462-218B7E0E00A0}"/>
              </a:ext>
            </a:extLst>
          </p:cNvPr>
          <p:cNvSpPr/>
          <p:nvPr/>
        </p:nvSpPr>
        <p:spPr>
          <a:xfrm>
            <a:off x="4018472" y="3381207"/>
            <a:ext cx="1742425" cy="286329"/>
          </a:xfrm>
          <a:prstGeom prst="rect">
            <a:avLst/>
          </a:prstGeom>
          <a:solidFill>
            <a:schemeClr val="bg1">
              <a:lumMod val="95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価値観</a:t>
            </a:r>
            <a:endParaRPr kumimoji="1" lang="en-US" altLang="ja-JP" sz="14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38" name="正方形/長方形 37">
            <a:extLst>
              <a:ext uri="{FF2B5EF4-FFF2-40B4-BE49-F238E27FC236}">
                <a16:creationId xmlns:a16="http://schemas.microsoft.com/office/drawing/2014/main" id="{19820DDB-CE0E-9C32-1509-B678389367BE}"/>
              </a:ext>
            </a:extLst>
          </p:cNvPr>
          <p:cNvSpPr/>
          <p:nvPr/>
        </p:nvSpPr>
        <p:spPr>
          <a:xfrm>
            <a:off x="4018472" y="3758889"/>
            <a:ext cx="1742424" cy="2764565"/>
          </a:xfrm>
          <a:prstGeom prst="rect">
            <a:avLst/>
          </a:prstGeom>
          <a:solidFill>
            <a:schemeClr val="bg1"/>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現地における</a:t>
            </a:r>
            <a:endParaRPr kumimoji="1" lang="en-US" altLang="ja-JP" sz="1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highlight>
                  <a:srgbClr val="FFFF00"/>
                </a:highlight>
                <a:uLnTx/>
                <a:uFillTx/>
                <a:latin typeface="Meiryo UI" panose="020B0604030504040204" pitchFamily="50" charset="-128"/>
                <a:ea typeface="Meiryo UI" panose="020B0604030504040204" pitchFamily="50" charset="-128"/>
                <a:cs typeface="+mn-cs"/>
              </a:rPr>
              <a:t>「建設的</a:t>
            </a:r>
            <a:endParaRPr kumimoji="1" lang="en-US" altLang="ja-JP" sz="1800" b="1" i="0" u="none" strike="noStrike" kern="1200" cap="none" spc="0" normalizeH="0" baseline="0" noProof="0" dirty="0">
              <a:ln>
                <a:noFill/>
              </a:ln>
              <a:solidFill>
                <a:srgbClr val="0070C0"/>
              </a:solidFill>
              <a:effectLst/>
              <a:highlight>
                <a:srgbClr val="FFFF00"/>
              </a:highligh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highlight>
                  <a:srgbClr val="FFFF00"/>
                </a:highlight>
                <a:uLnTx/>
                <a:uFillTx/>
                <a:latin typeface="Meiryo UI" panose="020B0604030504040204" pitchFamily="50" charset="-128"/>
                <a:ea typeface="Meiryo UI" panose="020B0604030504040204" pitchFamily="50" charset="-128"/>
                <a:cs typeface="+mn-cs"/>
              </a:rPr>
              <a:t>労使関係」</a:t>
            </a:r>
            <a:endParaRPr kumimoji="1" lang="en-US" altLang="ja-JP" sz="1400" b="1" i="0" u="none" strike="noStrike" kern="1200" cap="none" spc="0" normalizeH="0" baseline="0" noProof="0" dirty="0">
              <a:ln>
                <a:noFill/>
              </a:ln>
              <a:solidFill>
                <a:srgbClr val="0070C0"/>
              </a:solidFill>
              <a:effectLst/>
              <a:highlight>
                <a:srgbClr val="FFFF00"/>
              </a:highligh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4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rPr>
              <a:t>を理解・共有</a:t>
            </a:r>
            <a:endParaRPr kumimoji="1" lang="en-US" altLang="ja-JP" sz="14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している</a:t>
            </a:r>
            <a:endParaRPr kumimoji="1" lang="en-US" altLang="ja-JP" sz="1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p:txBody>
      </p:sp>
      <p:sp>
        <p:nvSpPr>
          <p:cNvPr id="40" name="正方形/長方形 39">
            <a:extLst>
              <a:ext uri="{FF2B5EF4-FFF2-40B4-BE49-F238E27FC236}">
                <a16:creationId xmlns:a16="http://schemas.microsoft.com/office/drawing/2014/main" id="{69DC2D71-7E82-2635-235A-7028245F051E}"/>
              </a:ext>
            </a:extLst>
          </p:cNvPr>
          <p:cNvSpPr/>
          <p:nvPr/>
        </p:nvSpPr>
        <p:spPr>
          <a:xfrm>
            <a:off x="5834050" y="3381207"/>
            <a:ext cx="1581282" cy="286329"/>
          </a:xfrm>
          <a:prstGeom prst="rect">
            <a:avLst/>
          </a:prstGeom>
          <a:solidFill>
            <a:schemeClr val="bg1">
              <a:lumMod val="95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枠組み</a:t>
            </a:r>
            <a:endParaRPr kumimoji="1" lang="en-US" altLang="ja-JP" sz="14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41" name="正方形/長方形 40">
            <a:extLst>
              <a:ext uri="{FF2B5EF4-FFF2-40B4-BE49-F238E27FC236}">
                <a16:creationId xmlns:a16="http://schemas.microsoft.com/office/drawing/2014/main" id="{ED629991-DD43-2341-8F6D-E694E26DD452}"/>
              </a:ext>
            </a:extLst>
          </p:cNvPr>
          <p:cNvSpPr/>
          <p:nvPr/>
        </p:nvSpPr>
        <p:spPr>
          <a:xfrm>
            <a:off x="5834049" y="3758889"/>
            <a:ext cx="1581281" cy="2766276"/>
          </a:xfrm>
          <a:prstGeom prst="rect">
            <a:avLst/>
          </a:prstGeom>
          <a:solidFill>
            <a:schemeClr val="bg1"/>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highlight>
                  <a:srgbClr val="FFFF00"/>
                </a:highlight>
                <a:uLnTx/>
                <a:uFillTx/>
                <a:latin typeface="Meiryo UI" panose="020B0604030504040204" pitchFamily="50" charset="-128"/>
                <a:ea typeface="Meiryo UI" panose="020B0604030504040204" pitchFamily="50" charset="-128"/>
                <a:cs typeface="+mn-cs"/>
              </a:rPr>
              <a:t>「労使対話」</a:t>
            </a:r>
            <a:r>
              <a:rPr kumimoji="1" lang="ja-JP" altLang="en-US" sz="14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rPr>
              <a:t>が実践</a:t>
            </a:r>
            <a:r>
              <a:rPr kumimoji="1" lang="ja-JP" altLang="en-US" sz="1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され、且つ</a:t>
            </a:r>
            <a:endParaRPr kumimoji="1" lang="en-US" altLang="ja-JP" sz="1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highlight>
                  <a:srgbClr val="FFFF00"/>
                </a:highlight>
                <a:uLnTx/>
                <a:uFillTx/>
                <a:latin typeface="Meiryo UI" panose="020B0604030504040204" pitchFamily="50" charset="-128"/>
                <a:ea typeface="Meiryo UI" panose="020B0604030504040204" pitchFamily="50" charset="-128"/>
                <a:cs typeface="+mn-cs"/>
              </a:rPr>
              <a:t>仕組み化</a:t>
            </a:r>
            <a:endParaRPr kumimoji="1" lang="en-US" altLang="ja-JP" sz="1800" b="1" i="0" u="none" strike="noStrike" kern="1200" cap="none" spc="0" normalizeH="0" baseline="0" noProof="0" dirty="0">
              <a:ln>
                <a:noFill/>
              </a:ln>
              <a:solidFill>
                <a:srgbClr val="0070C0"/>
              </a:solidFill>
              <a:effectLst/>
              <a:highlight>
                <a:srgbClr val="FFFF00"/>
              </a:highligh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されている</a:t>
            </a:r>
          </a:p>
        </p:txBody>
      </p:sp>
      <p:sp>
        <p:nvSpPr>
          <p:cNvPr id="48" name="正方形/長方形 47">
            <a:extLst>
              <a:ext uri="{FF2B5EF4-FFF2-40B4-BE49-F238E27FC236}">
                <a16:creationId xmlns:a16="http://schemas.microsoft.com/office/drawing/2014/main" id="{E6899791-A47F-2DC9-B348-87C827C7382C}"/>
              </a:ext>
            </a:extLst>
          </p:cNvPr>
          <p:cNvSpPr/>
          <p:nvPr/>
        </p:nvSpPr>
        <p:spPr>
          <a:xfrm>
            <a:off x="2489228" y="3021164"/>
            <a:ext cx="1382981" cy="646373"/>
          </a:xfrm>
          <a:prstGeom prst="rect">
            <a:avLst/>
          </a:prstGeom>
          <a:solidFill>
            <a:schemeClr val="bg1">
              <a:lumMod val="95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対象地域</a:t>
            </a:r>
            <a:r>
              <a:rPr kumimoji="1" lang="en-US" altLang="ja-JP" sz="14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国</a:t>
            </a:r>
          </a:p>
        </p:txBody>
      </p:sp>
      <p:sp>
        <p:nvSpPr>
          <p:cNvPr id="49" name="正方形/長方形 48">
            <a:extLst>
              <a:ext uri="{FF2B5EF4-FFF2-40B4-BE49-F238E27FC236}">
                <a16:creationId xmlns:a16="http://schemas.microsoft.com/office/drawing/2014/main" id="{5BE27DAF-D4B0-E0DD-1B44-61122E01ED46}"/>
              </a:ext>
            </a:extLst>
          </p:cNvPr>
          <p:cNvSpPr/>
          <p:nvPr/>
        </p:nvSpPr>
        <p:spPr>
          <a:xfrm>
            <a:off x="2489228" y="3758889"/>
            <a:ext cx="1382980" cy="1331471"/>
          </a:xfrm>
          <a:prstGeom prst="rect">
            <a:avLst/>
          </a:prstGeom>
          <a:solidFill>
            <a:schemeClr val="bg1"/>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日系自動車企業が</a:t>
            </a:r>
            <a:endParaRPr kumimoji="1" lang="en-US" altLang="ja-JP" sz="12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進出する</a:t>
            </a:r>
            <a:endParaRPr kumimoji="1" lang="en-US" altLang="ja-JP" sz="12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全ての国</a:t>
            </a:r>
          </a:p>
        </p:txBody>
      </p:sp>
      <p:sp>
        <p:nvSpPr>
          <p:cNvPr id="50" name="正方形/長方形 49">
            <a:extLst>
              <a:ext uri="{FF2B5EF4-FFF2-40B4-BE49-F238E27FC236}">
                <a16:creationId xmlns:a16="http://schemas.microsoft.com/office/drawing/2014/main" id="{8CAD7612-FDB6-D1FF-A16A-7BC15BDE814F}"/>
              </a:ext>
            </a:extLst>
          </p:cNvPr>
          <p:cNvSpPr/>
          <p:nvPr/>
        </p:nvSpPr>
        <p:spPr>
          <a:xfrm>
            <a:off x="2489228" y="5193695"/>
            <a:ext cx="1382980" cy="1329760"/>
          </a:xfrm>
          <a:prstGeom prst="rect">
            <a:avLst/>
          </a:prstGeom>
          <a:solidFill>
            <a:schemeClr val="bg1"/>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重点地域</a:t>
            </a:r>
            <a:endParaRPr kumimoji="1" lang="en-US" altLang="ja-JP" sz="12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ASEAN</a:t>
            </a:r>
            <a:endPar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p:txBody>
      </p:sp>
      <p:sp>
        <p:nvSpPr>
          <p:cNvPr id="51" name="正方形/長方形 50">
            <a:extLst>
              <a:ext uri="{FF2B5EF4-FFF2-40B4-BE49-F238E27FC236}">
                <a16:creationId xmlns:a16="http://schemas.microsoft.com/office/drawing/2014/main" id="{C7912D1A-0399-848A-B34F-48076F66F005}"/>
              </a:ext>
            </a:extLst>
          </p:cNvPr>
          <p:cNvSpPr/>
          <p:nvPr/>
        </p:nvSpPr>
        <p:spPr>
          <a:xfrm>
            <a:off x="4018471" y="3021164"/>
            <a:ext cx="3396859" cy="286329"/>
          </a:xfrm>
          <a:prstGeom prst="rect">
            <a:avLst/>
          </a:prstGeom>
          <a:solidFill>
            <a:schemeClr val="bg1">
              <a:lumMod val="95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lumMod val="75000"/>
                    <a:lumOff val="25000"/>
                  </a:prstClr>
                </a:solidFill>
                <a:effectLst/>
                <a:highlight>
                  <a:srgbClr val="FFFF00"/>
                </a:highlight>
                <a:uLnTx/>
                <a:uFillTx/>
                <a:latin typeface="Meiryo UI" panose="020B0604030504040204" pitchFamily="50" charset="-128"/>
                <a:ea typeface="Meiryo UI" panose="020B0604030504040204" pitchFamily="50" charset="-128"/>
                <a:cs typeface="+mn-cs"/>
              </a:rPr>
              <a:t>海外事業体 労使関係</a:t>
            </a:r>
            <a:endParaRPr kumimoji="1" lang="en-US" altLang="ja-JP" sz="1400" b="1" i="0" u="none" strike="noStrike" kern="1200" cap="none" spc="0" normalizeH="0" baseline="0" noProof="0" dirty="0">
              <a:ln>
                <a:noFill/>
              </a:ln>
              <a:solidFill>
                <a:prstClr val="black">
                  <a:lumMod val="75000"/>
                  <a:lumOff val="25000"/>
                </a:prstClr>
              </a:solidFill>
              <a:effectLst/>
              <a:highlight>
                <a:srgbClr val="FFFF00"/>
              </a:highlight>
              <a:uLnTx/>
              <a:uFillTx/>
              <a:latin typeface="Meiryo UI" panose="020B0604030504040204" pitchFamily="50" charset="-128"/>
              <a:ea typeface="Meiryo UI" panose="020B0604030504040204" pitchFamily="50" charset="-128"/>
              <a:cs typeface="+mn-cs"/>
            </a:endParaRPr>
          </a:p>
        </p:txBody>
      </p:sp>
      <p:sp>
        <p:nvSpPr>
          <p:cNvPr id="52" name="正方形/長方形 51">
            <a:extLst>
              <a:ext uri="{FF2B5EF4-FFF2-40B4-BE49-F238E27FC236}">
                <a16:creationId xmlns:a16="http://schemas.microsoft.com/office/drawing/2014/main" id="{5E21E341-37A3-D21F-2B46-952072767A03}"/>
              </a:ext>
            </a:extLst>
          </p:cNvPr>
          <p:cNvSpPr/>
          <p:nvPr/>
        </p:nvSpPr>
        <p:spPr>
          <a:xfrm>
            <a:off x="7559853" y="3021163"/>
            <a:ext cx="1299823" cy="646373"/>
          </a:xfrm>
          <a:prstGeom prst="rect">
            <a:avLst/>
          </a:prstGeom>
          <a:solidFill>
            <a:schemeClr val="bg1">
              <a:lumMod val="95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lumMod val="75000"/>
                    <a:lumOff val="25000"/>
                  </a:prstClr>
                </a:solidFill>
                <a:effectLst/>
                <a:highlight>
                  <a:srgbClr val="FFFF00"/>
                </a:highlight>
                <a:uLnTx/>
                <a:uFillTx/>
                <a:latin typeface="Meiryo UI" panose="020B0604030504040204" pitchFamily="50" charset="-128"/>
                <a:ea typeface="Meiryo UI" panose="020B0604030504040204" pitchFamily="50" charset="-128"/>
                <a:cs typeface="+mn-cs"/>
              </a:rPr>
              <a:t>日本の</a:t>
            </a:r>
            <a:endParaRPr kumimoji="1" lang="en-US" altLang="ja-JP" sz="1400" b="1" i="0" u="none" strike="noStrike" kern="1200" cap="none" spc="0" normalizeH="0" baseline="0" noProof="0" dirty="0">
              <a:ln>
                <a:noFill/>
              </a:ln>
              <a:solidFill>
                <a:prstClr val="black">
                  <a:lumMod val="75000"/>
                  <a:lumOff val="25000"/>
                </a:prstClr>
              </a:solidFill>
              <a:effectLst/>
              <a:highlight>
                <a:srgbClr val="FFFF00"/>
              </a:highligh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lumMod val="75000"/>
                    <a:lumOff val="25000"/>
                  </a:prstClr>
                </a:solidFill>
                <a:effectLst/>
                <a:highlight>
                  <a:srgbClr val="FFFF00"/>
                </a:highlight>
                <a:uLnTx/>
                <a:uFillTx/>
                <a:latin typeface="Meiryo UI" panose="020B0604030504040204" pitchFamily="50" charset="-128"/>
                <a:ea typeface="Meiryo UI" panose="020B0604030504040204" pitchFamily="50" charset="-128"/>
                <a:cs typeface="+mn-cs"/>
              </a:rPr>
              <a:t>労働組合</a:t>
            </a:r>
          </a:p>
        </p:txBody>
      </p:sp>
      <p:sp>
        <p:nvSpPr>
          <p:cNvPr id="53" name="正方形/長方形 52">
            <a:extLst>
              <a:ext uri="{FF2B5EF4-FFF2-40B4-BE49-F238E27FC236}">
                <a16:creationId xmlns:a16="http://schemas.microsoft.com/office/drawing/2014/main" id="{47EF988A-F604-5F8F-796A-81F947CFDF26}"/>
              </a:ext>
            </a:extLst>
          </p:cNvPr>
          <p:cNvSpPr/>
          <p:nvPr/>
        </p:nvSpPr>
        <p:spPr>
          <a:xfrm>
            <a:off x="7557844" y="3758889"/>
            <a:ext cx="1299823" cy="2766276"/>
          </a:xfrm>
          <a:prstGeom prst="rect">
            <a:avLst/>
          </a:prstGeom>
          <a:solidFill>
            <a:schemeClr val="bg1"/>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海外事業体の</a:t>
            </a:r>
            <a:endParaRPr kumimoji="1" lang="en-US" altLang="ja-JP" sz="105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労働組合が</a:t>
            </a:r>
            <a:endParaRPr kumimoji="1" lang="en-US" altLang="ja-JP" sz="105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課題に直面した際</a:t>
            </a:r>
            <a:endParaRPr kumimoji="1" lang="en-US" altLang="ja-JP" sz="105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6666"/>
                </a:solidFill>
                <a:effectLst/>
                <a:highlight>
                  <a:srgbClr val="FFFF00"/>
                </a:highlight>
                <a:uLnTx/>
                <a:uFillTx/>
                <a:latin typeface="Meiryo UI" panose="020B0604030504040204" pitchFamily="50" charset="-128"/>
                <a:ea typeface="Meiryo UI" panose="020B0604030504040204" pitchFamily="50" charset="-128"/>
                <a:cs typeface="+mn-cs"/>
              </a:rPr>
              <a:t>一番の</a:t>
            </a:r>
            <a:endParaRPr kumimoji="1" lang="en-US" altLang="ja-JP" sz="1800" b="1" i="0" u="none" strike="noStrike" kern="1200" cap="none" spc="0" normalizeH="0" baseline="0" noProof="0" dirty="0">
              <a:ln>
                <a:noFill/>
              </a:ln>
              <a:solidFill>
                <a:srgbClr val="006666"/>
              </a:solidFill>
              <a:effectLst/>
              <a:highlight>
                <a:srgbClr val="FFFF00"/>
              </a:highligh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6666"/>
                </a:solidFill>
                <a:effectLst/>
                <a:highlight>
                  <a:srgbClr val="FFFF00"/>
                </a:highlight>
                <a:uLnTx/>
                <a:uFillTx/>
                <a:latin typeface="Meiryo UI" panose="020B0604030504040204" pitchFamily="50" charset="-128"/>
                <a:ea typeface="Meiryo UI" panose="020B0604030504040204" pitchFamily="50" charset="-128"/>
                <a:cs typeface="+mn-cs"/>
              </a:rPr>
              <a:t>相談相手</a:t>
            </a:r>
            <a:endParaRPr kumimoji="1" lang="en-US" altLang="ja-JP" sz="1800" b="1" i="0" u="none" strike="noStrike" kern="1200" cap="none" spc="0" normalizeH="0" baseline="0" noProof="0" dirty="0">
              <a:ln>
                <a:noFill/>
              </a:ln>
              <a:solidFill>
                <a:srgbClr val="006666"/>
              </a:solidFill>
              <a:effectLst/>
              <a:highlight>
                <a:srgbClr val="FFFF00"/>
              </a:highligh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p:txBody>
      </p:sp>
      <p:sp>
        <p:nvSpPr>
          <p:cNvPr id="54" name="正方形/長方形 53">
            <a:extLst>
              <a:ext uri="{FF2B5EF4-FFF2-40B4-BE49-F238E27FC236}">
                <a16:creationId xmlns:a16="http://schemas.microsoft.com/office/drawing/2014/main" id="{C3E275F7-57D8-7CE2-80A8-38B601D089CC}"/>
              </a:ext>
            </a:extLst>
          </p:cNvPr>
          <p:cNvSpPr/>
          <p:nvPr/>
        </p:nvSpPr>
        <p:spPr>
          <a:xfrm>
            <a:off x="3961660" y="2832144"/>
            <a:ext cx="3483487" cy="3731066"/>
          </a:xfrm>
          <a:prstGeom prst="rect">
            <a:avLst/>
          </a:prstGeom>
          <a:noFill/>
          <a:ln>
            <a:solidFill>
              <a:srgbClr val="0070C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5" name="テキスト ボックス 54">
            <a:extLst>
              <a:ext uri="{FF2B5EF4-FFF2-40B4-BE49-F238E27FC236}">
                <a16:creationId xmlns:a16="http://schemas.microsoft.com/office/drawing/2014/main" id="{54666B92-6DFC-CA8F-63C7-67479B72A2BC}"/>
              </a:ext>
            </a:extLst>
          </p:cNvPr>
          <p:cNvSpPr txBox="1"/>
          <p:nvPr/>
        </p:nvSpPr>
        <p:spPr>
          <a:xfrm>
            <a:off x="3961660" y="2678361"/>
            <a:ext cx="348348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70C0"/>
                </a:solidFill>
                <a:effectLst>
                  <a:glow rad="127000">
                    <a:prstClr val="white"/>
                  </a:glow>
                </a:effectLst>
                <a:uLnTx/>
                <a:uFillTx/>
                <a:latin typeface="Meiryo UI" panose="020B0604030504040204" pitchFamily="50" charset="-128"/>
                <a:ea typeface="Meiryo UI" panose="020B0604030504040204" pitchFamily="50" charset="-128"/>
                <a:cs typeface="+mn-cs"/>
              </a:rPr>
              <a:t>どのような労使関係</a:t>
            </a:r>
          </a:p>
        </p:txBody>
      </p:sp>
      <p:sp>
        <p:nvSpPr>
          <p:cNvPr id="56" name="正方形/長方形 55">
            <a:extLst>
              <a:ext uri="{FF2B5EF4-FFF2-40B4-BE49-F238E27FC236}">
                <a16:creationId xmlns:a16="http://schemas.microsoft.com/office/drawing/2014/main" id="{785D1E70-28B8-044F-17BF-112D2E95A6F9}"/>
              </a:ext>
            </a:extLst>
          </p:cNvPr>
          <p:cNvSpPr/>
          <p:nvPr/>
        </p:nvSpPr>
        <p:spPr>
          <a:xfrm>
            <a:off x="7508362" y="2834022"/>
            <a:ext cx="1406253" cy="3731066"/>
          </a:xfrm>
          <a:prstGeom prst="rect">
            <a:avLst/>
          </a:prstGeom>
          <a:noFill/>
          <a:ln>
            <a:solidFill>
              <a:srgbClr val="0066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7" name="テキスト ボックス 56">
            <a:extLst>
              <a:ext uri="{FF2B5EF4-FFF2-40B4-BE49-F238E27FC236}">
                <a16:creationId xmlns:a16="http://schemas.microsoft.com/office/drawing/2014/main" id="{13589E90-6AA2-FE31-AE81-72F84164B113}"/>
              </a:ext>
            </a:extLst>
          </p:cNvPr>
          <p:cNvSpPr txBox="1"/>
          <p:nvPr/>
        </p:nvSpPr>
        <p:spPr>
          <a:xfrm>
            <a:off x="6475950" y="2661211"/>
            <a:ext cx="348348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6666"/>
                </a:solidFill>
                <a:effectLst>
                  <a:glow rad="127000">
                    <a:prstClr val="white"/>
                  </a:glow>
                </a:effectLst>
                <a:uLnTx/>
                <a:uFillTx/>
                <a:latin typeface="Meiryo UI" panose="020B0604030504040204" pitchFamily="50" charset="-128"/>
                <a:ea typeface="Meiryo UI" panose="020B0604030504040204" pitchFamily="50" charset="-128"/>
                <a:cs typeface="+mn-cs"/>
              </a:rPr>
              <a:t>どのような存在</a:t>
            </a:r>
          </a:p>
        </p:txBody>
      </p:sp>
      <p:sp>
        <p:nvSpPr>
          <p:cNvPr id="60" name="テキスト ボックス 59">
            <a:extLst>
              <a:ext uri="{FF2B5EF4-FFF2-40B4-BE49-F238E27FC236}">
                <a16:creationId xmlns:a16="http://schemas.microsoft.com/office/drawing/2014/main" id="{B289A8A3-F789-23A3-8C28-94C3D25EF06C}"/>
              </a:ext>
            </a:extLst>
          </p:cNvPr>
          <p:cNvSpPr txBox="1"/>
          <p:nvPr/>
        </p:nvSpPr>
        <p:spPr>
          <a:xfrm>
            <a:off x="7313812" y="135502"/>
            <a:ext cx="1765004"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5</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ページ </a:t>
            </a:r>
            <a:r>
              <a:rPr kumimoji="1" lang="en-US" altLang="ja-JP" sz="9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lang="en-US" altLang="ja-JP" sz="900" dirty="0">
                <a:solidFill>
                  <a:prstClr val="black">
                    <a:lumMod val="75000"/>
                    <a:lumOff val="25000"/>
                  </a:prstClr>
                </a:solidFill>
                <a:latin typeface="Meiryo UI" panose="020B0604030504040204" pitchFamily="50" charset="-128"/>
                <a:ea typeface="Meiryo UI" panose="020B0604030504040204" pitchFamily="50" charset="-128"/>
              </a:rPr>
              <a:t>14</a:t>
            </a:r>
            <a:r>
              <a:rPr kumimoji="1" lang="ja-JP" altLang="en-US" sz="9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ページ</a:t>
            </a:r>
          </a:p>
        </p:txBody>
      </p:sp>
    </p:spTree>
    <p:extLst>
      <p:ext uri="{BB962C8B-B14F-4D97-AF65-F5344CB8AC3E}">
        <p14:creationId xmlns:p14="http://schemas.microsoft.com/office/powerpoint/2010/main" val="2718824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42C878C8-CCED-F3C5-278E-A309ACC34FE8}"/>
              </a:ext>
            </a:extLst>
          </p:cNvPr>
          <p:cNvSpPr/>
          <p:nvPr/>
        </p:nvSpPr>
        <p:spPr>
          <a:xfrm>
            <a:off x="467140" y="1260117"/>
            <a:ext cx="8239539" cy="4821706"/>
          </a:xfrm>
          <a:prstGeom prst="rect">
            <a:avLst/>
          </a:prstGeom>
          <a:solidFill>
            <a:srgbClr val="E7F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 name="正方形/長方形 2">
            <a:extLst>
              <a:ext uri="{FF2B5EF4-FFF2-40B4-BE49-F238E27FC236}">
                <a16:creationId xmlns:a16="http://schemas.microsoft.com/office/drawing/2014/main" id="{C2DFA7AA-F402-9F3B-7DCD-0F5C6A0B9760}"/>
              </a:ext>
            </a:extLst>
          </p:cNvPr>
          <p:cNvSpPr/>
          <p:nvPr/>
        </p:nvSpPr>
        <p:spPr>
          <a:xfrm>
            <a:off x="0" y="-1"/>
            <a:ext cx="9163876" cy="480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5" name="直線コネクタ 4">
            <a:extLst>
              <a:ext uri="{FF2B5EF4-FFF2-40B4-BE49-F238E27FC236}">
                <a16:creationId xmlns:a16="http://schemas.microsoft.com/office/drawing/2014/main" id="{BA05680D-00C3-26E7-224B-8901D60501BF}"/>
              </a:ext>
            </a:extLst>
          </p:cNvPr>
          <p:cNvCxnSpPr>
            <a:cxnSpLocks/>
          </p:cNvCxnSpPr>
          <p:nvPr/>
        </p:nvCxnSpPr>
        <p:spPr>
          <a:xfrm>
            <a:off x="-16001" y="480282"/>
            <a:ext cx="9163876" cy="6"/>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0D6C7EC9-F5CE-6777-6EAC-CB06977464DE}"/>
              </a:ext>
            </a:extLst>
          </p:cNvPr>
          <p:cNvCxnSpPr>
            <a:cxnSpLocks/>
          </p:cNvCxnSpPr>
          <p:nvPr/>
        </p:nvCxnSpPr>
        <p:spPr>
          <a:xfrm>
            <a:off x="-19876" y="533289"/>
            <a:ext cx="9163876"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4CA259D1-E780-B2A4-4383-0D4AF4FEDA70}"/>
              </a:ext>
            </a:extLst>
          </p:cNvPr>
          <p:cNvSpPr txBox="1"/>
          <p:nvPr/>
        </p:nvSpPr>
        <p:spPr>
          <a:xfrm>
            <a:off x="-19876" y="72878"/>
            <a:ext cx="91638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『20</a:t>
            </a: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a:t>
            </a:r>
            <a:r>
              <a:rPr kumimoji="1" lang="en-US" altLang="ja-JP"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30</a:t>
            </a: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ビジョン</a:t>
            </a:r>
            <a:r>
              <a:rPr kumimoji="1" lang="en-US" altLang="ja-JP"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における「建設的労使関係」の定義</a:t>
            </a:r>
          </a:p>
        </p:txBody>
      </p:sp>
      <p:sp>
        <p:nvSpPr>
          <p:cNvPr id="4" name="正方形/長方形 3">
            <a:extLst>
              <a:ext uri="{FF2B5EF4-FFF2-40B4-BE49-F238E27FC236}">
                <a16:creationId xmlns:a16="http://schemas.microsoft.com/office/drawing/2014/main" id="{6DEFFAAD-4AF3-04C5-E2DC-35FC443B428D}"/>
              </a:ext>
            </a:extLst>
          </p:cNvPr>
          <p:cNvSpPr/>
          <p:nvPr/>
        </p:nvSpPr>
        <p:spPr>
          <a:xfrm>
            <a:off x="913608" y="1546888"/>
            <a:ext cx="7741294" cy="4189224"/>
          </a:xfrm>
          <a:prstGeom prst="rect">
            <a:avLst/>
          </a:prstGeom>
          <a:noFill/>
          <a:ln w="28575">
            <a:noFill/>
            <a:prstDash val="solid"/>
          </a:ln>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労働者の</a:t>
            </a:r>
            <a:r>
              <a:rPr kumimoji="1" lang="ja-JP" altLang="en-US" sz="18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eiryo UI" panose="020B0604030504040204" pitchFamily="50" charset="-128"/>
              </a:rPr>
              <a:t>基本的権利が尊重</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されている。</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労使が相互に</a:t>
            </a:r>
            <a:r>
              <a:rPr kumimoji="1" lang="ja-JP" altLang="en-US" sz="18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eiryo UI" panose="020B0604030504040204" pitchFamily="50" charset="-128"/>
              </a:rPr>
              <a:t>独立・自立・対等な関係</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を維持しつつ、</a:t>
            </a:r>
            <a:r>
              <a:rPr kumimoji="1" lang="ja-JP" altLang="en-US" sz="18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eiryo UI" panose="020B0604030504040204" pitchFamily="50" charset="-128"/>
              </a:rPr>
              <a:t>互いの立場を尊重</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し、　　　　　</a:t>
            </a:r>
            <a:r>
              <a:rPr kumimoji="1" lang="ja-JP" altLang="en-US" sz="18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eiryo UI" panose="020B0604030504040204" pitchFamily="50" charset="-128"/>
              </a:rPr>
              <a:t>緊張感ある関係</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労使は</a:t>
            </a:r>
            <a:r>
              <a:rPr kumimoji="1" lang="ja-JP" altLang="en-US" sz="18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eiryo UI" panose="020B0604030504040204" pitchFamily="50" charset="-128"/>
              </a:rPr>
              <a:t>労働者の雇用・生活の向上・安定</a:t>
            </a:r>
            <a:r>
              <a:rPr kumimoji="1" lang="ja-JP" altLang="en-US" sz="1800" b="0"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eiryo UI" panose="020B0604030504040204" pitchFamily="50" charset="-128"/>
              </a:rPr>
              <a:t>と</a:t>
            </a:r>
            <a:r>
              <a:rPr kumimoji="1" lang="ja-JP" altLang="en-US" sz="18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eiryo UI" panose="020B0604030504040204" pitchFamily="50" charset="-128"/>
              </a:rPr>
              <a:t>企業の健全で永続的な発展</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　　　　　　</a:t>
            </a:r>
            <a:r>
              <a:rPr kumimoji="1" lang="ja-JP" altLang="en-US" sz="18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eiryo UI" panose="020B0604030504040204" pitchFamily="50" charset="-128"/>
              </a:rPr>
              <a:t>両立</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を目指す。</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労使関係に関する重要項目は</a:t>
            </a:r>
            <a:r>
              <a:rPr kumimoji="1" lang="ja-JP" altLang="en-US" sz="18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eiryo UI" panose="020B0604030504040204" pitchFamily="50" charset="-128"/>
              </a:rPr>
              <a:t>労使対話</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により決定する。また、労使課題は　　　　　　　徹底的に</a:t>
            </a:r>
            <a:r>
              <a:rPr kumimoji="1" lang="ja-JP" altLang="en-US" sz="18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eiryo UI" panose="020B0604030504040204" pitchFamily="50" charset="-128"/>
              </a:rPr>
              <a:t>話し合いを尽くす</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ことにより解決を図る。そのために必要な</a:t>
            </a:r>
            <a:r>
              <a:rPr kumimoji="1" lang="ja-JP" altLang="en-US" sz="18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eiryo UI" panose="020B0604030504040204" pitchFamily="50" charset="-128"/>
              </a:rPr>
              <a:t>情報は　　　　　　　　誠意を持って共有</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し、</a:t>
            </a:r>
            <a:r>
              <a:rPr kumimoji="1" lang="ja-JP" altLang="en-US" sz="18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eiryo UI" panose="020B0604030504040204" pitchFamily="50" charset="-128"/>
              </a:rPr>
              <a:t>透明性を確保</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する。</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労使で結んだ</a:t>
            </a:r>
            <a:r>
              <a:rPr kumimoji="1" lang="ja-JP" altLang="en-US" sz="18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eiryo UI" panose="020B0604030504040204" pitchFamily="50" charset="-128"/>
              </a:rPr>
              <a:t>約束は双方が必ず遵守</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する。</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労使は常に</a:t>
            </a:r>
            <a:r>
              <a:rPr kumimoji="1" lang="ja-JP" altLang="en-US" sz="18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eiryo UI" panose="020B0604030504040204" pitchFamily="50" charset="-128"/>
              </a:rPr>
              <a:t>職場の実態を把握</a:t>
            </a:r>
            <a:r>
              <a:rPr kumimoji="1" lang="ja-JP" altLang="en-US" sz="1800" b="0"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eiryo UI" panose="020B0604030504040204" pitchFamily="50" charset="-128"/>
              </a:rPr>
              <a:t>し、</a:t>
            </a:r>
            <a:r>
              <a:rPr kumimoji="1" lang="ja-JP" altLang="en-US" sz="18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eiryo UI" panose="020B0604030504040204" pitchFamily="50" charset="-128"/>
              </a:rPr>
              <a:t>率直な意見を尊重</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する。</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928567FF-63CE-C912-F80D-F8F61545FD39}"/>
              </a:ext>
            </a:extLst>
          </p:cNvPr>
          <p:cNvSpPr txBox="1"/>
          <p:nvPr/>
        </p:nvSpPr>
        <p:spPr>
          <a:xfrm>
            <a:off x="7313812" y="135502"/>
            <a:ext cx="1765004"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6</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ページ </a:t>
            </a:r>
            <a:r>
              <a:rPr kumimoji="1" lang="en-US" altLang="ja-JP" sz="9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lang="en-US" altLang="ja-JP" sz="900" dirty="0">
                <a:solidFill>
                  <a:prstClr val="black">
                    <a:lumMod val="75000"/>
                    <a:lumOff val="25000"/>
                  </a:prstClr>
                </a:solidFill>
                <a:latin typeface="Meiryo UI" panose="020B0604030504040204" pitchFamily="50" charset="-128"/>
                <a:ea typeface="Meiryo UI" panose="020B0604030504040204" pitchFamily="50" charset="-128"/>
              </a:rPr>
              <a:t>14</a:t>
            </a:r>
            <a:r>
              <a:rPr kumimoji="1" lang="ja-JP" altLang="en-US" sz="9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ページ</a:t>
            </a:r>
          </a:p>
        </p:txBody>
      </p:sp>
    </p:spTree>
    <p:extLst>
      <p:ext uri="{BB962C8B-B14F-4D97-AF65-F5344CB8AC3E}">
        <p14:creationId xmlns:p14="http://schemas.microsoft.com/office/powerpoint/2010/main" val="3295686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正方形/長方形 93">
            <a:extLst>
              <a:ext uri="{FF2B5EF4-FFF2-40B4-BE49-F238E27FC236}">
                <a16:creationId xmlns:a16="http://schemas.microsoft.com/office/drawing/2014/main" id="{C44D94FA-C9DF-120D-3AEB-CBF3483F6826}"/>
              </a:ext>
            </a:extLst>
          </p:cNvPr>
          <p:cNvSpPr/>
          <p:nvPr/>
        </p:nvSpPr>
        <p:spPr>
          <a:xfrm>
            <a:off x="76112" y="1192696"/>
            <a:ext cx="8984988" cy="5396603"/>
          </a:xfrm>
          <a:prstGeom prst="rect">
            <a:avLst/>
          </a:prstGeom>
          <a:solidFill>
            <a:schemeClr val="bg1"/>
          </a:solidFill>
          <a:ln w="12700">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6B3D61F2-4DEB-9C1E-5E0B-C0BCF0D240C2}"/>
              </a:ext>
            </a:extLst>
          </p:cNvPr>
          <p:cNvSpPr/>
          <p:nvPr/>
        </p:nvSpPr>
        <p:spPr>
          <a:xfrm>
            <a:off x="254894" y="4804236"/>
            <a:ext cx="8721203" cy="1705752"/>
          </a:xfrm>
          <a:prstGeom prst="rect">
            <a:avLst/>
          </a:prstGeom>
          <a:solidFill>
            <a:schemeClr val="bg1"/>
          </a:solidFill>
          <a:ln>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 name="矢印: 右 18">
            <a:extLst>
              <a:ext uri="{FF2B5EF4-FFF2-40B4-BE49-F238E27FC236}">
                <a16:creationId xmlns:a16="http://schemas.microsoft.com/office/drawing/2014/main" id="{EECF418D-D3EF-2913-65C2-3A6F46CFBE10}"/>
              </a:ext>
            </a:extLst>
          </p:cNvPr>
          <p:cNvSpPr/>
          <p:nvPr/>
        </p:nvSpPr>
        <p:spPr>
          <a:xfrm>
            <a:off x="4717770" y="5517079"/>
            <a:ext cx="2049930" cy="328417"/>
          </a:xfrm>
          <a:prstGeom prst="rightArrow">
            <a:avLst>
              <a:gd name="adj1" fmla="val 100000"/>
              <a:gd name="adj2" fmla="val 4261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3" name="矢印: 右 22">
            <a:extLst>
              <a:ext uri="{FF2B5EF4-FFF2-40B4-BE49-F238E27FC236}">
                <a16:creationId xmlns:a16="http://schemas.microsoft.com/office/drawing/2014/main" id="{FD6719D3-8BE8-966E-9F51-C677617ABAED}"/>
              </a:ext>
            </a:extLst>
          </p:cNvPr>
          <p:cNvSpPr/>
          <p:nvPr/>
        </p:nvSpPr>
        <p:spPr>
          <a:xfrm>
            <a:off x="4717770" y="6098102"/>
            <a:ext cx="2030904" cy="215279"/>
          </a:xfrm>
          <a:prstGeom prst="rightArrow">
            <a:avLst>
              <a:gd name="adj1" fmla="val 100000"/>
              <a:gd name="adj2" fmla="val 4261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25" name="図 24">
            <a:extLst>
              <a:ext uri="{FF2B5EF4-FFF2-40B4-BE49-F238E27FC236}">
                <a16:creationId xmlns:a16="http://schemas.microsoft.com/office/drawing/2014/main" id="{C443498F-086F-AA46-9A6F-1DC3D7F755B9}"/>
              </a:ext>
            </a:extLst>
          </p:cNvPr>
          <p:cNvPicPr>
            <a:picLocks noChangeAspect="1"/>
          </p:cNvPicPr>
          <p:nvPr/>
        </p:nvPicPr>
        <p:blipFill>
          <a:blip r:embed="rId3"/>
          <a:stretch>
            <a:fillRect/>
          </a:stretch>
        </p:blipFill>
        <p:spPr>
          <a:xfrm>
            <a:off x="122935" y="4785570"/>
            <a:ext cx="363897" cy="241579"/>
          </a:xfrm>
          <a:prstGeom prst="rect">
            <a:avLst/>
          </a:prstGeom>
          <a:ln>
            <a:solidFill>
              <a:schemeClr val="tx1">
                <a:lumMod val="75000"/>
                <a:lumOff val="25000"/>
              </a:schemeClr>
            </a:solidFill>
          </a:ln>
        </p:spPr>
      </p:pic>
      <p:sp>
        <p:nvSpPr>
          <p:cNvPr id="40" name="正方形/長方形 39">
            <a:extLst>
              <a:ext uri="{FF2B5EF4-FFF2-40B4-BE49-F238E27FC236}">
                <a16:creationId xmlns:a16="http://schemas.microsoft.com/office/drawing/2014/main" id="{680719B5-BA7F-04DF-7665-A6E8C1C7C34C}"/>
              </a:ext>
            </a:extLst>
          </p:cNvPr>
          <p:cNvSpPr/>
          <p:nvPr/>
        </p:nvSpPr>
        <p:spPr>
          <a:xfrm>
            <a:off x="254893" y="2230393"/>
            <a:ext cx="8721204" cy="2475708"/>
          </a:xfrm>
          <a:prstGeom prst="rect">
            <a:avLst/>
          </a:prstGeom>
          <a:solidFill>
            <a:schemeClr val="bg1"/>
          </a:solidFill>
          <a:ln w="952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8" name="テキスト ボックス 77">
            <a:extLst>
              <a:ext uri="{FF2B5EF4-FFF2-40B4-BE49-F238E27FC236}">
                <a16:creationId xmlns:a16="http://schemas.microsoft.com/office/drawing/2014/main" id="{C39CF2A1-CF74-5F91-4F5E-509F456AA4AF}"/>
              </a:ext>
            </a:extLst>
          </p:cNvPr>
          <p:cNvSpPr txBox="1"/>
          <p:nvPr/>
        </p:nvSpPr>
        <p:spPr>
          <a:xfrm>
            <a:off x="4059490" y="2071915"/>
            <a:ext cx="336522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lumMod val="75000"/>
                    <a:lumOff val="25000"/>
                  </a:prstClr>
                </a:solidFill>
                <a:effectLst>
                  <a:glow rad="127000">
                    <a:prstClr val="white"/>
                  </a:glow>
                </a:effectLst>
                <a:uLnTx/>
                <a:uFillTx/>
                <a:latin typeface="Meiryo UI" panose="020B0604030504040204" pitchFamily="50" charset="-128"/>
                <a:ea typeface="Meiryo UI" panose="020B0604030504040204" pitchFamily="50" charset="-128"/>
                <a:cs typeface="+mn-cs"/>
              </a:rPr>
              <a:t>海外各国</a:t>
            </a:r>
          </a:p>
        </p:txBody>
      </p:sp>
      <p:pic>
        <p:nvPicPr>
          <p:cNvPr id="50" name="図 49">
            <a:extLst>
              <a:ext uri="{FF2B5EF4-FFF2-40B4-BE49-F238E27FC236}">
                <a16:creationId xmlns:a16="http://schemas.microsoft.com/office/drawing/2014/main" id="{9A2C12B2-6B23-E154-20CC-C2944B53F444}"/>
              </a:ext>
            </a:extLst>
          </p:cNvPr>
          <p:cNvPicPr>
            <a:picLocks noChangeAspect="1"/>
          </p:cNvPicPr>
          <p:nvPr/>
        </p:nvPicPr>
        <p:blipFill>
          <a:blip r:embed="rId4"/>
          <a:stretch>
            <a:fillRect/>
          </a:stretch>
        </p:blipFill>
        <p:spPr>
          <a:xfrm>
            <a:off x="53362" y="1090407"/>
            <a:ext cx="363897" cy="318940"/>
          </a:xfrm>
          <a:prstGeom prst="rect">
            <a:avLst/>
          </a:prstGeom>
          <a:ln>
            <a:solidFill>
              <a:schemeClr val="tx1">
                <a:lumMod val="75000"/>
                <a:lumOff val="25000"/>
              </a:schemeClr>
            </a:solidFill>
          </a:ln>
        </p:spPr>
      </p:pic>
      <p:sp>
        <p:nvSpPr>
          <p:cNvPr id="51" name="テキスト ボックス 50">
            <a:extLst>
              <a:ext uri="{FF2B5EF4-FFF2-40B4-BE49-F238E27FC236}">
                <a16:creationId xmlns:a16="http://schemas.microsoft.com/office/drawing/2014/main" id="{9E35DD3F-2E0E-02AD-F6CE-F2C8E2F2FF80}"/>
              </a:ext>
            </a:extLst>
          </p:cNvPr>
          <p:cNvSpPr txBox="1"/>
          <p:nvPr/>
        </p:nvSpPr>
        <p:spPr>
          <a:xfrm>
            <a:off x="407320" y="1173610"/>
            <a:ext cx="870704"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グローバル</a:t>
            </a:r>
          </a:p>
        </p:txBody>
      </p:sp>
      <p:sp>
        <p:nvSpPr>
          <p:cNvPr id="15" name="正方形/長方形 14">
            <a:extLst>
              <a:ext uri="{FF2B5EF4-FFF2-40B4-BE49-F238E27FC236}">
                <a16:creationId xmlns:a16="http://schemas.microsoft.com/office/drawing/2014/main" id="{6160D1F8-F4E2-1233-9EAD-173CF6D6B25D}"/>
              </a:ext>
            </a:extLst>
          </p:cNvPr>
          <p:cNvSpPr/>
          <p:nvPr/>
        </p:nvSpPr>
        <p:spPr>
          <a:xfrm>
            <a:off x="6698980" y="4882882"/>
            <a:ext cx="2205880" cy="992432"/>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106" name="テキスト ボックス 105">
            <a:extLst>
              <a:ext uri="{FF2B5EF4-FFF2-40B4-BE49-F238E27FC236}">
                <a16:creationId xmlns:a16="http://schemas.microsoft.com/office/drawing/2014/main" id="{4E250EAD-70D6-B51D-C964-C81E1DEA5A3F}"/>
              </a:ext>
            </a:extLst>
          </p:cNvPr>
          <p:cNvSpPr txBox="1"/>
          <p:nvPr/>
        </p:nvSpPr>
        <p:spPr>
          <a:xfrm>
            <a:off x="6780150" y="5484668"/>
            <a:ext cx="204993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企業グループ</a:t>
            </a:r>
          </a:p>
        </p:txBody>
      </p:sp>
      <p:sp>
        <p:nvSpPr>
          <p:cNvPr id="111" name="矢印: 右 110">
            <a:extLst>
              <a:ext uri="{FF2B5EF4-FFF2-40B4-BE49-F238E27FC236}">
                <a16:creationId xmlns:a16="http://schemas.microsoft.com/office/drawing/2014/main" id="{EB73AC1A-5A3A-ED8B-67D8-C807860D02E2}"/>
              </a:ext>
            </a:extLst>
          </p:cNvPr>
          <p:cNvSpPr/>
          <p:nvPr/>
        </p:nvSpPr>
        <p:spPr>
          <a:xfrm rot="16200000">
            <a:off x="-1060488" y="3875755"/>
            <a:ext cx="4231011" cy="242079"/>
          </a:xfrm>
          <a:prstGeom prst="rightArrow">
            <a:avLst>
              <a:gd name="adj1" fmla="val 100000"/>
              <a:gd name="adj2" fmla="val 4868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2" name="矢印: 右 111">
            <a:extLst>
              <a:ext uri="{FF2B5EF4-FFF2-40B4-BE49-F238E27FC236}">
                <a16:creationId xmlns:a16="http://schemas.microsoft.com/office/drawing/2014/main" id="{3A87EE38-02BF-0C80-3A1A-35D791617205}"/>
              </a:ext>
            </a:extLst>
          </p:cNvPr>
          <p:cNvSpPr/>
          <p:nvPr/>
        </p:nvSpPr>
        <p:spPr>
          <a:xfrm rot="16200000">
            <a:off x="-36172" y="4330297"/>
            <a:ext cx="3520702" cy="242079"/>
          </a:xfrm>
          <a:prstGeom prst="rightArrow">
            <a:avLst>
              <a:gd name="adj1" fmla="val 100000"/>
              <a:gd name="adj2" fmla="val 4868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正方形/長方形 7">
            <a:extLst>
              <a:ext uri="{FF2B5EF4-FFF2-40B4-BE49-F238E27FC236}">
                <a16:creationId xmlns:a16="http://schemas.microsoft.com/office/drawing/2014/main" id="{A4F0AF06-0D10-376D-D972-46ABA578A916}"/>
              </a:ext>
            </a:extLst>
          </p:cNvPr>
          <p:cNvSpPr/>
          <p:nvPr/>
        </p:nvSpPr>
        <p:spPr>
          <a:xfrm>
            <a:off x="506895" y="5994034"/>
            <a:ext cx="4303643" cy="414000"/>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自動車総連</a:t>
            </a:r>
          </a:p>
        </p:txBody>
      </p:sp>
      <p:sp>
        <p:nvSpPr>
          <p:cNvPr id="113" name="矢印: 右 112">
            <a:extLst>
              <a:ext uri="{FF2B5EF4-FFF2-40B4-BE49-F238E27FC236}">
                <a16:creationId xmlns:a16="http://schemas.microsoft.com/office/drawing/2014/main" id="{F2C38EAE-0E7F-80ED-AFF2-3582466176DB}"/>
              </a:ext>
            </a:extLst>
          </p:cNvPr>
          <p:cNvSpPr/>
          <p:nvPr/>
        </p:nvSpPr>
        <p:spPr>
          <a:xfrm rot="16200000">
            <a:off x="1626510" y="4720696"/>
            <a:ext cx="1673692" cy="242079"/>
          </a:xfrm>
          <a:prstGeom prst="rightArrow">
            <a:avLst>
              <a:gd name="adj1" fmla="val 100000"/>
              <a:gd name="adj2" fmla="val 4868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60A740CC-67AD-523B-7D7F-ACCAE1A6A8F0}"/>
              </a:ext>
            </a:extLst>
          </p:cNvPr>
          <p:cNvSpPr/>
          <p:nvPr/>
        </p:nvSpPr>
        <p:spPr>
          <a:xfrm>
            <a:off x="2063358" y="5466701"/>
            <a:ext cx="2747179" cy="414000"/>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12</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労連</a:t>
            </a:r>
          </a:p>
        </p:txBody>
      </p:sp>
      <p:sp>
        <p:nvSpPr>
          <p:cNvPr id="114" name="テキスト ボックス 113">
            <a:extLst>
              <a:ext uri="{FF2B5EF4-FFF2-40B4-BE49-F238E27FC236}">
                <a16:creationId xmlns:a16="http://schemas.microsoft.com/office/drawing/2014/main" id="{08902E41-BD11-C2FC-C804-9593A7000EC6}"/>
              </a:ext>
            </a:extLst>
          </p:cNvPr>
          <p:cNvSpPr txBox="1"/>
          <p:nvPr/>
        </p:nvSpPr>
        <p:spPr>
          <a:xfrm>
            <a:off x="923860" y="4762813"/>
            <a:ext cx="1658155"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F497D"/>
                </a:solidFill>
                <a:effectLst>
                  <a:glow rad="127000">
                    <a:prstClr val="white"/>
                  </a:glow>
                </a:effectLst>
                <a:uLnTx/>
                <a:uFillTx/>
                <a:latin typeface="Meiryo UI" panose="020B0604030504040204" pitchFamily="50" charset="-128"/>
                <a:ea typeface="Meiryo UI" panose="020B0604030504040204" pitchFamily="50" charset="-128"/>
                <a:cs typeface="+mn-cs"/>
              </a:rPr>
              <a:t>各カウンターパートとのネットワーキングと</a:t>
            </a:r>
            <a:endParaRPr kumimoji="1" lang="en-US" altLang="ja-JP" sz="1400" b="0" i="0" u="none" strike="noStrike" kern="1200" cap="none" spc="0" normalizeH="0" baseline="0" noProof="0" dirty="0">
              <a:ln>
                <a:noFill/>
              </a:ln>
              <a:solidFill>
                <a:srgbClr val="1F497D"/>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F497D"/>
                </a:solidFill>
                <a:effectLst>
                  <a:glow rad="127000">
                    <a:prstClr val="white"/>
                  </a:glow>
                </a:effectLst>
                <a:uLnTx/>
                <a:uFillTx/>
                <a:latin typeface="Meiryo UI" panose="020B0604030504040204" pitchFamily="50" charset="-128"/>
                <a:ea typeface="Meiryo UI" panose="020B0604030504040204" pitchFamily="50" charset="-128"/>
                <a:cs typeface="+mn-cs"/>
              </a:rPr>
              <a:t>ビジョン訴求</a:t>
            </a:r>
            <a:endParaRPr kumimoji="1" lang="en-US" altLang="ja-JP" sz="1400" b="0" i="0" u="none" strike="noStrike" kern="1200" cap="none" spc="0" normalizeH="0" baseline="0" noProof="0" dirty="0">
              <a:ln>
                <a:noFill/>
              </a:ln>
              <a:solidFill>
                <a:srgbClr val="1F497D"/>
              </a:solidFill>
              <a:effectLst>
                <a:glow rad="127000">
                  <a:prstClr val="white"/>
                </a:glow>
              </a:effectLst>
              <a:uLnTx/>
              <a:uFillTx/>
              <a:latin typeface="Meiryo UI" panose="020B0604030504040204" pitchFamily="50" charset="-128"/>
              <a:ea typeface="Meiryo UI" panose="020B0604030504040204" pitchFamily="50" charset="-128"/>
              <a:cs typeface="+mn-cs"/>
            </a:endParaRPr>
          </a:p>
        </p:txBody>
      </p:sp>
      <p:sp>
        <p:nvSpPr>
          <p:cNvPr id="105" name="正方形/長方形 104">
            <a:extLst>
              <a:ext uri="{FF2B5EF4-FFF2-40B4-BE49-F238E27FC236}">
                <a16:creationId xmlns:a16="http://schemas.microsoft.com/office/drawing/2014/main" id="{DE756A06-2968-E02B-6858-1DC2826B0E0C}"/>
              </a:ext>
            </a:extLst>
          </p:cNvPr>
          <p:cNvSpPr/>
          <p:nvPr/>
        </p:nvSpPr>
        <p:spPr>
          <a:xfrm>
            <a:off x="2063359" y="2883336"/>
            <a:ext cx="2588506" cy="1190766"/>
          </a:xfrm>
          <a:prstGeom prst="rect">
            <a:avLst/>
          </a:prstGeom>
          <a:solidFill>
            <a:schemeClr val="bg1"/>
          </a:solidFill>
          <a:ln>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22" name="矢印: 右 21">
            <a:extLst>
              <a:ext uri="{FF2B5EF4-FFF2-40B4-BE49-F238E27FC236}">
                <a16:creationId xmlns:a16="http://schemas.microsoft.com/office/drawing/2014/main" id="{8628BEE6-9C5B-B1BA-2890-D71EB6DD4BBC}"/>
              </a:ext>
            </a:extLst>
          </p:cNvPr>
          <p:cNvSpPr/>
          <p:nvPr/>
        </p:nvSpPr>
        <p:spPr>
          <a:xfrm>
            <a:off x="4717770" y="4988384"/>
            <a:ext cx="2114613" cy="328417"/>
          </a:xfrm>
          <a:prstGeom prst="rightArrow">
            <a:avLst>
              <a:gd name="adj1" fmla="val 100000"/>
              <a:gd name="adj2" fmla="val 4261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 name="テキスト ボックス 10">
            <a:extLst>
              <a:ext uri="{FF2B5EF4-FFF2-40B4-BE49-F238E27FC236}">
                <a16:creationId xmlns:a16="http://schemas.microsoft.com/office/drawing/2014/main" id="{758D22E4-61BB-79DB-5BA4-E7B467F9043A}"/>
              </a:ext>
            </a:extLst>
          </p:cNvPr>
          <p:cNvSpPr txBox="1"/>
          <p:nvPr/>
        </p:nvSpPr>
        <p:spPr>
          <a:xfrm>
            <a:off x="4839411" y="5257060"/>
            <a:ext cx="1787622"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20</a:t>
            </a:r>
            <a:r>
              <a:rPr kumimoji="1" lang="ja-JP" altLang="en-US" sz="1400" b="0"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a:t>
            </a:r>
            <a:r>
              <a:rPr kumimoji="1" lang="en-US" altLang="ja-JP" sz="1400" b="0"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30</a:t>
            </a:r>
            <a:r>
              <a:rPr kumimoji="1" lang="ja-JP" altLang="en-US" sz="1400" b="0"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ビジョン</a:t>
            </a:r>
            <a:endParaRPr kumimoji="1" lang="en-US" altLang="ja-JP" sz="1400" b="0"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各層での訴求</a:t>
            </a:r>
            <a:endParaRPr kumimoji="1" lang="en-US" altLang="ja-JP" sz="1400" b="0"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単組・労連・総連</a:t>
            </a:r>
            <a:r>
              <a:rPr kumimoji="1" lang="en-US" altLang="ja-JP" sz="1400" b="0"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a:t>
            </a:r>
            <a:endParaRPr kumimoji="1" lang="ja-JP" altLang="en-US" sz="1400" b="0"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endParaRPr>
          </a:p>
        </p:txBody>
      </p:sp>
      <p:sp>
        <p:nvSpPr>
          <p:cNvPr id="14" name="正方形/長方形 13">
            <a:extLst>
              <a:ext uri="{FF2B5EF4-FFF2-40B4-BE49-F238E27FC236}">
                <a16:creationId xmlns:a16="http://schemas.microsoft.com/office/drawing/2014/main" id="{7DFA87BB-4098-D102-E728-A3A3B2F0ED8F}"/>
              </a:ext>
            </a:extLst>
          </p:cNvPr>
          <p:cNvSpPr/>
          <p:nvPr/>
        </p:nvSpPr>
        <p:spPr>
          <a:xfrm>
            <a:off x="6698980" y="5983074"/>
            <a:ext cx="2205880" cy="414000"/>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経営者団体</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自工会・部工会など</a:t>
            </a:r>
            <a:endParaRPr kumimoji="1" lang="ja-JP" altLang="en-US" sz="11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117" name="矢印: 右 116">
            <a:extLst>
              <a:ext uri="{FF2B5EF4-FFF2-40B4-BE49-F238E27FC236}">
                <a16:creationId xmlns:a16="http://schemas.microsoft.com/office/drawing/2014/main" id="{F22F01C4-0F62-6926-7044-015BB382888A}"/>
              </a:ext>
            </a:extLst>
          </p:cNvPr>
          <p:cNvSpPr/>
          <p:nvPr/>
        </p:nvSpPr>
        <p:spPr>
          <a:xfrm rot="5400000">
            <a:off x="2153801" y="1662942"/>
            <a:ext cx="1106723" cy="796108"/>
          </a:xfrm>
          <a:prstGeom prst="rightArrow">
            <a:avLst>
              <a:gd name="adj1" fmla="val 100000"/>
              <a:gd name="adj2" fmla="val 5690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02" name="正方形/長方形 101">
            <a:extLst>
              <a:ext uri="{FF2B5EF4-FFF2-40B4-BE49-F238E27FC236}">
                <a16:creationId xmlns:a16="http://schemas.microsoft.com/office/drawing/2014/main" id="{4A5C2637-3634-E77A-66D3-D6BEE42317E1}"/>
              </a:ext>
            </a:extLst>
          </p:cNvPr>
          <p:cNvSpPr/>
          <p:nvPr/>
        </p:nvSpPr>
        <p:spPr>
          <a:xfrm>
            <a:off x="254893" y="1492758"/>
            <a:ext cx="3810209" cy="439338"/>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国際労働団体</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IndustriALL</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UNI</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など</a:t>
            </a:r>
            <a:endPar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118" name="テキスト ボックス 117">
            <a:extLst>
              <a:ext uri="{FF2B5EF4-FFF2-40B4-BE49-F238E27FC236}">
                <a16:creationId xmlns:a16="http://schemas.microsoft.com/office/drawing/2014/main" id="{D348E4D3-365B-7C6D-9C13-62C8DE4614B3}"/>
              </a:ext>
            </a:extLst>
          </p:cNvPr>
          <p:cNvSpPr txBox="1"/>
          <p:nvPr/>
        </p:nvSpPr>
        <p:spPr>
          <a:xfrm>
            <a:off x="2044893" y="1979537"/>
            <a:ext cx="133501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lumMod val="75000"/>
                    <a:lumOff val="25000"/>
                  </a:prstClr>
                </a:solidFill>
                <a:effectLst>
                  <a:glow rad="127000">
                    <a:prstClr val="white"/>
                  </a:glow>
                </a:effectLst>
                <a:uLnTx/>
                <a:uFillTx/>
                <a:latin typeface="Meiryo UI" panose="020B0604030504040204" pitchFamily="50" charset="-128"/>
                <a:ea typeface="Meiryo UI" panose="020B0604030504040204" pitchFamily="50" charset="-128"/>
                <a:cs typeface="+mn-cs"/>
              </a:rPr>
              <a:t>連携</a:t>
            </a:r>
          </a:p>
        </p:txBody>
      </p:sp>
      <p:grpSp>
        <p:nvGrpSpPr>
          <p:cNvPr id="124" name="グループ化 123">
            <a:extLst>
              <a:ext uri="{FF2B5EF4-FFF2-40B4-BE49-F238E27FC236}">
                <a16:creationId xmlns:a16="http://schemas.microsoft.com/office/drawing/2014/main" id="{492D4289-A895-08D3-BD15-C64197F296E7}"/>
              </a:ext>
            </a:extLst>
          </p:cNvPr>
          <p:cNvGrpSpPr/>
          <p:nvPr/>
        </p:nvGrpSpPr>
        <p:grpSpPr>
          <a:xfrm>
            <a:off x="1550948" y="771605"/>
            <a:ext cx="6748403" cy="266478"/>
            <a:chOff x="2296385" y="503249"/>
            <a:chExt cx="6748403" cy="266478"/>
          </a:xfrm>
        </p:grpSpPr>
        <p:sp>
          <p:nvSpPr>
            <p:cNvPr id="119" name="矢印: 右 118">
              <a:extLst>
                <a:ext uri="{FF2B5EF4-FFF2-40B4-BE49-F238E27FC236}">
                  <a16:creationId xmlns:a16="http://schemas.microsoft.com/office/drawing/2014/main" id="{10F32DBF-AEA2-B621-09A9-682AE17A8BB7}"/>
                </a:ext>
              </a:extLst>
            </p:cNvPr>
            <p:cNvSpPr/>
            <p:nvPr/>
          </p:nvSpPr>
          <p:spPr>
            <a:xfrm>
              <a:off x="5417305" y="529938"/>
              <a:ext cx="1088783" cy="203474"/>
            </a:xfrm>
            <a:prstGeom prst="rightArrow">
              <a:avLst>
                <a:gd name="adj1" fmla="val 100000"/>
                <a:gd name="adj2"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0" name="矢印: 右 119">
              <a:extLst>
                <a:ext uri="{FF2B5EF4-FFF2-40B4-BE49-F238E27FC236}">
                  <a16:creationId xmlns:a16="http://schemas.microsoft.com/office/drawing/2014/main" id="{DE062619-B39E-5B13-DCD7-730A2157F9AD}"/>
                </a:ext>
              </a:extLst>
            </p:cNvPr>
            <p:cNvSpPr/>
            <p:nvPr/>
          </p:nvSpPr>
          <p:spPr>
            <a:xfrm>
              <a:off x="2296385" y="521892"/>
              <a:ext cx="1088783" cy="203474"/>
            </a:xfrm>
            <a:prstGeom prst="rightArrow">
              <a:avLst>
                <a:gd name="adj1" fmla="val 100000"/>
                <a:gd name="adj2"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1" name="テキスト ボックス 120">
              <a:extLst>
                <a:ext uri="{FF2B5EF4-FFF2-40B4-BE49-F238E27FC236}">
                  <a16:creationId xmlns:a16="http://schemas.microsoft.com/office/drawing/2014/main" id="{FE5BFC10-7CD6-CF3B-95F0-FE20E5A0D375}"/>
                </a:ext>
              </a:extLst>
            </p:cNvPr>
            <p:cNvSpPr txBox="1"/>
            <p:nvPr/>
          </p:nvSpPr>
          <p:spPr>
            <a:xfrm>
              <a:off x="3388005" y="503249"/>
              <a:ext cx="165421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rPr>
                <a:t>ビジョン実現に向けた活動</a:t>
              </a:r>
            </a:p>
          </p:txBody>
        </p:sp>
        <p:sp>
          <p:nvSpPr>
            <p:cNvPr id="123" name="テキスト ボックス 122">
              <a:extLst>
                <a:ext uri="{FF2B5EF4-FFF2-40B4-BE49-F238E27FC236}">
                  <a16:creationId xmlns:a16="http://schemas.microsoft.com/office/drawing/2014/main" id="{BD18EA19-309A-EE26-1DC1-C0BAB6D81A2D}"/>
                </a:ext>
              </a:extLst>
            </p:cNvPr>
            <p:cNvSpPr txBox="1"/>
            <p:nvPr/>
          </p:nvSpPr>
          <p:spPr>
            <a:xfrm>
              <a:off x="6555033" y="508117"/>
              <a:ext cx="248975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FFFF00"/>
                  </a:solidFill>
                  <a:effectLst>
                    <a:glow rad="127000">
                      <a:srgbClr val="4F81BD"/>
                    </a:glow>
                  </a:effectLst>
                  <a:uLnTx/>
                  <a:uFillTx/>
                  <a:latin typeface="Meiryo UI" panose="020B0604030504040204" pitchFamily="50" charset="-128"/>
                  <a:ea typeface="Meiryo UI" panose="020B0604030504040204" pitchFamily="50" charset="-128"/>
                  <a:cs typeface="+mn-cs"/>
                </a:rPr>
                <a:t>ビジョン実現に向けた活動ののゴール</a:t>
              </a:r>
              <a:endParaRPr kumimoji="1" lang="en-US" altLang="ja-JP" sz="1100" b="0" i="0" u="none" strike="noStrike" kern="1200" cap="none" spc="0" normalizeH="0" baseline="0" noProof="0" dirty="0">
                <a:ln>
                  <a:noFill/>
                </a:ln>
                <a:solidFill>
                  <a:srgbClr val="FFFF00"/>
                </a:solidFill>
                <a:effectLst>
                  <a:glow rad="127000">
                    <a:srgbClr val="4F81BD"/>
                  </a:glow>
                </a:effectLst>
                <a:uLnTx/>
                <a:uFillTx/>
                <a:latin typeface="Meiryo UI" panose="020B0604030504040204" pitchFamily="50" charset="-128"/>
                <a:ea typeface="Meiryo UI" panose="020B0604030504040204" pitchFamily="50" charset="-128"/>
                <a:cs typeface="+mn-cs"/>
              </a:endParaRPr>
            </a:p>
          </p:txBody>
        </p:sp>
      </p:grpSp>
      <p:sp>
        <p:nvSpPr>
          <p:cNvPr id="128" name="テキスト ボックス 127">
            <a:extLst>
              <a:ext uri="{FF2B5EF4-FFF2-40B4-BE49-F238E27FC236}">
                <a16:creationId xmlns:a16="http://schemas.microsoft.com/office/drawing/2014/main" id="{19914454-3745-3734-7855-C0C338B15229}"/>
              </a:ext>
            </a:extLst>
          </p:cNvPr>
          <p:cNvSpPr txBox="1"/>
          <p:nvPr/>
        </p:nvSpPr>
        <p:spPr>
          <a:xfrm>
            <a:off x="4695117" y="1197327"/>
            <a:ext cx="1030264"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労働者側</a:t>
            </a:r>
          </a:p>
        </p:txBody>
      </p:sp>
      <p:sp>
        <p:nvSpPr>
          <p:cNvPr id="129" name="テキスト ボックス 128">
            <a:extLst>
              <a:ext uri="{FF2B5EF4-FFF2-40B4-BE49-F238E27FC236}">
                <a16:creationId xmlns:a16="http://schemas.microsoft.com/office/drawing/2014/main" id="{2D96AD19-4D3B-9E77-407F-1D62089F41DE}"/>
              </a:ext>
            </a:extLst>
          </p:cNvPr>
          <p:cNvSpPr txBox="1"/>
          <p:nvPr/>
        </p:nvSpPr>
        <p:spPr>
          <a:xfrm>
            <a:off x="5743957" y="1197327"/>
            <a:ext cx="103026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使用者側</a:t>
            </a:r>
          </a:p>
        </p:txBody>
      </p:sp>
      <p:sp>
        <p:nvSpPr>
          <p:cNvPr id="36" name="矢印: 左右 35">
            <a:extLst>
              <a:ext uri="{FF2B5EF4-FFF2-40B4-BE49-F238E27FC236}">
                <a16:creationId xmlns:a16="http://schemas.microsoft.com/office/drawing/2014/main" id="{9F6323F8-AFA9-E432-C44F-54C32424623E}"/>
              </a:ext>
            </a:extLst>
          </p:cNvPr>
          <p:cNvSpPr/>
          <p:nvPr/>
        </p:nvSpPr>
        <p:spPr>
          <a:xfrm rot="10800000">
            <a:off x="5287617" y="3480500"/>
            <a:ext cx="2403340" cy="264652"/>
          </a:xfrm>
          <a:prstGeom prst="leftRightArrow">
            <a:avLst>
              <a:gd name="adj1" fmla="val 100000"/>
              <a:gd name="adj2"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3" name="正方形/長方形 72">
            <a:extLst>
              <a:ext uri="{FF2B5EF4-FFF2-40B4-BE49-F238E27FC236}">
                <a16:creationId xmlns:a16="http://schemas.microsoft.com/office/drawing/2014/main" id="{69ED6ECA-6DB3-136D-AA56-C1029214F170}"/>
              </a:ext>
            </a:extLst>
          </p:cNvPr>
          <p:cNvSpPr/>
          <p:nvPr/>
        </p:nvSpPr>
        <p:spPr>
          <a:xfrm>
            <a:off x="2689276" y="3106011"/>
            <a:ext cx="5739107" cy="1520451"/>
          </a:xfrm>
          <a:prstGeom prst="rect">
            <a:avLst/>
          </a:prstGeom>
          <a:solidFill>
            <a:schemeClr val="bg1"/>
          </a:solidFill>
          <a:ln w="19050">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9" name="矢印: 左右 108">
            <a:extLst>
              <a:ext uri="{FF2B5EF4-FFF2-40B4-BE49-F238E27FC236}">
                <a16:creationId xmlns:a16="http://schemas.microsoft.com/office/drawing/2014/main" id="{5FCDBAA3-5CBC-62D2-EF82-993156643685}"/>
              </a:ext>
            </a:extLst>
          </p:cNvPr>
          <p:cNvSpPr/>
          <p:nvPr/>
        </p:nvSpPr>
        <p:spPr>
          <a:xfrm rot="10800000">
            <a:off x="4790667" y="3435371"/>
            <a:ext cx="1936522" cy="291519"/>
          </a:xfrm>
          <a:prstGeom prst="leftRightArrow">
            <a:avLst>
              <a:gd name="adj1" fmla="val 100000"/>
              <a:gd name="adj2"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7" name="テキスト ボックス 36">
            <a:extLst>
              <a:ext uri="{FF2B5EF4-FFF2-40B4-BE49-F238E27FC236}">
                <a16:creationId xmlns:a16="http://schemas.microsoft.com/office/drawing/2014/main" id="{DD70584D-AFF2-CCE5-0ABE-56718DEE32C3}"/>
              </a:ext>
            </a:extLst>
          </p:cNvPr>
          <p:cNvSpPr txBox="1"/>
          <p:nvPr/>
        </p:nvSpPr>
        <p:spPr>
          <a:xfrm>
            <a:off x="4944867" y="3316471"/>
            <a:ext cx="162342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FF00"/>
                </a:solidFill>
                <a:effectLst>
                  <a:glow rad="127000">
                    <a:srgbClr val="4F81BD"/>
                  </a:glow>
                </a:effectLst>
                <a:uLnTx/>
                <a:uFillTx/>
                <a:latin typeface="Meiryo UI" panose="020B0604030504040204" pitchFamily="50" charset="-128"/>
                <a:ea typeface="Meiryo UI" panose="020B0604030504040204" pitchFamily="50" charset="-128"/>
                <a:cs typeface="+mn-cs"/>
              </a:rPr>
              <a:t>建設的労使関係</a:t>
            </a:r>
            <a:endParaRPr kumimoji="1" lang="en-US" altLang="ja-JP" sz="1400" b="0" i="0" u="none" strike="noStrike" kern="1200" cap="none" spc="0" normalizeH="0" baseline="0" noProof="0" dirty="0">
              <a:ln>
                <a:noFill/>
              </a:ln>
              <a:solidFill>
                <a:srgbClr val="FFFF00"/>
              </a:solidFill>
              <a:effectLst>
                <a:glow rad="127000">
                  <a:srgbClr val="4F81BD"/>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FF00"/>
                </a:solidFill>
                <a:effectLst>
                  <a:glow rad="127000">
                    <a:srgbClr val="4F81BD"/>
                  </a:glow>
                </a:effectLst>
                <a:uLnTx/>
                <a:uFillTx/>
                <a:latin typeface="Meiryo UI" panose="020B0604030504040204" pitchFamily="50" charset="-128"/>
                <a:ea typeface="Meiryo UI" panose="020B0604030504040204" pitchFamily="50" charset="-128"/>
                <a:cs typeface="+mn-cs"/>
              </a:rPr>
              <a:t>理解と共有</a:t>
            </a:r>
            <a:endParaRPr kumimoji="1" lang="en-US" altLang="ja-JP" sz="1400" b="0" i="0" u="none" strike="noStrike" kern="1200" cap="none" spc="0" normalizeH="0" baseline="0" noProof="0" dirty="0">
              <a:ln>
                <a:noFill/>
              </a:ln>
              <a:solidFill>
                <a:srgbClr val="FFFF00"/>
              </a:solidFill>
              <a:effectLst>
                <a:glow rad="127000">
                  <a:srgbClr val="4F81BD"/>
                </a:glow>
              </a:effectLst>
              <a:uLnTx/>
              <a:uFillTx/>
              <a:latin typeface="Meiryo UI" panose="020B0604030504040204" pitchFamily="50" charset="-128"/>
              <a:ea typeface="Meiryo UI" panose="020B0604030504040204" pitchFamily="50" charset="-128"/>
              <a:cs typeface="+mn-cs"/>
            </a:endParaRPr>
          </a:p>
        </p:txBody>
      </p:sp>
      <p:sp>
        <p:nvSpPr>
          <p:cNvPr id="110" name="矢印: 左右 109">
            <a:extLst>
              <a:ext uri="{FF2B5EF4-FFF2-40B4-BE49-F238E27FC236}">
                <a16:creationId xmlns:a16="http://schemas.microsoft.com/office/drawing/2014/main" id="{5262993B-5E5F-9F65-1626-2EF56BE9980F}"/>
              </a:ext>
            </a:extLst>
          </p:cNvPr>
          <p:cNvSpPr/>
          <p:nvPr/>
        </p:nvSpPr>
        <p:spPr>
          <a:xfrm rot="10800000">
            <a:off x="4790667" y="4004888"/>
            <a:ext cx="1936522" cy="291519"/>
          </a:xfrm>
          <a:prstGeom prst="leftRightArrow">
            <a:avLst>
              <a:gd name="adj1" fmla="val 100000"/>
              <a:gd name="adj2"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9" name="テキスト ボックス 38">
            <a:extLst>
              <a:ext uri="{FF2B5EF4-FFF2-40B4-BE49-F238E27FC236}">
                <a16:creationId xmlns:a16="http://schemas.microsoft.com/office/drawing/2014/main" id="{D303F0B0-E954-AE5A-23B5-A67AF9526E7C}"/>
              </a:ext>
            </a:extLst>
          </p:cNvPr>
          <p:cNvSpPr txBox="1"/>
          <p:nvPr/>
        </p:nvSpPr>
        <p:spPr>
          <a:xfrm>
            <a:off x="5042222" y="3901527"/>
            <a:ext cx="143478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FF00"/>
                </a:solidFill>
                <a:effectLst>
                  <a:glow rad="127000">
                    <a:srgbClr val="4F81BD"/>
                  </a:glow>
                </a:effectLst>
                <a:uLnTx/>
                <a:uFillTx/>
                <a:latin typeface="Meiryo UI" panose="020B0604030504040204" pitchFamily="50" charset="-128"/>
                <a:ea typeface="Meiryo UI" panose="020B0604030504040204" pitchFamily="50" charset="-128"/>
                <a:cs typeface="+mn-cs"/>
              </a:rPr>
              <a:t>労使対話</a:t>
            </a:r>
            <a:endParaRPr kumimoji="1" lang="en-US" altLang="ja-JP" sz="1400" b="0" i="0" u="none" strike="noStrike" kern="1200" cap="none" spc="0" normalizeH="0" baseline="0" noProof="0" dirty="0">
              <a:ln>
                <a:noFill/>
              </a:ln>
              <a:solidFill>
                <a:srgbClr val="FFFF00"/>
              </a:solidFill>
              <a:effectLst>
                <a:glow rad="127000">
                  <a:srgbClr val="4F81BD"/>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FF00"/>
                </a:solidFill>
                <a:effectLst>
                  <a:glow rad="127000">
                    <a:srgbClr val="4F81BD"/>
                  </a:glow>
                </a:effectLst>
                <a:uLnTx/>
                <a:uFillTx/>
                <a:latin typeface="Meiryo UI" panose="020B0604030504040204" pitchFamily="50" charset="-128"/>
                <a:ea typeface="Meiryo UI" panose="020B0604030504040204" pitchFamily="50" charset="-128"/>
                <a:cs typeface="+mn-cs"/>
              </a:rPr>
              <a:t>実践と仕組み化</a:t>
            </a:r>
            <a:endParaRPr kumimoji="1" lang="en-US" altLang="ja-JP" sz="1400" b="0" i="0" u="none" strike="noStrike" kern="1200" cap="none" spc="0" normalizeH="0" baseline="0" noProof="0" dirty="0">
              <a:ln>
                <a:noFill/>
              </a:ln>
              <a:solidFill>
                <a:srgbClr val="FFFF00"/>
              </a:solidFill>
              <a:effectLst>
                <a:glow rad="127000">
                  <a:srgbClr val="4F81BD"/>
                </a:glow>
              </a:effectLst>
              <a:uLnTx/>
              <a:uFillTx/>
              <a:latin typeface="Meiryo UI" panose="020B0604030504040204" pitchFamily="50" charset="-128"/>
              <a:ea typeface="Meiryo UI" panose="020B0604030504040204" pitchFamily="50" charset="-128"/>
              <a:cs typeface="+mn-cs"/>
            </a:endParaRPr>
          </a:p>
        </p:txBody>
      </p:sp>
      <p:sp>
        <p:nvSpPr>
          <p:cNvPr id="115" name="矢印: 右 114">
            <a:extLst>
              <a:ext uri="{FF2B5EF4-FFF2-40B4-BE49-F238E27FC236}">
                <a16:creationId xmlns:a16="http://schemas.microsoft.com/office/drawing/2014/main" id="{D8474C5E-8872-2205-BCF1-F794AC7FD3BD}"/>
              </a:ext>
            </a:extLst>
          </p:cNvPr>
          <p:cNvSpPr/>
          <p:nvPr/>
        </p:nvSpPr>
        <p:spPr>
          <a:xfrm rot="5400000">
            <a:off x="3017033" y="2732717"/>
            <a:ext cx="1106723" cy="796108"/>
          </a:xfrm>
          <a:prstGeom prst="rightArrow">
            <a:avLst>
              <a:gd name="adj1" fmla="val 100000"/>
              <a:gd name="adj2" fmla="val 5690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77" name="正方形/長方形 76">
            <a:extLst>
              <a:ext uri="{FF2B5EF4-FFF2-40B4-BE49-F238E27FC236}">
                <a16:creationId xmlns:a16="http://schemas.microsoft.com/office/drawing/2014/main" id="{C31ED946-20E2-2718-00E7-00FD4B6B61B8}"/>
              </a:ext>
            </a:extLst>
          </p:cNvPr>
          <p:cNvSpPr/>
          <p:nvPr/>
        </p:nvSpPr>
        <p:spPr>
          <a:xfrm>
            <a:off x="1354836" y="2308291"/>
            <a:ext cx="2730143" cy="439338"/>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労組上部団体</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海外産別</a:t>
            </a:r>
            <a:endPar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107" name="テキスト ボックス 106">
            <a:extLst>
              <a:ext uri="{FF2B5EF4-FFF2-40B4-BE49-F238E27FC236}">
                <a16:creationId xmlns:a16="http://schemas.microsoft.com/office/drawing/2014/main" id="{E4B44C36-3FAE-43AA-B396-623A046FDB6C}"/>
              </a:ext>
            </a:extLst>
          </p:cNvPr>
          <p:cNvSpPr txBox="1"/>
          <p:nvPr/>
        </p:nvSpPr>
        <p:spPr>
          <a:xfrm>
            <a:off x="2031232" y="2858455"/>
            <a:ext cx="99684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労組連合会</a:t>
            </a:r>
          </a:p>
        </p:txBody>
      </p:sp>
      <p:sp>
        <p:nvSpPr>
          <p:cNvPr id="116" name="テキスト ボックス 115">
            <a:extLst>
              <a:ext uri="{FF2B5EF4-FFF2-40B4-BE49-F238E27FC236}">
                <a16:creationId xmlns:a16="http://schemas.microsoft.com/office/drawing/2014/main" id="{951F7370-BF63-7076-F626-42A005E9B559}"/>
              </a:ext>
            </a:extLst>
          </p:cNvPr>
          <p:cNvSpPr txBox="1"/>
          <p:nvPr/>
        </p:nvSpPr>
        <p:spPr>
          <a:xfrm>
            <a:off x="2896385" y="2910362"/>
            <a:ext cx="133501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lumMod val="75000"/>
                    <a:lumOff val="25000"/>
                  </a:prstClr>
                </a:solidFill>
                <a:effectLst>
                  <a:glow rad="127000">
                    <a:prstClr val="white"/>
                  </a:glow>
                </a:effectLst>
                <a:uLnTx/>
                <a:uFillTx/>
                <a:latin typeface="Meiryo UI" panose="020B0604030504040204" pitchFamily="50" charset="-128"/>
                <a:ea typeface="Meiryo UI" panose="020B0604030504040204" pitchFamily="50" charset="-128"/>
                <a:cs typeface="+mn-cs"/>
              </a:rPr>
              <a:t>連携</a:t>
            </a:r>
          </a:p>
        </p:txBody>
      </p:sp>
      <p:sp>
        <p:nvSpPr>
          <p:cNvPr id="108" name="矢印: 右 107">
            <a:extLst>
              <a:ext uri="{FF2B5EF4-FFF2-40B4-BE49-F238E27FC236}">
                <a16:creationId xmlns:a16="http://schemas.microsoft.com/office/drawing/2014/main" id="{DA65E83E-8955-3844-081D-BB1F2866107D}"/>
              </a:ext>
            </a:extLst>
          </p:cNvPr>
          <p:cNvSpPr/>
          <p:nvPr/>
        </p:nvSpPr>
        <p:spPr>
          <a:xfrm rot="16200000">
            <a:off x="2936434" y="4111808"/>
            <a:ext cx="908416" cy="833002"/>
          </a:xfrm>
          <a:prstGeom prst="rightArrow">
            <a:avLst>
              <a:gd name="adj1" fmla="val 100000"/>
              <a:gd name="adj2" fmla="val 4868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0" name="テキスト ボックス 29">
            <a:extLst>
              <a:ext uri="{FF2B5EF4-FFF2-40B4-BE49-F238E27FC236}">
                <a16:creationId xmlns:a16="http://schemas.microsoft.com/office/drawing/2014/main" id="{4A6C8194-6E2D-D012-2172-2091C8A56606}"/>
              </a:ext>
            </a:extLst>
          </p:cNvPr>
          <p:cNvSpPr txBox="1"/>
          <p:nvPr/>
        </p:nvSpPr>
        <p:spPr>
          <a:xfrm>
            <a:off x="2681530" y="4407524"/>
            <a:ext cx="141294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1F497D"/>
                </a:solidFill>
                <a:effectLst>
                  <a:glow rad="127000">
                    <a:prstClr val="white"/>
                  </a:glow>
                </a:effectLst>
                <a:uLnTx/>
                <a:uFillTx/>
                <a:latin typeface="Meiryo UI" panose="020B0604030504040204" pitchFamily="50" charset="-128"/>
                <a:ea typeface="Meiryo UI" panose="020B0604030504040204" pitchFamily="50" charset="-128"/>
                <a:cs typeface="+mn-cs"/>
              </a:rPr>
              <a:t>ネットワーキングと</a:t>
            </a:r>
            <a:endParaRPr kumimoji="1" lang="en-US" altLang="ja-JP" sz="1200" b="0" i="0" u="none" strike="noStrike" kern="1200" cap="none" spc="0" normalizeH="0" baseline="0" noProof="0" dirty="0">
              <a:ln>
                <a:noFill/>
              </a:ln>
              <a:solidFill>
                <a:srgbClr val="1F497D"/>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1F497D"/>
                </a:solidFill>
                <a:effectLst>
                  <a:glow rad="127000">
                    <a:prstClr val="white"/>
                  </a:glow>
                </a:effectLst>
                <a:uLnTx/>
                <a:uFillTx/>
                <a:latin typeface="Meiryo UI" panose="020B0604030504040204" pitchFamily="50" charset="-128"/>
                <a:ea typeface="Meiryo UI" panose="020B0604030504040204" pitchFamily="50" charset="-128"/>
                <a:cs typeface="+mn-cs"/>
              </a:rPr>
              <a:t>ビジョン訴求</a:t>
            </a:r>
            <a:endParaRPr kumimoji="1" lang="en-US" altLang="ja-JP" sz="1200" b="0" i="0" u="none" strike="noStrike" kern="1200" cap="none" spc="0" normalizeH="0" baseline="0" noProof="0" dirty="0">
              <a:ln>
                <a:noFill/>
              </a:ln>
              <a:solidFill>
                <a:srgbClr val="1F497D"/>
              </a:solidFill>
              <a:effectLst>
                <a:glow rad="127000">
                  <a:prstClr val="white"/>
                </a:glow>
              </a:effectLst>
              <a:uLnTx/>
              <a:uFillTx/>
              <a:latin typeface="Meiryo UI" panose="020B0604030504040204" pitchFamily="50" charset="-128"/>
              <a:ea typeface="Meiryo UI" panose="020B0604030504040204" pitchFamily="50" charset="-128"/>
              <a:cs typeface="+mn-cs"/>
            </a:endParaRPr>
          </a:p>
        </p:txBody>
      </p:sp>
      <p:sp>
        <p:nvSpPr>
          <p:cNvPr id="27" name="矢印: 右 26">
            <a:extLst>
              <a:ext uri="{FF2B5EF4-FFF2-40B4-BE49-F238E27FC236}">
                <a16:creationId xmlns:a16="http://schemas.microsoft.com/office/drawing/2014/main" id="{F1E4FF48-2FF6-FFA0-E337-A69BEAC662E5}"/>
              </a:ext>
            </a:extLst>
          </p:cNvPr>
          <p:cNvSpPr/>
          <p:nvPr/>
        </p:nvSpPr>
        <p:spPr>
          <a:xfrm rot="5400000">
            <a:off x="3903377" y="4364922"/>
            <a:ext cx="818339" cy="506115"/>
          </a:xfrm>
          <a:prstGeom prst="rightArrow">
            <a:avLst>
              <a:gd name="adj1" fmla="val 100000"/>
              <a:gd name="adj2" fmla="val 44159"/>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6" name="テキスト ボックス 25">
            <a:extLst>
              <a:ext uri="{FF2B5EF4-FFF2-40B4-BE49-F238E27FC236}">
                <a16:creationId xmlns:a16="http://schemas.microsoft.com/office/drawing/2014/main" id="{81788297-5E5F-84ED-80F8-6CA71888A964}"/>
              </a:ext>
            </a:extLst>
          </p:cNvPr>
          <p:cNvSpPr txBox="1"/>
          <p:nvPr/>
        </p:nvSpPr>
        <p:spPr>
          <a:xfrm>
            <a:off x="3772517" y="4358289"/>
            <a:ext cx="107111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FF00"/>
                </a:solidFill>
                <a:effectLst>
                  <a:glow rad="127000">
                    <a:srgbClr val="4F81BD"/>
                  </a:glow>
                </a:effectLst>
                <a:uLnTx/>
                <a:uFillTx/>
                <a:latin typeface="Meiryo UI" panose="020B0604030504040204" pitchFamily="50" charset="-128"/>
                <a:ea typeface="Meiryo UI" panose="020B0604030504040204" pitchFamily="50" charset="-128"/>
                <a:cs typeface="+mn-cs"/>
              </a:rPr>
              <a:t>一番の</a:t>
            </a:r>
            <a:endParaRPr kumimoji="1" lang="en-US" altLang="ja-JP" sz="1400" b="0" i="0" u="none" strike="noStrike" kern="1200" cap="none" spc="0" normalizeH="0" baseline="0" noProof="0" dirty="0">
              <a:ln>
                <a:noFill/>
              </a:ln>
              <a:solidFill>
                <a:srgbClr val="FFFF00"/>
              </a:solidFill>
              <a:effectLst>
                <a:glow rad="127000">
                  <a:srgbClr val="4F81BD"/>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FF00"/>
                </a:solidFill>
                <a:effectLst>
                  <a:glow rad="127000">
                    <a:srgbClr val="4F81BD"/>
                  </a:glow>
                </a:effectLst>
                <a:uLnTx/>
                <a:uFillTx/>
                <a:latin typeface="Meiryo UI" panose="020B0604030504040204" pitchFamily="50" charset="-128"/>
                <a:ea typeface="Meiryo UI" panose="020B0604030504040204" pitchFamily="50" charset="-128"/>
                <a:cs typeface="+mn-cs"/>
              </a:rPr>
              <a:t>相談相手</a:t>
            </a:r>
            <a:endParaRPr kumimoji="1" lang="en-US" altLang="ja-JP" sz="1400" b="0" i="0" u="none" strike="noStrike" kern="1200" cap="none" spc="0" normalizeH="0" baseline="0" noProof="0" dirty="0">
              <a:ln>
                <a:noFill/>
              </a:ln>
              <a:solidFill>
                <a:srgbClr val="FFFF00"/>
              </a:solidFill>
              <a:effectLst>
                <a:glow rad="127000">
                  <a:srgbClr val="4F81BD"/>
                </a:glow>
              </a:effectLst>
              <a:uLnTx/>
              <a:uFillTx/>
              <a:latin typeface="Meiryo UI" panose="020B0604030504040204" pitchFamily="50" charset="-128"/>
              <a:ea typeface="Meiryo UI" panose="020B0604030504040204" pitchFamily="50" charset="-128"/>
              <a:cs typeface="+mn-cs"/>
            </a:endParaRPr>
          </a:p>
        </p:txBody>
      </p:sp>
      <p:sp>
        <p:nvSpPr>
          <p:cNvPr id="12" name="正方形/長方形 11">
            <a:extLst>
              <a:ext uri="{FF2B5EF4-FFF2-40B4-BE49-F238E27FC236}">
                <a16:creationId xmlns:a16="http://schemas.microsoft.com/office/drawing/2014/main" id="{3FD15957-AFA4-300B-8832-C0DB51929167}"/>
              </a:ext>
            </a:extLst>
          </p:cNvPr>
          <p:cNvSpPr/>
          <p:nvPr/>
        </p:nvSpPr>
        <p:spPr>
          <a:xfrm>
            <a:off x="2872060" y="4947900"/>
            <a:ext cx="1938479" cy="414000"/>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単組</a:t>
            </a:r>
          </a:p>
        </p:txBody>
      </p:sp>
      <p:sp>
        <p:nvSpPr>
          <p:cNvPr id="75" name="正方形/長方形 74">
            <a:extLst>
              <a:ext uri="{FF2B5EF4-FFF2-40B4-BE49-F238E27FC236}">
                <a16:creationId xmlns:a16="http://schemas.microsoft.com/office/drawing/2014/main" id="{6C6EF4C1-A60B-CBC6-5710-C077049A2073}"/>
              </a:ext>
            </a:extLst>
          </p:cNvPr>
          <p:cNvSpPr/>
          <p:nvPr/>
        </p:nvSpPr>
        <p:spPr>
          <a:xfrm>
            <a:off x="2872059" y="3386961"/>
            <a:ext cx="1938479" cy="908416"/>
          </a:xfrm>
          <a:prstGeom prst="rect">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rPr>
              <a:t>労働組合</a:t>
            </a:r>
            <a:endParaRPr kumimoji="1" lang="en-US" altLang="ja-JP" sz="20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endParaRPr>
          </a:p>
        </p:txBody>
      </p:sp>
      <p:sp>
        <p:nvSpPr>
          <p:cNvPr id="17" name="矢印: 右 16">
            <a:extLst>
              <a:ext uri="{FF2B5EF4-FFF2-40B4-BE49-F238E27FC236}">
                <a16:creationId xmlns:a16="http://schemas.microsoft.com/office/drawing/2014/main" id="{E360FAC9-57D4-F2BB-BFD9-B2D1E3ADD324}"/>
              </a:ext>
            </a:extLst>
          </p:cNvPr>
          <p:cNvSpPr/>
          <p:nvPr/>
        </p:nvSpPr>
        <p:spPr>
          <a:xfrm rot="16200000">
            <a:off x="6930179" y="4100565"/>
            <a:ext cx="1106723" cy="796108"/>
          </a:xfrm>
          <a:prstGeom prst="rightArrow">
            <a:avLst>
              <a:gd name="adj1" fmla="val 100000"/>
              <a:gd name="adj2" fmla="val 5690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テキスト ボックス 15">
            <a:extLst>
              <a:ext uri="{FF2B5EF4-FFF2-40B4-BE49-F238E27FC236}">
                <a16:creationId xmlns:a16="http://schemas.microsoft.com/office/drawing/2014/main" id="{2F2E71C4-FA3E-B252-B815-4D138D268894}"/>
              </a:ext>
            </a:extLst>
          </p:cNvPr>
          <p:cNvSpPr txBox="1"/>
          <p:nvPr/>
        </p:nvSpPr>
        <p:spPr>
          <a:xfrm>
            <a:off x="6832383" y="4379580"/>
            <a:ext cx="133501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lumMod val="75000"/>
                    <a:lumOff val="25000"/>
                  </a:prstClr>
                </a:solidFill>
                <a:effectLst>
                  <a:glow rad="127000">
                    <a:prstClr val="white"/>
                  </a:glow>
                </a:effectLst>
                <a:uLnTx/>
                <a:uFillTx/>
                <a:latin typeface="Meiryo UI" panose="020B0604030504040204" pitchFamily="50" charset="-128"/>
                <a:ea typeface="Meiryo UI" panose="020B0604030504040204" pitchFamily="50" charset="-128"/>
                <a:cs typeface="+mn-cs"/>
              </a:rPr>
              <a:t>ビジョン</a:t>
            </a:r>
            <a:endParaRPr kumimoji="1" lang="en-US" altLang="ja-JP" sz="1100" b="0" i="0" u="none" strike="noStrike" kern="1200" cap="none" spc="0" normalizeH="0" baseline="0" noProof="0" dirty="0">
              <a:ln>
                <a:noFill/>
              </a:ln>
              <a:solidFill>
                <a:prstClr val="black">
                  <a:lumMod val="75000"/>
                  <a:lumOff val="25000"/>
                </a:prstClr>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lumMod val="75000"/>
                    <a:lumOff val="25000"/>
                  </a:prstClr>
                </a:solidFill>
                <a:effectLst>
                  <a:glow rad="127000">
                    <a:prstClr val="white"/>
                  </a:glow>
                </a:effectLst>
                <a:uLnTx/>
                <a:uFillTx/>
                <a:latin typeface="Meiryo UI" panose="020B0604030504040204" pitchFamily="50" charset="-128"/>
                <a:ea typeface="Meiryo UI" panose="020B0604030504040204" pitchFamily="50" charset="-128"/>
                <a:cs typeface="+mn-cs"/>
              </a:rPr>
              <a:t>周知</a:t>
            </a:r>
          </a:p>
        </p:txBody>
      </p:sp>
      <p:sp>
        <p:nvSpPr>
          <p:cNvPr id="76" name="正方形/長方形 75">
            <a:extLst>
              <a:ext uri="{FF2B5EF4-FFF2-40B4-BE49-F238E27FC236}">
                <a16:creationId xmlns:a16="http://schemas.microsoft.com/office/drawing/2014/main" id="{B9B55C37-5EA2-8EDA-6691-01F2E4FA4AAA}"/>
              </a:ext>
            </a:extLst>
          </p:cNvPr>
          <p:cNvSpPr/>
          <p:nvPr/>
        </p:nvSpPr>
        <p:spPr>
          <a:xfrm>
            <a:off x="6702620" y="3386961"/>
            <a:ext cx="1537272" cy="917448"/>
          </a:xfrm>
          <a:prstGeom prst="rect">
            <a:avLst/>
          </a:prstGeom>
          <a:solidFill>
            <a:schemeClr val="accent5">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rPr>
              <a:t>経営</a:t>
            </a:r>
            <a:endParaRPr kumimoji="1" lang="en-US" altLang="ja-JP" sz="20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endParaRPr>
          </a:p>
        </p:txBody>
      </p:sp>
      <p:sp>
        <p:nvSpPr>
          <p:cNvPr id="18" name="正方形/長方形 17">
            <a:extLst>
              <a:ext uri="{FF2B5EF4-FFF2-40B4-BE49-F238E27FC236}">
                <a16:creationId xmlns:a16="http://schemas.microsoft.com/office/drawing/2014/main" id="{542A5768-3EF6-EBEA-5CD1-88F42651E4DD}"/>
              </a:ext>
            </a:extLst>
          </p:cNvPr>
          <p:cNvSpPr/>
          <p:nvPr/>
        </p:nvSpPr>
        <p:spPr>
          <a:xfrm>
            <a:off x="6780150" y="4951155"/>
            <a:ext cx="2049930" cy="414000"/>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各企業</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日本</a:t>
            </a:r>
            <a:r>
              <a:rPr lang="ja-JP" altLang="en-US" sz="1000" dirty="0">
                <a:solidFill>
                  <a:prstClr val="black">
                    <a:lumMod val="75000"/>
                    <a:lumOff val="25000"/>
                  </a:prstClr>
                </a:solidFill>
                <a:latin typeface="Meiryo UI" panose="020B0604030504040204" pitchFamily="50" charset="-128"/>
                <a:ea typeface="Meiryo UI" panose="020B0604030504040204" pitchFamily="50" charset="-128"/>
              </a:rPr>
              <a:t>本</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社</a:t>
            </a:r>
            <a:endParaRPr kumimoji="1" lang="en-US" altLang="ja-JP" sz="10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cxnSp>
        <p:nvCxnSpPr>
          <p:cNvPr id="126" name="直線コネクタ 125">
            <a:extLst>
              <a:ext uri="{FF2B5EF4-FFF2-40B4-BE49-F238E27FC236}">
                <a16:creationId xmlns:a16="http://schemas.microsoft.com/office/drawing/2014/main" id="{DE203E9F-2DDF-8CA5-8F12-94F6F2E26A52}"/>
              </a:ext>
            </a:extLst>
          </p:cNvPr>
          <p:cNvCxnSpPr>
            <a:cxnSpLocks/>
          </p:cNvCxnSpPr>
          <p:nvPr/>
        </p:nvCxnSpPr>
        <p:spPr>
          <a:xfrm>
            <a:off x="5734879" y="1192696"/>
            <a:ext cx="0" cy="5396603"/>
          </a:xfrm>
          <a:prstGeom prst="line">
            <a:avLst/>
          </a:prstGeom>
          <a:ln w="31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B69EEC18-BC2A-2863-9903-E103A5ECDD7D}"/>
              </a:ext>
            </a:extLst>
          </p:cNvPr>
          <p:cNvSpPr/>
          <p:nvPr/>
        </p:nvSpPr>
        <p:spPr>
          <a:xfrm>
            <a:off x="0" y="-1"/>
            <a:ext cx="9144000" cy="480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28" name="直線コネクタ 27">
            <a:extLst>
              <a:ext uri="{FF2B5EF4-FFF2-40B4-BE49-F238E27FC236}">
                <a16:creationId xmlns:a16="http://schemas.microsoft.com/office/drawing/2014/main" id="{B7ECE7F0-2AA7-CEBB-FC8A-006374F14A80}"/>
              </a:ext>
            </a:extLst>
          </p:cNvPr>
          <p:cNvCxnSpPr>
            <a:cxnSpLocks/>
          </p:cNvCxnSpPr>
          <p:nvPr/>
        </p:nvCxnSpPr>
        <p:spPr>
          <a:xfrm>
            <a:off x="-16001" y="480282"/>
            <a:ext cx="9163876" cy="6"/>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6CD8AE4C-D6CD-2104-311A-00F10B43B4D0}"/>
              </a:ext>
            </a:extLst>
          </p:cNvPr>
          <p:cNvCxnSpPr>
            <a:cxnSpLocks/>
          </p:cNvCxnSpPr>
          <p:nvPr/>
        </p:nvCxnSpPr>
        <p:spPr>
          <a:xfrm>
            <a:off x="-19876" y="533289"/>
            <a:ext cx="9163876"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A10D9FA0-E22A-8645-6AC0-E260C80F164C}"/>
              </a:ext>
            </a:extLst>
          </p:cNvPr>
          <p:cNvSpPr txBox="1"/>
          <p:nvPr/>
        </p:nvSpPr>
        <p:spPr>
          <a:xfrm>
            <a:off x="-19876" y="72878"/>
            <a:ext cx="91638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『20</a:t>
            </a: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a:t>
            </a:r>
            <a:r>
              <a:rPr kumimoji="1" lang="en-US" altLang="ja-JP"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30</a:t>
            </a: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ビジョン</a:t>
            </a:r>
            <a:r>
              <a:rPr kumimoji="1" lang="en-US" altLang="ja-JP"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実現に向けたスキーム</a:t>
            </a:r>
          </a:p>
        </p:txBody>
      </p:sp>
      <p:sp>
        <p:nvSpPr>
          <p:cNvPr id="33" name="テキスト ボックス 32">
            <a:extLst>
              <a:ext uri="{FF2B5EF4-FFF2-40B4-BE49-F238E27FC236}">
                <a16:creationId xmlns:a16="http://schemas.microsoft.com/office/drawing/2014/main" id="{48F74DA7-7F7D-2FE5-67F5-1B13E389FC7C}"/>
              </a:ext>
            </a:extLst>
          </p:cNvPr>
          <p:cNvSpPr txBox="1"/>
          <p:nvPr/>
        </p:nvSpPr>
        <p:spPr>
          <a:xfrm>
            <a:off x="3001266" y="2938966"/>
            <a:ext cx="556949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70C0"/>
                </a:solidFill>
                <a:effectLst>
                  <a:glow rad="127000">
                    <a:prstClr val="white"/>
                  </a:glow>
                </a:effectLst>
                <a:uLnTx/>
                <a:uFillTx/>
                <a:latin typeface="Meiryo UI" panose="020B0604030504040204" pitchFamily="50" charset="-128"/>
                <a:ea typeface="Meiryo UI" panose="020B0604030504040204" pitchFamily="50" charset="-128"/>
                <a:cs typeface="+mn-cs"/>
              </a:rPr>
              <a:t>日系自動車企業 海外事業体</a:t>
            </a:r>
          </a:p>
        </p:txBody>
      </p:sp>
      <p:sp>
        <p:nvSpPr>
          <p:cNvPr id="34" name="テキスト ボックス 33">
            <a:extLst>
              <a:ext uri="{FF2B5EF4-FFF2-40B4-BE49-F238E27FC236}">
                <a16:creationId xmlns:a16="http://schemas.microsoft.com/office/drawing/2014/main" id="{D2C280EC-53D4-6BBD-BA38-0AEF7E27BB8A}"/>
              </a:ext>
            </a:extLst>
          </p:cNvPr>
          <p:cNvSpPr txBox="1"/>
          <p:nvPr/>
        </p:nvSpPr>
        <p:spPr>
          <a:xfrm>
            <a:off x="7313812" y="135502"/>
            <a:ext cx="1765004"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7</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ページ </a:t>
            </a:r>
            <a:r>
              <a:rPr kumimoji="1" lang="en-US" altLang="ja-JP" sz="9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lang="en-US" altLang="ja-JP" sz="900" dirty="0">
                <a:solidFill>
                  <a:prstClr val="black">
                    <a:lumMod val="75000"/>
                    <a:lumOff val="25000"/>
                  </a:prstClr>
                </a:solidFill>
                <a:latin typeface="Meiryo UI" panose="020B0604030504040204" pitchFamily="50" charset="-128"/>
                <a:ea typeface="Meiryo UI" panose="020B0604030504040204" pitchFamily="50" charset="-128"/>
              </a:rPr>
              <a:t>14</a:t>
            </a:r>
            <a:r>
              <a:rPr kumimoji="1" lang="ja-JP" altLang="en-US" sz="9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ページ</a:t>
            </a:r>
          </a:p>
        </p:txBody>
      </p:sp>
    </p:spTree>
    <p:extLst>
      <p:ext uri="{BB962C8B-B14F-4D97-AF65-F5344CB8AC3E}">
        <p14:creationId xmlns:p14="http://schemas.microsoft.com/office/powerpoint/2010/main" val="1557177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2DFA7AA-F402-9F3B-7DCD-0F5C6A0B9760}"/>
              </a:ext>
            </a:extLst>
          </p:cNvPr>
          <p:cNvSpPr/>
          <p:nvPr/>
        </p:nvSpPr>
        <p:spPr>
          <a:xfrm>
            <a:off x="0" y="-1"/>
            <a:ext cx="9163876" cy="480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5" name="直線コネクタ 4">
            <a:extLst>
              <a:ext uri="{FF2B5EF4-FFF2-40B4-BE49-F238E27FC236}">
                <a16:creationId xmlns:a16="http://schemas.microsoft.com/office/drawing/2014/main" id="{BA05680D-00C3-26E7-224B-8901D60501BF}"/>
              </a:ext>
            </a:extLst>
          </p:cNvPr>
          <p:cNvCxnSpPr>
            <a:cxnSpLocks/>
          </p:cNvCxnSpPr>
          <p:nvPr/>
        </p:nvCxnSpPr>
        <p:spPr>
          <a:xfrm>
            <a:off x="-16001" y="480282"/>
            <a:ext cx="9163876" cy="6"/>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0D6C7EC9-F5CE-6777-6EAC-CB06977464DE}"/>
              </a:ext>
            </a:extLst>
          </p:cNvPr>
          <p:cNvCxnSpPr>
            <a:cxnSpLocks/>
          </p:cNvCxnSpPr>
          <p:nvPr/>
        </p:nvCxnSpPr>
        <p:spPr>
          <a:xfrm>
            <a:off x="-19876" y="533289"/>
            <a:ext cx="9163876"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4CA259D1-E780-B2A4-4383-0D4AF4FEDA70}"/>
              </a:ext>
            </a:extLst>
          </p:cNvPr>
          <p:cNvSpPr txBox="1"/>
          <p:nvPr/>
        </p:nvSpPr>
        <p:spPr>
          <a:xfrm>
            <a:off x="-19876" y="72878"/>
            <a:ext cx="91638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ビジョン実現に向けた活動 </a:t>
            </a:r>
            <a:r>
              <a:rPr kumimoji="1" lang="en-US" altLang="ja-JP"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2023</a:t>
            </a: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年までの主な取り組みの状況</a:t>
            </a:r>
          </a:p>
        </p:txBody>
      </p:sp>
      <p:sp>
        <p:nvSpPr>
          <p:cNvPr id="30" name="矢印: 下 29">
            <a:extLst>
              <a:ext uri="{FF2B5EF4-FFF2-40B4-BE49-F238E27FC236}">
                <a16:creationId xmlns:a16="http://schemas.microsoft.com/office/drawing/2014/main" id="{25446C27-3D54-2381-30F2-5031FD4B6FB2}"/>
              </a:ext>
            </a:extLst>
          </p:cNvPr>
          <p:cNvSpPr/>
          <p:nvPr/>
        </p:nvSpPr>
        <p:spPr>
          <a:xfrm>
            <a:off x="63793" y="595422"/>
            <a:ext cx="1679947" cy="1442725"/>
          </a:xfrm>
          <a:prstGeom prst="downArrow">
            <a:avLst>
              <a:gd name="adj1" fmla="val 100000"/>
              <a:gd name="adj2" fmla="val 13514"/>
            </a:avLst>
          </a:prstGeom>
          <a:solidFill>
            <a:srgbClr val="E7FFFF"/>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1" name="矢印: 下 30">
            <a:extLst>
              <a:ext uri="{FF2B5EF4-FFF2-40B4-BE49-F238E27FC236}">
                <a16:creationId xmlns:a16="http://schemas.microsoft.com/office/drawing/2014/main" id="{B5009660-552A-DAEF-DB1B-C5BDE311F19E}"/>
              </a:ext>
            </a:extLst>
          </p:cNvPr>
          <p:cNvSpPr/>
          <p:nvPr/>
        </p:nvSpPr>
        <p:spPr>
          <a:xfrm>
            <a:off x="63792" y="1935122"/>
            <a:ext cx="1679947" cy="1807536"/>
          </a:xfrm>
          <a:prstGeom prst="downArrow">
            <a:avLst>
              <a:gd name="adj1" fmla="val 100000"/>
              <a:gd name="adj2" fmla="val 13514"/>
            </a:avLst>
          </a:prstGeom>
          <a:solidFill>
            <a:srgbClr val="E1F0FF"/>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2" name="矢印: 下 31">
            <a:extLst>
              <a:ext uri="{FF2B5EF4-FFF2-40B4-BE49-F238E27FC236}">
                <a16:creationId xmlns:a16="http://schemas.microsoft.com/office/drawing/2014/main" id="{7AC284EE-87C2-C0F4-3F1C-2DC24AA386FC}"/>
              </a:ext>
            </a:extLst>
          </p:cNvPr>
          <p:cNvSpPr/>
          <p:nvPr/>
        </p:nvSpPr>
        <p:spPr>
          <a:xfrm>
            <a:off x="63792" y="3606722"/>
            <a:ext cx="1679947" cy="2707356"/>
          </a:xfrm>
          <a:prstGeom prst="downArrow">
            <a:avLst>
              <a:gd name="adj1" fmla="val 100000"/>
              <a:gd name="adj2" fmla="val 13514"/>
            </a:avLst>
          </a:prstGeom>
          <a:solidFill>
            <a:srgbClr val="E5E5FF"/>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3" name="テキスト ボックス 32">
            <a:extLst>
              <a:ext uri="{FF2B5EF4-FFF2-40B4-BE49-F238E27FC236}">
                <a16:creationId xmlns:a16="http://schemas.microsoft.com/office/drawing/2014/main" id="{6AAD6675-60A0-8DF5-9398-A4B742DA7FB0}"/>
              </a:ext>
            </a:extLst>
          </p:cNvPr>
          <p:cNvSpPr txBox="1"/>
          <p:nvPr/>
        </p:nvSpPr>
        <p:spPr>
          <a:xfrm>
            <a:off x="63792" y="618445"/>
            <a:ext cx="167994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2017</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年 ビジョン策定</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2019</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年</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34" name="テキスト ボックス 33">
            <a:extLst>
              <a:ext uri="{FF2B5EF4-FFF2-40B4-BE49-F238E27FC236}">
                <a16:creationId xmlns:a16="http://schemas.microsoft.com/office/drawing/2014/main" id="{C3531079-6474-0E6F-D4A7-59D1528B8874}"/>
              </a:ext>
            </a:extLst>
          </p:cNvPr>
          <p:cNvSpPr txBox="1"/>
          <p:nvPr/>
        </p:nvSpPr>
        <p:spPr>
          <a:xfrm>
            <a:off x="63792" y="1995617"/>
            <a:ext cx="167994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2020</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年</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2022</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年夏</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35" name="テキスト ボックス 34">
            <a:extLst>
              <a:ext uri="{FF2B5EF4-FFF2-40B4-BE49-F238E27FC236}">
                <a16:creationId xmlns:a16="http://schemas.microsoft.com/office/drawing/2014/main" id="{E76DE0CB-3EE4-30F4-8D88-789F10BF111E}"/>
              </a:ext>
            </a:extLst>
          </p:cNvPr>
          <p:cNvSpPr txBox="1"/>
          <p:nvPr/>
        </p:nvSpPr>
        <p:spPr>
          <a:xfrm>
            <a:off x="63792" y="3979389"/>
            <a:ext cx="167994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2022</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年秋</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2023</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年</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36" name="テキスト ボックス 35">
            <a:extLst>
              <a:ext uri="{FF2B5EF4-FFF2-40B4-BE49-F238E27FC236}">
                <a16:creationId xmlns:a16="http://schemas.microsoft.com/office/drawing/2014/main" id="{68DF7198-135A-9FDB-1ED2-BC671D8AF995}"/>
              </a:ext>
            </a:extLst>
          </p:cNvPr>
          <p:cNvSpPr txBox="1"/>
          <p:nvPr/>
        </p:nvSpPr>
        <p:spPr>
          <a:xfrm>
            <a:off x="318975" y="1189323"/>
            <a:ext cx="121211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1F497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基盤整備</a:t>
            </a:r>
          </a:p>
        </p:txBody>
      </p:sp>
      <p:sp>
        <p:nvSpPr>
          <p:cNvPr id="37" name="テキスト ボックス 36">
            <a:extLst>
              <a:ext uri="{FF2B5EF4-FFF2-40B4-BE49-F238E27FC236}">
                <a16:creationId xmlns:a16="http://schemas.microsoft.com/office/drawing/2014/main" id="{30D0730D-DAE4-3B29-0834-A895EBD58D48}"/>
              </a:ext>
            </a:extLst>
          </p:cNvPr>
          <p:cNvSpPr txBox="1"/>
          <p:nvPr/>
        </p:nvSpPr>
        <p:spPr>
          <a:xfrm>
            <a:off x="22656" y="2455600"/>
            <a:ext cx="1786275" cy="10464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F497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コロナ禍</a:t>
            </a:r>
            <a:endParaRPr kumimoji="1" lang="en-US" altLang="ja-JP" sz="1400" b="0" i="0" u="none" strike="noStrike" kern="1200" cap="none" spc="0" normalizeH="0" baseline="0" noProof="0" dirty="0">
              <a:ln>
                <a:noFill/>
              </a:ln>
              <a:solidFill>
                <a:srgbClr val="1F497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1F497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目標の具体化と</a:t>
            </a:r>
            <a:endParaRPr kumimoji="1" lang="en-US" altLang="ja-JP" sz="1600" b="1" i="0" u="none" strike="noStrike" kern="1200" cap="none" spc="0" normalizeH="0" baseline="0" noProof="0" dirty="0">
              <a:ln>
                <a:noFill/>
              </a:ln>
              <a:solidFill>
                <a:srgbClr val="1F497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1F497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コロナ後に向けた</a:t>
            </a:r>
            <a:endParaRPr kumimoji="1" lang="en-US" altLang="ja-JP" sz="1600" b="1" i="0" u="none" strike="noStrike" kern="1200" cap="none" spc="0" normalizeH="0" baseline="0" noProof="0" dirty="0">
              <a:ln>
                <a:noFill/>
              </a:ln>
              <a:solidFill>
                <a:srgbClr val="1F497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1F497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仕込み</a:t>
            </a:r>
            <a:endParaRPr kumimoji="1" lang="en-US" altLang="ja-JP" sz="1600" b="1" i="0" u="none" strike="noStrike" kern="1200" cap="none" spc="0" normalizeH="0" baseline="0" noProof="0" dirty="0">
              <a:ln>
                <a:noFill/>
              </a:ln>
              <a:solidFill>
                <a:srgbClr val="1F497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endParaRPr>
          </a:p>
        </p:txBody>
      </p:sp>
      <p:sp>
        <p:nvSpPr>
          <p:cNvPr id="38" name="テキスト ボックス 37">
            <a:extLst>
              <a:ext uri="{FF2B5EF4-FFF2-40B4-BE49-F238E27FC236}">
                <a16:creationId xmlns:a16="http://schemas.microsoft.com/office/drawing/2014/main" id="{EE039EF8-C4F4-3EA2-4D68-57F4CF850F43}"/>
              </a:ext>
            </a:extLst>
          </p:cNvPr>
          <p:cNvSpPr txBox="1"/>
          <p:nvPr/>
        </p:nvSpPr>
        <p:spPr>
          <a:xfrm>
            <a:off x="180750" y="4536750"/>
            <a:ext cx="144603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F497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コロナ禍での</a:t>
            </a:r>
            <a:endParaRPr kumimoji="1" lang="en-US" altLang="ja-JP" sz="1400" b="0" i="0" u="none" strike="noStrike" kern="1200" cap="none" spc="0" normalizeH="0" baseline="0" noProof="0" dirty="0">
              <a:ln>
                <a:noFill/>
              </a:ln>
              <a:solidFill>
                <a:srgbClr val="1F497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F497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学びを踏まえた</a:t>
            </a:r>
            <a:endParaRPr kumimoji="1" lang="en-US" altLang="ja-JP" sz="1400" b="0" i="0" u="none" strike="noStrike" kern="1200" cap="none" spc="0" normalizeH="0" baseline="0" noProof="0" dirty="0">
              <a:ln>
                <a:noFill/>
              </a:ln>
              <a:solidFill>
                <a:srgbClr val="1F497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1F497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国内外での活動推進</a:t>
            </a:r>
          </a:p>
        </p:txBody>
      </p:sp>
      <p:sp>
        <p:nvSpPr>
          <p:cNvPr id="39" name="正方形/長方形 38">
            <a:extLst>
              <a:ext uri="{FF2B5EF4-FFF2-40B4-BE49-F238E27FC236}">
                <a16:creationId xmlns:a16="http://schemas.microsoft.com/office/drawing/2014/main" id="{73744593-6FB9-DBBE-44C3-82313E876441}"/>
              </a:ext>
            </a:extLst>
          </p:cNvPr>
          <p:cNvSpPr/>
          <p:nvPr/>
        </p:nvSpPr>
        <p:spPr>
          <a:xfrm>
            <a:off x="1818168" y="595422"/>
            <a:ext cx="7251406" cy="1244590"/>
          </a:xfrm>
          <a:prstGeom prst="rect">
            <a:avLst/>
          </a:prstGeom>
          <a:solidFill>
            <a:schemeClr val="bg1"/>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a:t>
            </a:r>
            <a:r>
              <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『20</a:t>
            </a: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30</a:t>
            </a: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ビジョン</a:t>
            </a:r>
            <a:r>
              <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日本の労使</a:t>
            </a:r>
            <a:r>
              <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a:t>
            </a: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層別</a:t>
            </a:r>
            <a:r>
              <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a:t>
            </a: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の理解促進活動の展開 </a:t>
            </a:r>
            <a:endPar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a:t>
            </a:r>
            <a:r>
              <a:rPr kumimoji="1" lang="ja-JP" altLang="en-US" sz="13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産業労使会議、労使セミナー など</a:t>
            </a:r>
            <a:endParaRPr kumimoji="1" lang="en-US" altLang="ja-JP" sz="13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海外事業体の労働組合とのネットワーク活動を進める役員の育成 </a:t>
            </a:r>
            <a:endPar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a:t>
            </a:r>
            <a:r>
              <a:rPr kumimoji="1" lang="ja-JP" altLang="en-US" sz="13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アジア自動車労組会議、海外労使関係研修プログラム など</a:t>
            </a:r>
            <a:r>
              <a:rPr kumimoji="1" lang="en-US" altLang="ja-JP" sz="13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a:t>
            </a:r>
          </a:p>
        </p:txBody>
      </p:sp>
      <p:sp>
        <p:nvSpPr>
          <p:cNvPr id="40" name="正方形/長方形 39">
            <a:extLst>
              <a:ext uri="{FF2B5EF4-FFF2-40B4-BE49-F238E27FC236}">
                <a16:creationId xmlns:a16="http://schemas.microsoft.com/office/drawing/2014/main" id="{79CF27D2-1716-F056-6848-23ACF805D0C9}"/>
              </a:ext>
            </a:extLst>
          </p:cNvPr>
          <p:cNvSpPr/>
          <p:nvPr/>
        </p:nvSpPr>
        <p:spPr>
          <a:xfrm>
            <a:off x="1818168" y="1935123"/>
            <a:ext cx="7251406" cy="1531226"/>
          </a:xfrm>
          <a:prstGeom prst="rect">
            <a:avLst/>
          </a:prstGeom>
          <a:solidFill>
            <a:schemeClr val="bg1"/>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新型コロナウイルスの感染拡大を踏まえ、活動計画を変更</a:t>
            </a:r>
            <a:endParaRPr kumimoji="1" lang="en-US" altLang="ja-JP" sz="14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 </a:t>
            </a:r>
            <a:r>
              <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ASEAN</a:t>
            </a: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を中心に国別・業種別の</a:t>
            </a:r>
            <a:r>
              <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2030</a:t>
            </a: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年の具体的な目標を詳細設定</a:t>
            </a:r>
            <a:endPar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a:t>
            </a:r>
            <a:r>
              <a:rPr kumimoji="1" lang="ja-JP" altLang="en-US" sz="1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建設的労使関係、労使対話、相談体制を軸に年ごとの達成度を設定</a:t>
            </a:r>
            <a:endParaRPr kumimoji="1" lang="en-US" altLang="ja-JP" sz="14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 デジタル技術を活用した海外事業体の労働組合とのネットワーク活動の展開</a:t>
            </a:r>
            <a:endPar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2021</a:t>
            </a:r>
            <a:r>
              <a:rPr kumimoji="1" lang="ja-JP" altLang="en-US" sz="14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年</a:t>
            </a:r>
            <a:r>
              <a:rPr kumimoji="1" lang="en-US" altLang="ja-JP" sz="14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7</a:t>
            </a:r>
            <a:r>
              <a:rPr kumimoji="1" lang="ja-JP" altLang="en-US" sz="14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月第</a:t>
            </a:r>
            <a:r>
              <a:rPr kumimoji="1" lang="en-US" altLang="ja-JP" sz="14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1</a:t>
            </a:r>
            <a:r>
              <a:rPr kumimoji="1" lang="ja-JP" altLang="en-US" sz="14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回アジア自動車労組</a:t>
            </a:r>
            <a:r>
              <a:rPr kumimoji="1" lang="en-US" altLang="ja-JP" sz="14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Web</a:t>
            </a:r>
            <a:r>
              <a:rPr kumimoji="1" lang="ja-JP" altLang="en-US" sz="14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交流会開催 など</a:t>
            </a:r>
            <a:endParaRPr kumimoji="1" lang="en-US" altLang="ja-JP" sz="14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p:txBody>
      </p:sp>
      <p:pic>
        <p:nvPicPr>
          <p:cNvPr id="42" name="図 41">
            <a:extLst>
              <a:ext uri="{FF2B5EF4-FFF2-40B4-BE49-F238E27FC236}">
                <a16:creationId xmlns:a16="http://schemas.microsoft.com/office/drawing/2014/main" id="{EAE65961-A596-0332-724D-70DBC8D988A2}"/>
              </a:ext>
            </a:extLst>
          </p:cNvPr>
          <p:cNvPicPr>
            <a:picLocks noChangeAspect="1"/>
          </p:cNvPicPr>
          <p:nvPr/>
        </p:nvPicPr>
        <p:blipFill>
          <a:blip r:embed="rId3"/>
          <a:stretch>
            <a:fillRect/>
          </a:stretch>
        </p:blipFill>
        <p:spPr>
          <a:xfrm>
            <a:off x="7697976" y="641079"/>
            <a:ext cx="1190241" cy="690499"/>
          </a:xfrm>
          <a:prstGeom prst="rect">
            <a:avLst/>
          </a:prstGeom>
        </p:spPr>
      </p:pic>
      <p:pic>
        <p:nvPicPr>
          <p:cNvPr id="43" name="図 42">
            <a:extLst>
              <a:ext uri="{FF2B5EF4-FFF2-40B4-BE49-F238E27FC236}">
                <a16:creationId xmlns:a16="http://schemas.microsoft.com/office/drawing/2014/main" id="{D2578D7C-6F43-B964-1E5E-DDC3AC70F216}"/>
              </a:ext>
            </a:extLst>
          </p:cNvPr>
          <p:cNvPicPr>
            <a:picLocks noChangeAspect="1"/>
          </p:cNvPicPr>
          <p:nvPr/>
        </p:nvPicPr>
        <p:blipFill>
          <a:blip r:embed="rId4"/>
          <a:stretch>
            <a:fillRect/>
          </a:stretch>
        </p:blipFill>
        <p:spPr>
          <a:xfrm>
            <a:off x="7847432" y="1110958"/>
            <a:ext cx="1190243" cy="690500"/>
          </a:xfrm>
          <a:prstGeom prst="rect">
            <a:avLst/>
          </a:prstGeom>
        </p:spPr>
      </p:pic>
      <p:sp>
        <p:nvSpPr>
          <p:cNvPr id="44" name="正方形/長方形 43">
            <a:extLst>
              <a:ext uri="{FF2B5EF4-FFF2-40B4-BE49-F238E27FC236}">
                <a16:creationId xmlns:a16="http://schemas.microsoft.com/office/drawing/2014/main" id="{895E8250-C5DE-559F-2FF7-A467C7B9EF3E}"/>
              </a:ext>
            </a:extLst>
          </p:cNvPr>
          <p:cNvSpPr/>
          <p:nvPr/>
        </p:nvSpPr>
        <p:spPr>
          <a:xfrm>
            <a:off x="1818168" y="3607777"/>
            <a:ext cx="7251406" cy="2452782"/>
          </a:xfrm>
          <a:prstGeom prst="rect">
            <a:avLst/>
          </a:prstGeom>
          <a:solidFill>
            <a:schemeClr val="bg1"/>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a:t>
            </a:r>
          </a:p>
        </p:txBody>
      </p:sp>
      <p:sp>
        <p:nvSpPr>
          <p:cNvPr id="45" name="正方形/長方形 44">
            <a:extLst>
              <a:ext uri="{FF2B5EF4-FFF2-40B4-BE49-F238E27FC236}">
                <a16:creationId xmlns:a16="http://schemas.microsoft.com/office/drawing/2014/main" id="{96358DFB-B3BD-4589-D714-FA7AF9177C6A}"/>
              </a:ext>
            </a:extLst>
          </p:cNvPr>
          <p:cNvSpPr/>
          <p:nvPr/>
        </p:nvSpPr>
        <p:spPr>
          <a:xfrm>
            <a:off x="1892592" y="3671046"/>
            <a:ext cx="2413592" cy="731455"/>
          </a:xfrm>
          <a:prstGeom prst="rect">
            <a:avLst/>
          </a:prstGeom>
          <a:solidFill>
            <a:schemeClr val="bg1">
              <a:lumMod val="95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単組役員含む</a:t>
            </a:r>
            <a:endParaRPr kumimoji="1" lang="en-US" altLang="ja-JP" sz="12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2030</a:t>
            </a:r>
            <a:r>
              <a:rPr kumimoji="1" lang="ja-JP" altLang="en-US" sz="1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年に向けて国際活動に</a:t>
            </a:r>
            <a:endParaRPr kumimoji="1" lang="en-US" altLang="ja-JP" sz="1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取り組む人材層へのアプローチ</a:t>
            </a:r>
          </a:p>
        </p:txBody>
      </p:sp>
      <p:sp>
        <p:nvSpPr>
          <p:cNvPr id="46" name="正方形/長方形 45">
            <a:extLst>
              <a:ext uri="{FF2B5EF4-FFF2-40B4-BE49-F238E27FC236}">
                <a16:creationId xmlns:a16="http://schemas.microsoft.com/office/drawing/2014/main" id="{669D6920-DB32-F6FA-2557-D8197B28574F}"/>
              </a:ext>
            </a:extLst>
          </p:cNvPr>
          <p:cNvSpPr/>
          <p:nvPr/>
        </p:nvSpPr>
        <p:spPr>
          <a:xfrm>
            <a:off x="4359342" y="3671046"/>
            <a:ext cx="4646433" cy="731455"/>
          </a:xfrm>
          <a:prstGeom prst="rect">
            <a:avLst/>
          </a:prstGeom>
          <a:solidFill>
            <a:schemeClr val="bg1"/>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今後海外事業体の労働組合と直接ネットワークを進めていく人材</a:t>
            </a:r>
            <a:endParaRPr kumimoji="1" lang="en-US" altLang="ja-JP" sz="13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にターゲットを絞った各種取り組みを展開</a:t>
            </a:r>
            <a:endParaRPr kumimoji="1" lang="en-US" altLang="ja-JP" sz="13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a:t>
            </a:r>
            <a:r>
              <a:rPr kumimoji="1" lang="en-US" altLang="ja-JP" sz="11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新訴求ツール開発・展開、セミナー、海外労使関係研修プログラムなど</a:t>
            </a:r>
            <a:r>
              <a:rPr kumimoji="1" lang="en-US" altLang="ja-JP" sz="11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a:t>
            </a:r>
            <a:endParaRPr kumimoji="1" lang="ja-JP" altLang="en-US" sz="13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p:txBody>
      </p:sp>
      <p:sp>
        <p:nvSpPr>
          <p:cNvPr id="47" name="正方形/長方形 46">
            <a:extLst>
              <a:ext uri="{FF2B5EF4-FFF2-40B4-BE49-F238E27FC236}">
                <a16:creationId xmlns:a16="http://schemas.microsoft.com/office/drawing/2014/main" id="{4ABC99E9-DE82-4595-2A31-138628127B31}"/>
              </a:ext>
            </a:extLst>
          </p:cNvPr>
          <p:cNvSpPr/>
          <p:nvPr/>
        </p:nvSpPr>
        <p:spPr>
          <a:xfrm>
            <a:off x="1892592" y="4462321"/>
            <a:ext cx="2413592" cy="731455"/>
          </a:xfrm>
          <a:prstGeom prst="rect">
            <a:avLst/>
          </a:prstGeom>
          <a:solidFill>
            <a:schemeClr val="bg1">
              <a:lumMod val="95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&lt;</a:t>
            </a:r>
            <a:r>
              <a:rPr kumimoji="1" lang="ja-JP" altLang="en-US" sz="12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今後の海外・日本ネットワーク</a:t>
            </a:r>
            <a:r>
              <a:rPr kumimoji="1" lang="en-US" altLang="ja-JP" sz="12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&gt;</a:t>
            </a:r>
            <a:endParaRPr kumimoji="1" lang="en-US" altLang="ja-JP" sz="14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海外事業体の労働組合の</a:t>
            </a:r>
            <a:endParaRPr kumimoji="1" lang="en-US" altLang="ja-JP" sz="1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上部団体との方向性論議</a:t>
            </a:r>
          </a:p>
        </p:txBody>
      </p:sp>
      <p:sp>
        <p:nvSpPr>
          <p:cNvPr id="48" name="正方形/長方形 47">
            <a:extLst>
              <a:ext uri="{FF2B5EF4-FFF2-40B4-BE49-F238E27FC236}">
                <a16:creationId xmlns:a16="http://schemas.microsoft.com/office/drawing/2014/main" id="{208C3894-52C5-41B9-CF1C-FA5E8E8627BE}"/>
              </a:ext>
            </a:extLst>
          </p:cNvPr>
          <p:cNvSpPr/>
          <p:nvPr/>
        </p:nvSpPr>
        <p:spPr>
          <a:xfrm>
            <a:off x="4359342" y="4462321"/>
            <a:ext cx="4646433" cy="731455"/>
          </a:xfrm>
          <a:prstGeom prst="rect">
            <a:avLst/>
          </a:prstGeom>
          <a:solidFill>
            <a:schemeClr val="bg1"/>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海外の上部団体とのネットワークのあり方を進化させるとともに、</a:t>
            </a:r>
            <a:endParaRPr kumimoji="1" lang="en-US" altLang="ja-JP" sz="13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a:t>
            </a:r>
            <a:r>
              <a:rPr kumimoji="1" lang="ja-JP" altLang="en-US" sz="13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加盟組織間のネットワークのあり方について論議を推進</a:t>
            </a:r>
            <a:endParaRPr kumimoji="1" lang="en-US" altLang="ja-JP" sz="13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a:t>
            </a:r>
            <a:r>
              <a:rPr kumimoji="1" lang="en-US" altLang="ja-JP" sz="11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(2022</a:t>
            </a:r>
            <a:r>
              <a:rPr kumimoji="1" lang="ja-JP" altLang="en-US" sz="11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年</a:t>
            </a:r>
            <a:r>
              <a:rPr kumimoji="1" lang="en-US" altLang="ja-JP" sz="11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11</a:t>
            </a:r>
            <a:r>
              <a:rPr kumimoji="1" lang="ja-JP" altLang="en-US" sz="11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月 アジア自動車労組会議 など</a:t>
            </a:r>
            <a:r>
              <a:rPr kumimoji="1" lang="en-US" altLang="ja-JP" sz="11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a:t>
            </a:r>
            <a:endParaRPr kumimoji="1" lang="ja-JP" altLang="en-US" sz="13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p:txBody>
      </p:sp>
      <p:sp>
        <p:nvSpPr>
          <p:cNvPr id="51" name="正方形/長方形 50">
            <a:extLst>
              <a:ext uri="{FF2B5EF4-FFF2-40B4-BE49-F238E27FC236}">
                <a16:creationId xmlns:a16="http://schemas.microsoft.com/office/drawing/2014/main" id="{E6F0D449-CB77-0B61-A695-02DFD390D312}"/>
              </a:ext>
            </a:extLst>
          </p:cNvPr>
          <p:cNvSpPr/>
          <p:nvPr/>
        </p:nvSpPr>
        <p:spPr>
          <a:xfrm>
            <a:off x="63792" y="6156257"/>
            <a:ext cx="1679947" cy="601155"/>
          </a:xfrm>
          <a:prstGeom prst="rect">
            <a:avLst/>
          </a:prstGeom>
          <a:solidFill>
            <a:srgbClr val="FFE7E7"/>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2025</a:t>
            </a:r>
            <a:r>
              <a:rPr kumimoji="1" lang="ja-JP" altLang="en-US" sz="16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年に向けた</a:t>
            </a:r>
            <a:endParaRPr kumimoji="1" lang="en-US" altLang="ja-JP" sz="16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主な課題</a:t>
            </a:r>
          </a:p>
        </p:txBody>
      </p:sp>
      <p:sp>
        <p:nvSpPr>
          <p:cNvPr id="52" name="正方形/長方形 51">
            <a:extLst>
              <a:ext uri="{FF2B5EF4-FFF2-40B4-BE49-F238E27FC236}">
                <a16:creationId xmlns:a16="http://schemas.microsoft.com/office/drawing/2014/main" id="{103A3643-BE07-54E5-B15A-471BD93CF3FE}"/>
              </a:ext>
            </a:extLst>
          </p:cNvPr>
          <p:cNvSpPr/>
          <p:nvPr/>
        </p:nvSpPr>
        <p:spPr>
          <a:xfrm>
            <a:off x="1892592" y="5253596"/>
            <a:ext cx="2413592" cy="731455"/>
          </a:xfrm>
          <a:prstGeom prst="rect">
            <a:avLst/>
          </a:prstGeom>
          <a:solidFill>
            <a:schemeClr val="bg1">
              <a:lumMod val="95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主に</a:t>
            </a:r>
            <a:r>
              <a:rPr kumimoji="1" lang="en-US" altLang="ja-JP" sz="12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ASEAN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海外事業体の労働組合との</a:t>
            </a:r>
            <a:endParaRPr kumimoji="1" lang="en-US" altLang="ja-JP" sz="1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ネットワーキング推進</a:t>
            </a:r>
          </a:p>
        </p:txBody>
      </p:sp>
      <p:sp>
        <p:nvSpPr>
          <p:cNvPr id="53" name="正方形/長方形 52">
            <a:extLst>
              <a:ext uri="{FF2B5EF4-FFF2-40B4-BE49-F238E27FC236}">
                <a16:creationId xmlns:a16="http://schemas.microsoft.com/office/drawing/2014/main" id="{2FCE28AB-58BA-414F-7B2E-504539FE5185}"/>
              </a:ext>
            </a:extLst>
          </p:cNvPr>
          <p:cNvSpPr/>
          <p:nvPr/>
        </p:nvSpPr>
        <p:spPr>
          <a:xfrm>
            <a:off x="4359342" y="5253596"/>
            <a:ext cx="4646433" cy="731455"/>
          </a:xfrm>
          <a:prstGeom prst="rect">
            <a:avLst/>
          </a:prstGeom>
          <a:solidFill>
            <a:schemeClr val="bg1"/>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労連・単組が海外に赴き、海外事業体の労働組合や労組連合会</a:t>
            </a:r>
            <a:endParaRPr kumimoji="1" lang="en-US" altLang="ja-JP" sz="13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a:t>
            </a:r>
            <a:r>
              <a:rPr kumimoji="1" lang="ja-JP" altLang="en-US" sz="13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と会議を開催し、お互いの置かれた状況や課題を共有</a:t>
            </a:r>
          </a:p>
        </p:txBody>
      </p:sp>
      <p:sp>
        <p:nvSpPr>
          <p:cNvPr id="54" name="正方形/長方形 53">
            <a:extLst>
              <a:ext uri="{FF2B5EF4-FFF2-40B4-BE49-F238E27FC236}">
                <a16:creationId xmlns:a16="http://schemas.microsoft.com/office/drawing/2014/main" id="{AF80DABE-F1B1-25F2-CDBB-1AF69864CCEF}"/>
              </a:ext>
            </a:extLst>
          </p:cNvPr>
          <p:cNvSpPr/>
          <p:nvPr/>
        </p:nvSpPr>
        <p:spPr>
          <a:xfrm>
            <a:off x="1818168" y="6156255"/>
            <a:ext cx="7262036" cy="618233"/>
          </a:xfrm>
          <a:prstGeom prst="rect">
            <a:avLst/>
          </a:prstGeom>
          <a:solidFill>
            <a:schemeClr val="bg1"/>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a:t>
            </a:r>
            <a:r>
              <a:rPr kumimoji="1" lang="ja-JP" altLang="en-US" sz="14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 新たなネットワークの更なる拡大</a:t>
            </a:r>
            <a:r>
              <a:rPr kumimoji="1" lang="ja-JP" altLang="en-US" sz="1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労連・単組から海外事業体の労働組合へのアプローチ継続・強化</a:t>
            </a:r>
            <a:r>
              <a:rPr kumimoji="1" lang="en-US" altLang="ja-JP" sz="12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 ・</a:t>
            </a:r>
            <a:r>
              <a:rPr kumimoji="1" lang="en-US" altLang="ja-JP" sz="14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 </a:t>
            </a:r>
            <a:r>
              <a:rPr kumimoji="1" lang="ja-JP" altLang="en-US" sz="14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既存ネットワークの深化</a:t>
            </a:r>
            <a:r>
              <a:rPr kumimoji="1" lang="ja-JP" altLang="en-US" sz="1400" b="0"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海外事業体の労働組合との、労使関係や労使対話の仕組み化に向けた論議</a:t>
            </a:r>
            <a:r>
              <a:rPr kumimoji="1" lang="en-US" altLang="ja-JP" sz="12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a:t>
            </a:r>
            <a:endParaRPr kumimoji="1" lang="en-US" altLang="ja-JP" sz="14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p:txBody>
      </p:sp>
      <p:sp>
        <p:nvSpPr>
          <p:cNvPr id="55" name="テキスト ボックス 54">
            <a:extLst>
              <a:ext uri="{FF2B5EF4-FFF2-40B4-BE49-F238E27FC236}">
                <a16:creationId xmlns:a16="http://schemas.microsoft.com/office/drawing/2014/main" id="{2A4D13DD-2FC4-DB41-1CB0-36A222347F77}"/>
              </a:ext>
            </a:extLst>
          </p:cNvPr>
          <p:cNvSpPr txBox="1"/>
          <p:nvPr/>
        </p:nvSpPr>
        <p:spPr>
          <a:xfrm>
            <a:off x="7313812" y="135502"/>
            <a:ext cx="1765004"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8</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ページ </a:t>
            </a:r>
            <a:r>
              <a:rPr kumimoji="1" lang="en-US" altLang="ja-JP" sz="9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lang="en-US" altLang="ja-JP" sz="900" dirty="0">
                <a:solidFill>
                  <a:prstClr val="black">
                    <a:lumMod val="75000"/>
                    <a:lumOff val="25000"/>
                  </a:prstClr>
                </a:solidFill>
                <a:latin typeface="Meiryo UI" panose="020B0604030504040204" pitchFamily="50" charset="-128"/>
                <a:ea typeface="Meiryo UI" panose="020B0604030504040204" pitchFamily="50" charset="-128"/>
              </a:rPr>
              <a:t>14</a:t>
            </a:r>
            <a:r>
              <a:rPr kumimoji="1" lang="ja-JP" altLang="en-US" sz="9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ページ</a:t>
            </a:r>
          </a:p>
        </p:txBody>
      </p:sp>
    </p:spTree>
    <p:extLst>
      <p:ext uri="{BB962C8B-B14F-4D97-AF65-F5344CB8AC3E}">
        <p14:creationId xmlns:p14="http://schemas.microsoft.com/office/powerpoint/2010/main" val="1171744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正方形/長方形 93">
            <a:extLst>
              <a:ext uri="{FF2B5EF4-FFF2-40B4-BE49-F238E27FC236}">
                <a16:creationId xmlns:a16="http://schemas.microsoft.com/office/drawing/2014/main" id="{C44D94FA-C9DF-120D-3AEB-CBF3483F6826}"/>
              </a:ext>
            </a:extLst>
          </p:cNvPr>
          <p:cNvSpPr/>
          <p:nvPr/>
        </p:nvSpPr>
        <p:spPr>
          <a:xfrm>
            <a:off x="76112" y="1192696"/>
            <a:ext cx="8984988" cy="5396603"/>
          </a:xfrm>
          <a:prstGeom prst="rect">
            <a:avLst/>
          </a:prstGeom>
          <a:solidFill>
            <a:schemeClr val="bg1"/>
          </a:solidFill>
          <a:ln w="12700">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6B3D61F2-4DEB-9C1E-5E0B-C0BCF0D240C2}"/>
              </a:ext>
            </a:extLst>
          </p:cNvPr>
          <p:cNvSpPr/>
          <p:nvPr/>
        </p:nvSpPr>
        <p:spPr>
          <a:xfrm>
            <a:off x="254894" y="4804236"/>
            <a:ext cx="8721203" cy="1705752"/>
          </a:xfrm>
          <a:prstGeom prst="rect">
            <a:avLst/>
          </a:prstGeom>
          <a:solidFill>
            <a:schemeClr val="bg1"/>
          </a:solidFill>
          <a:ln>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 name="矢印: 右 18">
            <a:extLst>
              <a:ext uri="{FF2B5EF4-FFF2-40B4-BE49-F238E27FC236}">
                <a16:creationId xmlns:a16="http://schemas.microsoft.com/office/drawing/2014/main" id="{EECF418D-D3EF-2913-65C2-3A6F46CFBE10}"/>
              </a:ext>
            </a:extLst>
          </p:cNvPr>
          <p:cNvSpPr/>
          <p:nvPr/>
        </p:nvSpPr>
        <p:spPr>
          <a:xfrm>
            <a:off x="4717770" y="5517079"/>
            <a:ext cx="2049930" cy="328417"/>
          </a:xfrm>
          <a:prstGeom prst="rightArrow">
            <a:avLst>
              <a:gd name="adj1" fmla="val 100000"/>
              <a:gd name="adj2" fmla="val 4261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3" name="矢印: 右 22">
            <a:extLst>
              <a:ext uri="{FF2B5EF4-FFF2-40B4-BE49-F238E27FC236}">
                <a16:creationId xmlns:a16="http://schemas.microsoft.com/office/drawing/2014/main" id="{FD6719D3-8BE8-966E-9F51-C677617ABAED}"/>
              </a:ext>
            </a:extLst>
          </p:cNvPr>
          <p:cNvSpPr/>
          <p:nvPr/>
        </p:nvSpPr>
        <p:spPr>
          <a:xfrm>
            <a:off x="4717770" y="6098102"/>
            <a:ext cx="2030904" cy="215279"/>
          </a:xfrm>
          <a:prstGeom prst="rightArrow">
            <a:avLst>
              <a:gd name="adj1" fmla="val 100000"/>
              <a:gd name="adj2" fmla="val 4261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25" name="図 24">
            <a:extLst>
              <a:ext uri="{FF2B5EF4-FFF2-40B4-BE49-F238E27FC236}">
                <a16:creationId xmlns:a16="http://schemas.microsoft.com/office/drawing/2014/main" id="{C443498F-086F-AA46-9A6F-1DC3D7F755B9}"/>
              </a:ext>
            </a:extLst>
          </p:cNvPr>
          <p:cNvPicPr>
            <a:picLocks noChangeAspect="1"/>
          </p:cNvPicPr>
          <p:nvPr/>
        </p:nvPicPr>
        <p:blipFill>
          <a:blip r:embed="rId3"/>
          <a:stretch>
            <a:fillRect/>
          </a:stretch>
        </p:blipFill>
        <p:spPr>
          <a:xfrm>
            <a:off x="122935" y="4785570"/>
            <a:ext cx="363897" cy="241579"/>
          </a:xfrm>
          <a:prstGeom prst="rect">
            <a:avLst/>
          </a:prstGeom>
          <a:ln>
            <a:solidFill>
              <a:schemeClr val="tx1">
                <a:lumMod val="75000"/>
                <a:lumOff val="25000"/>
              </a:schemeClr>
            </a:solidFill>
          </a:ln>
        </p:spPr>
      </p:pic>
      <p:sp>
        <p:nvSpPr>
          <p:cNvPr id="40" name="正方形/長方形 39">
            <a:extLst>
              <a:ext uri="{FF2B5EF4-FFF2-40B4-BE49-F238E27FC236}">
                <a16:creationId xmlns:a16="http://schemas.microsoft.com/office/drawing/2014/main" id="{680719B5-BA7F-04DF-7665-A6E8C1C7C34C}"/>
              </a:ext>
            </a:extLst>
          </p:cNvPr>
          <p:cNvSpPr/>
          <p:nvPr/>
        </p:nvSpPr>
        <p:spPr>
          <a:xfrm>
            <a:off x="254893" y="2230393"/>
            <a:ext cx="8721204" cy="2475708"/>
          </a:xfrm>
          <a:prstGeom prst="rect">
            <a:avLst/>
          </a:prstGeom>
          <a:solidFill>
            <a:schemeClr val="bg1"/>
          </a:solidFill>
          <a:ln w="952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8" name="テキスト ボックス 77">
            <a:extLst>
              <a:ext uri="{FF2B5EF4-FFF2-40B4-BE49-F238E27FC236}">
                <a16:creationId xmlns:a16="http://schemas.microsoft.com/office/drawing/2014/main" id="{C39CF2A1-CF74-5F91-4F5E-509F456AA4AF}"/>
              </a:ext>
            </a:extLst>
          </p:cNvPr>
          <p:cNvSpPr txBox="1"/>
          <p:nvPr/>
        </p:nvSpPr>
        <p:spPr>
          <a:xfrm>
            <a:off x="4059490" y="2071915"/>
            <a:ext cx="336522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lumMod val="75000"/>
                    <a:lumOff val="25000"/>
                  </a:prstClr>
                </a:solidFill>
                <a:effectLst>
                  <a:glow rad="127000">
                    <a:prstClr val="white"/>
                  </a:glow>
                </a:effectLst>
                <a:uLnTx/>
                <a:uFillTx/>
                <a:latin typeface="Meiryo UI" panose="020B0604030504040204" pitchFamily="50" charset="-128"/>
                <a:ea typeface="Meiryo UI" panose="020B0604030504040204" pitchFamily="50" charset="-128"/>
                <a:cs typeface="+mn-cs"/>
              </a:rPr>
              <a:t>海外各国</a:t>
            </a:r>
          </a:p>
        </p:txBody>
      </p:sp>
      <p:pic>
        <p:nvPicPr>
          <p:cNvPr id="50" name="図 49">
            <a:extLst>
              <a:ext uri="{FF2B5EF4-FFF2-40B4-BE49-F238E27FC236}">
                <a16:creationId xmlns:a16="http://schemas.microsoft.com/office/drawing/2014/main" id="{9A2C12B2-6B23-E154-20CC-C2944B53F444}"/>
              </a:ext>
            </a:extLst>
          </p:cNvPr>
          <p:cNvPicPr>
            <a:picLocks noChangeAspect="1"/>
          </p:cNvPicPr>
          <p:nvPr/>
        </p:nvPicPr>
        <p:blipFill>
          <a:blip r:embed="rId4"/>
          <a:stretch>
            <a:fillRect/>
          </a:stretch>
        </p:blipFill>
        <p:spPr>
          <a:xfrm>
            <a:off x="53362" y="1090407"/>
            <a:ext cx="363897" cy="318940"/>
          </a:xfrm>
          <a:prstGeom prst="rect">
            <a:avLst/>
          </a:prstGeom>
          <a:ln>
            <a:solidFill>
              <a:schemeClr val="tx1">
                <a:lumMod val="75000"/>
                <a:lumOff val="25000"/>
              </a:schemeClr>
            </a:solidFill>
          </a:ln>
        </p:spPr>
      </p:pic>
      <p:sp>
        <p:nvSpPr>
          <p:cNvPr id="51" name="テキスト ボックス 50">
            <a:extLst>
              <a:ext uri="{FF2B5EF4-FFF2-40B4-BE49-F238E27FC236}">
                <a16:creationId xmlns:a16="http://schemas.microsoft.com/office/drawing/2014/main" id="{9E35DD3F-2E0E-02AD-F6CE-F2C8E2F2FF80}"/>
              </a:ext>
            </a:extLst>
          </p:cNvPr>
          <p:cNvSpPr txBox="1"/>
          <p:nvPr/>
        </p:nvSpPr>
        <p:spPr>
          <a:xfrm>
            <a:off x="407320" y="1173610"/>
            <a:ext cx="870704"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グローバル</a:t>
            </a:r>
          </a:p>
        </p:txBody>
      </p:sp>
      <p:sp>
        <p:nvSpPr>
          <p:cNvPr id="15" name="正方形/長方形 14">
            <a:extLst>
              <a:ext uri="{FF2B5EF4-FFF2-40B4-BE49-F238E27FC236}">
                <a16:creationId xmlns:a16="http://schemas.microsoft.com/office/drawing/2014/main" id="{6160D1F8-F4E2-1233-9EAD-173CF6D6B25D}"/>
              </a:ext>
            </a:extLst>
          </p:cNvPr>
          <p:cNvSpPr/>
          <p:nvPr/>
        </p:nvSpPr>
        <p:spPr>
          <a:xfrm>
            <a:off x="6698980" y="4882882"/>
            <a:ext cx="2205880" cy="992432"/>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106" name="テキスト ボックス 105">
            <a:extLst>
              <a:ext uri="{FF2B5EF4-FFF2-40B4-BE49-F238E27FC236}">
                <a16:creationId xmlns:a16="http://schemas.microsoft.com/office/drawing/2014/main" id="{4E250EAD-70D6-B51D-C964-C81E1DEA5A3F}"/>
              </a:ext>
            </a:extLst>
          </p:cNvPr>
          <p:cNvSpPr txBox="1"/>
          <p:nvPr/>
        </p:nvSpPr>
        <p:spPr>
          <a:xfrm>
            <a:off x="6780150" y="5484668"/>
            <a:ext cx="204993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企業グループ</a:t>
            </a:r>
          </a:p>
        </p:txBody>
      </p:sp>
      <p:sp>
        <p:nvSpPr>
          <p:cNvPr id="111" name="矢印: 右 110">
            <a:extLst>
              <a:ext uri="{FF2B5EF4-FFF2-40B4-BE49-F238E27FC236}">
                <a16:creationId xmlns:a16="http://schemas.microsoft.com/office/drawing/2014/main" id="{EB73AC1A-5A3A-ED8B-67D8-C807860D02E2}"/>
              </a:ext>
            </a:extLst>
          </p:cNvPr>
          <p:cNvSpPr/>
          <p:nvPr/>
        </p:nvSpPr>
        <p:spPr>
          <a:xfrm rot="16200000">
            <a:off x="-1060488" y="3875755"/>
            <a:ext cx="4231011" cy="242079"/>
          </a:xfrm>
          <a:prstGeom prst="rightArrow">
            <a:avLst>
              <a:gd name="adj1" fmla="val 100000"/>
              <a:gd name="adj2" fmla="val 4868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2" name="矢印: 右 111">
            <a:extLst>
              <a:ext uri="{FF2B5EF4-FFF2-40B4-BE49-F238E27FC236}">
                <a16:creationId xmlns:a16="http://schemas.microsoft.com/office/drawing/2014/main" id="{3A87EE38-02BF-0C80-3A1A-35D791617205}"/>
              </a:ext>
            </a:extLst>
          </p:cNvPr>
          <p:cNvSpPr/>
          <p:nvPr/>
        </p:nvSpPr>
        <p:spPr>
          <a:xfrm rot="16200000">
            <a:off x="-36172" y="4330297"/>
            <a:ext cx="3520702" cy="242079"/>
          </a:xfrm>
          <a:prstGeom prst="rightArrow">
            <a:avLst>
              <a:gd name="adj1" fmla="val 100000"/>
              <a:gd name="adj2" fmla="val 4868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正方形/長方形 7">
            <a:extLst>
              <a:ext uri="{FF2B5EF4-FFF2-40B4-BE49-F238E27FC236}">
                <a16:creationId xmlns:a16="http://schemas.microsoft.com/office/drawing/2014/main" id="{A4F0AF06-0D10-376D-D972-46ABA578A916}"/>
              </a:ext>
            </a:extLst>
          </p:cNvPr>
          <p:cNvSpPr/>
          <p:nvPr/>
        </p:nvSpPr>
        <p:spPr>
          <a:xfrm>
            <a:off x="506895" y="5994034"/>
            <a:ext cx="4303643" cy="414000"/>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自動車総連</a:t>
            </a:r>
          </a:p>
        </p:txBody>
      </p:sp>
      <p:sp>
        <p:nvSpPr>
          <p:cNvPr id="113" name="矢印: 右 112">
            <a:extLst>
              <a:ext uri="{FF2B5EF4-FFF2-40B4-BE49-F238E27FC236}">
                <a16:creationId xmlns:a16="http://schemas.microsoft.com/office/drawing/2014/main" id="{F2C38EAE-0E7F-80ED-AFF2-3582466176DB}"/>
              </a:ext>
            </a:extLst>
          </p:cNvPr>
          <p:cNvSpPr/>
          <p:nvPr/>
        </p:nvSpPr>
        <p:spPr>
          <a:xfrm rot="16200000">
            <a:off x="1626510" y="4720696"/>
            <a:ext cx="1673692" cy="242079"/>
          </a:xfrm>
          <a:prstGeom prst="rightArrow">
            <a:avLst>
              <a:gd name="adj1" fmla="val 100000"/>
              <a:gd name="adj2" fmla="val 4868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60A740CC-67AD-523B-7D7F-ACCAE1A6A8F0}"/>
              </a:ext>
            </a:extLst>
          </p:cNvPr>
          <p:cNvSpPr/>
          <p:nvPr/>
        </p:nvSpPr>
        <p:spPr>
          <a:xfrm>
            <a:off x="2063358" y="5466701"/>
            <a:ext cx="2747179" cy="414000"/>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12</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労連</a:t>
            </a:r>
          </a:p>
        </p:txBody>
      </p:sp>
      <p:sp>
        <p:nvSpPr>
          <p:cNvPr id="114" name="テキスト ボックス 113">
            <a:extLst>
              <a:ext uri="{FF2B5EF4-FFF2-40B4-BE49-F238E27FC236}">
                <a16:creationId xmlns:a16="http://schemas.microsoft.com/office/drawing/2014/main" id="{08902E41-BD11-C2FC-C804-9593A7000EC6}"/>
              </a:ext>
            </a:extLst>
          </p:cNvPr>
          <p:cNvSpPr txBox="1"/>
          <p:nvPr/>
        </p:nvSpPr>
        <p:spPr>
          <a:xfrm>
            <a:off x="923860" y="4762813"/>
            <a:ext cx="1658155"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F497D"/>
                </a:solidFill>
                <a:effectLst>
                  <a:glow rad="127000">
                    <a:prstClr val="white"/>
                  </a:glow>
                </a:effectLst>
                <a:highlight>
                  <a:srgbClr val="FFFF00"/>
                </a:highlight>
                <a:uLnTx/>
                <a:uFillTx/>
                <a:latin typeface="Meiryo UI" panose="020B0604030504040204" pitchFamily="50" charset="-128"/>
                <a:ea typeface="Meiryo UI" panose="020B0604030504040204" pitchFamily="50" charset="-128"/>
                <a:cs typeface="+mn-cs"/>
              </a:rPr>
              <a:t>各カウンターパートとのネットワーキングと</a:t>
            </a:r>
            <a:endParaRPr kumimoji="1" lang="en-US" altLang="ja-JP" sz="1400" b="0" i="0" u="none" strike="noStrike" kern="1200" cap="none" spc="0" normalizeH="0" baseline="0" noProof="0" dirty="0">
              <a:ln>
                <a:noFill/>
              </a:ln>
              <a:solidFill>
                <a:srgbClr val="1F497D"/>
              </a:solidFill>
              <a:effectLst>
                <a:glow rad="127000">
                  <a:prstClr val="white"/>
                </a:glow>
              </a:effectLst>
              <a:highlight>
                <a:srgbClr val="FFFF00"/>
              </a:highligh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F497D"/>
                </a:solidFill>
                <a:effectLst>
                  <a:glow rad="127000">
                    <a:prstClr val="white"/>
                  </a:glow>
                </a:effectLst>
                <a:highlight>
                  <a:srgbClr val="FFFF00"/>
                </a:highlight>
                <a:uLnTx/>
                <a:uFillTx/>
                <a:latin typeface="Meiryo UI" panose="020B0604030504040204" pitchFamily="50" charset="-128"/>
                <a:ea typeface="Meiryo UI" panose="020B0604030504040204" pitchFamily="50" charset="-128"/>
                <a:cs typeface="+mn-cs"/>
              </a:rPr>
              <a:t>ビジョン訴求</a:t>
            </a:r>
            <a:endParaRPr kumimoji="1" lang="en-US" altLang="ja-JP" sz="1400" b="0" i="0" u="none" strike="noStrike" kern="1200" cap="none" spc="0" normalizeH="0" baseline="0" noProof="0" dirty="0">
              <a:ln>
                <a:noFill/>
              </a:ln>
              <a:solidFill>
                <a:srgbClr val="1F497D"/>
              </a:solidFill>
              <a:effectLst>
                <a:glow rad="127000">
                  <a:prstClr val="white"/>
                </a:glow>
              </a:effectLst>
              <a:highlight>
                <a:srgbClr val="FFFF00"/>
              </a:highlight>
              <a:uLnTx/>
              <a:uFillTx/>
              <a:latin typeface="Meiryo UI" panose="020B0604030504040204" pitchFamily="50" charset="-128"/>
              <a:ea typeface="Meiryo UI" panose="020B0604030504040204" pitchFamily="50" charset="-128"/>
              <a:cs typeface="+mn-cs"/>
            </a:endParaRPr>
          </a:p>
        </p:txBody>
      </p:sp>
      <p:sp>
        <p:nvSpPr>
          <p:cNvPr id="105" name="正方形/長方形 104">
            <a:extLst>
              <a:ext uri="{FF2B5EF4-FFF2-40B4-BE49-F238E27FC236}">
                <a16:creationId xmlns:a16="http://schemas.microsoft.com/office/drawing/2014/main" id="{DE756A06-2968-E02B-6858-1DC2826B0E0C}"/>
              </a:ext>
            </a:extLst>
          </p:cNvPr>
          <p:cNvSpPr/>
          <p:nvPr/>
        </p:nvSpPr>
        <p:spPr>
          <a:xfrm>
            <a:off x="2063359" y="2883336"/>
            <a:ext cx="2588506" cy="1190766"/>
          </a:xfrm>
          <a:prstGeom prst="rect">
            <a:avLst/>
          </a:prstGeom>
          <a:solidFill>
            <a:schemeClr val="bg1"/>
          </a:solidFill>
          <a:ln>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22" name="矢印: 右 21">
            <a:extLst>
              <a:ext uri="{FF2B5EF4-FFF2-40B4-BE49-F238E27FC236}">
                <a16:creationId xmlns:a16="http://schemas.microsoft.com/office/drawing/2014/main" id="{8628BEE6-9C5B-B1BA-2890-D71EB6DD4BBC}"/>
              </a:ext>
            </a:extLst>
          </p:cNvPr>
          <p:cNvSpPr/>
          <p:nvPr/>
        </p:nvSpPr>
        <p:spPr>
          <a:xfrm>
            <a:off x="4717770" y="4988384"/>
            <a:ext cx="2114613" cy="328417"/>
          </a:xfrm>
          <a:prstGeom prst="rightArrow">
            <a:avLst>
              <a:gd name="adj1" fmla="val 100000"/>
              <a:gd name="adj2" fmla="val 4261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 name="テキスト ボックス 10">
            <a:extLst>
              <a:ext uri="{FF2B5EF4-FFF2-40B4-BE49-F238E27FC236}">
                <a16:creationId xmlns:a16="http://schemas.microsoft.com/office/drawing/2014/main" id="{758D22E4-61BB-79DB-5BA4-E7B467F9043A}"/>
              </a:ext>
            </a:extLst>
          </p:cNvPr>
          <p:cNvSpPr txBox="1"/>
          <p:nvPr/>
        </p:nvSpPr>
        <p:spPr>
          <a:xfrm>
            <a:off x="4839411" y="5257060"/>
            <a:ext cx="1787622"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4F81BD">
                    <a:lumMod val="50000"/>
                  </a:srgbClr>
                </a:solidFill>
                <a:effectLst>
                  <a:glow rad="127000">
                    <a:prstClr val="white"/>
                  </a:glow>
                </a:effectLst>
                <a:highlight>
                  <a:srgbClr val="FFFF00"/>
                </a:highlight>
                <a:uLnTx/>
                <a:uFillTx/>
                <a:latin typeface="Meiryo UI" panose="020B0604030504040204" pitchFamily="50" charset="-128"/>
                <a:ea typeface="Meiryo UI" panose="020B0604030504040204" pitchFamily="50" charset="-128"/>
                <a:cs typeface="+mn-cs"/>
              </a:rPr>
              <a:t>20</a:t>
            </a:r>
            <a:r>
              <a:rPr kumimoji="1" lang="ja-JP" altLang="en-US" sz="1400" b="0" i="0" u="none" strike="noStrike" kern="1200" cap="none" spc="0" normalizeH="0" baseline="0" noProof="0" dirty="0">
                <a:ln>
                  <a:noFill/>
                </a:ln>
                <a:solidFill>
                  <a:srgbClr val="4F81BD">
                    <a:lumMod val="50000"/>
                  </a:srgbClr>
                </a:solidFill>
                <a:effectLst>
                  <a:glow rad="127000">
                    <a:prstClr val="white"/>
                  </a:glow>
                </a:effectLst>
                <a:highlight>
                  <a:srgbClr val="FFFF00"/>
                </a:highlight>
                <a:uLnTx/>
                <a:uFillTx/>
                <a:latin typeface="Meiryo UI" panose="020B0604030504040204" pitchFamily="50" charset="-128"/>
                <a:ea typeface="Meiryo UI" panose="020B0604030504040204" pitchFamily="50" charset="-128"/>
                <a:cs typeface="+mn-cs"/>
              </a:rPr>
              <a:t>・</a:t>
            </a:r>
            <a:r>
              <a:rPr kumimoji="1" lang="en-US" altLang="ja-JP" sz="1400" b="0" i="0" u="none" strike="noStrike" kern="1200" cap="none" spc="0" normalizeH="0" baseline="0" noProof="0" dirty="0">
                <a:ln>
                  <a:noFill/>
                </a:ln>
                <a:solidFill>
                  <a:srgbClr val="4F81BD">
                    <a:lumMod val="50000"/>
                  </a:srgbClr>
                </a:solidFill>
                <a:effectLst>
                  <a:glow rad="127000">
                    <a:prstClr val="white"/>
                  </a:glow>
                </a:effectLst>
                <a:highlight>
                  <a:srgbClr val="FFFF00"/>
                </a:highlight>
                <a:uLnTx/>
                <a:uFillTx/>
                <a:latin typeface="Meiryo UI" panose="020B0604030504040204" pitchFamily="50" charset="-128"/>
                <a:ea typeface="Meiryo UI" panose="020B0604030504040204" pitchFamily="50" charset="-128"/>
                <a:cs typeface="+mn-cs"/>
              </a:rPr>
              <a:t>30</a:t>
            </a:r>
            <a:r>
              <a:rPr kumimoji="1" lang="ja-JP" altLang="en-US" sz="1400" b="0" i="0" u="none" strike="noStrike" kern="1200" cap="none" spc="0" normalizeH="0" baseline="0" noProof="0" dirty="0">
                <a:ln>
                  <a:noFill/>
                </a:ln>
                <a:solidFill>
                  <a:srgbClr val="4F81BD">
                    <a:lumMod val="50000"/>
                  </a:srgbClr>
                </a:solidFill>
                <a:effectLst>
                  <a:glow rad="127000">
                    <a:prstClr val="white"/>
                  </a:glow>
                </a:effectLst>
                <a:highlight>
                  <a:srgbClr val="FFFF00"/>
                </a:highlight>
                <a:uLnTx/>
                <a:uFillTx/>
                <a:latin typeface="Meiryo UI" panose="020B0604030504040204" pitchFamily="50" charset="-128"/>
                <a:ea typeface="Meiryo UI" panose="020B0604030504040204" pitchFamily="50" charset="-128"/>
                <a:cs typeface="+mn-cs"/>
              </a:rPr>
              <a:t>ビジョン</a:t>
            </a:r>
            <a:endParaRPr kumimoji="1" lang="en-US" altLang="ja-JP" sz="1400" b="0" i="0" u="none" strike="noStrike" kern="1200" cap="none" spc="0" normalizeH="0" baseline="0" noProof="0" dirty="0">
              <a:ln>
                <a:noFill/>
              </a:ln>
              <a:solidFill>
                <a:srgbClr val="4F81BD">
                  <a:lumMod val="50000"/>
                </a:srgbClr>
              </a:solidFill>
              <a:effectLst>
                <a:glow rad="127000">
                  <a:prstClr val="white"/>
                </a:glow>
              </a:effectLst>
              <a:highlight>
                <a:srgbClr val="FFFF00"/>
              </a:highligh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srgbClr val="4F81BD">
                  <a:lumMod val="50000"/>
                </a:srgbClr>
              </a:solidFill>
              <a:effectLst>
                <a:glow rad="127000">
                  <a:prstClr val="white"/>
                </a:glow>
              </a:effectLst>
              <a:highlight>
                <a:srgbClr val="FFFF00"/>
              </a:highligh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4F81BD">
                    <a:lumMod val="50000"/>
                  </a:srgbClr>
                </a:solidFill>
                <a:effectLst>
                  <a:glow rad="127000">
                    <a:prstClr val="white"/>
                  </a:glow>
                </a:effectLst>
                <a:highlight>
                  <a:srgbClr val="FFFF00"/>
                </a:highlight>
                <a:uLnTx/>
                <a:uFillTx/>
                <a:latin typeface="Meiryo UI" panose="020B0604030504040204" pitchFamily="50" charset="-128"/>
                <a:ea typeface="Meiryo UI" panose="020B0604030504040204" pitchFamily="50" charset="-128"/>
                <a:cs typeface="+mn-cs"/>
              </a:rPr>
              <a:t>各層での訴求</a:t>
            </a:r>
            <a:endParaRPr kumimoji="1" lang="en-US" altLang="ja-JP" sz="1400" b="0" i="0" u="none" strike="noStrike" kern="1200" cap="none" spc="0" normalizeH="0" baseline="0" noProof="0" dirty="0">
              <a:ln>
                <a:noFill/>
              </a:ln>
              <a:solidFill>
                <a:srgbClr val="4F81BD">
                  <a:lumMod val="50000"/>
                </a:srgbClr>
              </a:solidFill>
              <a:effectLst>
                <a:glow rad="127000">
                  <a:prstClr val="white"/>
                </a:glow>
              </a:effectLst>
              <a:highlight>
                <a:srgbClr val="FFFF00"/>
              </a:highligh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srgbClr val="4F81BD">
                  <a:lumMod val="50000"/>
                </a:srgbClr>
              </a:solidFill>
              <a:effectLst>
                <a:glow rad="127000">
                  <a:prstClr val="white"/>
                </a:glow>
              </a:effectLst>
              <a:highlight>
                <a:srgbClr val="FFFF00"/>
              </a:highligh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4F81BD">
                    <a:lumMod val="50000"/>
                  </a:srgbClr>
                </a:solidFill>
                <a:effectLst>
                  <a:glow rad="127000">
                    <a:prstClr val="white"/>
                  </a:glow>
                </a:effectLst>
                <a:highlight>
                  <a:srgbClr val="FFFF00"/>
                </a:highligh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srgbClr val="4F81BD">
                    <a:lumMod val="50000"/>
                  </a:srgbClr>
                </a:solidFill>
                <a:effectLst>
                  <a:glow rad="127000">
                    <a:prstClr val="white"/>
                  </a:glow>
                </a:effectLst>
                <a:highlight>
                  <a:srgbClr val="FFFF00"/>
                </a:highlight>
                <a:uLnTx/>
                <a:uFillTx/>
                <a:latin typeface="Meiryo UI" panose="020B0604030504040204" pitchFamily="50" charset="-128"/>
                <a:ea typeface="Meiryo UI" panose="020B0604030504040204" pitchFamily="50" charset="-128"/>
                <a:cs typeface="+mn-cs"/>
              </a:rPr>
              <a:t>単組・労連・総連</a:t>
            </a:r>
            <a:r>
              <a:rPr kumimoji="1" lang="en-US" altLang="ja-JP" sz="1400" b="0"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a:t>
            </a:r>
            <a:endParaRPr kumimoji="1" lang="ja-JP" altLang="en-US" sz="1400" b="0"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endParaRPr>
          </a:p>
        </p:txBody>
      </p:sp>
      <p:sp>
        <p:nvSpPr>
          <p:cNvPr id="14" name="正方形/長方形 13">
            <a:extLst>
              <a:ext uri="{FF2B5EF4-FFF2-40B4-BE49-F238E27FC236}">
                <a16:creationId xmlns:a16="http://schemas.microsoft.com/office/drawing/2014/main" id="{7DFA87BB-4098-D102-E728-A3A3B2F0ED8F}"/>
              </a:ext>
            </a:extLst>
          </p:cNvPr>
          <p:cNvSpPr/>
          <p:nvPr/>
        </p:nvSpPr>
        <p:spPr>
          <a:xfrm>
            <a:off x="6698980" y="5983074"/>
            <a:ext cx="2205880" cy="414000"/>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経営者団体</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自工会・部工会など</a:t>
            </a:r>
            <a:endParaRPr kumimoji="1" lang="ja-JP" altLang="en-US" sz="11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117" name="矢印: 右 116">
            <a:extLst>
              <a:ext uri="{FF2B5EF4-FFF2-40B4-BE49-F238E27FC236}">
                <a16:creationId xmlns:a16="http://schemas.microsoft.com/office/drawing/2014/main" id="{F22F01C4-0F62-6926-7044-015BB382888A}"/>
              </a:ext>
            </a:extLst>
          </p:cNvPr>
          <p:cNvSpPr/>
          <p:nvPr/>
        </p:nvSpPr>
        <p:spPr>
          <a:xfrm rot="5400000">
            <a:off x="2153801" y="1662942"/>
            <a:ext cx="1106723" cy="796108"/>
          </a:xfrm>
          <a:prstGeom prst="rightArrow">
            <a:avLst>
              <a:gd name="adj1" fmla="val 100000"/>
              <a:gd name="adj2" fmla="val 5690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02" name="正方形/長方形 101">
            <a:extLst>
              <a:ext uri="{FF2B5EF4-FFF2-40B4-BE49-F238E27FC236}">
                <a16:creationId xmlns:a16="http://schemas.microsoft.com/office/drawing/2014/main" id="{4A5C2637-3634-E77A-66D3-D6BEE42317E1}"/>
              </a:ext>
            </a:extLst>
          </p:cNvPr>
          <p:cNvSpPr/>
          <p:nvPr/>
        </p:nvSpPr>
        <p:spPr>
          <a:xfrm>
            <a:off x="254893" y="1492758"/>
            <a:ext cx="3810209" cy="439338"/>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国際労働団体</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IndustriALL</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UNI</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など</a:t>
            </a:r>
            <a:endPar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118" name="テキスト ボックス 117">
            <a:extLst>
              <a:ext uri="{FF2B5EF4-FFF2-40B4-BE49-F238E27FC236}">
                <a16:creationId xmlns:a16="http://schemas.microsoft.com/office/drawing/2014/main" id="{D348E4D3-365B-7C6D-9C13-62C8DE4614B3}"/>
              </a:ext>
            </a:extLst>
          </p:cNvPr>
          <p:cNvSpPr txBox="1"/>
          <p:nvPr/>
        </p:nvSpPr>
        <p:spPr>
          <a:xfrm>
            <a:off x="2044893" y="1979537"/>
            <a:ext cx="133501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lumMod val="75000"/>
                    <a:lumOff val="25000"/>
                  </a:prstClr>
                </a:solidFill>
                <a:effectLst>
                  <a:glow rad="127000">
                    <a:prstClr val="white"/>
                  </a:glow>
                </a:effectLst>
                <a:uLnTx/>
                <a:uFillTx/>
                <a:latin typeface="Meiryo UI" panose="020B0604030504040204" pitchFamily="50" charset="-128"/>
                <a:ea typeface="Meiryo UI" panose="020B0604030504040204" pitchFamily="50" charset="-128"/>
                <a:cs typeface="+mn-cs"/>
              </a:rPr>
              <a:t>連携</a:t>
            </a:r>
          </a:p>
        </p:txBody>
      </p:sp>
      <p:grpSp>
        <p:nvGrpSpPr>
          <p:cNvPr id="124" name="グループ化 123">
            <a:extLst>
              <a:ext uri="{FF2B5EF4-FFF2-40B4-BE49-F238E27FC236}">
                <a16:creationId xmlns:a16="http://schemas.microsoft.com/office/drawing/2014/main" id="{492D4289-A895-08D3-BD15-C64197F296E7}"/>
              </a:ext>
            </a:extLst>
          </p:cNvPr>
          <p:cNvGrpSpPr/>
          <p:nvPr/>
        </p:nvGrpSpPr>
        <p:grpSpPr>
          <a:xfrm>
            <a:off x="1550948" y="771605"/>
            <a:ext cx="6748403" cy="266478"/>
            <a:chOff x="2296385" y="503249"/>
            <a:chExt cx="6748403" cy="266478"/>
          </a:xfrm>
        </p:grpSpPr>
        <p:sp>
          <p:nvSpPr>
            <p:cNvPr id="119" name="矢印: 右 118">
              <a:extLst>
                <a:ext uri="{FF2B5EF4-FFF2-40B4-BE49-F238E27FC236}">
                  <a16:creationId xmlns:a16="http://schemas.microsoft.com/office/drawing/2014/main" id="{10F32DBF-AEA2-B621-09A9-682AE17A8BB7}"/>
                </a:ext>
              </a:extLst>
            </p:cNvPr>
            <p:cNvSpPr/>
            <p:nvPr/>
          </p:nvSpPr>
          <p:spPr>
            <a:xfrm>
              <a:off x="5417305" y="529938"/>
              <a:ext cx="1088783" cy="203474"/>
            </a:xfrm>
            <a:prstGeom prst="rightArrow">
              <a:avLst>
                <a:gd name="adj1" fmla="val 100000"/>
                <a:gd name="adj2"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0" name="矢印: 右 119">
              <a:extLst>
                <a:ext uri="{FF2B5EF4-FFF2-40B4-BE49-F238E27FC236}">
                  <a16:creationId xmlns:a16="http://schemas.microsoft.com/office/drawing/2014/main" id="{DE062619-B39E-5B13-DCD7-730A2157F9AD}"/>
                </a:ext>
              </a:extLst>
            </p:cNvPr>
            <p:cNvSpPr/>
            <p:nvPr/>
          </p:nvSpPr>
          <p:spPr>
            <a:xfrm>
              <a:off x="2296385" y="521892"/>
              <a:ext cx="1088783" cy="203474"/>
            </a:xfrm>
            <a:prstGeom prst="rightArrow">
              <a:avLst>
                <a:gd name="adj1" fmla="val 100000"/>
                <a:gd name="adj2"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1" name="テキスト ボックス 120">
              <a:extLst>
                <a:ext uri="{FF2B5EF4-FFF2-40B4-BE49-F238E27FC236}">
                  <a16:creationId xmlns:a16="http://schemas.microsoft.com/office/drawing/2014/main" id="{FE5BFC10-7CD6-CF3B-95F0-FE20E5A0D375}"/>
                </a:ext>
              </a:extLst>
            </p:cNvPr>
            <p:cNvSpPr txBox="1"/>
            <p:nvPr/>
          </p:nvSpPr>
          <p:spPr>
            <a:xfrm>
              <a:off x="3388005" y="503249"/>
              <a:ext cx="165421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rPr>
                <a:t>ビジョン実現に向けた活動</a:t>
              </a:r>
            </a:p>
          </p:txBody>
        </p:sp>
        <p:sp>
          <p:nvSpPr>
            <p:cNvPr id="123" name="テキスト ボックス 122">
              <a:extLst>
                <a:ext uri="{FF2B5EF4-FFF2-40B4-BE49-F238E27FC236}">
                  <a16:creationId xmlns:a16="http://schemas.microsoft.com/office/drawing/2014/main" id="{BD18EA19-309A-EE26-1DC1-C0BAB6D81A2D}"/>
                </a:ext>
              </a:extLst>
            </p:cNvPr>
            <p:cNvSpPr txBox="1"/>
            <p:nvPr/>
          </p:nvSpPr>
          <p:spPr>
            <a:xfrm>
              <a:off x="6555033" y="508117"/>
              <a:ext cx="248975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white"/>
                  </a:solidFill>
                  <a:effectLst>
                    <a:glow rad="127000">
                      <a:srgbClr val="4F81BD"/>
                    </a:glow>
                  </a:effectLst>
                  <a:uLnTx/>
                  <a:uFillTx/>
                  <a:latin typeface="Meiryo UI" panose="020B0604030504040204" pitchFamily="50" charset="-128"/>
                  <a:ea typeface="Meiryo UI" panose="020B0604030504040204" pitchFamily="50" charset="-128"/>
                  <a:cs typeface="+mn-cs"/>
                </a:rPr>
                <a:t>ビジョン実現に向けた活動ののゴール</a:t>
              </a:r>
              <a:endParaRPr kumimoji="1" lang="en-US" altLang="ja-JP" sz="1100" b="0" i="0" u="none" strike="noStrike" kern="1200" cap="none" spc="0" normalizeH="0" baseline="0" noProof="0" dirty="0">
                <a:ln>
                  <a:noFill/>
                </a:ln>
                <a:solidFill>
                  <a:prstClr val="white"/>
                </a:solidFill>
                <a:effectLst>
                  <a:glow rad="127000">
                    <a:srgbClr val="4F81BD"/>
                  </a:glow>
                </a:effectLst>
                <a:uLnTx/>
                <a:uFillTx/>
                <a:latin typeface="Meiryo UI" panose="020B0604030504040204" pitchFamily="50" charset="-128"/>
                <a:ea typeface="Meiryo UI" panose="020B0604030504040204" pitchFamily="50" charset="-128"/>
                <a:cs typeface="+mn-cs"/>
              </a:endParaRPr>
            </a:p>
          </p:txBody>
        </p:sp>
      </p:grpSp>
      <p:sp>
        <p:nvSpPr>
          <p:cNvPr id="128" name="テキスト ボックス 127">
            <a:extLst>
              <a:ext uri="{FF2B5EF4-FFF2-40B4-BE49-F238E27FC236}">
                <a16:creationId xmlns:a16="http://schemas.microsoft.com/office/drawing/2014/main" id="{19914454-3745-3734-7855-C0C338B15229}"/>
              </a:ext>
            </a:extLst>
          </p:cNvPr>
          <p:cNvSpPr txBox="1"/>
          <p:nvPr/>
        </p:nvSpPr>
        <p:spPr>
          <a:xfrm>
            <a:off x="4695117" y="1197327"/>
            <a:ext cx="1030264"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労働者側</a:t>
            </a:r>
          </a:p>
        </p:txBody>
      </p:sp>
      <p:sp>
        <p:nvSpPr>
          <p:cNvPr id="129" name="テキスト ボックス 128">
            <a:extLst>
              <a:ext uri="{FF2B5EF4-FFF2-40B4-BE49-F238E27FC236}">
                <a16:creationId xmlns:a16="http://schemas.microsoft.com/office/drawing/2014/main" id="{2D96AD19-4D3B-9E77-407F-1D62089F41DE}"/>
              </a:ext>
            </a:extLst>
          </p:cNvPr>
          <p:cNvSpPr txBox="1"/>
          <p:nvPr/>
        </p:nvSpPr>
        <p:spPr>
          <a:xfrm>
            <a:off x="5743957" y="1197327"/>
            <a:ext cx="103026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使用者側</a:t>
            </a:r>
          </a:p>
        </p:txBody>
      </p:sp>
      <p:sp>
        <p:nvSpPr>
          <p:cNvPr id="36" name="矢印: 左右 35">
            <a:extLst>
              <a:ext uri="{FF2B5EF4-FFF2-40B4-BE49-F238E27FC236}">
                <a16:creationId xmlns:a16="http://schemas.microsoft.com/office/drawing/2014/main" id="{9F6323F8-AFA9-E432-C44F-54C32424623E}"/>
              </a:ext>
            </a:extLst>
          </p:cNvPr>
          <p:cNvSpPr/>
          <p:nvPr/>
        </p:nvSpPr>
        <p:spPr>
          <a:xfrm rot="10800000">
            <a:off x="5287617" y="3480500"/>
            <a:ext cx="2403340" cy="264652"/>
          </a:xfrm>
          <a:prstGeom prst="leftRightArrow">
            <a:avLst>
              <a:gd name="adj1" fmla="val 100000"/>
              <a:gd name="adj2"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3" name="正方形/長方形 72">
            <a:extLst>
              <a:ext uri="{FF2B5EF4-FFF2-40B4-BE49-F238E27FC236}">
                <a16:creationId xmlns:a16="http://schemas.microsoft.com/office/drawing/2014/main" id="{69ED6ECA-6DB3-136D-AA56-C1029214F170}"/>
              </a:ext>
            </a:extLst>
          </p:cNvPr>
          <p:cNvSpPr/>
          <p:nvPr/>
        </p:nvSpPr>
        <p:spPr>
          <a:xfrm>
            <a:off x="2689276" y="3106011"/>
            <a:ext cx="5739107" cy="1520451"/>
          </a:xfrm>
          <a:prstGeom prst="rect">
            <a:avLst/>
          </a:prstGeom>
          <a:solidFill>
            <a:schemeClr val="bg1"/>
          </a:solidFill>
          <a:ln w="19050">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9" name="矢印: 左右 108">
            <a:extLst>
              <a:ext uri="{FF2B5EF4-FFF2-40B4-BE49-F238E27FC236}">
                <a16:creationId xmlns:a16="http://schemas.microsoft.com/office/drawing/2014/main" id="{5FCDBAA3-5CBC-62D2-EF82-993156643685}"/>
              </a:ext>
            </a:extLst>
          </p:cNvPr>
          <p:cNvSpPr/>
          <p:nvPr/>
        </p:nvSpPr>
        <p:spPr>
          <a:xfrm rot="10800000">
            <a:off x="4790667" y="3435371"/>
            <a:ext cx="1936522" cy="291519"/>
          </a:xfrm>
          <a:prstGeom prst="leftRightArrow">
            <a:avLst>
              <a:gd name="adj1" fmla="val 100000"/>
              <a:gd name="adj2"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7" name="テキスト ボックス 36">
            <a:extLst>
              <a:ext uri="{FF2B5EF4-FFF2-40B4-BE49-F238E27FC236}">
                <a16:creationId xmlns:a16="http://schemas.microsoft.com/office/drawing/2014/main" id="{DD70584D-AFF2-CCE5-0ABE-56718DEE32C3}"/>
              </a:ext>
            </a:extLst>
          </p:cNvPr>
          <p:cNvSpPr txBox="1"/>
          <p:nvPr/>
        </p:nvSpPr>
        <p:spPr>
          <a:xfrm>
            <a:off x="4944867" y="3316471"/>
            <a:ext cx="162342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glow rad="127000">
                    <a:srgbClr val="4F81BD"/>
                  </a:glow>
                </a:effectLst>
                <a:uLnTx/>
                <a:uFillTx/>
                <a:latin typeface="Meiryo UI" panose="020B0604030504040204" pitchFamily="50" charset="-128"/>
                <a:ea typeface="Meiryo UI" panose="020B0604030504040204" pitchFamily="50" charset="-128"/>
                <a:cs typeface="+mn-cs"/>
              </a:rPr>
              <a:t>建設的労使関係</a:t>
            </a:r>
            <a:endParaRPr kumimoji="1" lang="en-US" altLang="ja-JP" sz="1400" b="0" i="0" u="none" strike="noStrike" kern="1200" cap="none" spc="0" normalizeH="0" baseline="0" noProof="0" dirty="0">
              <a:ln>
                <a:noFill/>
              </a:ln>
              <a:solidFill>
                <a:prstClr val="white"/>
              </a:solidFill>
              <a:effectLst>
                <a:glow rad="127000">
                  <a:srgbClr val="4F81BD"/>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glow rad="127000">
                    <a:srgbClr val="4F81BD"/>
                  </a:glow>
                </a:effectLst>
                <a:uLnTx/>
                <a:uFillTx/>
                <a:latin typeface="Meiryo UI" panose="020B0604030504040204" pitchFamily="50" charset="-128"/>
                <a:ea typeface="Meiryo UI" panose="020B0604030504040204" pitchFamily="50" charset="-128"/>
                <a:cs typeface="+mn-cs"/>
              </a:rPr>
              <a:t>理解と共有</a:t>
            </a:r>
            <a:endParaRPr kumimoji="1" lang="en-US" altLang="ja-JP" sz="1400" b="0" i="0" u="none" strike="noStrike" kern="1200" cap="none" spc="0" normalizeH="0" baseline="0" noProof="0" dirty="0">
              <a:ln>
                <a:noFill/>
              </a:ln>
              <a:solidFill>
                <a:prstClr val="white"/>
              </a:solidFill>
              <a:effectLst>
                <a:glow rad="127000">
                  <a:srgbClr val="4F81BD"/>
                </a:glow>
              </a:effectLst>
              <a:uLnTx/>
              <a:uFillTx/>
              <a:latin typeface="Meiryo UI" panose="020B0604030504040204" pitchFamily="50" charset="-128"/>
              <a:ea typeface="Meiryo UI" panose="020B0604030504040204" pitchFamily="50" charset="-128"/>
              <a:cs typeface="+mn-cs"/>
            </a:endParaRPr>
          </a:p>
        </p:txBody>
      </p:sp>
      <p:sp>
        <p:nvSpPr>
          <p:cNvPr id="110" name="矢印: 左右 109">
            <a:extLst>
              <a:ext uri="{FF2B5EF4-FFF2-40B4-BE49-F238E27FC236}">
                <a16:creationId xmlns:a16="http://schemas.microsoft.com/office/drawing/2014/main" id="{5262993B-5E5F-9F65-1626-2EF56BE9980F}"/>
              </a:ext>
            </a:extLst>
          </p:cNvPr>
          <p:cNvSpPr/>
          <p:nvPr/>
        </p:nvSpPr>
        <p:spPr>
          <a:xfrm rot="10800000">
            <a:off x="4790667" y="4004888"/>
            <a:ext cx="1936522" cy="291519"/>
          </a:xfrm>
          <a:prstGeom prst="leftRightArrow">
            <a:avLst>
              <a:gd name="adj1" fmla="val 100000"/>
              <a:gd name="adj2"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9" name="テキスト ボックス 38">
            <a:extLst>
              <a:ext uri="{FF2B5EF4-FFF2-40B4-BE49-F238E27FC236}">
                <a16:creationId xmlns:a16="http://schemas.microsoft.com/office/drawing/2014/main" id="{D303F0B0-E954-AE5A-23B5-A67AF9526E7C}"/>
              </a:ext>
            </a:extLst>
          </p:cNvPr>
          <p:cNvSpPr txBox="1"/>
          <p:nvPr/>
        </p:nvSpPr>
        <p:spPr>
          <a:xfrm>
            <a:off x="5042222" y="3901527"/>
            <a:ext cx="143478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glow rad="127000">
                    <a:srgbClr val="4F81BD"/>
                  </a:glow>
                </a:effectLst>
                <a:uLnTx/>
                <a:uFillTx/>
                <a:latin typeface="Meiryo UI" panose="020B0604030504040204" pitchFamily="50" charset="-128"/>
                <a:ea typeface="Meiryo UI" panose="020B0604030504040204" pitchFamily="50" charset="-128"/>
                <a:cs typeface="+mn-cs"/>
              </a:rPr>
              <a:t>労使対話</a:t>
            </a:r>
            <a:endParaRPr kumimoji="1" lang="en-US" altLang="ja-JP" sz="1400" b="0" i="0" u="none" strike="noStrike" kern="1200" cap="none" spc="0" normalizeH="0" baseline="0" noProof="0" dirty="0">
              <a:ln>
                <a:noFill/>
              </a:ln>
              <a:solidFill>
                <a:prstClr val="white"/>
              </a:solidFill>
              <a:effectLst>
                <a:glow rad="127000">
                  <a:srgbClr val="4F81BD"/>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glow rad="127000">
                    <a:srgbClr val="4F81BD"/>
                  </a:glow>
                </a:effectLst>
                <a:uLnTx/>
                <a:uFillTx/>
                <a:latin typeface="Meiryo UI" panose="020B0604030504040204" pitchFamily="50" charset="-128"/>
                <a:ea typeface="Meiryo UI" panose="020B0604030504040204" pitchFamily="50" charset="-128"/>
                <a:cs typeface="+mn-cs"/>
              </a:rPr>
              <a:t>実践と仕組み化</a:t>
            </a:r>
            <a:endParaRPr kumimoji="1" lang="en-US" altLang="ja-JP" sz="1400" b="0" i="0" u="none" strike="noStrike" kern="1200" cap="none" spc="0" normalizeH="0" baseline="0" noProof="0" dirty="0">
              <a:ln>
                <a:noFill/>
              </a:ln>
              <a:solidFill>
                <a:prstClr val="white"/>
              </a:solidFill>
              <a:effectLst>
                <a:glow rad="127000">
                  <a:srgbClr val="4F81BD"/>
                </a:glow>
              </a:effectLst>
              <a:uLnTx/>
              <a:uFillTx/>
              <a:latin typeface="Meiryo UI" panose="020B0604030504040204" pitchFamily="50" charset="-128"/>
              <a:ea typeface="Meiryo UI" panose="020B0604030504040204" pitchFamily="50" charset="-128"/>
              <a:cs typeface="+mn-cs"/>
            </a:endParaRPr>
          </a:p>
        </p:txBody>
      </p:sp>
      <p:sp>
        <p:nvSpPr>
          <p:cNvPr id="115" name="矢印: 右 114">
            <a:extLst>
              <a:ext uri="{FF2B5EF4-FFF2-40B4-BE49-F238E27FC236}">
                <a16:creationId xmlns:a16="http://schemas.microsoft.com/office/drawing/2014/main" id="{D8474C5E-8872-2205-BCF1-F794AC7FD3BD}"/>
              </a:ext>
            </a:extLst>
          </p:cNvPr>
          <p:cNvSpPr/>
          <p:nvPr/>
        </p:nvSpPr>
        <p:spPr>
          <a:xfrm rot="5400000">
            <a:off x="3017033" y="2732717"/>
            <a:ext cx="1106723" cy="796108"/>
          </a:xfrm>
          <a:prstGeom prst="rightArrow">
            <a:avLst>
              <a:gd name="adj1" fmla="val 100000"/>
              <a:gd name="adj2" fmla="val 5690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77" name="正方形/長方形 76">
            <a:extLst>
              <a:ext uri="{FF2B5EF4-FFF2-40B4-BE49-F238E27FC236}">
                <a16:creationId xmlns:a16="http://schemas.microsoft.com/office/drawing/2014/main" id="{C31ED946-20E2-2718-00E7-00FD4B6B61B8}"/>
              </a:ext>
            </a:extLst>
          </p:cNvPr>
          <p:cNvSpPr/>
          <p:nvPr/>
        </p:nvSpPr>
        <p:spPr>
          <a:xfrm>
            <a:off x="1354836" y="2308291"/>
            <a:ext cx="2730143" cy="439338"/>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労組上部団体</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海外産別</a:t>
            </a:r>
            <a:endPar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107" name="テキスト ボックス 106">
            <a:extLst>
              <a:ext uri="{FF2B5EF4-FFF2-40B4-BE49-F238E27FC236}">
                <a16:creationId xmlns:a16="http://schemas.microsoft.com/office/drawing/2014/main" id="{E4B44C36-3FAE-43AA-B396-623A046FDB6C}"/>
              </a:ext>
            </a:extLst>
          </p:cNvPr>
          <p:cNvSpPr txBox="1"/>
          <p:nvPr/>
        </p:nvSpPr>
        <p:spPr>
          <a:xfrm>
            <a:off x="2031232" y="2858455"/>
            <a:ext cx="99684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労組連合会</a:t>
            </a:r>
          </a:p>
        </p:txBody>
      </p:sp>
      <p:sp>
        <p:nvSpPr>
          <p:cNvPr id="116" name="テキスト ボックス 115">
            <a:extLst>
              <a:ext uri="{FF2B5EF4-FFF2-40B4-BE49-F238E27FC236}">
                <a16:creationId xmlns:a16="http://schemas.microsoft.com/office/drawing/2014/main" id="{951F7370-BF63-7076-F626-42A005E9B559}"/>
              </a:ext>
            </a:extLst>
          </p:cNvPr>
          <p:cNvSpPr txBox="1"/>
          <p:nvPr/>
        </p:nvSpPr>
        <p:spPr>
          <a:xfrm>
            <a:off x="2896385" y="2910362"/>
            <a:ext cx="133501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lumMod val="75000"/>
                    <a:lumOff val="25000"/>
                  </a:prstClr>
                </a:solidFill>
                <a:effectLst>
                  <a:glow rad="127000">
                    <a:prstClr val="white"/>
                  </a:glow>
                </a:effectLst>
                <a:uLnTx/>
                <a:uFillTx/>
                <a:latin typeface="Meiryo UI" panose="020B0604030504040204" pitchFamily="50" charset="-128"/>
                <a:ea typeface="Meiryo UI" panose="020B0604030504040204" pitchFamily="50" charset="-128"/>
                <a:cs typeface="+mn-cs"/>
              </a:rPr>
              <a:t>連携</a:t>
            </a:r>
          </a:p>
        </p:txBody>
      </p:sp>
      <p:sp>
        <p:nvSpPr>
          <p:cNvPr id="108" name="矢印: 右 107">
            <a:extLst>
              <a:ext uri="{FF2B5EF4-FFF2-40B4-BE49-F238E27FC236}">
                <a16:creationId xmlns:a16="http://schemas.microsoft.com/office/drawing/2014/main" id="{DA65E83E-8955-3844-081D-BB1F2866107D}"/>
              </a:ext>
            </a:extLst>
          </p:cNvPr>
          <p:cNvSpPr/>
          <p:nvPr/>
        </p:nvSpPr>
        <p:spPr>
          <a:xfrm rot="16200000">
            <a:off x="2936434" y="4111808"/>
            <a:ext cx="908416" cy="833002"/>
          </a:xfrm>
          <a:prstGeom prst="rightArrow">
            <a:avLst>
              <a:gd name="adj1" fmla="val 100000"/>
              <a:gd name="adj2" fmla="val 4868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0" name="テキスト ボックス 29">
            <a:extLst>
              <a:ext uri="{FF2B5EF4-FFF2-40B4-BE49-F238E27FC236}">
                <a16:creationId xmlns:a16="http://schemas.microsoft.com/office/drawing/2014/main" id="{4A6C8194-6E2D-D012-2172-2091C8A56606}"/>
              </a:ext>
            </a:extLst>
          </p:cNvPr>
          <p:cNvSpPr txBox="1"/>
          <p:nvPr/>
        </p:nvSpPr>
        <p:spPr>
          <a:xfrm>
            <a:off x="2681530" y="4407524"/>
            <a:ext cx="141294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1F497D"/>
                </a:solidFill>
                <a:effectLst>
                  <a:glow rad="127000">
                    <a:prstClr val="white"/>
                  </a:glow>
                </a:effectLst>
                <a:highlight>
                  <a:srgbClr val="FFFF00"/>
                </a:highlight>
                <a:uLnTx/>
                <a:uFillTx/>
                <a:latin typeface="Meiryo UI" panose="020B0604030504040204" pitchFamily="50" charset="-128"/>
                <a:ea typeface="Meiryo UI" panose="020B0604030504040204" pitchFamily="50" charset="-128"/>
                <a:cs typeface="+mn-cs"/>
              </a:rPr>
              <a:t>ネットワーキングと</a:t>
            </a:r>
            <a:endParaRPr kumimoji="1" lang="en-US" altLang="ja-JP" sz="1200" b="0" i="0" u="none" strike="noStrike" kern="1200" cap="none" spc="0" normalizeH="0" baseline="0" noProof="0" dirty="0">
              <a:ln>
                <a:noFill/>
              </a:ln>
              <a:solidFill>
                <a:srgbClr val="1F497D"/>
              </a:solidFill>
              <a:effectLst>
                <a:glow rad="127000">
                  <a:prstClr val="white"/>
                </a:glow>
              </a:effectLst>
              <a:highlight>
                <a:srgbClr val="FFFF00"/>
              </a:highligh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1F497D"/>
                </a:solidFill>
                <a:effectLst>
                  <a:glow rad="127000">
                    <a:prstClr val="white"/>
                  </a:glow>
                </a:effectLst>
                <a:highlight>
                  <a:srgbClr val="FFFF00"/>
                </a:highlight>
                <a:uLnTx/>
                <a:uFillTx/>
                <a:latin typeface="Meiryo UI" panose="020B0604030504040204" pitchFamily="50" charset="-128"/>
                <a:ea typeface="Meiryo UI" panose="020B0604030504040204" pitchFamily="50" charset="-128"/>
                <a:cs typeface="+mn-cs"/>
              </a:rPr>
              <a:t>ビジョン訴求</a:t>
            </a:r>
            <a:endParaRPr kumimoji="1" lang="en-US" altLang="ja-JP" sz="1200" b="0" i="0" u="none" strike="noStrike" kern="1200" cap="none" spc="0" normalizeH="0" baseline="0" noProof="0" dirty="0">
              <a:ln>
                <a:noFill/>
              </a:ln>
              <a:solidFill>
                <a:srgbClr val="1F497D"/>
              </a:solidFill>
              <a:effectLst>
                <a:glow rad="127000">
                  <a:prstClr val="white"/>
                </a:glow>
              </a:effectLst>
              <a:highlight>
                <a:srgbClr val="FFFF00"/>
              </a:highlight>
              <a:uLnTx/>
              <a:uFillTx/>
              <a:latin typeface="Meiryo UI" panose="020B0604030504040204" pitchFamily="50" charset="-128"/>
              <a:ea typeface="Meiryo UI" panose="020B0604030504040204" pitchFamily="50" charset="-128"/>
              <a:cs typeface="+mn-cs"/>
            </a:endParaRPr>
          </a:p>
        </p:txBody>
      </p:sp>
      <p:sp>
        <p:nvSpPr>
          <p:cNvPr id="27" name="矢印: 右 26">
            <a:extLst>
              <a:ext uri="{FF2B5EF4-FFF2-40B4-BE49-F238E27FC236}">
                <a16:creationId xmlns:a16="http://schemas.microsoft.com/office/drawing/2014/main" id="{F1E4FF48-2FF6-FFA0-E337-A69BEAC662E5}"/>
              </a:ext>
            </a:extLst>
          </p:cNvPr>
          <p:cNvSpPr/>
          <p:nvPr/>
        </p:nvSpPr>
        <p:spPr>
          <a:xfrm rot="5400000">
            <a:off x="3903377" y="4364922"/>
            <a:ext cx="818339" cy="506115"/>
          </a:xfrm>
          <a:prstGeom prst="rightArrow">
            <a:avLst>
              <a:gd name="adj1" fmla="val 100000"/>
              <a:gd name="adj2" fmla="val 44159"/>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正方形/長方形 11">
            <a:extLst>
              <a:ext uri="{FF2B5EF4-FFF2-40B4-BE49-F238E27FC236}">
                <a16:creationId xmlns:a16="http://schemas.microsoft.com/office/drawing/2014/main" id="{3FD15957-AFA4-300B-8832-C0DB51929167}"/>
              </a:ext>
            </a:extLst>
          </p:cNvPr>
          <p:cNvSpPr/>
          <p:nvPr/>
        </p:nvSpPr>
        <p:spPr>
          <a:xfrm>
            <a:off x="2872060" y="4947900"/>
            <a:ext cx="1938479" cy="414000"/>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単組</a:t>
            </a:r>
          </a:p>
        </p:txBody>
      </p:sp>
      <p:sp>
        <p:nvSpPr>
          <p:cNvPr id="75" name="正方形/長方形 74">
            <a:extLst>
              <a:ext uri="{FF2B5EF4-FFF2-40B4-BE49-F238E27FC236}">
                <a16:creationId xmlns:a16="http://schemas.microsoft.com/office/drawing/2014/main" id="{6C6EF4C1-A60B-CBC6-5710-C077049A2073}"/>
              </a:ext>
            </a:extLst>
          </p:cNvPr>
          <p:cNvSpPr/>
          <p:nvPr/>
        </p:nvSpPr>
        <p:spPr>
          <a:xfrm>
            <a:off x="2872059" y="3386961"/>
            <a:ext cx="1938479" cy="908416"/>
          </a:xfrm>
          <a:prstGeom prst="rect">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rPr>
              <a:t>労働組合</a:t>
            </a:r>
            <a:endParaRPr kumimoji="1" lang="en-US" altLang="ja-JP" sz="20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endParaRPr>
          </a:p>
        </p:txBody>
      </p:sp>
      <p:sp>
        <p:nvSpPr>
          <p:cNvPr id="17" name="矢印: 右 16">
            <a:extLst>
              <a:ext uri="{FF2B5EF4-FFF2-40B4-BE49-F238E27FC236}">
                <a16:creationId xmlns:a16="http://schemas.microsoft.com/office/drawing/2014/main" id="{E360FAC9-57D4-F2BB-BFD9-B2D1E3ADD324}"/>
              </a:ext>
            </a:extLst>
          </p:cNvPr>
          <p:cNvSpPr/>
          <p:nvPr/>
        </p:nvSpPr>
        <p:spPr>
          <a:xfrm rot="16200000">
            <a:off x="6930179" y="4100565"/>
            <a:ext cx="1106723" cy="796108"/>
          </a:xfrm>
          <a:prstGeom prst="rightArrow">
            <a:avLst>
              <a:gd name="adj1" fmla="val 100000"/>
              <a:gd name="adj2" fmla="val 5690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テキスト ボックス 15">
            <a:extLst>
              <a:ext uri="{FF2B5EF4-FFF2-40B4-BE49-F238E27FC236}">
                <a16:creationId xmlns:a16="http://schemas.microsoft.com/office/drawing/2014/main" id="{2F2E71C4-FA3E-B252-B815-4D138D268894}"/>
              </a:ext>
            </a:extLst>
          </p:cNvPr>
          <p:cNvSpPr txBox="1"/>
          <p:nvPr/>
        </p:nvSpPr>
        <p:spPr>
          <a:xfrm>
            <a:off x="6832383" y="4379580"/>
            <a:ext cx="133501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lumMod val="75000"/>
                    <a:lumOff val="25000"/>
                  </a:prstClr>
                </a:solidFill>
                <a:effectLst>
                  <a:glow rad="127000">
                    <a:prstClr val="white"/>
                  </a:glow>
                </a:effectLst>
                <a:uLnTx/>
                <a:uFillTx/>
                <a:latin typeface="Meiryo UI" panose="020B0604030504040204" pitchFamily="50" charset="-128"/>
                <a:ea typeface="Meiryo UI" panose="020B0604030504040204" pitchFamily="50" charset="-128"/>
                <a:cs typeface="+mn-cs"/>
              </a:rPr>
              <a:t>ビジョン</a:t>
            </a:r>
            <a:endParaRPr kumimoji="1" lang="en-US" altLang="ja-JP" sz="1100" b="0" i="0" u="none" strike="noStrike" kern="1200" cap="none" spc="0" normalizeH="0" baseline="0" noProof="0" dirty="0">
              <a:ln>
                <a:noFill/>
              </a:ln>
              <a:solidFill>
                <a:prstClr val="black">
                  <a:lumMod val="75000"/>
                  <a:lumOff val="25000"/>
                </a:prstClr>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lumMod val="75000"/>
                    <a:lumOff val="25000"/>
                  </a:prstClr>
                </a:solidFill>
                <a:effectLst>
                  <a:glow rad="127000">
                    <a:prstClr val="white"/>
                  </a:glow>
                </a:effectLst>
                <a:uLnTx/>
                <a:uFillTx/>
                <a:latin typeface="Meiryo UI" panose="020B0604030504040204" pitchFamily="50" charset="-128"/>
                <a:ea typeface="Meiryo UI" panose="020B0604030504040204" pitchFamily="50" charset="-128"/>
                <a:cs typeface="+mn-cs"/>
              </a:rPr>
              <a:t>周知</a:t>
            </a:r>
          </a:p>
        </p:txBody>
      </p:sp>
      <p:sp>
        <p:nvSpPr>
          <p:cNvPr id="76" name="正方形/長方形 75">
            <a:extLst>
              <a:ext uri="{FF2B5EF4-FFF2-40B4-BE49-F238E27FC236}">
                <a16:creationId xmlns:a16="http://schemas.microsoft.com/office/drawing/2014/main" id="{B9B55C37-5EA2-8EDA-6691-01F2E4FA4AAA}"/>
              </a:ext>
            </a:extLst>
          </p:cNvPr>
          <p:cNvSpPr/>
          <p:nvPr/>
        </p:nvSpPr>
        <p:spPr>
          <a:xfrm>
            <a:off x="6702620" y="3386961"/>
            <a:ext cx="1537272" cy="917448"/>
          </a:xfrm>
          <a:prstGeom prst="rect">
            <a:avLst/>
          </a:prstGeom>
          <a:solidFill>
            <a:schemeClr val="accent5">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rPr>
              <a:t>経営</a:t>
            </a:r>
            <a:endParaRPr kumimoji="1" lang="en-US" altLang="ja-JP" sz="20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endParaRPr>
          </a:p>
        </p:txBody>
      </p:sp>
      <p:sp>
        <p:nvSpPr>
          <p:cNvPr id="18" name="正方形/長方形 17">
            <a:extLst>
              <a:ext uri="{FF2B5EF4-FFF2-40B4-BE49-F238E27FC236}">
                <a16:creationId xmlns:a16="http://schemas.microsoft.com/office/drawing/2014/main" id="{542A5768-3EF6-EBEA-5CD1-88F42651E4DD}"/>
              </a:ext>
            </a:extLst>
          </p:cNvPr>
          <p:cNvSpPr/>
          <p:nvPr/>
        </p:nvSpPr>
        <p:spPr>
          <a:xfrm>
            <a:off x="6780150" y="4951155"/>
            <a:ext cx="2049930" cy="414000"/>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各企業</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日本本社</a:t>
            </a:r>
            <a:endParaRPr kumimoji="1" lang="en-US" altLang="ja-JP" sz="10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cxnSp>
        <p:nvCxnSpPr>
          <p:cNvPr id="126" name="直線コネクタ 125">
            <a:extLst>
              <a:ext uri="{FF2B5EF4-FFF2-40B4-BE49-F238E27FC236}">
                <a16:creationId xmlns:a16="http://schemas.microsoft.com/office/drawing/2014/main" id="{DE203E9F-2DDF-8CA5-8F12-94F6F2E26A52}"/>
              </a:ext>
            </a:extLst>
          </p:cNvPr>
          <p:cNvCxnSpPr>
            <a:cxnSpLocks/>
          </p:cNvCxnSpPr>
          <p:nvPr/>
        </p:nvCxnSpPr>
        <p:spPr>
          <a:xfrm>
            <a:off x="5734879" y="1192696"/>
            <a:ext cx="0" cy="5396603"/>
          </a:xfrm>
          <a:prstGeom prst="line">
            <a:avLst/>
          </a:prstGeom>
          <a:ln w="31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B69EEC18-BC2A-2863-9903-E103A5ECDD7D}"/>
              </a:ext>
            </a:extLst>
          </p:cNvPr>
          <p:cNvSpPr/>
          <p:nvPr/>
        </p:nvSpPr>
        <p:spPr>
          <a:xfrm>
            <a:off x="0" y="-1"/>
            <a:ext cx="9144000" cy="480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28" name="直線コネクタ 27">
            <a:extLst>
              <a:ext uri="{FF2B5EF4-FFF2-40B4-BE49-F238E27FC236}">
                <a16:creationId xmlns:a16="http://schemas.microsoft.com/office/drawing/2014/main" id="{B7ECE7F0-2AA7-CEBB-FC8A-006374F14A80}"/>
              </a:ext>
            </a:extLst>
          </p:cNvPr>
          <p:cNvCxnSpPr>
            <a:cxnSpLocks/>
          </p:cNvCxnSpPr>
          <p:nvPr/>
        </p:nvCxnSpPr>
        <p:spPr>
          <a:xfrm>
            <a:off x="-16001" y="480282"/>
            <a:ext cx="9163876" cy="6"/>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6CD8AE4C-D6CD-2104-311A-00F10B43B4D0}"/>
              </a:ext>
            </a:extLst>
          </p:cNvPr>
          <p:cNvCxnSpPr>
            <a:cxnSpLocks/>
          </p:cNvCxnSpPr>
          <p:nvPr/>
        </p:nvCxnSpPr>
        <p:spPr>
          <a:xfrm>
            <a:off x="-19876" y="533289"/>
            <a:ext cx="9163876"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A10D9FA0-E22A-8645-6AC0-E260C80F164C}"/>
              </a:ext>
            </a:extLst>
          </p:cNvPr>
          <p:cNvSpPr txBox="1"/>
          <p:nvPr/>
        </p:nvSpPr>
        <p:spPr>
          <a:xfrm>
            <a:off x="-19876" y="72878"/>
            <a:ext cx="91638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『20</a:t>
            </a: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a:t>
            </a:r>
            <a:r>
              <a:rPr kumimoji="1" lang="en-US" altLang="ja-JP"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30</a:t>
            </a: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ビジョン</a:t>
            </a:r>
            <a:r>
              <a:rPr kumimoji="1" lang="en-US" altLang="ja-JP"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実現活動 進捗イメージ</a:t>
            </a:r>
          </a:p>
        </p:txBody>
      </p:sp>
      <p:sp>
        <p:nvSpPr>
          <p:cNvPr id="33" name="テキスト ボックス 32">
            <a:extLst>
              <a:ext uri="{FF2B5EF4-FFF2-40B4-BE49-F238E27FC236}">
                <a16:creationId xmlns:a16="http://schemas.microsoft.com/office/drawing/2014/main" id="{48F74DA7-7F7D-2FE5-67F5-1B13E389FC7C}"/>
              </a:ext>
            </a:extLst>
          </p:cNvPr>
          <p:cNvSpPr txBox="1"/>
          <p:nvPr/>
        </p:nvSpPr>
        <p:spPr>
          <a:xfrm>
            <a:off x="3001266" y="2938966"/>
            <a:ext cx="556949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70C0"/>
                </a:solidFill>
                <a:effectLst>
                  <a:glow rad="127000">
                    <a:prstClr val="white"/>
                  </a:glow>
                </a:effectLst>
                <a:uLnTx/>
                <a:uFillTx/>
                <a:latin typeface="Meiryo UI" panose="020B0604030504040204" pitchFamily="50" charset="-128"/>
                <a:ea typeface="Meiryo UI" panose="020B0604030504040204" pitchFamily="50" charset="-128"/>
                <a:cs typeface="+mn-cs"/>
              </a:rPr>
              <a:t>日系自動車企業 海外事業体</a:t>
            </a:r>
          </a:p>
        </p:txBody>
      </p:sp>
      <p:sp>
        <p:nvSpPr>
          <p:cNvPr id="4" name="楕円 3">
            <a:extLst>
              <a:ext uri="{FF2B5EF4-FFF2-40B4-BE49-F238E27FC236}">
                <a16:creationId xmlns:a16="http://schemas.microsoft.com/office/drawing/2014/main" id="{C65D388D-4D8E-FE84-D916-6ADA06D0E367}"/>
              </a:ext>
            </a:extLst>
          </p:cNvPr>
          <p:cNvSpPr/>
          <p:nvPr/>
        </p:nvSpPr>
        <p:spPr>
          <a:xfrm>
            <a:off x="991700" y="4316210"/>
            <a:ext cx="1534963" cy="1427588"/>
          </a:xfrm>
          <a:prstGeom prst="ellipse">
            <a:avLst/>
          </a:prstGeom>
          <a:noFill/>
          <a:ln w="762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楕円 4">
            <a:extLst>
              <a:ext uri="{FF2B5EF4-FFF2-40B4-BE49-F238E27FC236}">
                <a16:creationId xmlns:a16="http://schemas.microsoft.com/office/drawing/2014/main" id="{92B2E9FF-E55C-1082-6BD2-E559F4609301}"/>
              </a:ext>
            </a:extLst>
          </p:cNvPr>
          <p:cNvSpPr/>
          <p:nvPr/>
        </p:nvSpPr>
        <p:spPr>
          <a:xfrm>
            <a:off x="4952110" y="4982517"/>
            <a:ext cx="1534963" cy="1427588"/>
          </a:xfrm>
          <a:prstGeom prst="ellipse">
            <a:avLst/>
          </a:prstGeom>
          <a:noFill/>
          <a:ln w="762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楕円 5">
            <a:extLst>
              <a:ext uri="{FF2B5EF4-FFF2-40B4-BE49-F238E27FC236}">
                <a16:creationId xmlns:a16="http://schemas.microsoft.com/office/drawing/2014/main" id="{4544FA05-F66E-DF60-D4EC-3538B893B92D}"/>
              </a:ext>
            </a:extLst>
          </p:cNvPr>
          <p:cNvSpPr/>
          <p:nvPr/>
        </p:nvSpPr>
        <p:spPr>
          <a:xfrm>
            <a:off x="2794695" y="4074101"/>
            <a:ext cx="1154663" cy="1089449"/>
          </a:xfrm>
          <a:prstGeom prst="ellipse">
            <a:avLst/>
          </a:prstGeom>
          <a:noFill/>
          <a:ln w="38100">
            <a:solidFill>
              <a:srgbClr val="FF505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テキスト ボックス 6">
            <a:extLst>
              <a:ext uri="{FF2B5EF4-FFF2-40B4-BE49-F238E27FC236}">
                <a16:creationId xmlns:a16="http://schemas.microsoft.com/office/drawing/2014/main" id="{2C1AEE5A-8B7A-3B0F-300B-7E91D9B87BD8}"/>
              </a:ext>
            </a:extLst>
          </p:cNvPr>
          <p:cNvSpPr txBox="1"/>
          <p:nvPr/>
        </p:nvSpPr>
        <p:spPr>
          <a:xfrm>
            <a:off x="2605408" y="4052825"/>
            <a:ext cx="145666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5050"/>
                </a:solidFill>
                <a:effectLst>
                  <a:glow rad="127000">
                    <a:prstClr val="white"/>
                  </a:glow>
                </a:effectLst>
                <a:uLnTx/>
                <a:uFillTx/>
                <a:latin typeface="Meiryo UI" panose="020B0604030504040204" pitchFamily="50" charset="-128"/>
                <a:ea typeface="Meiryo UI" panose="020B0604030504040204" pitchFamily="50" charset="-128"/>
                <a:cs typeface="+mn-cs"/>
              </a:rPr>
              <a:t>単組数は限定的</a:t>
            </a:r>
          </a:p>
        </p:txBody>
      </p:sp>
      <p:sp>
        <p:nvSpPr>
          <p:cNvPr id="10" name="四角形: 角を丸くする 9">
            <a:extLst>
              <a:ext uri="{FF2B5EF4-FFF2-40B4-BE49-F238E27FC236}">
                <a16:creationId xmlns:a16="http://schemas.microsoft.com/office/drawing/2014/main" id="{CFC5E967-B113-8EC5-5706-F168EB4D655A}"/>
              </a:ext>
            </a:extLst>
          </p:cNvPr>
          <p:cNvSpPr/>
          <p:nvPr/>
        </p:nvSpPr>
        <p:spPr>
          <a:xfrm>
            <a:off x="4026721" y="3254772"/>
            <a:ext cx="2772963" cy="1679391"/>
          </a:xfrm>
          <a:prstGeom prst="roundRect">
            <a:avLst>
              <a:gd name="adj" fmla="val 0"/>
            </a:avLst>
          </a:prstGeom>
          <a:noFill/>
          <a:ln>
            <a:solidFill>
              <a:srgbClr val="FF505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テキスト ボックス 12">
            <a:extLst>
              <a:ext uri="{FF2B5EF4-FFF2-40B4-BE49-F238E27FC236}">
                <a16:creationId xmlns:a16="http://schemas.microsoft.com/office/drawing/2014/main" id="{24EA51D4-2069-C8FC-F676-DAD37ADE258A}"/>
              </a:ext>
            </a:extLst>
          </p:cNvPr>
          <p:cNvSpPr txBox="1"/>
          <p:nvPr/>
        </p:nvSpPr>
        <p:spPr>
          <a:xfrm>
            <a:off x="4553315" y="4376077"/>
            <a:ext cx="2435676"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5050"/>
                </a:solidFill>
                <a:effectLst>
                  <a:glow rad="127000">
                    <a:prstClr val="white"/>
                  </a:glow>
                </a:effectLst>
                <a:highlight>
                  <a:srgbClr val="FFFF00"/>
                </a:highlight>
                <a:uLnTx/>
                <a:uFillTx/>
                <a:latin typeface="Meiryo UI" panose="020B0604030504040204" pitchFamily="50" charset="-128"/>
                <a:ea typeface="Meiryo UI" panose="020B0604030504040204" pitchFamily="50" charset="-128"/>
                <a:cs typeface="+mn-cs"/>
              </a:rPr>
              <a:t>この</a:t>
            </a:r>
            <a:r>
              <a:rPr kumimoji="1" lang="en-US" altLang="ja-JP" sz="1200" b="1" i="0" u="none" strike="noStrike" kern="1200" cap="none" spc="0" normalizeH="0" baseline="0" noProof="0" dirty="0">
                <a:ln>
                  <a:noFill/>
                </a:ln>
                <a:solidFill>
                  <a:srgbClr val="FF5050"/>
                </a:solidFill>
                <a:effectLst>
                  <a:glow rad="127000">
                    <a:prstClr val="white"/>
                  </a:glow>
                </a:effectLst>
                <a:highlight>
                  <a:srgbClr val="FFFF00"/>
                </a:highlight>
                <a:uLnTx/>
                <a:uFillTx/>
                <a:latin typeface="Meiryo UI" panose="020B0604030504040204" pitchFamily="50" charset="-128"/>
                <a:ea typeface="Meiryo UI" panose="020B0604030504040204" pitchFamily="50" charset="-128"/>
                <a:cs typeface="+mn-cs"/>
              </a:rPr>
              <a:t>3</a:t>
            </a:r>
            <a:r>
              <a:rPr kumimoji="1" lang="ja-JP" altLang="en-US" sz="1200" b="1" i="0" u="none" strike="noStrike" kern="1200" cap="none" spc="0" normalizeH="0" baseline="0" noProof="0" dirty="0">
                <a:ln>
                  <a:noFill/>
                </a:ln>
                <a:solidFill>
                  <a:srgbClr val="FF5050"/>
                </a:solidFill>
                <a:effectLst>
                  <a:glow rad="127000">
                    <a:prstClr val="white"/>
                  </a:glow>
                </a:effectLst>
                <a:highlight>
                  <a:srgbClr val="FFFF00"/>
                </a:highlight>
                <a:uLnTx/>
                <a:uFillTx/>
                <a:latin typeface="Meiryo UI" panose="020B0604030504040204" pitchFamily="50" charset="-128"/>
                <a:ea typeface="Meiryo UI" panose="020B0604030504040204" pitchFamily="50" charset="-128"/>
                <a:cs typeface="+mn-cs"/>
              </a:rPr>
              <a:t>つの実現の足掛かりとなる</a:t>
            </a:r>
            <a:endParaRPr kumimoji="1" lang="en-US" altLang="ja-JP" sz="1400" b="1" i="0" u="none" strike="noStrike" kern="1200" cap="none" spc="0" normalizeH="0" baseline="0" noProof="0" dirty="0">
              <a:ln>
                <a:noFill/>
              </a:ln>
              <a:solidFill>
                <a:srgbClr val="FF5050"/>
              </a:solidFill>
              <a:effectLst>
                <a:glow rad="127000">
                  <a:prstClr val="white"/>
                </a:glow>
              </a:effectLst>
              <a:highlight>
                <a:srgbClr val="FFFF00"/>
              </a:highligh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5050"/>
                </a:solidFill>
                <a:effectLst>
                  <a:glow rad="127000">
                    <a:prstClr val="white"/>
                  </a:glow>
                </a:effectLst>
                <a:highlight>
                  <a:srgbClr val="FFFF00"/>
                </a:highlight>
                <a:uLnTx/>
                <a:uFillTx/>
                <a:latin typeface="Meiryo UI" panose="020B0604030504040204" pitchFamily="50" charset="-128"/>
                <a:ea typeface="Meiryo UI" panose="020B0604030504040204" pitchFamily="50" charset="-128"/>
                <a:cs typeface="+mn-cs"/>
              </a:rPr>
              <a:t>「ネットワーク」活動が必須</a:t>
            </a:r>
            <a:endParaRPr kumimoji="1" lang="en-US" altLang="ja-JP" sz="1400" b="1" i="0" u="none" strike="noStrike" kern="1200" cap="none" spc="0" normalizeH="0" baseline="0" noProof="0" dirty="0">
              <a:ln>
                <a:noFill/>
              </a:ln>
              <a:solidFill>
                <a:srgbClr val="FF5050"/>
              </a:solidFill>
              <a:effectLst>
                <a:glow rad="127000">
                  <a:prstClr val="white"/>
                </a:glow>
              </a:effectLst>
              <a:highlight>
                <a:srgbClr val="FFFF00"/>
              </a:highligh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32E587BC-B2E0-FD3D-7515-D79FD6AE0302}"/>
              </a:ext>
            </a:extLst>
          </p:cNvPr>
          <p:cNvSpPr txBox="1"/>
          <p:nvPr/>
        </p:nvSpPr>
        <p:spPr>
          <a:xfrm>
            <a:off x="7313812" y="135502"/>
            <a:ext cx="1765004"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9</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ページ </a:t>
            </a:r>
            <a:r>
              <a:rPr kumimoji="1" lang="en-US" altLang="ja-JP" sz="9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lang="en-US" altLang="ja-JP" sz="900" dirty="0">
                <a:solidFill>
                  <a:prstClr val="black">
                    <a:lumMod val="75000"/>
                    <a:lumOff val="25000"/>
                  </a:prstClr>
                </a:solidFill>
                <a:latin typeface="Meiryo UI" panose="020B0604030504040204" pitchFamily="50" charset="-128"/>
                <a:ea typeface="Meiryo UI" panose="020B0604030504040204" pitchFamily="50" charset="-128"/>
              </a:rPr>
              <a:t>14</a:t>
            </a:r>
            <a:r>
              <a:rPr kumimoji="1" lang="ja-JP" altLang="en-US" sz="9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ページ</a:t>
            </a:r>
          </a:p>
        </p:txBody>
      </p:sp>
      <p:sp>
        <p:nvSpPr>
          <p:cNvPr id="3" name="テキスト ボックス 2">
            <a:extLst>
              <a:ext uri="{FF2B5EF4-FFF2-40B4-BE49-F238E27FC236}">
                <a16:creationId xmlns:a16="http://schemas.microsoft.com/office/drawing/2014/main" id="{9B1A35EB-FEF2-CA16-55E6-2162A3BEAD02}"/>
              </a:ext>
            </a:extLst>
          </p:cNvPr>
          <p:cNvSpPr txBox="1"/>
          <p:nvPr/>
        </p:nvSpPr>
        <p:spPr>
          <a:xfrm>
            <a:off x="964354" y="4227764"/>
            <a:ext cx="1626406" cy="307777"/>
          </a:xfrm>
          <a:prstGeom prst="rect">
            <a:avLst/>
          </a:prstGeom>
          <a:noFill/>
        </p:spPr>
        <p:txBody>
          <a:bodyPr wrap="square" rtlCol="0">
            <a:spAutoFit/>
          </a:bodyPr>
          <a:lstStyle/>
          <a:p>
            <a:pPr algn="ctr"/>
            <a:r>
              <a:rPr kumimoji="1" lang="en-US" altLang="ja-JP" sz="1400" dirty="0">
                <a:solidFill>
                  <a:schemeClr val="tx2">
                    <a:lumMod val="50000"/>
                  </a:schemeClr>
                </a:solidFill>
                <a:effectLst>
                  <a:glow rad="127000">
                    <a:schemeClr val="bg1"/>
                  </a:glow>
                </a:effectLst>
                <a:latin typeface="Meiryo UI" panose="020B0604030504040204" pitchFamily="50" charset="-128"/>
                <a:ea typeface="Meiryo UI" panose="020B0604030504040204" pitchFamily="50" charset="-128"/>
              </a:rPr>
              <a:t>&lt;</a:t>
            </a:r>
            <a:r>
              <a:rPr kumimoji="1" lang="ja-JP" altLang="en-US" sz="1400" dirty="0">
                <a:solidFill>
                  <a:schemeClr val="tx2">
                    <a:lumMod val="50000"/>
                  </a:schemeClr>
                </a:solidFill>
                <a:effectLst>
                  <a:glow rad="127000">
                    <a:schemeClr val="bg1"/>
                  </a:glow>
                </a:effectLst>
                <a:latin typeface="Meiryo UI" panose="020B0604030504040204" pitchFamily="50" charset="-128"/>
                <a:ea typeface="Meiryo UI" panose="020B0604030504040204" pitchFamily="50" charset="-128"/>
              </a:rPr>
              <a:t>確実に前進</a:t>
            </a:r>
            <a:r>
              <a:rPr kumimoji="1" lang="en-US" altLang="ja-JP" sz="1400" dirty="0">
                <a:solidFill>
                  <a:schemeClr val="tx2">
                    <a:lumMod val="50000"/>
                  </a:schemeClr>
                </a:solidFill>
                <a:effectLst>
                  <a:glow rad="127000">
                    <a:schemeClr val="bg1"/>
                  </a:glow>
                </a:effectLst>
                <a:latin typeface="Meiryo UI" panose="020B0604030504040204" pitchFamily="50" charset="-128"/>
                <a:ea typeface="Meiryo UI" panose="020B0604030504040204" pitchFamily="50" charset="-128"/>
              </a:rPr>
              <a:t>&gt;</a:t>
            </a:r>
            <a:endParaRPr kumimoji="1" lang="ja-JP" altLang="en-US" sz="1400" dirty="0">
              <a:solidFill>
                <a:schemeClr val="tx2">
                  <a:lumMod val="50000"/>
                </a:schemeClr>
              </a:solidFill>
              <a:effectLst>
                <a:glow rad="127000">
                  <a:schemeClr val="bg1"/>
                </a:glow>
              </a:effectLst>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7113AE7C-D6FC-26EC-A342-42B520328AB1}"/>
              </a:ext>
            </a:extLst>
          </p:cNvPr>
          <p:cNvSpPr txBox="1"/>
          <p:nvPr/>
        </p:nvSpPr>
        <p:spPr>
          <a:xfrm>
            <a:off x="4911835" y="4913605"/>
            <a:ext cx="1626406" cy="307777"/>
          </a:xfrm>
          <a:prstGeom prst="rect">
            <a:avLst/>
          </a:prstGeom>
          <a:noFill/>
        </p:spPr>
        <p:txBody>
          <a:bodyPr wrap="square" rtlCol="0">
            <a:spAutoFit/>
          </a:bodyPr>
          <a:lstStyle/>
          <a:p>
            <a:pPr algn="ctr"/>
            <a:r>
              <a:rPr kumimoji="1" lang="en-US" altLang="ja-JP" sz="1400" dirty="0">
                <a:solidFill>
                  <a:schemeClr val="tx2">
                    <a:lumMod val="50000"/>
                  </a:schemeClr>
                </a:solidFill>
                <a:effectLst>
                  <a:glow rad="127000">
                    <a:schemeClr val="bg1"/>
                  </a:glow>
                </a:effectLst>
                <a:latin typeface="Meiryo UI" panose="020B0604030504040204" pitchFamily="50" charset="-128"/>
                <a:ea typeface="Meiryo UI" panose="020B0604030504040204" pitchFamily="50" charset="-128"/>
              </a:rPr>
              <a:t>&lt;</a:t>
            </a:r>
            <a:r>
              <a:rPr kumimoji="1" lang="ja-JP" altLang="en-US" sz="1400" dirty="0">
                <a:solidFill>
                  <a:schemeClr val="tx2">
                    <a:lumMod val="50000"/>
                  </a:schemeClr>
                </a:solidFill>
                <a:effectLst>
                  <a:glow rad="127000">
                    <a:schemeClr val="bg1"/>
                  </a:glow>
                </a:effectLst>
                <a:latin typeface="Meiryo UI" panose="020B0604030504040204" pitchFamily="50" charset="-128"/>
                <a:ea typeface="Meiryo UI" panose="020B0604030504040204" pitchFamily="50" charset="-128"/>
              </a:rPr>
              <a:t>確実に前進</a:t>
            </a:r>
            <a:r>
              <a:rPr kumimoji="1" lang="en-US" altLang="ja-JP" sz="1400" dirty="0">
                <a:solidFill>
                  <a:schemeClr val="tx2">
                    <a:lumMod val="50000"/>
                  </a:schemeClr>
                </a:solidFill>
                <a:effectLst>
                  <a:glow rad="127000">
                    <a:schemeClr val="bg1"/>
                  </a:glow>
                </a:effectLst>
                <a:latin typeface="Meiryo UI" panose="020B0604030504040204" pitchFamily="50" charset="-128"/>
                <a:ea typeface="Meiryo UI" panose="020B0604030504040204" pitchFamily="50" charset="-128"/>
              </a:rPr>
              <a:t>&gt;</a:t>
            </a:r>
            <a:endParaRPr kumimoji="1" lang="ja-JP" altLang="en-US" sz="1400" dirty="0">
              <a:solidFill>
                <a:schemeClr val="tx2">
                  <a:lumMod val="50000"/>
                </a:schemeClr>
              </a:solidFill>
              <a:effectLst>
                <a:glow rad="127000">
                  <a:schemeClr val="bg1"/>
                </a:glow>
              </a:effectLst>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81788297-5E5F-84ED-80F8-6CA71888A964}"/>
              </a:ext>
            </a:extLst>
          </p:cNvPr>
          <p:cNvSpPr txBox="1"/>
          <p:nvPr/>
        </p:nvSpPr>
        <p:spPr>
          <a:xfrm>
            <a:off x="3772517" y="4358289"/>
            <a:ext cx="107111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glow rad="127000">
                    <a:srgbClr val="4F81BD"/>
                  </a:glow>
                </a:effectLst>
                <a:uLnTx/>
                <a:uFillTx/>
                <a:latin typeface="Meiryo UI" panose="020B0604030504040204" pitchFamily="50" charset="-128"/>
                <a:ea typeface="Meiryo UI" panose="020B0604030504040204" pitchFamily="50" charset="-128"/>
                <a:cs typeface="+mn-cs"/>
              </a:rPr>
              <a:t>一番の</a:t>
            </a:r>
            <a:endParaRPr kumimoji="1" lang="en-US" altLang="ja-JP" sz="1400" b="0" i="0" u="none" strike="noStrike" kern="1200" cap="none" spc="0" normalizeH="0" baseline="0" noProof="0" dirty="0">
              <a:ln>
                <a:noFill/>
              </a:ln>
              <a:solidFill>
                <a:prstClr val="white"/>
              </a:solidFill>
              <a:effectLst>
                <a:glow rad="127000">
                  <a:srgbClr val="4F81BD"/>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glow rad="127000">
                    <a:srgbClr val="4F81BD"/>
                  </a:glow>
                </a:effectLst>
                <a:uLnTx/>
                <a:uFillTx/>
                <a:latin typeface="Meiryo UI" panose="020B0604030504040204" pitchFamily="50" charset="-128"/>
                <a:ea typeface="Meiryo UI" panose="020B0604030504040204" pitchFamily="50" charset="-128"/>
                <a:cs typeface="+mn-cs"/>
              </a:rPr>
              <a:t>相談相手</a:t>
            </a:r>
            <a:endParaRPr kumimoji="1" lang="en-US" altLang="ja-JP" sz="1400" b="0" i="0" u="none" strike="noStrike" kern="1200" cap="none" spc="0" normalizeH="0" baseline="0" noProof="0" dirty="0">
              <a:ln>
                <a:noFill/>
              </a:ln>
              <a:solidFill>
                <a:prstClr val="white"/>
              </a:solidFill>
              <a:effectLst>
                <a:glow rad="127000">
                  <a:srgbClr val="4F81BD"/>
                </a:glow>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63289968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910410EA9167ED48B59D8397B00F883D" ma:contentTypeVersion="2" ma:contentTypeDescription="新しいドキュメントを作成します。" ma:contentTypeScope="" ma:versionID="d9b55a7766a215474967a186696fb896">
  <xsd:schema xmlns:xsd="http://www.w3.org/2001/XMLSchema" xmlns:xs="http://www.w3.org/2001/XMLSchema" xmlns:p="http://schemas.microsoft.com/office/2006/metadata/properties" xmlns:ns3="cfefe420-92a3-4506-af81-efee9a3805b6" targetNamespace="http://schemas.microsoft.com/office/2006/metadata/properties" ma:root="true" ma:fieldsID="823f1f22688648f4466e50290544cd0e" ns3:_="">
    <xsd:import namespace="cfefe420-92a3-4506-af81-efee9a3805b6"/>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efe420-92a3-4506-af81-efee9a3805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49236E-6ED7-4B14-A0FF-3B8A59B46B82}">
  <ds:schemaRefs>
    <ds:schemaRef ds:uri="http://schemas.microsoft.com/sharepoint/v3/contenttype/forms"/>
  </ds:schemaRefs>
</ds:datastoreItem>
</file>

<file path=customXml/itemProps2.xml><?xml version="1.0" encoding="utf-8"?>
<ds:datastoreItem xmlns:ds="http://schemas.openxmlformats.org/officeDocument/2006/customXml" ds:itemID="{48222DBF-F750-4213-9B51-E3EC650C8149}">
  <ds:schemaRefs>
    <ds:schemaRef ds:uri="http://purl.org/dc/dcmitype/"/>
    <ds:schemaRef ds:uri="http://schemas.microsoft.com/office/infopath/2007/PartnerControls"/>
    <ds:schemaRef ds:uri="http://purl.org/dc/elements/1.1/"/>
    <ds:schemaRef ds:uri="http://schemas.microsoft.com/office/2006/metadata/properties"/>
    <ds:schemaRef ds:uri="cfefe420-92a3-4506-af81-efee9a3805b6"/>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32721F4-B387-4F43-B68C-73A5E907D3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efe420-92a3-4506-af81-efee9a3805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25323</TotalTime>
  <Words>4150</Words>
  <Application>Microsoft Office PowerPoint</Application>
  <PresentationFormat>画面に合わせる (4:3)</PresentationFormat>
  <Paragraphs>521</Paragraphs>
  <Slides>14</Slides>
  <Notes>14</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14</vt:i4>
      </vt:variant>
    </vt:vector>
  </HeadingPairs>
  <TitlesOfParts>
    <vt:vector size="22" baseType="lpstr">
      <vt:lpstr>Meiryo UI</vt:lpstr>
      <vt:lpstr>ＭＳ 明朝</vt:lpstr>
      <vt:lpstr>游ゴシック</vt:lpstr>
      <vt:lpstr>游明朝</vt:lpstr>
      <vt:lpstr>Arial</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J0514514</dc:creator>
  <cp:lastModifiedBy>JAW 国際・徳田</cp:lastModifiedBy>
  <cp:revision>872</cp:revision>
  <cp:lastPrinted>2023-12-19T05:36:54Z</cp:lastPrinted>
  <dcterms:created xsi:type="dcterms:W3CDTF">2016-06-16T02:10:29Z</dcterms:created>
  <dcterms:modified xsi:type="dcterms:W3CDTF">2024-03-12T08:36:16Z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0x010100910410EA9167ED48B59D8397B00F883D</vt:lpwstr>
  </property>
</Properties>
</file>