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3"/>
  </p:notesMasterIdLst>
  <p:handoutMasterIdLst>
    <p:handoutMasterId r:id="rId24"/>
  </p:handoutMasterIdLst>
  <p:sldIdLst>
    <p:sldId id="2051" r:id="rId6"/>
    <p:sldId id="2062" r:id="rId7"/>
    <p:sldId id="2064" r:id="rId8"/>
    <p:sldId id="2063" r:id="rId9"/>
    <p:sldId id="2073" r:id="rId10"/>
    <p:sldId id="2061" r:id="rId11"/>
    <p:sldId id="2071" r:id="rId12"/>
    <p:sldId id="2065" r:id="rId13"/>
    <p:sldId id="2072" r:id="rId14"/>
    <p:sldId id="2074" r:id="rId15"/>
    <p:sldId id="2066" r:id="rId16"/>
    <p:sldId id="2067" r:id="rId17"/>
    <p:sldId id="2068" r:id="rId18"/>
    <p:sldId id="2069" r:id="rId19"/>
    <p:sldId id="2070" r:id="rId20"/>
    <p:sldId id="264" r:id="rId21"/>
    <p:sldId id="1551" r:id="rId22"/>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8BFB239-EAFB-422B-9FB4-FB0F03DBE9E7}">
          <p14:sldIdLst/>
        </p14:section>
        <p14:section name="参考" id="{A01DA151-112A-45B5-99B0-D7F53FA79880}">
          <p14:sldIdLst>
            <p14:sldId id="2051"/>
            <p14:sldId id="2062"/>
            <p14:sldId id="2064"/>
            <p14:sldId id="2063"/>
            <p14:sldId id="2073"/>
            <p14:sldId id="2061"/>
            <p14:sldId id="2071"/>
            <p14:sldId id="2065"/>
            <p14:sldId id="2072"/>
            <p14:sldId id="2074"/>
            <p14:sldId id="2066"/>
            <p14:sldId id="2067"/>
            <p14:sldId id="2068"/>
            <p14:sldId id="2069"/>
            <p14:sldId id="2070"/>
            <p14:sldId id="264"/>
            <p14:sldId id="1551"/>
          </p14:sldIdLst>
        </p14:section>
        <p14:section name="過去の労連資料" id="{F827FB5D-1DBC-41E7-B7D5-5CAC231246FA}">
          <p14:sldIdLst/>
        </p14:section>
      </p14:sectionLst>
    </p:ext>
    <p:ext uri="{EFAFB233-063F-42B5-8137-9DF3F51BA10A}">
      <p15:sldGuideLst xmlns:p15="http://schemas.microsoft.com/office/powerpoint/2012/main">
        <p15:guide id="1" orient="horz" pos="3974" userDrawn="1">
          <p15:clr>
            <a:srgbClr val="A4A3A4"/>
          </p15:clr>
        </p15:guide>
        <p15:guide id="2" pos="37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W 国際・中島" initials="J国" lastIdx="2" clrIdx="0">
    <p:extLst>
      <p:ext uri="{19B8F6BF-5375-455C-9EA6-DF929625EA0E}">
        <p15:presenceInfo xmlns:p15="http://schemas.microsoft.com/office/powerpoint/2012/main" userId="S::nakajima@jaw.or.jp::2109c759-08be-4ffe-9f45-eb7646439f33" providerId="AD"/>
      </p:ext>
    </p:extLst>
  </p:cmAuthor>
  <p:cmAuthor id="2" name="JAW 国際・村上" initials="J国" lastIdx="3" clrIdx="1">
    <p:extLst>
      <p:ext uri="{19B8F6BF-5375-455C-9EA6-DF929625EA0E}">
        <p15:presenceInfo xmlns:p15="http://schemas.microsoft.com/office/powerpoint/2012/main" userId="S::murakami@jaw.or.jp::2034104a-f207-43d7-9243-ad19121035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6666"/>
    <a:srgbClr val="CCFFCC"/>
    <a:srgbClr val="F5F5F5"/>
    <a:srgbClr val="F0ECF4"/>
    <a:srgbClr val="E2F1F6"/>
    <a:srgbClr val="4F81BD"/>
    <a:srgbClr val="EFF9FF"/>
    <a:srgbClr val="FFFFCC"/>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28" autoAdjust="0"/>
    <p:restoredTop sz="93733" autoAdjust="0"/>
  </p:normalViewPr>
  <p:slideViewPr>
    <p:cSldViewPr snapToGrid="0" showGuides="1">
      <p:cViewPr varScale="1">
        <p:scale>
          <a:sx n="82" d="100"/>
          <a:sy n="82" d="100"/>
        </p:scale>
        <p:origin x="1843" y="53"/>
      </p:cViewPr>
      <p:guideLst>
        <p:guide orient="horz" pos="3974"/>
        <p:guide pos="3765"/>
      </p:guideLst>
    </p:cSldViewPr>
  </p:slideViewPr>
  <p:notesTextViewPr>
    <p:cViewPr>
      <p:scale>
        <a:sx n="3" d="2"/>
        <a:sy n="3" d="2"/>
      </p:scale>
      <p:origin x="0" y="0"/>
    </p:cViewPr>
  </p:notesTextViewPr>
  <p:sorterViewPr>
    <p:cViewPr>
      <p:scale>
        <a:sx n="70" d="100"/>
        <a:sy n="70" d="100"/>
      </p:scale>
      <p:origin x="0" y="0"/>
    </p:cViewPr>
  </p:sorterViewPr>
  <p:notesViewPr>
    <p:cSldViewPr snapToGrid="0" showGuides="1">
      <p:cViewPr varScale="1">
        <p:scale>
          <a:sx n="56" d="100"/>
          <a:sy n="56" d="100"/>
        </p:scale>
        <p:origin x="331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5B4B9F9-5D3C-4DAC-8A9F-249C2690C344}"/>
              </a:ext>
            </a:extLst>
          </p:cNvPr>
          <p:cNvSpPr>
            <a:spLocks noGrp="1"/>
          </p:cNvSpPr>
          <p:nvPr>
            <p:ph type="hdr" sz="quarter"/>
          </p:nvPr>
        </p:nvSpPr>
        <p:spPr>
          <a:xfrm>
            <a:off x="7" y="3"/>
            <a:ext cx="3077518" cy="513204"/>
          </a:xfrm>
          <a:prstGeom prst="rect">
            <a:avLst/>
          </a:prstGeom>
        </p:spPr>
        <p:txBody>
          <a:bodyPr vert="horz" lIns="94577" tIns="47289" rIns="94577" bIns="47289"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AF33C877-35C6-4A94-A2B4-E8B32EEA822C}"/>
              </a:ext>
            </a:extLst>
          </p:cNvPr>
          <p:cNvSpPr>
            <a:spLocks noGrp="1"/>
          </p:cNvSpPr>
          <p:nvPr>
            <p:ph type="dt" sz="quarter" idx="1"/>
          </p:nvPr>
        </p:nvSpPr>
        <p:spPr>
          <a:xfrm>
            <a:off x="4023304" y="3"/>
            <a:ext cx="3077518" cy="513204"/>
          </a:xfrm>
          <a:prstGeom prst="rect">
            <a:avLst/>
          </a:prstGeom>
        </p:spPr>
        <p:txBody>
          <a:bodyPr vert="horz" lIns="94577" tIns="47289" rIns="94577" bIns="47289" rtlCol="0"/>
          <a:lstStyle>
            <a:lvl1pPr algn="r">
              <a:defRPr sz="1300"/>
            </a:lvl1pPr>
          </a:lstStyle>
          <a:p>
            <a:fld id="{80FF6992-5FD6-473D-9E38-796A828881D5}" type="datetimeFigureOut">
              <a:rPr kumimoji="1" lang="ja-JP" altLang="en-US" smtClean="0"/>
              <a:t>2024/4/4</a:t>
            </a:fld>
            <a:endParaRPr kumimoji="1" lang="ja-JP" altLang="en-US"/>
          </a:p>
        </p:txBody>
      </p:sp>
      <p:sp>
        <p:nvSpPr>
          <p:cNvPr id="4" name="フッター プレースホルダー 3">
            <a:extLst>
              <a:ext uri="{FF2B5EF4-FFF2-40B4-BE49-F238E27FC236}">
                <a16:creationId xmlns:a16="http://schemas.microsoft.com/office/drawing/2014/main" id="{EFAB899A-73F1-4EE6-B594-E0E738FCEB26}"/>
              </a:ext>
            </a:extLst>
          </p:cNvPr>
          <p:cNvSpPr>
            <a:spLocks noGrp="1"/>
          </p:cNvSpPr>
          <p:nvPr>
            <p:ph type="ftr" sz="quarter" idx="2"/>
          </p:nvPr>
        </p:nvSpPr>
        <p:spPr>
          <a:xfrm>
            <a:off x="7" y="9719828"/>
            <a:ext cx="3077518" cy="513204"/>
          </a:xfrm>
          <a:prstGeom prst="rect">
            <a:avLst/>
          </a:prstGeom>
        </p:spPr>
        <p:txBody>
          <a:bodyPr vert="horz" lIns="94577" tIns="47289" rIns="94577" bIns="47289"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6322CDFF-BFC2-409D-BBBB-DA3980FC269A}"/>
              </a:ext>
            </a:extLst>
          </p:cNvPr>
          <p:cNvSpPr>
            <a:spLocks noGrp="1"/>
          </p:cNvSpPr>
          <p:nvPr>
            <p:ph type="sldNum" sz="quarter" idx="3"/>
          </p:nvPr>
        </p:nvSpPr>
        <p:spPr>
          <a:xfrm>
            <a:off x="4023304" y="9719828"/>
            <a:ext cx="3077518" cy="513204"/>
          </a:xfrm>
          <a:prstGeom prst="rect">
            <a:avLst/>
          </a:prstGeom>
        </p:spPr>
        <p:txBody>
          <a:bodyPr vert="horz" lIns="94577" tIns="47289" rIns="94577" bIns="47289" rtlCol="0" anchor="b"/>
          <a:lstStyle>
            <a:lvl1pPr algn="r">
              <a:defRPr sz="1300"/>
            </a:lvl1pPr>
          </a:lstStyle>
          <a:p>
            <a:fld id="{16746716-218E-4889-98DD-8B3FA6B43C15}" type="slidenum">
              <a:rPr kumimoji="1" lang="ja-JP" altLang="en-US" smtClean="0"/>
              <a:t>‹#›</a:t>
            </a:fld>
            <a:endParaRPr kumimoji="1" lang="ja-JP" altLang="en-US"/>
          </a:p>
        </p:txBody>
      </p:sp>
    </p:spTree>
    <p:extLst>
      <p:ext uri="{BB962C8B-B14F-4D97-AF65-F5344CB8AC3E}">
        <p14:creationId xmlns:p14="http://schemas.microsoft.com/office/powerpoint/2010/main" val="2393686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7740" cy="511652"/>
          </a:xfrm>
          <a:prstGeom prst="rect">
            <a:avLst/>
          </a:prstGeom>
        </p:spPr>
        <p:txBody>
          <a:bodyPr vert="horz" lIns="94577" tIns="47289" rIns="94577" bIns="47289" rtlCol="0"/>
          <a:lstStyle>
            <a:lvl1pPr algn="l">
              <a:defRPr sz="1300"/>
            </a:lvl1pPr>
          </a:lstStyle>
          <a:p>
            <a:endParaRPr kumimoji="1" lang="ja-JP" altLang="en-US"/>
          </a:p>
        </p:txBody>
      </p:sp>
      <p:sp>
        <p:nvSpPr>
          <p:cNvPr id="3" name="日付プレースホルダ 2"/>
          <p:cNvSpPr>
            <a:spLocks noGrp="1"/>
          </p:cNvSpPr>
          <p:nvPr>
            <p:ph type="dt" idx="1"/>
          </p:nvPr>
        </p:nvSpPr>
        <p:spPr>
          <a:xfrm>
            <a:off x="4023095" y="0"/>
            <a:ext cx="3077740" cy="511652"/>
          </a:xfrm>
          <a:prstGeom prst="rect">
            <a:avLst/>
          </a:prstGeom>
        </p:spPr>
        <p:txBody>
          <a:bodyPr vert="horz" lIns="94577" tIns="47289" rIns="94577" bIns="47289" rtlCol="0"/>
          <a:lstStyle>
            <a:lvl1pPr algn="r">
              <a:defRPr sz="1300"/>
            </a:lvl1pPr>
          </a:lstStyle>
          <a:p>
            <a:fld id="{96E81AD6-92A8-4E52-8BC8-5AEB9A217B87}" type="datetimeFigureOut">
              <a:rPr kumimoji="1" lang="ja-JP" altLang="en-US" smtClean="0"/>
              <a:t>2024/4/4</a:t>
            </a:fld>
            <a:endParaRPr kumimoji="1" lang="ja-JP" altLang="en-US"/>
          </a:p>
        </p:txBody>
      </p:sp>
      <p:sp>
        <p:nvSpPr>
          <p:cNvPr id="4" name="スライド イメージ プレースホルダ 3"/>
          <p:cNvSpPr>
            <a:spLocks noGrp="1" noRot="1" noChangeAspect="1"/>
          </p:cNvSpPr>
          <p:nvPr>
            <p:ph type="sldImg" idx="2"/>
          </p:nvPr>
        </p:nvSpPr>
        <p:spPr>
          <a:xfrm>
            <a:off x="993775" y="768350"/>
            <a:ext cx="5114925" cy="3835400"/>
          </a:xfrm>
          <a:prstGeom prst="rect">
            <a:avLst/>
          </a:prstGeom>
          <a:noFill/>
          <a:ln w="12700">
            <a:solidFill>
              <a:prstClr val="black"/>
            </a:solidFill>
          </a:ln>
        </p:spPr>
        <p:txBody>
          <a:bodyPr vert="horz" lIns="94577" tIns="47289" rIns="94577" bIns="47289" rtlCol="0" anchor="ctr"/>
          <a:lstStyle/>
          <a:p>
            <a:endParaRPr lang="ja-JP" altLang="en-US"/>
          </a:p>
        </p:txBody>
      </p:sp>
      <p:sp>
        <p:nvSpPr>
          <p:cNvPr id="5" name="ノート プレースホルダ 4"/>
          <p:cNvSpPr>
            <a:spLocks noGrp="1"/>
          </p:cNvSpPr>
          <p:nvPr>
            <p:ph type="body" sz="quarter" idx="3"/>
          </p:nvPr>
        </p:nvSpPr>
        <p:spPr>
          <a:xfrm>
            <a:off x="710248" y="4860691"/>
            <a:ext cx="5681980" cy="4604861"/>
          </a:xfrm>
          <a:prstGeom prst="rect">
            <a:avLst/>
          </a:prstGeom>
        </p:spPr>
        <p:txBody>
          <a:bodyPr vert="horz" lIns="94577" tIns="47289" rIns="94577" bIns="47289"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719598"/>
            <a:ext cx="3077740" cy="511652"/>
          </a:xfrm>
          <a:prstGeom prst="rect">
            <a:avLst/>
          </a:prstGeom>
        </p:spPr>
        <p:txBody>
          <a:bodyPr vert="horz" lIns="94577" tIns="47289" rIns="94577" bIns="47289"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4023095" y="9719598"/>
            <a:ext cx="3077740" cy="511652"/>
          </a:xfrm>
          <a:prstGeom prst="rect">
            <a:avLst/>
          </a:prstGeom>
        </p:spPr>
        <p:txBody>
          <a:bodyPr vert="horz" lIns="94577" tIns="47289" rIns="94577" bIns="47289" rtlCol="0" anchor="b"/>
          <a:lstStyle>
            <a:lvl1pPr algn="r">
              <a:defRPr sz="1300"/>
            </a:lvl1pPr>
          </a:lstStyle>
          <a:p>
            <a:fld id="{22FC0AE2-6A0D-4F56-B6FA-B51756811744}"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21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pPr marL="0" marR="0" lvl="0" indent="0" algn="r" defTabSz="914244" rtl="0" eaLnBrk="1" fontAlgn="auto" latinLnBrk="0" hangingPunct="1">
              <a:lnSpc>
                <a:spcPct val="100000"/>
              </a:lnSpc>
              <a:spcBef>
                <a:spcPts val="0"/>
              </a:spcBef>
              <a:spcAft>
                <a:spcPts val="0"/>
              </a:spcAft>
              <a:buClrTx/>
              <a:buSzTx/>
              <a:buFontTx/>
              <a:buNone/>
              <a:tabLst/>
              <a:defRPr/>
            </a:pPr>
            <a:fld id="{22FC0AE2-6A0D-4F56-B6FA-B51756811744}" type="slidenum">
              <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244" rtl="0" eaLnBrk="1" fontAlgn="auto" latinLnBrk="0" hangingPunct="1">
                <a:lnSpc>
                  <a:spcPct val="100000"/>
                </a:lnSpc>
                <a:spcBef>
                  <a:spcPts val="0"/>
                </a:spcBef>
                <a:spcAft>
                  <a:spcPts val="0"/>
                </a:spcAft>
                <a:buClrTx/>
                <a:buSzTx/>
                <a:buFontTx/>
                <a:buNone/>
                <a:tabLst/>
                <a:defRPr/>
              </a:pPr>
              <a:t>1</a:t>
            </a:fld>
            <a:endPar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8723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502"/>
            <a:ext cx="5388610" cy="5067098"/>
          </a:xfrm>
        </p:spPr>
        <p:txBody>
          <a:bodyPr>
            <a:normAutofit/>
          </a:bodyPr>
          <a:lstStyle/>
          <a:p>
            <a:pPr algn="just"/>
            <a:r>
              <a:rPr lang="ja-JP" altLang="ja-JP" sz="2300" dirty="0">
                <a:solidFill>
                  <a:srgbClr val="1F497D"/>
                </a:solidFill>
                <a:latin typeface="ＭＳ 明朝" panose="02020609040205080304" pitchFamily="17" charset="-128"/>
                <a:ea typeface="ＭＳ 明朝" panose="02020609040205080304" pitchFamily="17" charset="-128"/>
                <a:cs typeface="ＭＳ Ｐゴシック" panose="020B0600070205080204" pitchFamily="50" charset="-128"/>
              </a:rPr>
              <a:t>こちらの資料は</a:t>
            </a:r>
            <a:r>
              <a:rPr lang="ja-JP" altLang="en-US" sz="2300" dirty="0">
                <a:solidFill>
                  <a:srgbClr val="1F497D"/>
                </a:solidFill>
                <a:latin typeface="ＭＳ 明朝" panose="02020609040205080304" pitchFamily="17" charset="-128"/>
                <a:ea typeface="ＭＳ 明朝" panose="02020609040205080304" pitchFamily="17" charset="-128"/>
                <a:cs typeface="ＭＳ Ｐゴシック" panose="020B0600070205080204" pitchFamily="50" charset="-128"/>
              </a:rPr>
              <a:t>事実云々ではなく、人権</a:t>
            </a:r>
            <a:r>
              <a:rPr lang="en-US" altLang="ja-JP" sz="2300" dirty="0">
                <a:solidFill>
                  <a:srgbClr val="1F497D"/>
                </a:solidFill>
                <a:latin typeface="ＭＳ 明朝" panose="02020609040205080304" pitchFamily="17" charset="-128"/>
                <a:ea typeface="ＭＳ 明朝" panose="02020609040205080304" pitchFamily="17" charset="-128"/>
                <a:cs typeface="ＭＳ Ｐゴシック" panose="020B0600070205080204" pitchFamily="50" charset="-128"/>
              </a:rPr>
              <a:t>DD</a:t>
            </a:r>
            <a:r>
              <a:rPr lang="ja-JP" altLang="en-US" sz="2300" dirty="0">
                <a:solidFill>
                  <a:srgbClr val="1F497D"/>
                </a:solidFill>
                <a:latin typeface="ＭＳ 明朝" panose="02020609040205080304" pitchFamily="17" charset="-128"/>
                <a:ea typeface="ＭＳ 明朝" panose="02020609040205080304" pitchFamily="17" charset="-128"/>
                <a:cs typeface="ＭＳ Ｐゴシック" panose="020B0600070205080204" pitchFamily="50" charset="-128"/>
              </a:rPr>
              <a:t>の対応について、報道機関などがどのように取り上げるのかという実例です。</a:t>
            </a:r>
            <a:endParaRPr lang="en-US" altLang="ja-JP" sz="2300" dirty="0">
              <a:solidFill>
                <a:srgbClr val="1F497D"/>
              </a:solidFill>
              <a:latin typeface="ＭＳ 明朝" panose="02020609040205080304" pitchFamily="17" charset="-128"/>
              <a:ea typeface="ＭＳ 明朝" panose="02020609040205080304" pitchFamily="17" charset="-128"/>
              <a:cs typeface="ＭＳ Ｐゴシック" panose="020B0600070205080204" pitchFamily="50" charset="-128"/>
            </a:endParaRPr>
          </a:p>
          <a:p>
            <a:pPr algn="just"/>
            <a:r>
              <a:rPr lang="ja-JP" altLang="en-US" sz="2300" kern="100" dirty="0">
                <a:solidFill>
                  <a:srgbClr val="1F497D"/>
                </a:solidFill>
                <a:latin typeface="ＭＳ 明朝" panose="02020609040205080304" pitchFamily="17" charset="-128"/>
                <a:ea typeface="ＭＳ 明朝" panose="02020609040205080304" pitchFamily="17" charset="-128"/>
                <a:cs typeface="Times New Roman" panose="02020603050405020304" pitchFamily="18" charset="0"/>
              </a:rPr>
              <a:t>社名はもちろんですが、人の目をどう引き付けるかという見出しや写真などが掲載され、多くの方々の目に届くことになります。</a:t>
            </a:r>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C0AE2-6A0D-4F56-B6FA-B517568117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79898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A6A8B-68E8-292B-5FE1-6C14180739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A626D76-6643-95DC-64EC-7603EC54FA5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071B383-F1F6-AC8D-DF67-9C527C77C693}"/>
              </a:ext>
            </a:extLst>
          </p:cNvPr>
          <p:cNvSpPr>
            <a:spLocks noGrp="1"/>
          </p:cNvSpPr>
          <p:nvPr>
            <p:ph type="body" idx="1"/>
          </p:nvPr>
        </p:nvSpPr>
        <p:spPr>
          <a:xfrm>
            <a:off x="710248" y="4860690"/>
            <a:ext cx="5681980" cy="5255432"/>
          </a:xfrm>
        </p:spPr>
        <p:txBody>
          <a:bodyPr>
            <a:normAutofit/>
          </a:bodyPr>
          <a:lstStyle/>
          <a:p>
            <a:r>
              <a:rPr kumimoji="1" lang="ja-JP" altLang="en-US" sz="2400" dirty="0">
                <a:latin typeface="ＭＳ 明朝" panose="02020609040205080304" pitchFamily="17" charset="-128"/>
                <a:ea typeface="ＭＳ 明朝" panose="02020609040205080304" pitchFamily="17" charset="-128"/>
              </a:rPr>
              <a:t>この資料は、ビジネスと人権に関する国際機関、日本国内、そして欧米諸国における動きを一覧にしたものとなります。</a:t>
            </a:r>
            <a:endParaRPr kumimoji="1" lang="en-US" altLang="ja-JP" sz="2400" dirty="0">
              <a:latin typeface="ＭＳ 明朝" panose="02020609040205080304" pitchFamily="17" charset="-128"/>
              <a:ea typeface="ＭＳ 明朝" panose="02020609040205080304" pitchFamily="17" charset="-128"/>
            </a:endParaRPr>
          </a:p>
          <a:p>
            <a:endParaRPr kumimoji="1" lang="en-US" altLang="ja-JP" sz="2400" dirty="0">
              <a:latin typeface="ＭＳ 明朝" panose="02020609040205080304" pitchFamily="17" charset="-128"/>
              <a:ea typeface="ＭＳ 明朝" panose="02020609040205080304" pitchFamily="17" charset="-128"/>
            </a:endParaRPr>
          </a:p>
          <a:p>
            <a:r>
              <a:rPr kumimoji="1" lang="en-US" altLang="ja-JP" sz="1800" dirty="0">
                <a:latin typeface="ＭＳ 明朝" panose="02020609040205080304" pitchFamily="17" charset="-128"/>
                <a:ea typeface="ＭＳ 明朝" panose="02020609040205080304" pitchFamily="17" charset="-128"/>
              </a:rPr>
              <a:t>2013</a:t>
            </a:r>
            <a:r>
              <a:rPr kumimoji="1" lang="ja-JP" altLang="en-US" sz="1800" dirty="0">
                <a:latin typeface="ＭＳ 明朝" panose="02020609040205080304" pitchFamily="17" charset="-128"/>
                <a:ea typeface="ＭＳ 明朝" panose="02020609040205080304" pitchFamily="17" charset="-128"/>
              </a:rPr>
              <a:t>年、国連にて</a:t>
            </a:r>
            <a:r>
              <a:rPr kumimoji="1" lang="en-US" altLang="ja-JP" sz="1800" dirty="0">
                <a:latin typeface="ＭＳ 明朝" panose="02020609040205080304" pitchFamily="17" charset="-128"/>
                <a:ea typeface="ＭＳ 明朝" panose="02020609040205080304" pitchFamily="17" charset="-128"/>
              </a:rPr>
              <a:t>NAP</a:t>
            </a:r>
            <a:r>
              <a:rPr kumimoji="1" lang="ja-JP" altLang="en-US" sz="1800" dirty="0">
                <a:latin typeface="ＭＳ 明朝" panose="02020609040205080304" pitchFamily="17" charset="-128"/>
                <a:ea typeface="ＭＳ 明朝" panose="02020609040205080304" pitchFamily="17" charset="-128"/>
              </a:rPr>
              <a:t>（ビジネスと人権に関する国別行動計画）策定を推奨した移行、以降、欧米諸国では</a:t>
            </a:r>
            <a:r>
              <a:rPr kumimoji="1" lang="en-US" altLang="ja-JP" sz="1800" dirty="0">
                <a:latin typeface="ＭＳ 明朝" panose="02020609040205080304" pitchFamily="17" charset="-128"/>
                <a:ea typeface="ＭＳ 明朝" panose="02020609040205080304" pitchFamily="17" charset="-128"/>
              </a:rPr>
              <a:t>NAP</a:t>
            </a:r>
            <a:r>
              <a:rPr kumimoji="1" lang="ja-JP" altLang="en-US" sz="1800" dirty="0">
                <a:latin typeface="ＭＳ 明朝" panose="02020609040205080304" pitchFamily="17" charset="-128"/>
                <a:ea typeface="ＭＳ 明朝" panose="02020609040205080304" pitchFamily="17" charset="-128"/>
              </a:rPr>
              <a:t>の策定が加速。日本でも</a:t>
            </a:r>
            <a:r>
              <a:rPr kumimoji="1" lang="en-US" altLang="ja-JP" sz="1800" dirty="0">
                <a:latin typeface="ＭＳ 明朝" panose="02020609040205080304" pitchFamily="17" charset="-128"/>
                <a:ea typeface="ＭＳ 明朝" panose="02020609040205080304" pitchFamily="17" charset="-128"/>
              </a:rPr>
              <a:t>2020</a:t>
            </a:r>
            <a:r>
              <a:rPr kumimoji="1" lang="ja-JP" altLang="en-US" sz="1800" dirty="0">
                <a:latin typeface="ＭＳ 明朝" panose="02020609040205080304" pitchFamily="17" charset="-128"/>
                <a:ea typeface="ＭＳ 明朝" panose="02020609040205080304" pitchFamily="17" charset="-128"/>
              </a:rPr>
              <a:t>年に行動計画が策定されています。</a:t>
            </a:r>
            <a:endParaRPr kumimoji="1" lang="en-US" altLang="ja-JP" sz="1800" dirty="0">
              <a:latin typeface="ＭＳ 明朝" panose="02020609040205080304" pitchFamily="17" charset="-128"/>
              <a:ea typeface="ＭＳ 明朝" panose="02020609040205080304" pitchFamily="17" charset="-128"/>
            </a:endParaRPr>
          </a:p>
          <a:p>
            <a:endParaRPr kumimoji="1" lang="en-US" altLang="ja-JP" sz="1800" dirty="0">
              <a:latin typeface="ＭＳ 明朝" panose="02020609040205080304" pitchFamily="17" charset="-128"/>
              <a:ea typeface="ＭＳ 明朝" panose="02020609040205080304" pitchFamily="17" charset="-128"/>
            </a:endParaRPr>
          </a:p>
          <a:p>
            <a:r>
              <a:rPr kumimoji="1" lang="ja-JP" altLang="en-US" sz="1800" dirty="0">
                <a:latin typeface="ＭＳ 明朝" panose="02020609040205080304" pitchFamily="17" charset="-128"/>
                <a:ea typeface="ＭＳ 明朝" panose="02020609040205080304" pitchFamily="17" charset="-128"/>
              </a:rPr>
              <a:t>また、欧米諸国では既に人権デュー・ディリジェンスに関する法令なども制定されているなか、昨年、ガイドラインをやっと示した日本は、このビジネスと人権に対する　国としての取り組みは、国際的にみて遅れを取っていると言わざるを得ない状況にあると思います</a:t>
            </a:r>
            <a:r>
              <a:rPr kumimoji="1" lang="ja-JP" altLang="en-US" sz="2400" dirty="0">
                <a:latin typeface="ＭＳ 明朝" panose="02020609040205080304" pitchFamily="17" charset="-128"/>
                <a:ea typeface="ＭＳ 明朝" panose="02020609040205080304" pitchFamily="17" charset="-128"/>
              </a:rPr>
              <a:t>。</a:t>
            </a: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1C6D9FD9-2EAD-A28A-E8BF-6F3B23B35462}"/>
              </a:ext>
            </a:extLst>
          </p:cNvPr>
          <p:cNvSpPr>
            <a:spLocks noGrp="1"/>
          </p:cNvSpPr>
          <p:nvPr>
            <p:ph type="sldNum" sz="quarter" idx="5"/>
          </p:nvPr>
        </p:nvSpPr>
        <p:spPr/>
        <p:txBody>
          <a:bodyPr/>
          <a:lstStyle/>
          <a:p>
            <a:fld id="{22FC0AE2-6A0D-4F56-B6FA-B51756811744}" type="slidenum">
              <a:rPr kumimoji="1" lang="ja-JP" altLang="en-US" smtClean="0"/>
              <a:t>11</a:t>
            </a:fld>
            <a:endParaRPr kumimoji="1" lang="ja-JP" altLang="en-US"/>
          </a:p>
        </p:txBody>
      </p:sp>
    </p:spTree>
    <p:extLst>
      <p:ext uri="{BB962C8B-B14F-4D97-AF65-F5344CB8AC3E}">
        <p14:creationId xmlns:p14="http://schemas.microsoft.com/office/powerpoint/2010/main" val="2504973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157A3-21BC-0924-F9A9-4A148EBB80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BAD4E53-56B1-8364-EF69-8F97AA2012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0FD0A51-DBD8-E69B-AE48-BFA65B0C1F60}"/>
              </a:ext>
            </a:extLst>
          </p:cNvPr>
          <p:cNvSpPr>
            <a:spLocks noGrp="1"/>
          </p:cNvSpPr>
          <p:nvPr>
            <p:ph type="body" idx="1"/>
          </p:nvPr>
        </p:nvSpPr>
        <p:spPr>
          <a:xfrm>
            <a:off x="710248" y="4860690"/>
            <a:ext cx="5681980" cy="5255432"/>
          </a:xfrm>
        </p:spPr>
        <p:txBody>
          <a:bodyPr>
            <a:normAutofit/>
          </a:bodyPr>
          <a:lstStyle/>
          <a:p>
            <a:r>
              <a:rPr kumimoji="1" lang="ja-JP" altLang="en-US" sz="1800" dirty="0">
                <a:latin typeface="ＭＳ 明朝" panose="02020609040205080304" pitchFamily="17" charset="-128"/>
                <a:ea typeface="ＭＳ 明朝" panose="02020609040205080304" pitchFamily="17" charset="-128"/>
              </a:rPr>
              <a:t>次に、ビジネスと人権を考え、取り組みを進めるうえで求められる「リスク」についてとなります。</a:t>
            </a:r>
            <a:endParaRPr kumimoji="1" lang="en-US" altLang="ja-JP" sz="1800" dirty="0">
              <a:latin typeface="ＭＳ 明朝" panose="02020609040205080304" pitchFamily="17" charset="-128"/>
              <a:ea typeface="ＭＳ 明朝" panose="02020609040205080304" pitchFamily="17" charset="-128"/>
            </a:endParaRPr>
          </a:p>
          <a:p>
            <a:pPr>
              <a:lnSpc>
                <a:spcPts val="1300"/>
              </a:lnSpc>
            </a:pPr>
            <a:endParaRPr kumimoji="1" lang="en-US" altLang="ja-JP" sz="1800" dirty="0">
              <a:latin typeface="ＭＳ 明朝" panose="02020609040205080304" pitchFamily="17" charset="-128"/>
              <a:ea typeface="ＭＳ 明朝" panose="02020609040205080304" pitchFamily="17" charset="-128"/>
            </a:endParaRPr>
          </a:p>
          <a:p>
            <a:r>
              <a:rPr kumimoji="1" lang="ja-JP" altLang="en-US" sz="1800" dirty="0">
                <a:latin typeface="ＭＳ 明朝" panose="02020609040205080304" pitchFamily="17" charset="-128"/>
                <a:ea typeface="ＭＳ 明朝" panose="02020609040205080304" pitchFamily="17" charset="-128"/>
              </a:rPr>
              <a:t>このビジネスと人権という話のなかで、よく経営上のリスクの視点で進める　といく話を聴きますが、国連による指導原則では、そうではなく、労働者をはじめとする権利保持者の人権侵害リスクに対処するという視点から取り組むべきとされており、ナショナルセンターである連合でも、社会正義の追求と人権の尊重を中心とし、この課題に取り組むと整理しています。</a:t>
            </a: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F9B0CD05-CA4F-96C3-1D32-AE1831DEB4DB}"/>
              </a:ext>
            </a:extLst>
          </p:cNvPr>
          <p:cNvSpPr>
            <a:spLocks noGrp="1"/>
          </p:cNvSpPr>
          <p:nvPr>
            <p:ph type="sldNum" sz="quarter" idx="5"/>
          </p:nvPr>
        </p:nvSpPr>
        <p:spPr/>
        <p:txBody>
          <a:bodyPr/>
          <a:lstStyle/>
          <a:p>
            <a:fld id="{22FC0AE2-6A0D-4F56-B6FA-B51756811744}" type="slidenum">
              <a:rPr kumimoji="1" lang="ja-JP" altLang="en-US" smtClean="0"/>
              <a:t>12</a:t>
            </a:fld>
            <a:endParaRPr kumimoji="1" lang="ja-JP" altLang="en-US"/>
          </a:p>
        </p:txBody>
      </p:sp>
    </p:spTree>
    <p:extLst>
      <p:ext uri="{BB962C8B-B14F-4D97-AF65-F5344CB8AC3E}">
        <p14:creationId xmlns:p14="http://schemas.microsoft.com/office/powerpoint/2010/main" val="2096649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34327-5018-48C1-F675-82C0C1FA512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358384-783E-F64F-0F01-67D4BFCAF6C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9EE1702-C0E3-8593-8281-E0C16C4B271E}"/>
              </a:ext>
            </a:extLst>
          </p:cNvPr>
          <p:cNvSpPr>
            <a:spLocks noGrp="1"/>
          </p:cNvSpPr>
          <p:nvPr>
            <p:ph type="body" idx="1"/>
          </p:nvPr>
        </p:nvSpPr>
        <p:spPr>
          <a:xfrm>
            <a:off x="710248" y="4860690"/>
            <a:ext cx="5681980" cy="5255432"/>
          </a:xfrm>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ＭＳ 明朝" panose="02020609040205080304" pitchFamily="17" charset="-128"/>
                <a:ea typeface="ＭＳ 明朝" panose="02020609040205080304" pitchFamily="17" charset="-128"/>
              </a:rPr>
              <a:t>この資料は、人権</a:t>
            </a:r>
            <a:r>
              <a:rPr kumimoji="1" lang="en-US" altLang="ja-JP" sz="1800" dirty="0">
                <a:latin typeface="ＭＳ 明朝" panose="02020609040205080304" pitchFamily="17" charset="-128"/>
                <a:ea typeface="ＭＳ 明朝" panose="02020609040205080304" pitchFamily="17" charset="-128"/>
              </a:rPr>
              <a:t>DD</a:t>
            </a:r>
            <a:r>
              <a:rPr kumimoji="1" lang="ja-JP" altLang="en-US" sz="1800" dirty="0">
                <a:latin typeface="ＭＳ 明朝" panose="02020609040205080304" pitchFamily="17" charset="-128"/>
                <a:ea typeface="ＭＳ 明朝" panose="02020609040205080304" pitchFamily="17" charset="-128"/>
              </a:rPr>
              <a:t>のまとめ的資料となり、誰が誰に対し、何を行うのか。そして活動するメリットとしないデメリットが記載されていますので、後ほどお目通しください。</a:t>
            </a: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449C8839-31E2-E9A5-8F0F-3C1188266CBB}"/>
              </a:ext>
            </a:extLst>
          </p:cNvPr>
          <p:cNvSpPr>
            <a:spLocks noGrp="1"/>
          </p:cNvSpPr>
          <p:nvPr>
            <p:ph type="sldNum" sz="quarter" idx="5"/>
          </p:nvPr>
        </p:nvSpPr>
        <p:spPr/>
        <p:txBody>
          <a:bodyPr/>
          <a:lstStyle/>
          <a:p>
            <a:fld id="{22FC0AE2-6A0D-4F56-B6FA-B51756811744}" type="slidenum">
              <a:rPr kumimoji="1" lang="ja-JP" altLang="en-US" smtClean="0"/>
              <a:t>13</a:t>
            </a:fld>
            <a:endParaRPr kumimoji="1" lang="ja-JP" altLang="en-US"/>
          </a:p>
        </p:txBody>
      </p:sp>
    </p:spTree>
    <p:extLst>
      <p:ext uri="{BB962C8B-B14F-4D97-AF65-F5344CB8AC3E}">
        <p14:creationId xmlns:p14="http://schemas.microsoft.com/office/powerpoint/2010/main" val="3100694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4BFCA-7E66-6883-F539-535DFADC45A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06DCDA0-2110-47DD-E8BE-891990E649F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660D019-A772-96DB-ABCD-CED0234950C0}"/>
              </a:ext>
            </a:extLst>
          </p:cNvPr>
          <p:cNvSpPr>
            <a:spLocks noGrp="1"/>
          </p:cNvSpPr>
          <p:nvPr>
            <p:ph type="body" idx="1"/>
          </p:nvPr>
        </p:nvSpPr>
        <p:spPr>
          <a:xfrm>
            <a:off x="710248" y="4860690"/>
            <a:ext cx="5681980" cy="5255432"/>
          </a:xfrm>
        </p:spPr>
        <p:txBody>
          <a:bodyPr>
            <a:normAutofit/>
          </a:bodyPr>
          <a:lstStyle/>
          <a:p>
            <a:r>
              <a:rPr kumimoji="1" lang="ja-JP" altLang="en-US" sz="2400" dirty="0">
                <a:latin typeface="ＭＳ 明朝" panose="02020609040205080304" pitchFamily="17" charset="-128"/>
                <a:ea typeface="ＭＳ 明朝" panose="02020609040205080304" pitchFamily="17" charset="-128"/>
              </a:rPr>
              <a:t>この資料は、人権</a:t>
            </a:r>
            <a:r>
              <a:rPr kumimoji="1" lang="en-US" altLang="ja-JP" sz="2400" dirty="0">
                <a:latin typeface="ＭＳ 明朝" panose="02020609040205080304" pitchFamily="17" charset="-128"/>
                <a:ea typeface="ＭＳ 明朝" panose="02020609040205080304" pitchFamily="17" charset="-128"/>
              </a:rPr>
              <a:t>DD</a:t>
            </a:r>
            <a:r>
              <a:rPr kumimoji="1" lang="ja-JP" altLang="en-US" sz="2400" dirty="0">
                <a:latin typeface="ＭＳ 明朝" panose="02020609040205080304" pitchFamily="17" charset="-128"/>
                <a:ea typeface="ＭＳ 明朝" panose="02020609040205080304" pitchFamily="17" charset="-128"/>
              </a:rPr>
              <a:t>のプロセスと、それぞれのプロセスに対する自動車総連として取り組みの方向性を示したものとなります。</a:t>
            </a:r>
            <a:endParaRPr kumimoji="1" lang="en-US" altLang="ja-JP" sz="2400" dirty="0">
              <a:latin typeface="ＭＳ 明朝" panose="02020609040205080304" pitchFamily="17" charset="-128"/>
              <a:ea typeface="ＭＳ 明朝" panose="02020609040205080304" pitchFamily="17" charset="-128"/>
            </a:endParaRPr>
          </a:p>
          <a:p>
            <a:endParaRPr kumimoji="1" lang="en-US" altLang="ja-JP" sz="2400" dirty="0">
              <a:latin typeface="ＭＳ 明朝" panose="02020609040205080304" pitchFamily="17" charset="-128"/>
              <a:ea typeface="ＭＳ 明朝" panose="02020609040205080304" pitchFamily="17" charset="-128"/>
            </a:endParaRPr>
          </a:p>
          <a:p>
            <a:r>
              <a:rPr kumimoji="1" lang="ja-JP" altLang="en-US" sz="1800" dirty="0">
                <a:latin typeface="ＭＳ 明朝" panose="02020609040205080304" pitchFamily="17" charset="-128"/>
                <a:ea typeface="ＭＳ 明朝" panose="02020609040205080304" pitchFamily="17" charset="-128"/>
              </a:rPr>
              <a:t>記載の通り、日本の個別企業労使の建設的な労使関係をベースに、人権</a:t>
            </a:r>
            <a:r>
              <a:rPr kumimoji="1" lang="en-US" altLang="ja-JP" sz="1800" dirty="0">
                <a:latin typeface="ＭＳ 明朝" panose="02020609040205080304" pitchFamily="17" charset="-128"/>
                <a:ea typeface="ＭＳ 明朝" panose="02020609040205080304" pitchFamily="17" charset="-128"/>
              </a:rPr>
              <a:t>DD</a:t>
            </a:r>
            <a:r>
              <a:rPr kumimoji="1" lang="ja-JP" altLang="en-US" sz="1800" dirty="0">
                <a:latin typeface="ＭＳ 明朝" panose="02020609040205080304" pitchFamily="17" charset="-128"/>
                <a:ea typeface="ＭＳ 明朝" panose="02020609040205080304" pitchFamily="17" charset="-128"/>
              </a:rPr>
              <a:t>のプロセスに対応し、推進していくことにより、海外事業体が主体性のもと、人権ＤＤの取り組みが行われるように働きかけを行っていきたいと思いますので、各労連の皆様におかれましても、海外労働組合組織とのネットワークの更なる構築、連携を通じ、人権ＤＤへの参画に加え、</a:t>
            </a:r>
            <a:r>
              <a:rPr kumimoji="1" lang="en-US" altLang="ja-JP" sz="1800" dirty="0">
                <a:latin typeface="ＭＳ 明朝" panose="02020609040205080304" pitchFamily="17" charset="-128"/>
                <a:ea typeface="ＭＳ 明朝" panose="02020609040205080304" pitchFamily="17" charset="-128"/>
              </a:rPr>
              <a:t>『20</a:t>
            </a:r>
            <a:r>
              <a:rPr kumimoji="1" lang="ja-JP" altLang="en-US" sz="1800" dirty="0">
                <a:latin typeface="ＭＳ 明朝" panose="02020609040205080304" pitchFamily="17" charset="-128"/>
                <a:ea typeface="ＭＳ 明朝" panose="02020609040205080304" pitchFamily="17" charset="-128"/>
              </a:rPr>
              <a:t>・</a:t>
            </a:r>
            <a:r>
              <a:rPr kumimoji="1" lang="en-US" altLang="ja-JP" sz="1800" dirty="0">
                <a:latin typeface="ＭＳ 明朝" panose="02020609040205080304" pitchFamily="17" charset="-128"/>
                <a:ea typeface="ＭＳ 明朝" panose="02020609040205080304" pitchFamily="17" charset="-128"/>
              </a:rPr>
              <a:t>30</a:t>
            </a:r>
            <a:r>
              <a:rPr kumimoji="1" lang="ja-JP" altLang="en-US" sz="1800" dirty="0">
                <a:latin typeface="ＭＳ 明朝" panose="02020609040205080304" pitchFamily="17" charset="-128"/>
                <a:ea typeface="ＭＳ 明朝" panose="02020609040205080304" pitchFamily="17" charset="-128"/>
              </a:rPr>
              <a:t>ビジョン</a:t>
            </a:r>
            <a:r>
              <a:rPr kumimoji="1" lang="en-US" altLang="ja-JP" sz="1800" dirty="0">
                <a:latin typeface="ＭＳ 明朝" panose="02020609040205080304" pitchFamily="17" charset="-128"/>
                <a:ea typeface="ＭＳ 明朝" panose="02020609040205080304" pitchFamily="17" charset="-128"/>
              </a:rPr>
              <a:t>』</a:t>
            </a:r>
            <a:r>
              <a:rPr kumimoji="1" lang="ja-JP" altLang="en-US" sz="1800" dirty="0">
                <a:latin typeface="ＭＳ 明朝" panose="02020609040205080304" pitchFamily="17" charset="-128"/>
                <a:ea typeface="ＭＳ 明朝" panose="02020609040205080304" pitchFamily="17" charset="-128"/>
              </a:rPr>
              <a:t>の実現に向け、ご理解・ご協力をお願い致します。</a:t>
            </a: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75EA1F25-507E-EC81-BA3A-FEC9FA63CECF}"/>
              </a:ext>
            </a:extLst>
          </p:cNvPr>
          <p:cNvSpPr>
            <a:spLocks noGrp="1"/>
          </p:cNvSpPr>
          <p:nvPr>
            <p:ph type="sldNum" sz="quarter" idx="5"/>
          </p:nvPr>
        </p:nvSpPr>
        <p:spPr/>
        <p:txBody>
          <a:bodyPr/>
          <a:lstStyle/>
          <a:p>
            <a:fld id="{22FC0AE2-6A0D-4F56-B6FA-B51756811744}" type="slidenum">
              <a:rPr kumimoji="1" lang="ja-JP" altLang="en-US" smtClean="0"/>
              <a:t>14</a:t>
            </a:fld>
            <a:endParaRPr kumimoji="1" lang="ja-JP" altLang="en-US"/>
          </a:p>
        </p:txBody>
      </p:sp>
    </p:spTree>
    <p:extLst>
      <p:ext uri="{BB962C8B-B14F-4D97-AF65-F5344CB8AC3E}">
        <p14:creationId xmlns:p14="http://schemas.microsoft.com/office/powerpoint/2010/main" val="2356180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7288E-8FD9-D4B9-5B8F-A4C60C18A72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F02DB69-EA2B-B65E-CD3F-0CF1644635C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6F106DD-F2CB-A734-CB61-3CBCF4791910}"/>
              </a:ext>
            </a:extLst>
          </p:cNvPr>
          <p:cNvSpPr>
            <a:spLocks noGrp="1"/>
          </p:cNvSpPr>
          <p:nvPr>
            <p:ph type="body" idx="1"/>
          </p:nvPr>
        </p:nvSpPr>
        <p:spPr>
          <a:xfrm>
            <a:off x="710248" y="4860690"/>
            <a:ext cx="5681980" cy="5255432"/>
          </a:xfrm>
        </p:spPr>
        <p:txBody>
          <a:bodyPr>
            <a:normAutofit/>
          </a:bodyPr>
          <a:lstStyle/>
          <a:p>
            <a:r>
              <a:rPr kumimoji="1" lang="ja-JP" altLang="en-US" sz="2000" dirty="0">
                <a:latin typeface="ＭＳ 明朝" panose="02020609040205080304" pitchFamily="17" charset="-128"/>
                <a:ea typeface="ＭＳ 明朝" panose="02020609040205080304" pitchFamily="17" charset="-128"/>
              </a:rPr>
              <a:t>こちらの資料は、人権</a:t>
            </a:r>
            <a:r>
              <a:rPr kumimoji="1" lang="en-US" altLang="ja-JP" sz="2000" dirty="0">
                <a:latin typeface="ＭＳ 明朝" panose="02020609040205080304" pitchFamily="17" charset="-128"/>
                <a:ea typeface="ＭＳ 明朝" panose="02020609040205080304" pitchFamily="17" charset="-128"/>
              </a:rPr>
              <a:t>DD</a:t>
            </a:r>
            <a:r>
              <a:rPr kumimoji="1" lang="ja-JP" altLang="en-US" sz="2000" dirty="0">
                <a:latin typeface="ＭＳ 明朝" panose="02020609040205080304" pitchFamily="17" charset="-128"/>
                <a:ea typeface="ＭＳ 明朝" panose="02020609040205080304" pitchFamily="17" charset="-128"/>
              </a:rPr>
              <a:t>の取り組みと、</a:t>
            </a:r>
            <a:r>
              <a:rPr kumimoji="1" lang="en-US" altLang="ja-JP" sz="2000" dirty="0">
                <a:latin typeface="ＭＳ 明朝" panose="02020609040205080304" pitchFamily="17" charset="-128"/>
                <a:ea typeface="ＭＳ 明朝" panose="02020609040205080304" pitchFamily="17" charset="-128"/>
              </a:rPr>
              <a:t>『20</a:t>
            </a:r>
            <a:r>
              <a:rPr kumimoji="1" lang="ja-JP" altLang="en-US" sz="2000" dirty="0">
                <a:latin typeface="ＭＳ 明朝" panose="02020609040205080304" pitchFamily="17" charset="-128"/>
                <a:ea typeface="ＭＳ 明朝" panose="02020609040205080304" pitchFamily="17" charset="-128"/>
              </a:rPr>
              <a:t>・</a:t>
            </a:r>
            <a:r>
              <a:rPr kumimoji="1" lang="en-US" altLang="ja-JP" sz="2000" dirty="0">
                <a:latin typeface="ＭＳ 明朝" panose="02020609040205080304" pitchFamily="17" charset="-128"/>
                <a:ea typeface="ＭＳ 明朝" panose="02020609040205080304" pitchFamily="17" charset="-128"/>
              </a:rPr>
              <a:t>30</a:t>
            </a:r>
            <a:r>
              <a:rPr kumimoji="1" lang="ja-JP" altLang="en-US" sz="2000" dirty="0">
                <a:latin typeface="ＭＳ 明朝" panose="02020609040205080304" pitchFamily="17" charset="-128"/>
                <a:ea typeface="ＭＳ 明朝" panose="02020609040205080304" pitchFamily="17" charset="-128"/>
              </a:rPr>
              <a:t>ビジョン</a:t>
            </a:r>
            <a:r>
              <a:rPr kumimoji="1" lang="en-US" altLang="ja-JP" sz="2000" dirty="0">
                <a:latin typeface="ＭＳ 明朝" panose="02020609040205080304" pitchFamily="17" charset="-128"/>
                <a:ea typeface="ＭＳ 明朝" panose="02020609040205080304" pitchFamily="17" charset="-128"/>
              </a:rPr>
              <a:t>』</a:t>
            </a:r>
            <a:r>
              <a:rPr kumimoji="1" lang="ja-JP" altLang="en-US" sz="2000" dirty="0">
                <a:latin typeface="ＭＳ 明朝" panose="02020609040205080304" pitchFamily="17" charset="-128"/>
                <a:ea typeface="ＭＳ 明朝" panose="02020609040205080304" pitchFamily="17" charset="-128"/>
              </a:rPr>
              <a:t>を照らし合わせた取り組み事例、誰が誰に対し、何を行っていくのかという</a:t>
            </a:r>
            <a:r>
              <a:rPr kumimoji="1" lang="ja-JP" altLang="en-US" sz="1800" dirty="0">
                <a:latin typeface="ＭＳ 明朝" panose="02020609040205080304" pitchFamily="17" charset="-128"/>
                <a:ea typeface="ＭＳ 明朝" panose="02020609040205080304" pitchFamily="17" charset="-128"/>
              </a:rPr>
              <a:t>ものとなります。</a:t>
            </a:r>
            <a:endParaRPr kumimoji="1" lang="en-US" altLang="ja-JP" sz="1800" dirty="0">
              <a:latin typeface="ＭＳ 明朝" panose="02020609040205080304" pitchFamily="17" charset="-128"/>
              <a:ea typeface="ＭＳ 明朝" panose="02020609040205080304" pitchFamily="17" charset="-128"/>
            </a:endParaRPr>
          </a:p>
          <a:p>
            <a:pPr>
              <a:lnSpc>
                <a:spcPts val="1200"/>
              </a:lnSpc>
            </a:pPr>
            <a:endParaRPr kumimoji="1" lang="en-US" altLang="ja-JP" sz="1800" dirty="0">
              <a:latin typeface="ＭＳ 明朝" panose="02020609040205080304" pitchFamily="17" charset="-128"/>
              <a:ea typeface="ＭＳ 明朝" panose="02020609040205080304" pitchFamily="17" charset="-128"/>
            </a:endParaRPr>
          </a:p>
          <a:p>
            <a:r>
              <a:rPr kumimoji="1" lang="ja-JP" altLang="en-US" sz="1800" dirty="0">
                <a:latin typeface="ＭＳ 明朝" panose="02020609040205080304" pitchFamily="17" charset="-128"/>
                <a:ea typeface="ＭＳ 明朝" panose="02020609040205080304" pitchFamily="17" charset="-128"/>
              </a:rPr>
              <a:t>そして、今、まだ枠組みが存在していない場合は、</a:t>
            </a:r>
            <a:r>
              <a:rPr kumimoji="1" lang="en-US" altLang="ja-JP" sz="1800" dirty="0">
                <a:latin typeface="ＭＳ 明朝" panose="02020609040205080304" pitchFamily="17" charset="-128"/>
                <a:ea typeface="ＭＳ 明朝" panose="02020609040205080304" pitchFamily="17" charset="-128"/>
              </a:rPr>
              <a:t>『20</a:t>
            </a:r>
            <a:r>
              <a:rPr kumimoji="1" lang="ja-JP" altLang="en-US" sz="1800" dirty="0">
                <a:latin typeface="ＭＳ 明朝" panose="02020609040205080304" pitchFamily="17" charset="-128"/>
                <a:ea typeface="ＭＳ 明朝" panose="02020609040205080304" pitchFamily="17" charset="-128"/>
              </a:rPr>
              <a:t>・</a:t>
            </a:r>
            <a:r>
              <a:rPr kumimoji="1" lang="en-US" altLang="ja-JP" sz="1800" dirty="0">
                <a:latin typeface="ＭＳ 明朝" panose="02020609040205080304" pitchFamily="17" charset="-128"/>
                <a:ea typeface="ＭＳ 明朝" panose="02020609040205080304" pitchFamily="17" charset="-128"/>
              </a:rPr>
              <a:t>30</a:t>
            </a:r>
            <a:r>
              <a:rPr kumimoji="1" lang="ja-JP" altLang="en-US" sz="1800" dirty="0">
                <a:latin typeface="ＭＳ 明朝" panose="02020609040205080304" pitchFamily="17" charset="-128"/>
                <a:ea typeface="ＭＳ 明朝" panose="02020609040205080304" pitchFamily="17" charset="-128"/>
              </a:rPr>
              <a:t>ビジョン</a:t>
            </a:r>
            <a:r>
              <a:rPr kumimoji="1" lang="en-US" altLang="ja-JP" sz="1800" dirty="0">
                <a:latin typeface="ＭＳ 明朝" panose="02020609040205080304" pitchFamily="17" charset="-128"/>
                <a:ea typeface="ＭＳ 明朝" panose="02020609040205080304" pitchFamily="17" charset="-128"/>
              </a:rPr>
              <a:t>』</a:t>
            </a:r>
            <a:r>
              <a:rPr kumimoji="1" lang="ja-JP" altLang="en-US" sz="1800" dirty="0">
                <a:latin typeface="ＭＳ 明朝" panose="02020609040205080304" pitchFamily="17" charset="-128"/>
                <a:ea typeface="ＭＳ 明朝" panose="02020609040205080304" pitchFamily="17" charset="-128"/>
              </a:rPr>
              <a:t>の実現に向けた各労連における基盤整備の</a:t>
            </a:r>
            <a:r>
              <a:rPr kumimoji="1" lang="en-US" altLang="ja-JP" sz="1800" dirty="0">
                <a:latin typeface="ＭＳ 明朝" panose="02020609040205080304" pitchFamily="17" charset="-128"/>
                <a:ea typeface="ＭＳ 明朝" panose="02020609040205080304" pitchFamily="17" charset="-128"/>
              </a:rPr>
              <a:t>1</a:t>
            </a:r>
            <a:r>
              <a:rPr kumimoji="1" lang="ja-JP" altLang="en-US" sz="1800" dirty="0">
                <a:latin typeface="ＭＳ 明朝" panose="02020609040205080304" pitchFamily="17" charset="-128"/>
                <a:ea typeface="ＭＳ 明朝" panose="02020609040205080304" pitchFamily="17" charset="-128"/>
              </a:rPr>
              <a:t>つでもある海外労組とのネットワーク構築をぜひとも、私たちと一緒になって推進していただきたいと思いますので、重ねてのお願いとなり恐縮ではありますが、引き続きのご理解・ご協力をお願い致します。</a:t>
            </a: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E20E8D02-936E-B726-436C-8B29CE6F2994}"/>
              </a:ext>
            </a:extLst>
          </p:cNvPr>
          <p:cNvSpPr>
            <a:spLocks noGrp="1"/>
          </p:cNvSpPr>
          <p:nvPr>
            <p:ph type="sldNum" sz="quarter" idx="5"/>
          </p:nvPr>
        </p:nvSpPr>
        <p:spPr/>
        <p:txBody>
          <a:bodyPr/>
          <a:lstStyle/>
          <a:p>
            <a:fld id="{22FC0AE2-6A0D-4F56-B6FA-B51756811744}" type="slidenum">
              <a:rPr kumimoji="1" lang="ja-JP" altLang="en-US" smtClean="0"/>
              <a:t>15</a:t>
            </a:fld>
            <a:endParaRPr kumimoji="1" lang="ja-JP" altLang="en-US"/>
          </a:p>
        </p:txBody>
      </p:sp>
    </p:spTree>
    <p:extLst>
      <p:ext uri="{BB962C8B-B14F-4D97-AF65-F5344CB8AC3E}">
        <p14:creationId xmlns:p14="http://schemas.microsoft.com/office/powerpoint/2010/main" val="3275482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＜説明例＞</a:t>
            </a:r>
            <a:endParaRPr kumimoji="1" lang="en-US" altLang="ja-JP" dirty="0"/>
          </a:p>
          <a:p>
            <a:endParaRPr kumimoji="1" lang="en-US" altLang="ja-JP" dirty="0"/>
          </a:p>
          <a:p>
            <a:r>
              <a:rPr kumimoji="1" lang="ja-JP" altLang="en-US" dirty="0"/>
              <a:t>私たちの上部団体である金属労協では、人権</a:t>
            </a:r>
            <a:r>
              <a:rPr kumimoji="1" lang="en-US" altLang="ja-JP" dirty="0"/>
              <a:t>DD</a:t>
            </a:r>
            <a:r>
              <a:rPr kumimoji="1" lang="ja-JP" altLang="en-US" dirty="0"/>
              <a:t>を</a:t>
            </a:r>
            <a:endParaRPr kumimoji="1" lang="en-US" altLang="ja-JP" dirty="0"/>
          </a:p>
          <a:p>
            <a:r>
              <a:rPr lang="ja-JP" altLang="en-US" sz="1400" dirty="0">
                <a:latin typeface="HG丸ｺﾞｼｯｸM-PRO" panose="020F0600000000000000" pitchFamily="50" charset="-128"/>
                <a:ea typeface="HG丸ｺﾞｼｯｸM-PRO" panose="020F0600000000000000" pitchFamily="50" charset="-128"/>
              </a:rPr>
              <a:t>・企業活動における人権侵害を撲滅するため、</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企業が最大限の仕組みづくりと継続的な努力を行うこと</a:t>
            </a:r>
            <a:endParaRPr lang="en-US" altLang="ja-JP" sz="1400" dirty="0">
              <a:latin typeface="HG丸ｺﾞｼｯｸM-PRO" panose="020F0600000000000000" pitchFamily="50" charset="-128"/>
              <a:ea typeface="HG丸ｺﾞｼｯｸM-PRO" panose="020F0600000000000000" pitchFamily="50" charset="-128"/>
            </a:endParaRPr>
          </a:p>
          <a:p>
            <a:r>
              <a:rPr kumimoji="1" lang="ja-JP" altLang="en-US" dirty="0"/>
              <a:t>と定義しております。</a:t>
            </a:r>
            <a:endParaRPr kumimoji="1" lang="en-US" altLang="ja-JP" dirty="0"/>
          </a:p>
          <a:p>
            <a:endParaRPr kumimoji="1" lang="en-US" altLang="ja-JP" dirty="0"/>
          </a:p>
          <a:p>
            <a:r>
              <a:rPr kumimoji="1" lang="ja-JP" altLang="en-US" dirty="0"/>
              <a:t>これは私たち●●会社（メーカー）のみならず、</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400" b="0" dirty="0">
                <a:latin typeface="HG丸ｺﾞｼｯｸM-PRO" panose="020F0600000000000000" pitchFamily="50" charset="-128"/>
                <a:ea typeface="HG丸ｺﾞｼｯｸM-PRO" panose="020F0600000000000000" pitchFamily="50" charset="-128"/>
              </a:rPr>
              <a:t>バリューチェーンにおける人権課題として取り扱わなければならず、</a:t>
            </a:r>
            <a:endParaRPr kumimoji="1" lang="en-US" altLang="ja-JP" dirty="0"/>
          </a:p>
          <a:p>
            <a:r>
              <a:rPr lang="ja-JP" altLang="en-US" sz="1400" dirty="0">
                <a:latin typeface="HG丸ｺﾞｼｯｸM-PRO" panose="020F0600000000000000" pitchFamily="50" charset="-128"/>
                <a:ea typeface="HG丸ｺﾞｼｯｸM-PRO" panose="020F0600000000000000" pitchFamily="50" charset="-128"/>
              </a:rPr>
              <a:t>・関連する全ての企業が適切に取り組まなければならない課題であり、</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・バリューチェーンの維持・向上のため、全ての業種で人権課題を正しく理解することが重要</a:t>
            </a:r>
            <a:endParaRPr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となります。</a:t>
            </a:r>
            <a:endParaRPr kumimoji="1" lang="en-US" altLang="ja-JP" dirty="0"/>
          </a:p>
          <a:p>
            <a:endParaRPr kumimoji="1" lang="en-US" altLang="ja-JP" dirty="0"/>
          </a:p>
          <a:p>
            <a:r>
              <a:rPr kumimoji="1" lang="en-US" altLang="ja-JP" dirty="0"/>
              <a:t>【</a:t>
            </a:r>
            <a:r>
              <a:rPr kumimoji="1" lang="ja-JP" altLang="en-US" dirty="0"/>
              <a:t>クリック</a:t>
            </a:r>
            <a:r>
              <a:rPr kumimoji="1" lang="en-US" altLang="ja-JP" dirty="0"/>
              <a:t>】</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428A1C-971D-48B8-8FF8-A507E69E67AF}"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496354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CB5C0-1DCF-C34E-E5D3-02B92D2F7475}"/>
            </a:ext>
          </a:extLst>
        </p:cNvPr>
        <p:cNvGrpSpPr/>
        <p:nvPr/>
      </p:nvGrpSpPr>
      <p:grpSpPr>
        <a:xfrm>
          <a:off x="0" y="0"/>
          <a:ext cx="0" cy="0"/>
          <a:chOff x="0" y="0"/>
          <a:chExt cx="0" cy="0"/>
        </a:xfrm>
      </p:grpSpPr>
      <p:sp>
        <p:nvSpPr>
          <p:cNvPr id="24577" name="Rectangle 7">
            <a:extLst>
              <a:ext uri="{FF2B5EF4-FFF2-40B4-BE49-F238E27FC236}">
                <a16:creationId xmlns:a16="http://schemas.microsoft.com/office/drawing/2014/main" id="{BD9BE730-FE97-3920-ABD9-660820BE8003}"/>
              </a:ext>
            </a:extLst>
          </p:cNvPr>
          <p:cNvSpPr>
            <a:spLocks noGrp="1" noChangeArrowheads="1"/>
          </p:cNvSpPr>
          <p:nvPr>
            <p:ph type="sldNum" sz="quarter" idx="5"/>
          </p:nvPr>
        </p:nvSpPr>
        <p:spPr>
          <a:noFill/>
          <a:ln>
            <a:miter lim="800000"/>
            <a:headEnd/>
            <a:tailEnd/>
          </a:ln>
        </p:spPr>
        <p:txBody>
          <a:bodyPr/>
          <a:lstStyle/>
          <a:p>
            <a:pPr marL="0" marR="0" lvl="0" indent="0" algn="r" defTabSz="912985" rtl="0" eaLnBrk="1" fontAlgn="base" latinLnBrk="0" hangingPunct="1">
              <a:lnSpc>
                <a:spcPct val="100000"/>
              </a:lnSpc>
              <a:spcBef>
                <a:spcPct val="0"/>
              </a:spcBef>
              <a:spcAft>
                <a:spcPct val="0"/>
              </a:spcAft>
              <a:buClrTx/>
              <a:buSzTx/>
              <a:buFontTx/>
              <a:buNone/>
              <a:tabLst/>
              <a:defRPr/>
            </a:pPr>
            <a:fld id="{61042307-3F3F-4DE3-A3F3-602631EA603A}" type="slidenum">
              <a:rPr kumimoji="1" lang="en-US" altLang="ja-JP"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2985"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24578" name="Rectangle 2">
            <a:extLst>
              <a:ext uri="{FF2B5EF4-FFF2-40B4-BE49-F238E27FC236}">
                <a16:creationId xmlns:a16="http://schemas.microsoft.com/office/drawing/2014/main" id="{3995A9AE-5C85-10AA-5EB0-B83B200EFBA7}"/>
              </a:ext>
            </a:extLst>
          </p:cNvPr>
          <p:cNvSpPr>
            <a:spLocks noGrp="1" noRot="1" noChangeAspect="1" noChangeArrowheads="1" noTextEdit="1"/>
          </p:cNvSpPr>
          <p:nvPr>
            <p:ph type="sldImg"/>
          </p:nvPr>
        </p:nvSpPr>
        <p:spPr>
          <a:xfrm>
            <a:off x="1530350" y="250825"/>
            <a:ext cx="3594100" cy="2695575"/>
          </a:xfrm>
          <a:ln/>
        </p:spPr>
      </p:sp>
      <p:sp>
        <p:nvSpPr>
          <p:cNvPr id="24579" name="Rectangle 3">
            <a:extLst>
              <a:ext uri="{FF2B5EF4-FFF2-40B4-BE49-F238E27FC236}">
                <a16:creationId xmlns:a16="http://schemas.microsoft.com/office/drawing/2014/main" id="{DF1A4C38-1A59-5BD6-D1D3-783C2CF38850}"/>
              </a:ext>
            </a:extLst>
          </p:cNvPr>
          <p:cNvSpPr>
            <a:spLocks noGrp="1" noChangeArrowheads="1"/>
          </p:cNvSpPr>
          <p:nvPr>
            <p:ph type="body" idx="1"/>
          </p:nvPr>
        </p:nvSpPr>
        <p:spPr>
          <a:xfrm>
            <a:off x="475210" y="3089644"/>
            <a:ext cx="5847260" cy="6586492"/>
          </a:xfrm>
          <a:noFill/>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sz="1600" dirty="0"/>
              <a:t>＜説明例＞</a:t>
            </a:r>
            <a:endParaRPr kumimoji="1" lang="en-US" altLang="ja-JP" sz="1600" dirty="0"/>
          </a:p>
          <a:p>
            <a:pPr eaLnBrk="1" hangingPunct="1"/>
            <a:endParaRPr lang="en-US" altLang="ja-JP" sz="1600" dirty="0"/>
          </a:p>
          <a:p>
            <a:pPr eaLnBrk="1" hangingPunct="1"/>
            <a:endParaRPr lang="en-US" altLang="ja-JP" sz="1600" dirty="0"/>
          </a:p>
          <a:p>
            <a:pPr eaLnBrk="1" hangingPunct="1"/>
            <a:r>
              <a:rPr lang="ja-JP" altLang="en-US" sz="1600" dirty="0"/>
              <a:t>言葉としては、新しい人権</a:t>
            </a:r>
            <a:r>
              <a:rPr lang="en-US" altLang="ja-JP" sz="1600" dirty="0"/>
              <a:t>DD</a:t>
            </a:r>
            <a:r>
              <a:rPr lang="ja-JP" altLang="en-US" sz="1600" dirty="0"/>
              <a:t>ですが、</a:t>
            </a:r>
            <a:endParaRPr lang="en-US" altLang="ja-JP" sz="1600" dirty="0"/>
          </a:p>
          <a:p>
            <a:pPr eaLnBrk="1" hangingPunct="1"/>
            <a:r>
              <a:rPr lang="ja-JP" altLang="en-US" sz="1600" dirty="0"/>
              <a:t>本日この場を皮切りに、</a:t>
            </a:r>
            <a:endParaRPr lang="en-US" altLang="ja-JP" sz="1600" dirty="0"/>
          </a:p>
          <a:p>
            <a:pPr marL="0" marR="0" indent="0" defTabSz="914400" rtl="0" eaLnBrk="1" fontAlgn="base" latinLnBrk="0" hangingPunct="1">
              <a:lnSpc>
                <a:spcPct val="70000"/>
              </a:lnSpc>
              <a:spcBef>
                <a:spcPct val="50000"/>
              </a:spcBef>
              <a:spcAft>
                <a:spcPct val="0"/>
              </a:spcAft>
              <a:buClrTx/>
              <a:buSzTx/>
              <a:buFontTx/>
              <a:buNone/>
              <a:tabLst/>
            </a:pPr>
            <a:r>
              <a:rPr lang="ja-JP" altLang="en-US" sz="3600" b="0" dirty="0">
                <a:latin typeface="HG丸ｺﾞｼｯｸM-PRO" panose="020F0600000000000000" pitchFamily="50" charset="-128"/>
                <a:ea typeface="HG丸ｺﾞｼｯｸM-PRO" panose="020F0600000000000000" pitchFamily="50" charset="-128"/>
              </a:rPr>
              <a:t> </a:t>
            </a:r>
            <a:r>
              <a:rPr lang="ja-JP" altLang="en-US" sz="1600" b="0" dirty="0">
                <a:latin typeface="HG丸ｺﾞｼｯｸM-PRO" panose="020F0600000000000000" pitchFamily="50" charset="-128"/>
                <a:ea typeface="HG丸ｺﾞｼｯｸM-PRO" panose="020F0600000000000000" pitchFamily="50" charset="-128"/>
              </a:rPr>
              <a:t>・企業グループに集うすべての方が働きがいのある人間らしい仕事に</a:t>
            </a:r>
            <a:endParaRPr lang="en-US" altLang="ja-JP" sz="1600" b="0" dirty="0">
              <a:latin typeface="HG丸ｺﾞｼｯｸM-PRO" panose="020F0600000000000000" pitchFamily="50" charset="-128"/>
              <a:ea typeface="HG丸ｺﾞｼｯｸM-PRO" panose="020F0600000000000000" pitchFamily="50" charset="-128"/>
            </a:endParaRPr>
          </a:p>
          <a:p>
            <a:pPr marL="0" marR="0" indent="0" defTabSz="914400" rtl="0" eaLnBrk="1" fontAlgn="base" latinLnBrk="0" hangingPunct="1">
              <a:lnSpc>
                <a:spcPct val="70000"/>
              </a:lnSpc>
              <a:spcBef>
                <a:spcPct val="50000"/>
              </a:spcBef>
              <a:spcAft>
                <a:spcPct val="0"/>
              </a:spcAft>
              <a:buClrTx/>
              <a:buSzTx/>
              <a:buFontTx/>
              <a:buNone/>
              <a:tabLst/>
            </a:pPr>
            <a:r>
              <a:rPr lang="ja-JP" altLang="en-US" sz="1600" b="0" dirty="0">
                <a:latin typeface="HG丸ｺﾞｼｯｸM-PRO" panose="020F0600000000000000" pitchFamily="50" charset="-128"/>
                <a:ea typeface="HG丸ｺﾞｼｯｸM-PRO" panose="020F0600000000000000" pitchFamily="50" charset="-128"/>
              </a:rPr>
              <a:t> 　従事できる環境づくり</a:t>
            </a:r>
            <a:endParaRPr kumimoji="1" lang="en-US" altLang="ja-JP" sz="1600" b="0" i="0" u="none" strike="noStrike" cap="none" normalizeH="0" baseline="0" dirty="0">
              <a:ln>
                <a:noFill/>
              </a:ln>
              <a:solidFill>
                <a:srgbClr val="0000FF"/>
              </a:solidFill>
              <a:effectLst/>
              <a:latin typeface="HG丸ｺﾞｼｯｸM-PRO" panose="020F0600000000000000" pitchFamily="50" charset="-128"/>
              <a:ea typeface="HG丸ｺﾞｼｯｸM-PRO" panose="020F0600000000000000" pitchFamily="50" charset="-128"/>
            </a:endParaRPr>
          </a:p>
          <a:p>
            <a:pPr marL="0" marR="0" indent="0" defTabSz="914400" rtl="0" eaLnBrk="1" fontAlgn="base" latinLnBrk="0" hangingPunct="1">
              <a:lnSpc>
                <a:spcPct val="70000"/>
              </a:lnSpc>
              <a:spcBef>
                <a:spcPct val="50000"/>
              </a:spcBef>
              <a:spcAft>
                <a:spcPct val="0"/>
              </a:spcAft>
              <a:buClrTx/>
              <a:buSzTx/>
              <a:buFontTx/>
              <a:buNone/>
              <a:tabLst/>
            </a:pPr>
            <a:endParaRPr lang="en-US" altLang="ja-JP" sz="1000" b="0" dirty="0">
              <a:latin typeface="HG丸ｺﾞｼｯｸM-PRO" panose="020F0600000000000000" pitchFamily="50" charset="-128"/>
              <a:ea typeface="HG丸ｺﾞｼｯｸM-PRO" panose="020F0600000000000000" pitchFamily="50" charset="-128"/>
            </a:endParaRPr>
          </a:p>
          <a:p>
            <a:pPr marL="0" marR="0" indent="0" defTabSz="914400" rtl="0" eaLnBrk="1" fontAlgn="base" latinLnBrk="0" hangingPunct="1">
              <a:lnSpc>
                <a:spcPct val="70000"/>
              </a:lnSpc>
              <a:spcBef>
                <a:spcPct val="50000"/>
              </a:spcBef>
              <a:spcAft>
                <a:spcPct val="0"/>
              </a:spcAft>
              <a:buClrTx/>
              <a:buSzTx/>
              <a:buFontTx/>
              <a:buNone/>
              <a:tabLst/>
            </a:pPr>
            <a:r>
              <a:rPr lang="ja-JP" altLang="en-US" sz="1000" b="0" dirty="0">
                <a:latin typeface="HG丸ｺﾞｼｯｸM-PRO" panose="020F0600000000000000" pitchFamily="50" charset="-128"/>
                <a:ea typeface="HG丸ｺﾞｼｯｸM-PRO" panose="020F0600000000000000" pitchFamily="50" charset="-128"/>
              </a:rPr>
              <a:t>そして、昨年制定された</a:t>
            </a:r>
            <a:endParaRPr lang="en-US" altLang="ja-JP" sz="1000" b="0" dirty="0">
              <a:latin typeface="HG丸ｺﾞｼｯｸM-PRO" panose="020F0600000000000000" pitchFamily="50" charset="-128"/>
              <a:ea typeface="HG丸ｺﾞｼｯｸM-PRO" panose="020F0600000000000000" pitchFamily="50" charset="-128"/>
            </a:endParaRPr>
          </a:p>
          <a:p>
            <a:pPr marL="0" marR="0" indent="0" defTabSz="914400" rtl="0" eaLnBrk="1" fontAlgn="base" latinLnBrk="0" hangingPunct="1">
              <a:lnSpc>
                <a:spcPct val="70000"/>
              </a:lnSpc>
              <a:spcBef>
                <a:spcPct val="50000"/>
              </a:spcBef>
              <a:spcAft>
                <a:spcPct val="0"/>
              </a:spcAft>
              <a:buClrTx/>
              <a:buSzTx/>
              <a:buFontTx/>
              <a:buNone/>
              <a:tabLst/>
            </a:pPr>
            <a:r>
              <a:rPr lang="ja-JP" altLang="en-US" sz="1600" b="0" dirty="0">
                <a:latin typeface="HG丸ｺﾞｼｯｸM-PRO" panose="020F0600000000000000" pitchFamily="50" charset="-128"/>
                <a:ea typeface="HG丸ｺﾞｼｯｸM-PRO" panose="020F0600000000000000" pitchFamily="50" charset="-128"/>
              </a:rPr>
              <a:t> ・会社の人権方針の</a:t>
            </a:r>
            <a:r>
              <a:rPr lang="ja-JP" altLang="en-US" sz="1600" b="0" dirty="0">
                <a:solidFill>
                  <a:srgbClr val="0000FF"/>
                </a:solidFill>
                <a:latin typeface="HG丸ｺﾞｼｯｸM-PRO" panose="020F0600000000000000" pitchFamily="50" charset="-128"/>
                <a:ea typeface="HG丸ｺﾞｼｯｸM-PRO" panose="020F0600000000000000" pitchFamily="50" charset="-128"/>
              </a:rPr>
              <a:t>周知、および教育</a:t>
            </a:r>
            <a:r>
              <a:rPr lang="ja-JP" altLang="en-US" sz="1600" b="0" dirty="0">
                <a:latin typeface="HG丸ｺﾞｼｯｸM-PRO" panose="020F0600000000000000" pitchFamily="50" charset="-128"/>
                <a:ea typeface="HG丸ｺﾞｼｯｸM-PRO" panose="020F0600000000000000" pitchFamily="50" charset="-128"/>
              </a:rPr>
              <a:t>の</a:t>
            </a:r>
            <a:r>
              <a:rPr lang="ja-JP" altLang="en-US" sz="1600" b="0" dirty="0">
                <a:solidFill>
                  <a:srgbClr val="0000FF"/>
                </a:solidFill>
                <a:latin typeface="HG丸ｺﾞｼｯｸM-PRO" panose="020F0600000000000000" pitchFamily="50" charset="-128"/>
                <a:ea typeface="HG丸ｺﾞｼｯｸM-PRO" panose="020F0600000000000000" pitchFamily="50" charset="-128"/>
              </a:rPr>
              <a:t>充実</a:t>
            </a:r>
            <a:endParaRPr lang="en-US" altLang="ja-JP" sz="1600" b="0" dirty="0">
              <a:solidFill>
                <a:srgbClr val="0000FF"/>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t" latinLnBrk="0" hangingPunct="1">
              <a:lnSpc>
                <a:spcPct val="100000"/>
              </a:lnSpc>
              <a:spcBef>
                <a:spcPct val="0"/>
              </a:spcBef>
              <a:spcAft>
                <a:spcPct val="0"/>
              </a:spcAft>
              <a:buClrTx/>
              <a:buSzTx/>
              <a:buFontTx/>
              <a:buNone/>
              <a:tabLst/>
              <a:defRPr/>
            </a:pPr>
            <a:r>
              <a:rPr lang="ja-JP" altLang="en-US" sz="1600" b="0" dirty="0"/>
              <a:t>も含めて、</a:t>
            </a:r>
            <a:r>
              <a:rPr lang="ja-JP" altLang="en-US" sz="3600" b="0" dirty="0">
                <a:solidFill>
                  <a:schemeClr val="bg1"/>
                </a:solidFill>
                <a:latin typeface="Arial"/>
                <a:ea typeface="HG丸ｺﾞｼｯｸM-PRO" pitchFamily="50" charset="-128"/>
              </a:rPr>
              <a:t>メーカーのみならずバリューチェーン全体での</a:t>
            </a:r>
            <a:endParaRPr lang="en-US" altLang="ja-JP" sz="3600" b="0" dirty="0">
              <a:solidFill>
                <a:schemeClr val="bg1"/>
              </a:solidFill>
              <a:latin typeface="Arial"/>
              <a:ea typeface="HG丸ｺﾞｼｯｸM-PRO" pitchFamily="50" charset="-128"/>
            </a:endParaRPr>
          </a:p>
          <a:p>
            <a:pPr marL="0" marR="0" lvl="0" indent="0" algn="l" defTabSz="914400" rtl="0" eaLnBrk="1" fontAlgn="t" latinLnBrk="0" hangingPunct="1">
              <a:lnSpc>
                <a:spcPct val="100000"/>
              </a:lnSpc>
              <a:spcBef>
                <a:spcPct val="0"/>
              </a:spcBef>
              <a:spcAft>
                <a:spcPct val="0"/>
              </a:spcAft>
              <a:buClrTx/>
              <a:buSzTx/>
              <a:buFontTx/>
              <a:buNone/>
              <a:tabLst/>
              <a:defRPr/>
            </a:pPr>
            <a:r>
              <a:rPr lang="ja-JP" altLang="en-US" sz="3600" b="0" dirty="0">
                <a:solidFill>
                  <a:schemeClr val="bg1"/>
                </a:solidFill>
                <a:latin typeface="Arial"/>
                <a:ea typeface="HG丸ｺﾞｼｯｸM-PRO" pitchFamily="50" charset="-128"/>
              </a:rPr>
              <a:t>人権課題の共有・理解が進むよう、</a:t>
            </a:r>
            <a:endParaRPr lang="en-US" altLang="ja-JP" sz="3600" b="0" dirty="0">
              <a:solidFill>
                <a:schemeClr val="bg1"/>
              </a:solidFill>
              <a:latin typeface="Arial"/>
              <a:ea typeface="HG丸ｺﾞｼｯｸM-PRO" pitchFamily="50" charset="-128"/>
            </a:endParaRPr>
          </a:p>
          <a:p>
            <a:pPr marL="0" marR="0" lvl="0" indent="0" algn="l" defTabSz="914400" rtl="0" eaLnBrk="1" fontAlgn="t" latinLnBrk="0" hangingPunct="1">
              <a:lnSpc>
                <a:spcPct val="100000"/>
              </a:lnSpc>
              <a:spcBef>
                <a:spcPct val="0"/>
              </a:spcBef>
              <a:spcAft>
                <a:spcPct val="0"/>
              </a:spcAft>
              <a:buClrTx/>
              <a:buSzTx/>
              <a:buFontTx/>
              <a:buNone/>
              <a:tabLst/>
              <a:defRPr/>
            </a:pPr>
            <a:r>
              <a:rPr lang="ja-JP" altLang="en-US" sz="3600" b="0" dirty="0">
                <a:solidFill>
                  <a:schemeClr val="bg1"/>
                </a:solidFill>
                <a:latin typeface="Arial"/>
                <a:ea typeface="HG丸ｺﾞｼｯｸM-PRO" pitchFamily="50" charset="-128"/>
              </a:rPr>
              <a:t>労使で進めてまいりたいと思いますので、</a:t>
            </a:r>
            <a:endParaRPr lang="en-US" altLang="ja-JP" sz="3600" b="0" dirty="0">
              <a:solidFill>
                <a:schemeClr val="bg1"/>
              </a:solidFill>
              <a:latin typeface="Arial"/>
              <a:ea typeface="HG丸ｺﾞｼｯｸM-PRO" pitchFamily="50" charset="-128"/>
            </a:endParaRPr>
          </a:p>
          <a:p>
            <a:pPr marL="0" marR="0" lvl="0" indent="0" algn="l" defTabSz="914400" rtl="0" eaLnBrk="1" fontAlgn="t" latinLnBrk="0" hangingPunct="1">
              <a:lnSpc>
                <a:spcPct val="100000"/>
              </a:lnSpc>
              <a:spcBef>
                <a:spcPct val="0"/>
              </a:spcBef>
              <a:spcAft>
                <a:spcPct val="0"/>
              </a:spcAft>
              <a:buClrTx/>
              <a:buSzTx/>
              <a:buFontTx/>
              <a:buNone/>
              <a:tabLst/>
              <a:defRPr/>
            </a:pPr>
            <a:r>
              <a:rPr lang="ja-JP" altLang="en-US" sz="3600" b="0" dirty="0">
                <a:solidFill>
                  <a:schemeClr val="bg1"/>
                </a:solidFill>
                <a:latin typeface="Arial"/>
                <a:ea typeface="HG丸ｺﾞｼｯｸM-PRO" pitchFamily="50" charset="-128"/>
              </a:rPr>
              <a:t>よろしくお願い致します。</a:t>
            </a:r>
            <a:endParaRPr lang="en-US" altLang="ja-JP" sz="1600" dirty="0"/>
          </a:p>
          <a:p>
            <a:pPr eaLnBrk="1" hangingPunct="1"/>
            <a:endParaRPr lang="en-US" altLang="ja-JP" sz="1600" dirty="0"/>
          </a:p>
          <a:p>
            <a:pPr eaLnBrk="1" hangingPunct="1"/>
            <a:r>
              <a:rPr lang="en-US" altLang="ja-JP" sz="1600" dirty="0"/>
              <a:t>【</a:t>
            </a:r>
            <a:r>
              <a:rPr lang="ja-JP" altLang="en-US" sz="1600" dirty="0"/>
              <a:t>クリック</a:t>
            </a:r>
            <a:r>
              <a:rPr lang="en-US" altLang="ja-JP" sz="1600" dirty="0"/>
              <a:t>】</a:t>
            </a:r>
          </a:p>
          <a:p>
            <a:pPr eaLnBrk="1" hangingPunct="1"/>
            <a:endParaRPr lang="en-US" altLang="ja-JP" sz="1600" dirty="0"/>
          </a:p>
        </p:txBody>
      </p:sp>
    </p:spTree>
    <p:extLst>
      <p:ext uri="{BB962C8B-B14F-4D97-AF65-F5344CB8AC3E}">
        <p14:creationId xmlns:p14="http://schemas.microsoft.com/office/powerpoint/2010/main" val="3435525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AE011-AE2D-7B91-74A7-1A41F09DE9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9E5E0BA-9249-A331-5505-C016CBECB6C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A289D69-73E9-6350-FEF9-8E6AEB8546D0}"/>
              </a:ext>
            </a:extLst>
          </p:cNvPr>
          <p:cNvSpPr>
            <a:spLocks noGrp="1"/>
          </p:cNvSpPr>
          <p:nvPr>
            <p:ph type="body" idx="1"/>
          </p:nvPr>
        </p:nvSpPr>
        <p:spPr>
          <a:xfrm>
            <a:off x="710248" y="4860690"/>
            <a:ext cx="5681980" cy="5255432"/>
          </a:xfrm>
        </p:spPr>
        <p:txBody>
          <a:bodyPr>
            <a:normAutofit/>
          </a:bodyPr>
          <a:lstStyle/>
          <a:p>
            <a:r>
              <a:rPr kumimoji="1" lang="ja-JP" altLang="en-US" sz="1800" dirty="0">
                <a:latin typeface="ＭＳ 明朝" panose="02020609040205080304" pitchFamily="17" charset="-128"/>
                <a:ea typeface="ＭＳ 明朝" panose="02020609040205080304" pitchFamily="17" charset="-128"/>
              </a:rPr>
              <a:t>国境を越えた国際労働運動に関する組織は、どういうものがあるのかについてご説明します。</a:t>
            </a:r>
            <a:endParaRPr kumimoji="1" lang="en-US" altLang="ja-JP" sz="1800" dirty="0">
              <a:latin typeface="ＭＳ 明朝" panose="02020609040205080304" pitchFamily="17" charset="-128"/>
              <a:ea typeface="ＭＳ 明朝" panose="02020609040205080304" pitchFamily="17" charset="-128"/>
            </a:endParaRPr>
          </a:p>
          <a:p>
            <a:endParaRPr kumimoji="1" lang="en-US" altLang="ja-JP" sz="1800" dirty="0">
              <a:latin typeface="ＭＳ 明朝" panose="02020609040205080304" pitchFamily="17" charset="-128"/>
              <a:ea typeface="ＭＳ 明朝" panose="02020609040205080304" pitchFamily="17" charset="-128"/>
            </a:endParaRPr>
          </a:p>
          <a:p>
            <a:r>
              <a:rPr kumimoji="1" lang="ja-JP" altLang="en-US" sz="1800" dirty="0">
                <a:latin typeface="ＭＳ 明朝" panose="02020609040205080304" pitchFamily="17" charset="-128"/>
                <a:ea typeface="ＭＳ 明朝" panose="02020609040205080304" pitchFamily="17" charset="-128"/>
              </a:rPr>
              <a:t>資料には、主な組織として記載させていただいておりますが、その中でも赤枠で囲った国際産別組織に記載のインダストリオール（グローバルユニオン）とユニ（グローバルユニオン）の２つの組織が、私たち自動車産業にとって関連性が高い組織となります。</a:t>
            </a: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EEBE9495-84BD-0BCF-AFEB-D1EF07123C00}"/>
              </a:ext>
            </a:extLst>
          </p:cNvPr>
          <p:cNvSpPr>
            <a:spLocks noGrp="1"/>
          </p:cNvSpPr>
          <p:nvPr>
            <p:ph type="sldNum" sz="quarter" idx="5"/>
          </p:nvPr>
        </p:nvSpPr>
        <p:spPr/>
        <p:txBody>
          <a:bodyPr/>
          <a:lstStyle/>
          <a:p>
            <a:fld id="{22FC0AE2-6A0D-4F56-B6FA-B51756811744}" type="slidenum">
              <a:rPr kumimoji="1" lang="ja-JP" altLang="en-US" smtClean="0"/>
              <a:t>2</a:t>
            </a:fld>
            <a:endParaRPr kumimoji="1" lang="ja-JP" altLang="en-US"/>
          </a:p>
        </p:txBody>
      </p:sp>
    </p:spTree>
    <p:extLst>
      <p:ext uri="{BB962C8B-B14F-4D97-AF65-F5344CB8AC3E}">
        <p14:creationId xmlns:p14="http://schemas.microsoft.com/office/powerpoint/2010/main" val="180597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EC7E0-930D-BAFE-8A09-EB74D27D05B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454A0B-587A-345D-2FC3-93C1AA779B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FAC2A6B-8C97-2387-6AFB-823405AFE55D}"/>
              </a:ext>
            </a:extLst>
          </p:cNvPr>
          <p:cNvSpPr>
            <a:spLocks noGrp="1"/>
          </p:cNvSpPr>
          <p:nvPr>
            <p:ph type="body" idx="1"/>
          </p:nvPr>
        </p:nvSpPr>
        <p:spPr>
          <a:xfrm>
            <a:off x="710248" y="4860690"/>
            <a:ext cx="5681980" cy="5255432"/>
          </a:xfrm>
        </p:spPr>
        <p:txBody>
          <a:bodyPr>
            <a:normAutofit/>
          </a:bodyPr>
          <a:lstStyle/>
          <a:p>
            <a:pPr algn="just"/>
            <a:r>
              <a:rPr lang="en-US" altLang="ja-JP" sz="2400" dirty="0">
                <a:solidFill>
                  <a:srgbClr val="1F497D"/>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 </a:t>
            </a:r>
            <a:endParaRPr lang="ja-JP" altLang="ja-JP" sz="2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kumimoji="1" lang="ja-JP" altLang="en-US" sz="1800" dirty="0">
                <a:latin typeface="ＭＳ 明朝" panose="02020609040205080304" pitchFamily="17" charset="-128"/>
                <a:ea typeface="ＭＳ 明朝" panose="02020609040205080304" pitchFamily="17" charset="-128"/>
              </a:rPr>
              <a:t>こちらの資料は参考となりますが、グローバル産別組織（ＧＵＦ）を表した資料となります。</a:t>
            </a:r>
            <a:endParaRPr kumimoji="1" lang="en-US" altLang="ja-JP" sz="1800" dirty="0">
              <a:latin typeface="ＭＳ 明朝" panose="02020609040205080304" pitchFamily="17" charset="-128"/>
              <a:ea typeface="ＭＳ 明朝" panose="02020609040205080304" pitchFamily="17" charset="-128"/>
            </a:endParaRPr>
          </a:p>
          <a:p>
            <a:endParaRPr kumimoji="1" lang="en-US" altLang="ja-JP" sz="1800" dirty="0">
              <a:latin typeface="ＭＳ 明朝" panose="02020609040205080304" pitchFamily="17" charset="-128"/>
              <a:ea typeface="ＭＳ 明朝" panose="02020609040205080304" pitchFamily="17" charset="-128"/>
            </a:endParaRPr>
          </a:p>
          <a:p>
            <a:r>
              <a:rPr kumimoji="1" lang="ja-JP" altLang="en-US" sz="1800" dirty="0">
                <a:latin typeface="ＭＳ 明朝" panose="02020609040205080304" pitchFamily="17" charset="-128"/>
                <a:ea typeface="ＭＳ 明朝" panose="02020609040205080304" pitchFamily="17" charset="-128"/>
              </a:rPr>
              <a:t>私たち自動車に関連性が高い組織は中央に記載のインダストリオール・グローバルユニオン、そして右、青枠、黄色く塗りつぶしてあるユニ・グローバルユニオンということになります。</a:t>
            </a:r>
            <a:endParaRPr kumimoji="1" lang="en-US" altLang="ja-JP" sz="1800" dirty="0">
              <a:latin typeface="ＭＳ 明朝" panose="02020609040205080304" pitchFamily="17" charset="-128"/>
              <a:ea typeface="ＭＳ 明朝" panose="02020609040205080304" pitchFamily="17" charset="-128"/>
            </a:endParaRPr>
          </a:p>
          <a:p>
            <a:r>
              <a:rPr kumimoji="1" lang="en-US" altLang="ja-JP" sz="1800" dirty="0">
                <a:latin typeface="ＭＳ 明朝" panose="02020609040205080304" pitchFamily="17" charset="-128"/>
                <a:ea typeface="ＭＳ 明朝" panose="02020609040205080304" pitchFamily="17" charset="-128"/>
              </a:rPr>
              <a:t>※</a:t>
            </a:r>
            <a:r>
              <a:rPr kumimoji="1" lang="ja-JP" altLang="en-US" sz="1800" dirty="0">
                <a:latin typeface="ＭＳ 明朝" panose="02020609040205080304" pitchFamily="17" charset="-128"/>
                <a:ea typeface="ＭＳ 明朝" panose="02020609040205080304" pitchFamily="17" charset="-128"/>
              </a:rPr>
              <a:t>ＧＵＦ：Ｇｌｏｂａｌ　ＵＮＩＯＮ　Ｆｅｄｅｒａｔｉｏｎ</a:t>
            </a: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214016D9-5A20-0076-5D26-C2FB547A33D4}"/>
              </a:ext>
            </a:extLst>
          </p:cNvPr>
          <p:cNvSpPr>
            <a:spLocks noGrp="1"/>
          </p:cNvSpPr>
          <p:nvPr>
            <p:ph type="sldNum" sz="quarter" idx="5"/>
          </p:nvPr>
        </p:nvSpPr>
        <p:spPr/>
        <p:txBody>
          <a:bodyPr/>
          <a:lstStyle/>
          <a:p>
            <a:fld id="{22FC0AE2-6A0D-4F56-B6FA-B51756811744}" type="slidenum">
              <a:rPr kumimoji="1" lang="ja-JP" altLang="en-US" smtClean="0"/>
              <a:t>3</a:t>
            </a:fld>
            <a:endParaRPr kumimoji="1" lang="ja-JP" altLang="en-US"/>
          </a:p>
        </p:txBody>
      </p:sp>
    </p:spTree>
    <p:extLst>
      <p:ext uri="{BB962C8B-B14F-4D97-AF65-F5344CB8AC3E}">
        <p14:creationId xmlns:p14="http://schemas.microsoft.com/office/powerpoint/2010/main" val="186153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A03AD-B226-7271-0484-C2132F96720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6E5AAEB-B391-5E20-9E7A-55A88290EA7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7E2C6E9-2106-838B-D428-AD1EA48A38D1}"/>
              </a:ext>
            </a:extLst>
          </p:cNvPr>
          <p:cNvSpPr>
            <a:spLocks noGrp="1"/>
          </p:cNvSpPr>
          <p:nvPr>
            <p:ph type="body" idx="1"/>
          </p:nvPr>
        </p:nvSpPr>
        <p:spPr>
          <a:xfrm>
            <a:off x="710248" y="4860690"/>
            <a:ext cx="5681980" cy="5255432"/>
          </a:xfrm>
        </p:spPr>
        <p:txBody>
          <a:bodyPr>
            <a:normAutofit/>
          </a:bodyPr>
          <a:lstStyle/>
          <a:p>
            <a:r>
              <a:rPr lang="en-US" altLang="ja-JP" sz="18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 </a:t>
            </a:r>
            <a:r>
              <a:rPr kumimoji="1" lang="ja-JP" altLang="en-US" sz="1800" dirty="0">
                <a:latin typeface="ＭＳ 明朝" panose="02020609040205080304" pitchFamily="17" charset="-128"/>
                <a:ea typeface="ＭＳ 明朝" panose="02020609040205080304" pitchFamily="17" charset="-128"/>
              </a:rPr>
              <a:t>では、国際労働運動って、どのような視点や考えをもとにして行われているのかという点をご説明いたします。</a:t>
            </a:r>
            <a:endParaRPr kumimoji="1" lang="en-US" altLang="ja-JP" sz="1800" dirty="0">
              <a:latin typeface="ＭＳ 明朝" panose="02020609040205080304" pitchFamily="17" charset="-128"/>
              <a:ea typeface="ＭＳ 明朝" panose="02020609040205080304" pitchFamily="17" charset="-128"/>
            </a:endParaRPr>
          </a:p>
          <a:p>
            <a:endParaRPr kumimoji="1" lang="en-US" altLang="ja-JP" sz="1800" dirty="0">
              <a:latin typeface="ＭＳ 明朝" panose="02020609040205080304" pitchFamily="17" charset="-128"/>
              <a:ea typeface="ＭＳ 明朝" panose="02020609040205080304" pitchFamily="17" charset="-128"/>
            </a:endParaRPr>
          </a:p>
          <a:p>
            <a:r>
              <a:rPr kumimoji="1" lang="ja-JP" altLang="en-US" sz="1800" dirty="0">
                <a:latin typeface="ＭＳ 明朝" panose="02020609040205080304" pitchFamily="17" charset="-128"/>
                <a:ea typeface="ＭＳ 明朝" panose="02020609040205080304" pitchFamily="17" charset="-128"/>
              </a:rPr>
              <a:t>資料に記載した通り、価値観としては</a:t>
            </a:r>
            <a:r>
              <a:rPr kumimoji="1" lang="en-US" altLang="ja-JP" sz="1800" dirty="0">
                <a:latin typeface="ＭＳ 明朝" panose="02020609040205080304" pitchFamily="17" charset="-128"/>
                <a:ea typeface="ＭＳ 明朝" panose="02020609040205080304" pitchFamily="17" charset="-128"/>
              </a:rPr>
              <a:t>5</a:t>
            </a:r>
            <a:r>
              <a:rPr kumimoji="1" lang="ja-JP" altLang="en-US" sz="1800" dirty="0">
                <a:latin typeface="ＭＳ 明朝" panose="02020609040205080304" pitchFamily="17" charset="-128"/>
                <a:ea typeface="ＭＳ 明朝" panose="02020609040205080304" pitchFamily="17" charset="-128"/>
              </a:rPr>
              <a:t>項目からなる「フィラデルフィア宣言」、規範（行動は判断基準）としては、下段に記載されている「</a:t>
            </a:r>
            <a:r>
              <a:rPr kumimoji="1" lang="en-US" altLang="ja-JP" sz="1800" dirty="0">
                <a:latin typeface="ＭＳ 明朝" panose="02020609040205080304" pitchFamily="17" charset="-128"/>
                <a:ea typeface="ＭＳ 明朝" panose="02020609040205080304" pitchFamily="17" charset="-128"/>
              </a:rPr>
              <a:t>ILO</a:t>
            </a:r>
            <a:r>
              <a:rPr kumimoji="1" lang="ja-JP" altLang="en-US" sz="1800" dirty="0">
                <a:latin typeface="ＭＳ 明朝" panose="02020609040205080304" pitchFamily="17" charset="-128"/>
                <a:ea typeface="ＭＳ 明朝" panose="02020609040205080304" pitchFamily="17" charset="-128"/>
              </a:rPr>
              <a:t>の中核的労働基準」となり、この２つが国際的労働運動の基本原則として理解されています。（ＩＬＯ中核的労働基準は昨年、</a:t>
            </a:r>
            <a:r>
              <a:rPr kumimoji="1" lang="en-US" altLang="ja-JP" sz="1800" dirty="0">
                <a:latin typeface="ＭＳ 明朝" panose="02020609040205080304" pitchFamily="17" charset="-128"/>
                <a:ea typeface="ＭＳ 明朝" panose="02020609040205080304" pitchFamily="17" charset="-128"/>
              </a:rPr>
              <a:t>1</a:t>
            </a:r>
            <a:r>
              <a:rPr kumimoji="1" lang="ja-JP" altLang="en-US" sz="1800" dirty="0">
                <a:latin typeface="ＭＳ 明朝" panose="02020609040205080304" pitchFamily="17" charset="-128"/>
                <a:ea typeface="ＭＳ 明朝" panose="02020609040205080304" pitchFamily="17" charset="-128"/>
              </a:rPr>
              <a:t>分野</a:t>
            </a:r>
            <a:r>
              <a:rPr kumimoji="1" lang="en-US" altLang="ja-JP" sz="1800" dirty="0">
                <a:latin typeface="ＭＳ 明朝" panose="02020609040205080304" pitchFamily="17" charset="-128"/>
                <a:ea typeface="ＭＳ 明朝" panose="02020609040205080304" pitchFamily="17" charset="-128"/>
              </a:rPr>
              <a:t>2</a:t>
            </a:r>
            <a:r>
              <a:rPr kumimoji="1" lang="ja-JP" altLang="en-US" sz="1800" dirty="0">
                <a:latin typeface="ＭＳ 明朝" panose="02020609040205080304" pitchFamily="17" charset="-128"/>
                <a:ea typeface="ＭＳ 明朝" panose="02020609040205080304" pitchFamily="17" charset="-128"/>
              </a:rPr>
              <a:t>条約が追加され、</a:t>
            </a:r>
            <a:r>
              <a:rPr kumimoji="1" lang="en-US" altLang="ja-JP" sz="1800" dirty="0">
                <a:latin typeface="ＭＳ 明朝" panose="02020609040205080304" pitchFamily="17" charset="-128"/>
                <a:ea typeface="ＭＳ 明朝" panose="02020609040205080304" pitchFamily="17" charset="-128"/>
              </a:rPr>
              <a:t>5</a:t>
            </a:r>
            <a:r>
              <a:rPr kumimoji="1" lang="ja-JP" altLang="en-US" sz="1800" dirty="0">
                <a:latin typeface="ＭＳ 明朝" panose="02020609040205080304" pitchFamily="17" charset="-128"/>
                <a:ea typeface="ＭＳ 明朝" panose="02020609040205080304" pitchFamily="17" charset="-128"/>
              </a:rPr>
              <a:t>分野１０条約になった）</a:t>
            </a:r>
            <a:endParaRPr kumimoji="1" lang="en-US" altLang="ja-JP" sz="1800" dirty="0">
              <a:latin typeface="ＭＳ 明朝" panose="02020609040205080304" pitchFamily="17" charset="-128"/>
              <a:ea typeface="ＭＳ 明朝" panose="02020609040205080304" pitchFamily="17" charset="-128"/>
            </a:endParaRPr>
          </a:p>
          <a:p>
            <a:endParaRPr kumimoji="1" lang="en-US" altLang="ja-JP" sz="1800" dirty="0">
              <a:latin typeface="ＭＳ 明朝" panose="02020609040205080304" pitchFamily="17" charset="-128"/>
              <a:ea typeface="ＭＳ 明朝" panose="02020609040205080304" pitchFamily="17" charset="-128"/>
            </a:endParaRPr>
          </a:p>
          <a:p>
            <a:r>
              <a:rPr kumimoji="1" lang="ja-JP" altLang="en-US" sz="1800" dirty="0">
                <a:latin typeface="ＭＳ 明朝" panose="02020609040205080304" pitchFamily="17" charset="-128"/>
                <a:ea typeface="ＭＳ 明朝" panose="02020609040205080304" pitchFamily="17" charset="-128"/>
              </a:rPr>
              <a:t>難しく聞こえるかも知れませんが、これは今、国内で気にしないで労働運動としてやっていることであり、諸先輩方が築き上げてきてくれたものと何ら変わりはありません。</a:t>
            </a:r>
          </a:p>
          <a:p>
            <a:pPr algn="just"/>
            <a:endParaRPr lang="ja-JP" altLang="ja-JP" sz="2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B6041BCB-CF44-927A-6ACC-87F84A1F7133}"/>
              </a:ext>
            </a:extLst>
          </p:cNvPr>
          <p:cNvSpPr>
            <a:spLocks noGrp="1"/>
          </p:cNvSpPr>
          <p:nvPr>
            <p:ph type="sldNum" sz="quarter" idx="5"/>
          </p:nvPr>
        </p:nvSpPr>
        <p:spPr/>
        <p:txBody>
          <a:bodyPr/>
          <a:lstStyle/>
          <a:p>
            <a:fld id="{22FC0AE2-6A0D-4F56-B6FA-B51756811744}" type="slidenum">
              <a:rPr kumimoji="1" lang="ja-JP" altLang="en-US" smtClean="0"/>
              <a:t>4</a:t>
            </a:fld>
            <a:endParaRPr kumimoji="1" lang="ja-JP" altLang="en-US"/>
          </a:p>
        </p:txBody>
      </p:sp>
    </p:spTree>
    <p:extLst>
      <p:ext uri="{BB962C8B-B14F-4D97-AF65-F5344CB8AC3E}">
        <p14:creationId xmlns:p14="http://schemas.microsoft.com/office/powerpoint/2010/main" val="595610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502"/>
            <a:ext cx="5388610" cy="5067098"/>
          </a:xfrm>
        </p:spPr>
        <p:txBody>
          <a:bodyPr>
            <a:normAutofit/>
          </a:bodyPr>
          <a:lstStyle/>
          <a:p>
            <a:pPr algn="just"/>
            <a:r>
              <a:rPr lang="ja-JP" altLang="ja-JP" sz="2300" dirty="0">
                <a:solidFill>
                  <a:srgbClr val="1F497D"/>
                </a:solidFill>
                <a:latin typeface="ＭＳ 明朝" panose="02020609040205080304" pitchFamily="17" charset="-128"/>
                <a:ea typeface="ＭＳ 明朝" panose="02020609040205080304" pitchFamily="17" charset="-128"/>
                <a:cs typeface="ＭＳ Ｐゴシック" panose="020B0600070205080204" pitchFamily="50" charset="-128"/>
              </a:rPr>
              <a:t>こちらの資料は</a:t>
            </a:r>
            <a:r>
              <a:rPr lang="en-US" altLang="ja-JP" sz="2300" dirty="0">
                <a:solidFill>
                  <a:srgbClr val="1F497D"/>
                </a:solidFill>
                <a:latin typeface="ＭＳ 明朝" panose="02020609040205080304" pitchFamily="17" charset="-128"/>
                <a:ea typeface="ＭＳ 明朝" panose="02020609040205080304" pitchFamily="17" charset="-128"/>
                <a:cs typeface="ＭＳ Ｐゴシック" panose="020B0600070205080204" pitchFamily="50" charset="-128"/>
              </a:rPr>
              <a:t>2024</a:t>
            </a:r>
            <a:r>
              <a:rPr lang="ja-JP" altLang="en-US" sz="2300" dirty="0">
                <a:solidFill>
                  <a:srgbClr val="1F497D"/>
                </a:solidFill>
                <a:latin typeface="ＭＳ 明朝" panose="02020609040205080304" pitchFamily="17" charset="-128"/>
                <a:ea typeface="ＭＳ 明朝" panose="02020609040205080304" pitchFamily="17" charset="-128"/>
                <a:cs typeface="ＭＳ Ｐゴシック" panose="020B0600070205080204" pitchFamily="50" charset="-128"/>
              </a:rPr>
              <a:t>年</a:t>
            </a:r>
            <a:r>
              <a:rPr lang="en-US" altLang="ja-JP" sz="2300" dirty="0">
                <a:solidFill>
                  <a:srgbClr val="1F497D"/>
                </a:solidFill>
                <a:latin typeface="ＭＳ 明朝" panose="02020609040205080304" pitchFamily="17" charset="-128"/>
                <a:ea typeface="ＭＳ 明朝" panose="02020609040205080304" pitchFamily="17" charset="-128"/>
                <a:cs typeface="ＭＳ Ｐゴシック" panose="020B0600070205080204" pitchFamily="50" charset="-128"/>
              </a:rPr>
              <a:t>12</a:t>
            </a:r>
            <a:r>
              <a:rPr lang="ja-JP" altLang="en-US" sz="2300" dirty="0">
                <a:solidFill>
                  <a:srgbClr val="1F497D"/>
                </a:solidFill>
                <a:latin typeface="ＭＳ 明朝" panose="02020609040205080304" pitchFamily="17" charset="-128"/>
                <a:ea typeface="ＭＳ 明朝" panose="02020609040205080304" pitchFamily="17" charset="-128"/>
                <a:cs typeface="ＭＳ Ｐゴシック" panose="020B0600070205080204" pitchFamily="50" charset="-128"/>
              </a:rPr>
              <a:t>月</a:t>
            </a:r>
            <a:r>
              <a:rPr lang="en-US" altLang="ja-JP" sz="2300" dirty="0">
                <a:solidFill>
                  <a:srgbClr val="1F497D"/>
                </a:solidFill>
                <a:latin typeface="ＭＳ 明朝" panose="02020609040205080304" pitchFamily="17" charset="-128"/>
                <a:ea typeface="ＭＳ 明朝" panose="02020609040205080304" pitchFamily="17" charset="-128"/>
                <a:cs typeface="ＭＳ Ｐゴシック" panose="020B0600070205080204" pitchFamily="50" charset="-128"/>
              </a:rPr>
              <a:t>13</a:t>
            </a:r>
            <a:r>
              <a:rPr lang="ja-JP" altLang="en-US" sz="2300" dirty="0">
                <a:solidFill>
                  <a:srgbClr val="1F497D"/>
                </a:solidFill>
                <a:latin typeface="ＭＳ 明朝" panose="02020609040205080304" pitchFamily="17" charset="-128"/>
                <a:ea typeface="ＭＳ 明朝" panose="02020609040205080304" pitchFamily="17" charset="-128"/>
                <a:cs typeface="ＭＳ Ｐゴシック" panose="020B0600070205080204" pitchFamily="50" charset="-128"/>
              </a:rPr>
              <a:t>日、厚生労働省主催の検討会において、国内における労使関係をベースにし、何をどう取り組めば良いのかというものを纏めたとともに、今後、国としての検討ステップなどをまとめた検討会の報告概要資料となります。</a:t>
            </a:r>
            <a:endParaRPr lang="ja-JP"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C0AE2-6A0D-4F56-B6FA-B517568117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0807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8" y="4860690"/>
            <a:ext cx="5681980" cy="5255432"/>
          </a:xfrm>
        </p:spPr>
        <p:txBody>
          <a:bodyPr>
            <a:normAutofit fontScale="70000" lnSpcReduction="20000"/>
          </a:bodyPr>
          <a:lstStyle/>
          <a:p>
            <a:pPr algn="just"/>
            <a:r>
              <a:rPr lang="ja-JP"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こちらの資料は</a:t>
            </a:r>
            <a:r>
              <a:rPr lang="en-US"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ITUC</a:t>
            </a:r>
            <a:r>
              <a:rPr lang="ja-JP"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（国際労働組合総連合）が「２０２３年版　世界の人権指数」として発表した資料となります。</a:t>
            </a:r>
            <a:endParaRPr lang="ja-JP" altLang="ja-JP" sz="240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algn="just"/>
            <a:r>
              <a:rPr lang="ja-JP"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赤色が濃いほど「（政府や企業による）人権侵害がより深刻な国や地域」となり、東南アジアやアフリカなど、グローバルサウスが多く含まれています。</a:t>
            </a:r>
            <a:endParaRPr lang="en-US"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algn="just"/>
            <a:r>
              <a:rPr lang="ja-JP" altLang="en-US"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一方、企業目線からみると、</a:t>
            </a:r>
            <a:r>
              <a:rPr lang="ja-JP"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これらの国々で事業を行うこと自体が、人権リスクが高いと言</a:t>
            </a:r>
            <a:r>
              <a:rPr lang="ja-JP" altLang="en-US"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うことになります。</a:t>
            </a:r>
            <a:endParaRPr lang="en-US"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algn="just"/>
            <a:r>
              <a:rPr lang="ja-JP" altLang="en-US"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よって、</a:t>
            </a:r>
            <a:r>
              <a:rPr lang="ja-JP"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これらの国</a:t>
            </a:r>
            <a:r>
              <a:rPr lang="ja-JP" altLang="en-US"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や地域</a:t>
            </a:r>
            <a:r>
              <a:rPr lang="ja-JP"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では</a:t>
            </a:r>
            <a:r>
              <a:rPr lang="ja-JP" altLang="en-US"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a:t>
            </a:r>
            <a:r>
              <a:rPr lang="ja-JP"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特に、アンテナを高く張って人権リスクの把握・対応を行わなければならず、労働組合はそのための重要なパートナーであるため、</a:t>
            </a:r>
            <a:r>
              <a:rPr lang="ja-JP" altLang="en-US"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海外現地での</a:t>
            </a:r>
            <a:r>
              <a:rPr lang="ja-JP"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建設的な労使関係を構築し、一緒になって取り組んでいく必要があると考えます。</a:t>
            </a:r>
            <a:endParaRPr lang="ja-JP" altLang="ja-JP" sz="240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algn="just"/>
            <a:endParaRPr lang="ja-JP" altLang="ja-JP" sz="240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algn="just"/>
            <a:r>
              <a:rPr lang="ja-JP" altLang="en-US"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尚、</a:t>
            </a:r>
            <a:r>
              <a:rPr lang="ja-JP"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私たち自動車総連の</a:t>
            </a:r>
            <a:r>
              <a:rPr lang="ja-JP" altLang="en-US"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国際活動</a:t>
            </a:r>
            <a:r>
              <a:rPr lang="en-US"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20</a:t>
            </a:r>
            <a:r>
              <a:rPr lang="ja-JP"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a:t>
            </a:r>
            <a:r>
              <a:rPr lang="en-US"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30</a:t>
            </a:r>
            <a:r>
              <a:rPr lang="ja-JP"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ビジョンにおいて、先ずは、アジアにおける現地労働組合との対話</a:t>
            </a:r>
            <a:r>
              <a:rPr lang="ja-JP" altLang="en-US"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を</a:t>
            </a:r>
            <a:r>
              <a:rPr lang="ja-JP"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中心とした関係構築・強化していくというのは、このような人権</a:t>
            </a:r>
            <a:r>
              <a:rPr lang="en-US"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DD</a:t>
            </a:r>
            <a:r>
              <a:rPr lang="ja-JP" altLang="en-US"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への</a:t>
            </a:r>
            <a:r>
              <a:rPr lang="ja-JP" altLang="ja-JP" sz="2400" dirty="0">
                <a:solidFill>
                  <a:srgbClr val="1F497D"/>
                </a:solidFill>
                <a:effectLst/>
                <a:latin typeface="ＭＳ 明朝" panose="02020609040205080304" pitchFamily="17" charset="-128"/>
                <a:ea typeface="ＭＳ 明朝" panose="02020609040205080304" pitchFamily="17" charset="-128"/>
                <a:cs typeface="ＭＳ Ｐゴシック" panose="020B0600070205080204" pitchFamily="50" charset="-128"/>
              </a:rPr>
              <a:t>対応においても重要なこととなります。</a:t>
            </a:r>
            <a:endParaRPr lang="ja-JP" altLang="ja-JP" sz="2400" dirty="0">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algn="just"/>
            <a:r>
              <a:rPr lang="en-US" altLang="ja-JP" sz="2400" dirty="0">
                <a:solidFill>
                  <a:srgbClr val="1F497D"/>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 </a:t>
            </a:r>
            <a:endParaRPr lang="ja-JP" altLang="ja-JP" sz="24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22FC0AE2-6A0D-4F56-B6FA-B51756811744}" type="slidenum">
              <a:rPr kumimoji="1" lang="ja-JP" altLang="en-US" smtClean="0"/>
              <a:t>6</a:t>
            </a:fld>
            <a:endParaRPr kumimoji="1" lang="ja-JP" altLang="en-US"/>
          </a:p>
        </p:txBody>
      </p:sp>
    </p:spTree>
    <p:extLst>
      <p:ext uri="{BB962C8B-B14F-4D97-AF65-F5344CB8AC3E}">
        <p14:creationId xmlns:p14="http://schemas.microsoft.com/office/powerpoint/2010/main" val="908071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9CD67-5195-3A65-D95C-899B9053491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D254D27-AFFC-337F-9174-4940EFAAC24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B912850-B89E-7D5D-C5FC-3E36C2B752EA}"/>
              </a:ext>
            </a:extLst>
          </p:cNvPr>
          <p:cNvSpPr>
            <a:spLocks noGrp="1"/>
          </p:cNvSpPr>
          <p:nvPr>
            <p:ph type="body" idx="1"/>
          </p:nvPr>
        </p:nvSpPr>
        <p:spPr>
          <a:xfrm>
            <a:off x="710248" y="4860690"/>
            <a:ext cx="5681980" cy="5255432"/>
          </a:xfrm>
        </p:spPr>
        <p:txBody>
          <a:bodyPr>
            <a:normAutofit/>
          </a:bodyPr>
          <a:lstStyle/>
          <a:p>
            <a:r>
              <a:rPr kumimoji="1" lang="ja-JP" altLang="en-US" sz="1800" dirty="0">
                <a:latin typeface="ＭＳ 明朝" panose="02020609040205080304" pitchFamily="17" charset="-128"/>
                <a:ea typeface="ＭＳ 明朝" panose="02020609040205080304" pitchFamily="17" charset="-128"/>
              </a:rPr>
              <a:t>先ずは人権とビジネスとは・・・です。</a:t>
            </a:r>
            <a:endParaRPr kumimoji="1" lang="en-US" altLang="ja-JP" sz="1800" dirty="0">
              <a:latin typeface="ＭＳ 明朝" panose="02020609040205080304" pitchFamily="17" charset="-128"/>
              <a:ea typeface="ＭＳ 明朝" panose="02020609040205080304" pitchFamily="17" charset="-128"/>
            </a:endParaRPr>
          </a:p>
          <a:p>
            <a:endParaRPr kumimoji="1" lang="en-US" altLang="ja-JP" sz="1800" dirty="0">
              <a:latin typeface="ＭＳ 明朝" panose="02020609040205080304" pitchFamily="17" charset="-128"/>
              <a:ea typeface="ＭＳ 明朝" panose="02020609040205080304" pitchFamily="17" charset="-128"/>
            </a:endParaRPr>
          </a:p>
          <a:p>
            <a:r>
              <a:rPr kumimoji="1" lang="ja-JP" altLang="en-US" sz="1800" dirty="0">
                <a:latin typeface="ＭＳ 明朝" panose="02020609040205080304" pitchFamily="17" charset="-128"/>
                <a:ea typeface="ＭＳ 明朝" panose="02020609040205080304" pitchFamily="17" charset="-128"/>
              </a:rPr>
              <a:t>記載の通り、日頃行われている、それぞれの企業におけるサプライチェーンを含めた全体的な事業と、企業が日常、事業を営むうえで、直接・間接問わず影響を受ける利害関係者、すなわちステークホルダーとの関係において、人権に関する課題を包括的に捉えた概念となります。</a:t>
            </a: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C964B774-6A25-4B2E-8167-C54684A0CE9D}"/>
              </a:ext>
            </a:extLst>
          </p:cNvPr>
          <p:cNvSpPr>
            <a:spLocks noGrp="1"/>
          </p:cNvSpPr>
          <p:nvPr>
            <p:ph type="sldNum" sz="quarter" idx="5"/>
          </p:nvPr>
        </p:nvSpPr>
        <p:spPr/>
        <p:txBody>
          <a:bodyPr/>
          <a:lstStyle/>
          <a:p>
            <a:fld id="{22FC0AE2-6A0D-4F56-B6FA-B51756811744}" type="slidenum">
              <a:rPr kumimoji="1" lang="ja-JP" altLang="en-US" smtClean="0"/>
              <a:t>7</a:t>
            </a:fld>
            <a:endParaRPr kumimoji="1" lang="ja-JP" altLang="en-US"/>
          </a:p>
        </p:txBody>
      </p:sp>
    </p:spTree>
    <p:extLst>
      <p:ext uri="{BB962C8B-B14F-4D97-AF65-F5344CB8AC3E}">
        <p14:creationId xmlns:p14="http://schemas.microsoft.com/office/powerpoint/2010/main" val="253754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66C9-C978-F21F-DD7F-EFC4E0E766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212127C-A849-D578-3E76-1E2D5296F2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1CAC437-0DF9-C4B9-6908-342B868F3035}"/>
              </a:ext>
            </a:extLst>
          </p:cNvPr>
          <p:cNvSpPr>
            <a:spLocks noGrp="1"/>
          </p:cNvSpPr>
          <p:nvPr>
            <p:ph type="body" idx="1"/>
          </p:nvPr>
        </p:nvSpPr>
        <p:spPr>
          <a:xfrm>
            <a:off x="710248" y="4860690"/>
            <a:ext cx="5681980" cy="5255432"/>
          </a:xfrm>
        </p:spPr>
        <p:txBody>
          <a:bodyPr>
            <a:normAutofit/>
          </a:bodyPr>
          <a:lstStyle/>
          <a:p>
            <a:r>
              <a:rPr kumimoji="1" lang="ja-JP" altLang="en-US" sz="1800" dirty="0">
                <a:latin typeface="ＭＳ 明朝" panose="02020609040205080304" pitchFamily="17" charset="-128"/>
                <a:ea typeface="ＭＳ 明朝" panose="02020609040205080304" pitchFamily="17" charset="-128"/>
              </a:rPr>
              <a:t>この資料は、いまご説明したビジネスと人権についての代表例です。</a:t>
            </a:r>
            <a:endParaRPr kumimoji="1" lang="en-US" altLang="ja-JP" sz="1800" dirty="0">
              <a:latin typeface="ＭＳ 明朝" panose="02020609040205080304" pitchFamily="17" charset="-128"/>
              <a:ea typeface="ＭＳ 明朝" panose="02020609040205080304" pitchFamily="17" charset="-128"/>
            </a:endParaRPr>
          </a:p>
          <a:p>
            <a:endParaRPr kumimoji="1" lang="en-US" altLang="ja-JP" sz="1800" dirty="0">
              <a:latin typeface="ＭＳ 明朝" panose="02020609040205080304" pitchFamily="17" charset="-128"/>
              <a:ea typeface="ＭＳ 明朝" panose="02020609040205080304" pitchFamily="17" charset="-128"/>
            </a:endParaRPr>
          </a:p>
          <a:p>
            <a:r>
              <a:rPr kumimoji="1" lang="ja-JP" altLang="en-US" sz="1800" dirty="0">
                <a:latin typeface="ＭＳ 明朝" panose="02020609040205080304" pitchFamily="17" charset="-128"/>
                <a:ea typeface="ＭＳ 明朝" panose="02020609040205080304" pitchFamily="17" charset="-128"/>
              </a:rPr>
              <a:t>記憶にある方もいるとは思いますが、</a:t>
            </a:r>
            <a:r>
              <a:rPr kumimoji="1" lang="en-US" altLang="ja-JP" sz="1800" dirty="0">
                <a:latin typeface="ＭＳ 明朝" panose="02020609040205080304" pitchFamily="17" charset="-128"/>
                <a:ea typeface="ＭＳ 明朝" panose="02020609040205080304" pitchFamily="17" charset="-128"/>
              </a:rPr>
              <a:t>2013</a:t>
            </a:r>
            <a:r>
              <a:rPr kumimoji="1" lang="ja-JP" altLang="en-US" sz="1800" dirty="0">
                <a:latin typeface="ＭＳ 明朝" panose="02020609040205080304" pitchFamily="17" charset="-128"/>
                <a:ea typeface="ＭＳ 明朝" panose="02020609040205080304" pitchFamily="17" charset="-128"/>
              </a:rPr>
              <a:t>年、バングラディッシュにある「ラナ・プラザ」という商業ビルの崩落事故です。入居していた縫製工場で働く方々のうち、</a:t>
            </a:r>
            <a:r>
              <a:rPr kumimoji="1" lang="en-US" altLang="ja-JP" sz="1800" dirty="0">
                <a:latin typeface="ＭＳ 明朝" panose="02020609040205080304" pitchFamily="17" charset="-128"/>
                <a:ea typeface="ＭＳ 明朝" panose="02020609040205080304" pitchFamily="17" charset="-128"/>
              </a:rPr>
              <a:t>1,000</a:t>
            </a:r>
            <a:r>
              <a:rPr kumimoji="1" lang="ja-JP" altLang="en-US" sz="1800" dirty="0">
                <a:latin typeface="ＭＳ 明朝" panose="02020609040205080304" pitchFamily="17" charset="-128"/>
                <a:ea typeface="ＭＳ 明朝" panose="02020609040205080304" pitchFamily="17" charset="-128"/>
              </a:rPr>
              <a:t>人以上が死亡、</a:t>
            </a:r>
            <a:r>
              <a:rPr kumimoji="1" lang="en-US" altLang="ja-JP" sz="1800" dirty="0">
                <a:latin typeface="ＭＳ 明朝" panose="02020609040205080304" pitchFamily="17" charset="-128"/>
                <a:ea typeface="ＭＳ 明朝" panose="02020609040205080304" pitchFamily="17" charset="-128"/>
              </a:rPr>
              <a:t>2,500</a:t>
            </a:r>
            <a:r>
              <a:rPr kumimoji="1" lang="ja-JP" altLang="en-US" sz="1800" dirty="0">
                <a:latin typeface="ＭＳ 明朝" panose="02020609040205080304" pitchFamily="17" charset="-128"/>
                <a:ea typeface="ＭＳ 明朝" panose="02020609040205080304" pitchFamily="17" charset="-128"/>
              </a:rPr>
              <a:t>名以上が負傷した事例となります。</a:t>
            </a:r>
            <a:endParaRPr kumimoji="1" lang="en-US" altLang="ja-JP" sz="1800" dirty="0">
              <a:latin typeface="ＭＳ 明朝" panose="02020609040205080304" pitchFamily="17" charset="-128"/>
              <a:ea typeface="ＭＳ 明朝" panose="02020609040205080304" pitchFamily="17" charset="-128"/>
            </a:endParaRPr>
          </a:p>
          <a:p>
            <a:pPr>
              <a:lnSpc>
                <a:spcPts val="1200"/>
              </a:lnSpc>
            </a:pPr>
            <a:endParaRPr kumimoji="1" lang="en-US" altLang="ja-JP" sz="1800" dirty="0">
              <a:latin typeface="ＭＳ 明朝" panose="02020609040205080304" pitchFamily="17" charset="-128"/>
              <a:ea typeface="ＭＳ 明朝" panose="02020609040205080304" pitchFamily="17" charset="-128"/>
            </a:endParaRPr>
          </a:p>
          <a:p>
            <a:r>
              <a:rPr kumimoji="1" lang="ja-JP" altLang="en-US" sz="1800" dirty="0">
                <a:latin typeface="ＭＳ 明朝" panose="02020609040205080304" pitchFamily="17" charset="-128"/>
                <a:ea typeface="ＭＳ 明朝" panose="02020609040205080304" pitchFamily="17" charset="-128"/>
              </a:rPr>
              <a:t>この工場では、低賃金での労働や長時間労働はおろか、強制労働や児童労働に加え、安全管理さえ蔑ろ（ないがしろ）にされていたことが後に判明し、</a:t>
            </a:r>
            <a:endParaRPr kumimoji="1" lang="en-US" altLang="ja-JP" sz="1800" dirty="0">
              <a:latin typeface="ＭＳ 明朝" panose="02020609040205080304" pitchFamily="17" charset="-128"/>
              <a:ea typeface="ＭＳ 明朝" panose="02020609040205080304" pitchFamily="17" charset="-128"/>
            </a:endParaRPr>
          </a:p>
          <a:p>
            <a:pPr>
              <a:lnSpc>
                <a:spcPts val="1200"/>
              </a:lnSpc>
            </a:pPr>
            <a:endParaRPr kumimoji="1" lang="en-US" altLang="ja-JP" sz="1800" dirty="0">
              <a:latin typeface="ＭＳ 明朝" panose="02020609040205080304" pitchFamily="17" charset="-128"/>
              <a:ea typeface="ＭＳ 明朝" panose="02020609040205080304" pitchFamily="17" charset="-128"/>
            </a:endParaRPr>
          </a:p>
          <a:p>
            <a:r>
              <a:rPr kumimoji="1" lang="ja-JP" altLang="en-US" sz="1800" dirty="0">
                <a:latin typeface="ＭＳ 明朝" panose="02020609040205080304" pitchFamily="17" charset="-128"/>
                <a:ea typeface="ＭＳ 明朝" panose="02020609040205080304" pitchFamily="17" charset="-128"/>
              </a:rPr>
              <a:t>以後、サプライチェーンにおいては、弱い立場といわれる末端で働く方々の人権尊重に関する論議がグローバルで加速しました。</a:t>
            </a:r>
            <a:endParaRPr kumimoji="1" lang="en-US" altLang="ja-JP" sz="1800" dirty="0">
              <a:latin typeface="ＭＳ 明朝" panose="02020609040205080304" pitchFamily="17" charset="-128"/>
              <a:ea typeface="ＭＳ 明朝" panose="02020609040205080304" pitchFamily="17" charset="-128"/>
            </a:endParaRP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AB57ED76-FCE0-179F-ABAC-40C75C224933}"/>
              </a:ext>
            </a:extLst>
          </p:cNvPr>
          <p:cNvSpPr>
            <a:spLocks noGrp="1"/>
          </p:cNvSpPr>
          <p:nvPr>
            <p:ph type="sldNum" sz="quarter" idx="5"/>
          </p:nvPr>
        </p:nvSpPr>
        <p:spPr/>
        <p:txBody>
          <a:bodyPr/>
          <a:lstStyle/>
          <a:p>
            <a:fld id="{22FC0AE2-6A0D-4F56-B6FA-B51756811744}" type="slidenum">
              <a:rPr kumimoji="1" lang="ja-JP" altLang="en-US" smtClean="0"/>
              <a:t>8</a:t>
            </a:fld>
            <a:endParaRPr kumimoji="1" lang="ja-JP" altLang="en-US"/>
          </a:p>
        </p:txBody>
      </p:sp>
    </p:spTree>
    <p:extLst>
      <p:ext uri="{BB962C8B-B14F-4D97-AF65-F5344CB8AC3E}">
        <p14:creationId xmlns:p14="http://schemas.microsoft.com/office/powerpoint/2010/main" val="1884017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50601-9D86-B584-D012-A6AC85D8803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6665522-2B17-FF8B-6514-3015FDD7D04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9E35D1A-DD90-7DFB-623B-0632DFA2F68D}"/>
              </a:ext>
            </a:extLst>
          </p:cNvPr>
          <p:cNvSpPr>
            <a:spLocks noGrp="1"/>
          </p:cNvSpPr>
          <p:nvPr>
            <p:ph type="body" idx="1"/>
          </p:nvPr>
        </p:nvSpPr>
        <p:spPr>
          <a:xfrm>
            <a:off x="710248" y="4860690"/>
            <a:ext cx="5681980" cy="5255432"/>
          </a:xfrm>
        </p:spPr>
        <p:txBody>
          <a:bodyPr>
            <a:normAutofit/>
          </a:bodyPr>
          <a:lstStyle/>
          <a:p>
            <a:r>
              <a:rPr kumimoji="1" lang="ja-JP" altLang="en-US" sz="1800" dirty="0">
                <a:latin typeface="ＭＳ 明朝" panose="02020609040205080304" pitchFamily="17" charset="-128"/>
                <a:ea typeface="ＭＳ 明朝" panose="02020609040205080304" pitchFamily="17" charset="-128"/>
              </a:rPr>
              <a:t>ここで、人権侵害も含めた労使問題（紛争）といっても、海の向こうの出来事だと思う人もいると思いますので、それがどう日本に影響するのかということをご説明します。</a:t>
            </a:r>
            <a:endParaRPr kumimoji="1" lang="en-US" altLang="ja-JP" sz="1800" dirty="0">
              <a:latin typeface="ＭＳ 明朝" panose="02020609040205080304" pitchFamily="17" charset="-128"/>
              <a:ea typeface="ＭＳ 明朝" panose="02020609040205080304" pitchFamily="17" charset="-128"/>
            </a:endParaRPr>
          </a:p>
          <a:p>
            <a:endParaRPr kumimoji="1" lang="en-US" altLang="ja-JP" sz="1800" dirty="0">
              <a:latin typeface="ＭＳ 明朝" panose="02020609040205080304" pitchFamily="17" charset="-128"/>
              <a:ea typeface="ＭＳ 明朝" panose="02020609040205080304" pitchFamily="17" charset="-128"/>
            </a:endParaRPr>
          </a:p>
          <a:p>
            <a:r>
              <a:rPr kumimoji="1" lang="ja-JP" altLang="en-US" sz="1800" dirty="0">
                <a:latin typeface="ＭＳ 明朝" panose="02020609040205080304" pitchFamily="17" charset="-128"/>
                <a:ea typeface="ＭＳ 明朝" panose="02020609040205080304" pitchFamily="17" charset="-128"/>
              </a:rPr>
              <a:t>海外生産台数や海外からの部品調達が増加しているなか、海外工場が生産停止になった場合、グローバル販売台数が減少したり、国内生産が停止となります。</a:t>
            </a:r>
            <a:endParaRPr kumimoji="1" lang="en-US" altLang="ja-JP" sz="1800" dirty="0">
              <a:latin typeface="ＭＳ 明朝" panose="02020609040205080304" pitchFamily="17" charset="-128"/>
              <a:ea typeface="ＭＳ 明朝" panose="02020609040205080304" pitchFamily="17" charset="-128"/>
            </a:endParaRPr>
          </a:p>
          <a:p>
            <a:endParaRPr kumimoji="1" lang="en-US" altLang="ja-JP" sz="1800" dirty="0">
              <a:latin typeface="ＭＳ 明朝" panose="02020609040205080304" pitchFamily="17" charset="-128"/>
              <a:ea typeface="ＭＳ 明朝" panose="02020609040205080304" pitchFamily="17" charset="-128"/>
            </a:endParaRPr>
          </a:p>
          <a:p>
            <a:r>
              <a:rPr kumimoji="1" lang="ja-JP" altLang="en-US" sz="1800" dirty="0">
                <a:latin typeface="ＭＳ 明朝" panose="02020609040205080304" pitchFamily="17" charset="-128"/>
                <a:ea typeface="ＭＳ 明朝" panose="02020609040205080304" pitchFamily="17" charset="-128"/>
              </a:rPr>
              <a:t>また、人権侵害にあたる案件などが発生した場合は、世界的な不買活動などにも繋がりますし、人権侵害をしている企業とみなされた場合、</a:t>
            </a:r>
            <a:r>
              <a:rPr kumimoji="1" lang="en-US" altLang="ja-JP" sz="1800" dirty="0">
                <a:latin typeface="ＭＳ 明朝" panose="02020609040205080304" pitchFamily="17" charset="-128"/>
                <a:ea typeface="ＭＳ 明朝" panose="02020609040205080304" pitchFamily="17" charset="-128"/>
              </a:rPr>
              <a:t>ESG</a:t>
            </a:r>
            <a:r>
              <a:rPr kumimoji="1" lang="ja-JP" altLang="en-US" sz="1800" dirty="0">
                <a:latin typeface="ＭＳ 明朝" panose="02020609040205080304" pitchFamily="17" charset="-128"/>
                <a:ea typeface="ＭＳ 明朝" panose="02020609040205080304" pitchFamily="17" charset="-128"/>
              </a:rPr>
              <a:t>をベースとした投資家からの支持を失なう場合もあるとされています。</a:t>
            </a:r>
            <a:endParaRPr kumimoji="1" lang="en-US" altLang="ja-JP" sz="1800" dirty="0">
              <a:latin typeface="ＭＳ 明朝" panose="02020609040205080304" pitchFamily="17" charset="-128"/>
              <a:ea typeface="ＭＳ 明朝" panose="02020609040205080304" pitchFamily="17" charset="-128"/>
            </a:endParaRPr>
          </a:p>
          <a:p>
            <a:endParaRPr kumimoji="1" lang="en-US" altLang="ja-JP" sz="1800" dirty="0">
              <a:latin typeface="ＭＳ 明朝" panose="02020609040205080304" pitchFamily="17" charset="-128"/>
              <a:ea typeface="ＭＳ 明朝" panose="02020609040205080304" pitchFamily="17" charset="-128"/>
            </a:endParaRPr>
          </a:p>
          <a:p>
            <a:r>
              <a:rPr kumimoji="1" lang="ja-JP" altLang="en-US" sz="1800" dirty="0">
                <a:latin typeface="ＭＳ 明朝" panose="02020609040205080304" pitchFamily="17" charset="-128"/>
                <a:ea typeface="ＭＳ 明朝" panose="02020609040205080304" pitchFamily="17" charset="-128"/>
              </a:rPr>
              <a:t>ここには一例として記載させていただいておりますが、結果として私たちの組合員の仕事や生活にも影響を及ぼし、正に「対岸の火事」ではありません。</a:t>
            </a:r>
          </a:p>
          <a:p>
            <a:pPr algn="just"/>
            <a:endParaRPr lang="ja-JP" altLang="ja-JP" sz="21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C9564ED3-5EFA-8858-FD14-BB569DBC0BAE}"/>
              </a:ext>
            </a:extLst>
          </p:cNvPr>
          <p:cNvSpPr>
            <a:spLocks noGrp="1"/>
          </p:cNvSpPr>
          <p:nvPr>
            <p:ph type="sldNum" sz="quarter" idx="5"/>
          </p:nvPr>
        </p:nvSpPr>
        <p:spPr/>
        <p:txBody>
          <a:bodyPr/>
          <a:lstStyle/>
          <a:p>
            <a:fld id="{22FC0AE2-6A0D-4F56-B6FA-B51756811744}" type="slidenum">
              <a:rPr kumimoji="1" lang="ja-JP" altLang="en-US" smtClean="0"/>
              <a:t>9</a:t>
            </a:fld>
            <a:endParaRPr kumimoji="1" lang="ja-JP" altLang="en-US"/>
          </a:p>
        </p:txBody>
      </p:sp>
    </p:spTree>
    <p:extLst>
      <p:ext uri="{BB962C8B-B14F-4D97-AF65-F5344CB8AC3E}">
        <p14:creationId xmlns:p14="http://schemas.microsoft.com/office/powerpoint/2010/main" val="245027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03313"/>
            <a:ext cx="8229600" cy="1143000"/>
          </a:xfrm>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765C4CA-25C2-4EA0-A120-8788259DD45C}" type="datetimeFigureOut">
              <a:rPr kumimoji="1" lang="ja-JP" altLang="en-US" smtClean="0"/>
              <a:t>2024/4/4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765C4CA-25C2-4EA0-A120-8788259DD45C}" type="datetimeFigureOut">
              <a:rPr kumimoji="1" lang="ja-JP" altLang="en-US" smtClean="0"/>
              <a:t>2024/4/4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AA8207-7CAF-4EA0-A125-9F300A07373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68AE75F-A6ED-40CF-97AC-51D21621F2F4}"/>
              </a:ext>
            </a:extLst>
          </p:cNvPr>
          <p:cNvSpPr>
            <a:spLocks noGrp="1"/>
          </p:cNvSpPr>
          <p:nvPr>
            <p:ph type="dt" sz="half" idx="10"/>
          </p:nvPr>
        </p:nvSpPr>
        <p:spPr/>
        <p:txBody>
          <a:bodyPr/>
          <a:lstStyle/>
          <a:p>
            <a:fld id="{F765C4CA-25C2-4EA0-A120-8788259DD45C}" type="datetimeFigureOut">
              <a:rPr kumimoji="1" lang="ja-JP" altLang="en-US" smtClean="0"/>
              <a:t>2024/4/4</a:t>
            </a:fld>
            <a:endParaRPr kumimoji="1" lang="ja-JP" altLang="en-US"/>
          </a:p>
        </p:txBody>
      </p:sp>
      <p:sp>
        <p:nvSpPr>
          <p:cNvPr id="4" name="フッター プレースホルダー 3">
            <a:extLst>
              <a:ext uri="{FF2B5EF4-FFF2-40B4-BE49-F238E27FC236}">
                <a16:creationId xmlns:a16="http://schemas.microsoft.com/office/drawing/2014/main" id="{B322E255-ED1F-486D-A1B9-2F2AD272E68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4D3FE72-5516-488E-ACBB-43C093925B40}"/>
              </a:ext>
            </a:extLst>
          </p:cNvPr>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extLst>
      <p:ext uri="{BB962C8B-B14F-4D97-AF65-F5344CB8AC3E}">
        <p14:creationId xmlns:p14="http://schemas.microsoft.com/office/powerpoint/2010/main" val="4185428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EC1C48A-C740-42E9-94E8-20C6BACF5D97}" type="datetimeFigureOut">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36BDFB-08B0-487A-ABBC-69A9EFC4D742}" type="slidenum">
              <a:rPr kumimoji="1" lang="ja-JP" altLang="en-US" smtClean="0"/>
              <a:t>‹#›</a:t>
            </a:fld>
            <a:endParaRPr kumimoji="1" lang="ja-JP" altLang="en-US"/>
          </a:p>
        </p:txBody>
      </p:sp>
    </p:spTree>
    <p:extLst>
      <p:ext uri="{BB962C8B-B14F-4D97-AF65-F5344CB8AC3E}">
        <p14:creationId xmlns:p14="http://schemas.microsoft.com/office/powerpoint/2010/main" val="21748261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589B29-6764-431C-89C9-58DDE010CC2A}"/>
              </a:ext>
            </a:extLst>
          </p:cNvPr>
          <p:cNvSpPr>
            <a:spLocks noGrp="1"/>
          </p:cNvSpPr>
          <p:nvPr>
            <p:ph type="ctrTitle"/>
          </p:nvPr>
        </p:nvSpPr>
        <p:spPr>
          <a:xfrm>
            <a:off x="1143000" y="1122363"/>
            <a:ext cx="6858000" cy="2387600"/>
          </a:xfrm>
          <a:prstGeom prst="rect">
            <a:avLst/>
          </a:prstGeom>
        </p:spPr>
        <p:txBody>
          <a:bodyPr anchor="b"/>
          <a:lstStyle>
            <a:lvl1pPr algn="ctr">
              <a:defRPr sz="5539"/>
            </a:lvl1pPr>
          </a:lstStyle>
          <a:p>
            <a:r>
              <a:rPr lang="ja-JP" altLang="en-US"/>
              <a:t>マスター タイトルの書式設定</a:t>
            </a:r>
          </a:p>
        </p:txBody>
      </p:sp>
      <p:sp>
        <p:nvSpPr>
          <p:cNvPr id="3" name="サブタイトル 2">
            <a:extLst>
              <a:ext uri="{FF2B5EF4-FFF2-40B4-BE49-F238E27FC236}">
                <a16:creationId xmlns:a16="http://schemas.microsoft.com/office/drawing/2014/main" id="{035AA7B6-E158-41FA-90F5-B977CFBDDA8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p>
        </p:txBody>
      </p:sp>
      <p:sp>
        <p:nvSpPr>
          <p:cNvPr id="5" name="スライド番号プレースホルダー 1">
            <a:extLst>
              <a:ext uri="{FF2B5EF4-FFF2-40B4-BE49-F238E27FC236}">
                <a16:creationId xmlns:a16="http://schemas.microsoft.com/office/drawing/2014/main" id="{078CAE64-7719-42B4-894E-EDAC45A7738B}"/>
              </a:ext>
            </a:extLst>
          </p:cNvPr>
          <p:cNvSpPr>
            <a:spLocks noGrp="1"/>
          </p:cNvSpPr>
          <p:nvPr>
            <p:ph type="sldNum" sz="quarter" idx="4"/>
          </p:nvPr>
        </p:nvSpPr>
        <p:spPr>
          <a:xfrm>
            <a:off x="6186488" y="442782"/>
            <a:ext cx="2057400" cy="365125"/>
          </a:xfrm>
          <a:prstGeom prst="rect">
            <a:avLst/>
          </a:prstGeom>
        </p:spPr>
        <p:txBody>
          <a:bodyPr vert="horz" lIns="91440" tIns="45720" rIns="91440" bIns="45720" rtlCol="0" anchor="ctr"/>
          <a:lstStyle>
            <a:lvl1pPr algn="r">
              <a:defRPr sz="1400">
                <a:solidFill>
                  <a:schemeClr val="tx1"/>
                </a:solidFill>
                <a:latin typeface="HG丸ｺﾞｼｯｸM-PRO" panose="020F0600000000000000" pitchFamily="50" charset="-128"/>
                <a:ea typeface="HG丸ｺﾞｼｯｸM-PRO" panose="020F0600000000000000" pitchFamily="50" charset="-128"/>
              </a:defRPr>
            </a:lvl1pPr>
          </a:lstStyle>
          <a:p>
            <a:fld id="{144FAEC6-B81B-4F9E-AC0C-8C87E645B31E}" type="slidenum">
              <a:rPr lang="ja-JP" altLang="en-US" smtClean="0"/>
              <a:pPr/>
              <a:t>‹#›</a:t>
            </a:fld>
            <a:r>
              <a:rPr lang="en-US" altLang="ja-JP" dirty="0"/>
              <a:t>/35</a:t>
            </a:r>
            <a:endParaRPr lang="ja-JP" altLang="en-US" dirty="0"/>
          </a:p>
        </p:txBody>
      </p:sp>
    </p:spTree>
    <p:extLst>
      <p:ext uri="{BB962C8B-B14F-4D97-AF65-F5344CB8AC3E}">
        <p14:creationId xmlns:p14="http://schemas.microsoft.com/office/powerpoint/2010/main" val="1264297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CD46FB-6565-407F-933D-3A28B5BDBC8C}"/>
              </a:ext>
            </a:extLst>
          </p:cNvPr>
          <p:cNvSpPr>
            <a:spLocks noGrp="1"/>
          </p:cNvSpPr>
          <p:nvPr>
            <p:ph type="title"/>
          </p:nvPr>
        </p:nvSpPr>
        <p:spPr>
          <a:xfrm>
            <a:off x="628651" y="365126"/>
            <a:ext cx="7886700" cy="1325563"/>
          </a:xfrm>
          <a:prstGeom prst="rect">
            <a:avLst/>
          </a:prstGeom>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21DAC319-2F6D-4785-BEE0-6B7FE0AFF6A9}"/>
              </a:ext>
            </a:extLst>
          </p:cNvPr>
          <p:cNvSpPr>
            <a:spLocks noGrp="1"/>
          </p:cNvSpPr>
          <p:nvPr>
            <p:ph idx="1"/>
          </p:nvPr>
        </p:nvSpPr>
        <p:spPr>
          <a:xfrm>
            <a:off x="628651" y="1825625"/>
            <a:ext cx="78867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ー 1">
            <a:extLst>
              <a:ext uri="{FF2B5EF4-FFF2-40B4-BE49-F238E27FC236}">
                <a16:creationId xmlns:a16="http://schemas.microsoft.com/office/drawing/2014/main" id="{07E6974B-E4AB-4B4B-8A29-B31A33738A5E}"/>
              </a:ext>
            </a:extLst>
          </p:cNvPr>
          <p:cNvSpPr>
            <a:spLocks noGrp="1"/>
          </p:cNvSpPr>
          <p:nvPr>
            <p:ph type="sldNum" sz="quarter" idx="4"/>
          </p:nvPr>
        </p:nvSpPr>
        <p:spPr>
          <a:xfrm>
            <a:off x="6186488" y="442782"/>
            <a:ext cx="2057400" cy="365125"/>
          </a:xfrm>
          <a:prstGeom prst="rect">
            <a:avLst/>
          </a:prstGeom>
        </p:spPr>
        <p:txBody>
          <a:bodyPr vert="horz" lIns="91440" tIns="45720" rIns="91440" bIns="45720" rtlCol="0" anchor="ctr"/>
          <a:lstStyle>
            <a:lvl1pPr algn="r">
              <a:defRPr sz="1400">
                <a:solidFill>
                  <a:schemeClr val="tx1"/>
                </a:solidFill>
                <a:latin typeface="HG丸ｺﾞｼｯｸM-PRO" panose="020F0600000000000000" pitchFamily="50" charset="-128"/>
                <a:ea typeface="HG丸ｺﾞｼｯｸM-PRO" panose="020F0600000000000000" pitchFamily="50" charset="-128"/>
              </a:defRPr>
            </a:lvl1pPr>
          </a:lstStyle>
          <a:p>
            <a:fld id="{144FAEC6-B81B-4F9E-AC0C-8C87E645B31E}" type="slidenum">
              <a:rPr lang="ja-JP" altLang="en-US" smtClean="0"/>
              <a:pPr/>
              <a:t>‹#›</a:t>
            </a:fld>
            <a:r>
              <a:rPr lang="en-US" altLang="ja-JP"/>
              <a:t>/48</a:t>
            </a:r>
            <a:endParaRPr lang="ja-JP" altLang="en-US" dirty="0"/>
          </a:p>
        </p:txBody>
      </p:sp>
    </p:spTree>
    <p:extLst>
      <p:ext uri="{BB962C8B-B14F-4D97-AF65-F5344CB8AC3E}">
        <p14:creationId xmlns:p14="http://schemas.microsoft.com/office/powerpoint/2010/main" val="3073684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60443-86E9-4DD1-AAB4-0B7A2EB82955}"/>
              </a:ext>
            </a:extLst>
          </p:cNvPr>
          <p:cNvSpPr>
            <a:spLocks noGrp="1"/>
          </p:cNvSpPr>
          <p:nvPr>
            <p:ph type="title"/>
          </p:nvPr>
        </p:nvSpPr>
        <p:spPr>
          <a:xfrm>
            <a:off x="624254" y="1709739"/>
            <a:ext cx="7886700" cy="2852737"/>
          </a:xfrm>
          <a:prstGeom prst="rect">
            <a:avLst/>
          </a:prstGeom>
        </p:spPr>
        <p:txBody>
          <a:bodyPr anchor="b"/>
          <a:lstStyle>
            <a:lvl1pPr>
              <a:defRPr sz="5539"/>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7A3B70A9-427C-42D0-B89D-8CBE01A1AD75}"/>
              </a:ext>
            </a:extLst>
          </p:cNvPr>
          <p:cNvSpPr>
            <a:spLocks noGrp="1"/>
          </p:cNvSpPr>
          <p:nvPr>
            <p:ph type="body" idx="1"/>
          </p:nvPr>
        </p:nvSpPr>
        <p:spPr>
          <a:xfrm>
            <a:off x="624254" y="4589464"/>
            <a:ext cx="7886700" cy="1500187"/>
          </a:xfrm>
          <a:prstGeom prst="rect">
            <a:avLst/>
          </a:prstGeom>
        </p:spPr>
        <p:txBody>
          <a:bodyPr/>
          <a:lstStyle>
            <a:lvl1pPr marL="0" indent="0">
              <a:buNone/>
              <a:defRPr sz="2215"/>
            </a:lvl1pPr>
            <a:lvl2pPr marL="422041" indent="0">
              <a:buNone/>
              <a:defRPr sz="1846"/>
            </a:lvl2pPr>
            <a:lvl3pPr marL="844083" indent="0">
              <a:buNone/>
              <a:defRPr sz="1662"/>
            </a:lvl3pPr>
            <a:lvl4pPr marL="1266124" indent="0">
              <a:buNone/>
              <a:defRPr sz="1477"/>
            </a:lvl4pPr>
            <a:lvl5pPr marL="1688165" indent="0">
              <a:buNone/>
              <a:defRPr sz="1477"/>
            </a:lvl5pPr>
            <a:lvl6pPr marL="2110207" indent="0">
              <a:buNone/>
              <a:defRPr sz="1477"/>
            </a:lvl6pPr>
            <a:lvl7pPr marL="2532248" indent="0">
              <a:buNone/>
              <a:defRPr sz="1477"/>
            </a:lvl7pPr>
            <a:lvl8pPr marL="2954289" indent="0">
              <a:buNone/>
              <a:defRPr sz="1477"/>
            </a:lvl8pPr>
            <a:lvl9pPr marL="3376331" indent="0">
              <a:buNone/>
              <a:defRPr sz="1477"/>
            </a:lvl9pPr>
          </a:lstStyle>
          <a:p>
            <a:pPr lvl="0"/>
            <a:r>
              <a:rPr lang="ja-JP" altLang="en-US"/>
              <a:t>マスター テキストの書式設定</a:t>
            </a:r>
          </a:p>
        </p:txBody>
      </p:sp>
      <p:sp>
        <p:nvSpPr>
          <p:cNvPr id="5" name="スライド番号プレースホルダー 1">
            <a:extLst>
              <a:ext uri="{FF2B5EF4-FFF2-40B4-BE49-F238E27FC236}">
                <a16:creationId xmlns:a16="http://schemas.microsoft.com/office/drawing/2014/main" id="{B935F792-C726-45C6-AB0A-8E04705C2491}"/>
              </a:ext>
            </a:extLst>
          </p:cNvPr>
          <p:cNvSpPr>
            <a:spLocks noGrp="1"/>
          </p:cNvSpPr>
          <p:nvPr>
            <p:ph type="sldNum" sz="quarter" idx="4"/>
          </p:nvPr>
        </p:nvSpPr>
        <p:spPr>
          <a:xfrm>
            <a:off x="6186488" y="442782"/>
            <a:ext cx="2057400" cy="365125"/>
          </a:xfrm>
          <a:prstGeom prst="rect">
            <a:avLst/>
          </a:prstGeom>
        </p:spPr>
        <p:txBody>
          <a:bodyPr vert="horz" lIns="91440" tIns="45720" rIns="91440" bIns="45720" rtlCol="0" anchor="ctr"/>
          <a:lstStyle>
            <a:lvl1pPr algn="r">
              <a:defRPr sz="1400">
                <a:solidFill>
                  <a:schemeClr val="tx1"/>
                </a:solidFill>
                <a:latin typeface="HG丸ｺﾞｼｯｸM-PRO" panose="020F0600000000000000" pitchFamily="50" charset="-128"/>
                <a:ea typeface="HG丸ｺﾞｼｯｸM-PRO" panose="020F0600000000000000" pitchFamily="50" charset="-128"/>
              </a:defRPr>
            </a:lvl1pPr>
          </a:lstStyle>
          <a:p>
            <a:fld id="{144FAEC6-B81B-4F9E-AC0C-8C87E645B31E}" type="slidenum">
              <a:rPr lang="ja-JP" altLang="en-US" smtClean="0"/>
              <a:pPr/>
              <a:t>‹#›</a:t>
            </a:fld>
            <a:r>
              <a:rPr lang="en-US" altLang="ja-JP"/>
              <a:t>/48</a:t>
            </a:r>
            <a:endParaRPr lang="ja-JP" altLang="en-US" dirty="0"/>
          </a:p>
        </p:txBody>
      </p:sp>
    </p:spTree>
    <p:extLst>
      <p:ext uri="{BB962C8B-B14F-4D97-AF65-F5344CB8AC3E}">
        <p14:creationId xmlns:p14="http://schemas.microsoft.com/office/powerpoint/2010/main" val="4231021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D1768D-EFF1-48A6-8536-56667407BC15}"/>
              </a:ext>
            </a:extLst>
          </p:cNvPr>
          <p:cNvSpPr>
            <a:spLocks noGrp="1"/>
          </p:cNvSpPr>
          <p:nvPr>
            <p:ph type="title"/>
          </p:nvPr>
        </p:nvSpPr>
        <p:spPr>
          <a:xfrm>
            <a:off x="628651" y="365126"/>
            <a:ext cx="7886700" cy="1325563"/>
          </a:xfrm>
          <a:prstGeom prst="rect">
            <a:avLst/>
          </a:prstGeom>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AB378929-5B8A-4247-9291-804349865807}"/>
              </a:ext>
            </a:extLst>
          </p:cNvPr>
          <p:cNvSpPr>
            <a:spLocks noGrp="1"/>
          </p:cNvSpPr>
          <p:nvPr>
            <p:ph sz="half" idx="1"/>
          </p:nvPr>
        </p:nvSpPr>
        <p:spPr>
          <a:xfrm>
            <a:off x="628651" y="1825625"/>
            <a:ext cx="3873011"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9AEEA09E-BFD6-4FD5-AD56-30483753DD44}"/>
              </a:ext>
            </a:extLst>
          </p:cNvPr>
          <p:cNvSpPr>
            <a:spLocks noGrp="1"/>
          </p:cNvSpPr>
          <p:nvPr>
            <p:ph sz="half" idx="2"/>
          </p:nvPr>
        </p:nvSpPr>
        <p:spPr>
          <a:xfrm>
            <a:off x="4642339" y="1825625"/>
            <a:ext cx="3873012"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1">
            <a:extLst>
              <a:ext uri="{FF2B5EF4-FFF2-40B4-BE49-F238E27FC236}">
                <a16:creationId xmlns:a16="http://schemas.microsoft.com/office/drawing/2014/main" id="{C0A35860-5FB9-4BA7-B1D3-763399F54B24}"/>
              </a:ext>
            </a:extLst>
          </p:cNvPr>
          <p:cNvSpPr>
            <a:spLocks noGrp="1"/>
          </p:cNvSpPr>
          <p:nvPr>
            <p:ph type="sldNum" sz="quarter" idx="4"/>
          </p:nvPr>
        </p:nvSpPr>
        <p:spPr>
          <a:xfrm>
            <a:off x="6186488" y="442782"/>
            <a:ext cx="2057400" cy="365125"/>
          </a:xfrm>
          <a:prstGeom prst="rect">
            <a:avLst/>
          </a:prstGeom>
        </p:spPr>
        <p:txBody>
          <a:bodyPr vert="horz" lIns="91440" tIns="45720" rIns="91440" bIns="45720" rtlCol="0" anchor="ctr"/>
          <a:lstStyle>
            <a:lvl1pPr algn="r">
              <a:defRPr sz="1400">
                <a:solidFill>
                  <a:schemeClr val="tx1"/>
                </a:solidFill>
                <a:latin typeface="HG丸ｺﾞｼｯｸM-PRO" panose="020F0600000000000000" pitchFamily="50" charset="-128"/>
                <a:ea typeface="HG丸ｺﾞｼｯｸM-PRO" panose="020F0600000000000000" pitchFamily="50" charset="-128"/>
              </a:defRPr>
            </a:lvl1pPr>
          </a:lstStyle>
          <a:p>
            <a:fld id="{144FAEC6-B81B-4F9E-AC0C-8C87E645B31E}" type="slidenum">
              <a:rPr lang="ja-JP" altLang="en-US" smtClean="0"/>
              <a:pPr/>
              <a:t>‹#›</a:t>
            </a:fld>
            <a:r>
              <a:rPr lang="en-US" altLang="ja-JP"/>
              <a:t>/48</a:t>
            </a:r>
            <a:endParaRPr lang="ja-JP" altLang="en-US" dirty="0"/>
          </a:p>
        </p:txBody>
      </p:sp>
    </p:spTree>
    <p:extLst>
      <p:ext uri="{BB962C8B-B14F-4D97-AF65-F5344CB8AC3E}">
        <p14:creationId xmlns:p14="http://schemas.microsoft.com/office/powerpoint/2010/main" val="195393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176044-B368-40C9-BC48-64BB45F0D62B}"/>
              </a:ext>
            </a:extLst>
          </p:cNvPr>
          <p:cNvSpPr>
            <a:spLocks noGrp="1"/>
          </p:cNvSpPr>
          <p:nvPr>
            <p:ph type="title"/>
          </p:nvPr>
        </p:nvSpPr>
        <p:spPr>
          <a:xfrm>
            <a:off x="630116" y="365126"/>
            <a:ext cx="7886700" cy="1325563"/>
          </a:xfrm>
          <a:prstGeom prst="rect">
            <a:avLst/>
          </a:prstGeo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7065CBD2-9A2F-496B-89A0-AEA2C0BE8436}"/>
              </a:ext>
            </a:extLst>
          </p:cNvPr>
          <p:cNvSpPr>
            <a:spLocks noGrp="1"/>
          </p:cNvSpPr>
          <p:nvPr>
            <p:ph type="body" idx="1"/>
          </p:nvPr>
        </p:nvSpPr>
        <p:spPr>
          <a:xfrm>
            <a:off x="630116" y="1681163"/>
            <a:ext cx="3868615" cy="82391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796B1A26-A236-4732-AA97-A10AAC954251}"/>
              </a:ext>
            </a:extLst>
          </p:cNvPr>
          <p:cNvSpPr>
            <a:spLocks noGrp="1"/>
          </p:cNvSpPr>
          <p:nvPr>
            <p:ph sz="half" idx="2"/>
          </p:nvPr>
        </p:nvSpPr>
        <p:spPr>
          <a:xfrm>
            <a:off x="630116" y="2505075"/>
            <a:ext cx="3868615"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AC1B8453-AF55-4736-A6BB-B08EE92918C6}"/>
              </a:ext>
            </a:extLst>
          </p:cNvPr>
          <p:cNvSpPr>
            <a:spLocks noGrp="1"/>
          </p:cNvSpPr>
          <p:nvPr>
            <p:ph type="body" sz="quarter" idx="3"/>
          </p:nvPr>
        </p:nvSpPr>
        <p:spPr>
          <a:xfrm>
            <a:off x="4629151" y="1681163"/>
            <a:ext cx="3887665" cy="82391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39088786-1D16-42EA-8520-E1EDC1B6353A}"/>
              </a:ext>
            </a:extLst>
          </p:cNvPr>
          <p:cNvSpPr>
            <a:spLocks noGrp="1"/>
          </p:cNvSpPr>
          <p:nvPr>
            <p:ph sz="quarter" idx="4"/>
          </p:nvPr>
        </p:nvSpPr>
        <p:spPr>
          <a:xfrm>
            <a:off x="4629151" y="2505075"/>
            <a:ext cx="3887665"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スライド番号プレースホルダー 1">
            <a:extLst>
              <a:ext uri="{FF2B5EF4-FFF2-40B4-BE49-F238E27FC236}">
                <a16:creationId xmlns:a16="http://schemas.microsoft.com/office/drawing/2014/main" id="{B4C70378-39EE-471C-984B-B7F5C50094FB}"/>
              </a:ext>
            </a:extLst>
          </p:cNvPr>
          <p:cNvSpPr>
            <a:spLocks noGrp="1"/>
          </p:cNvSpPr>
          <p:nvPr>
            <p:ph type="sldNum" sz="quarter" idx="10"/>
          </p:nvPr>
        </p:nvSpPr>
        <p:spPr>
          <a:xfrm>
            <a:off x="6186488" y="442782"/>
            <a:ext cx="2057400" cy="365125"/>
          </a:xfrm>
          <a:prstGeom prst="rect">
            <a:avLst/>
          </a:prstGeom>
        </p:spPr>
        <p:txBody>
          <a:bodyPr vert="horz" lIns="91440" tIns="45720" rIns="91440" bIns="45720" rtlCol="0" anchor="ctr"/>
          <a:lstStyle>
            <a:lvl1pPr algn="r">
              <a:defRPr sz="1400">
                <a:solidFill>
                  <a:schemeClr val="tx1"/>
                </a:solidFill>
                <a:latin typeface="HG丸ｺﾞｼｯｸM-PRO" panose="020F0600000000000000" pitchFamily="50" charset="-128"/>
                <a:ea typeface="HG丸ｺﾞｼｯｸM-PRO" panose="020F0600000000000000" pitchFamily="50" charset="-128"/>
              </a:defRPr>
            </a:lvl1pPr>
          </a:lstStyle>
          <a:p>
            <a:fld id="{144FAEC6-B81B-4F9E-AC0C-8C87E645B31E}" type="slidenum">
              <a:rPr lang="ja-JP" altLang="en-US" smtClean="0"/>
              <a:pPr/>
              <a:t>‹#›</a:t>
            </a:fld>
            <a:r>
              <a:rPr lang="en-US" altLang="ja-JP"/>
              <a:t>/48</a:t>
            </a:r>
            <a:endParaRPr lang="ja-JP" altLang="en-US" dirty="0"/>
          </a:p>
        </p:txBody>
      </p:sp>
    </p:spTree>
    <p:extLst>
      <p:ext uri="{BB962C8B-B14F-4D97-AF65-F5344CB8AC3E}">
        <p14:creationId xmlns:p14="http://schemas.microsoft.com/office/powerpoint/2010/main" val="4253213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3D67A6-3731-4DD9-8B4B-555E7F2AC9AA}"/>
              </a:ext>
            </a:extLst>
          </p:cNvPr>
          <p:cNvSpPr>
            <a:spLocks noGrp="1"/>
          </p:cNvSpPr>
          <p:nvPr>
            <p:ph type="title"/>
          </p:nvPr>
        </p:nvSpPr>
        <p:spPr>
          <a:xfrm>
            <a:off x="628651" y="365126"/>
            <a:ext cx="7886700" cy="1325563"/>
          </a:xfrm>
          <a:prstGeom prst="rect">
            <a:avLst/>
          </a:prstGeom>
        </p:spPr>
        <p:txBody>
          <a:bodyPr/>
          <a:lstStyle/>
          <a:p>
            <a:r>
              <a:rPr lang="ja-JP" altLang="en-US"/>
              <a:t>マスター タイトルの書式設定</a:t>
            </a:r>
          </a:p>
        </p:txBody>
      </p:sp>
      <p:sp>
        <p:nvSpPr>
          <p:cNvPr id="4" name="スライド番号プレースホルダー 1">
            <a:extLst>
              <a:ext uri="{FF2B5EF4-FFF2-40B4-BE49-F238E27FC236}">
                <a16:creationId xmlns:a16="http://schemas.microsoft.com/office/drawing/2014/main" id="{F6C0C8A8-FCBA-4675-8B72-1EC26D43A14E}"/>
              </a:ext>
            </a:extLst>
          </p:cNvPr>
          <p:cNvSpPr>
            <a:spLocks noGrp="1"/>
          </p:cNvSpPr>
          <p:nvPr>
            <p:ph type="sldNum" sz="quarter" idx="4"/>
          </p:nvPr>
        </p:nvSpPr>
        <p:spPr>
          <a:xfrm>
            <a:off x="6186488" y="442782"/>
            <a:ext cx="2057400" cy="365125"/>
          </a:xfrm>
          <a:prstGeom prst="rect">
            <a:avLst/>
          </a:prstGeom>
        </p:spPr>
        <p:txBody>
          <a:bodyPr vert="horz" lIns="91440" tIns="45720" rIns="91440" bIns="45720" rtlCol="0" anchor="ctr"/>
          <a:lstStyle>
            <a:lvl1pPr algn="r">
              <a:defRPr sz="1400">
                <a:solidFill>
                  <a:schemeClr val="tx1"/>
                </a:solidFill>
                <a:latin typeface="HG丸ｺﾞｼｯｸM-PRO" panose="020F0600000000000000" pitchFamily="50" charset="-128"/>
                <a:ea typeface="HG丸ｺﾞｼｯｸM-PRO" panose="020F0600000000000000" pitchFamily="50" charset="-128"/>
              </a:defRPr>
            </a:lvl1pPr>
          </a:lstStyle>
          <a:p>
            <a:fld id="{144FAEC6-B81B-4F9E-AC0C-8C87E645B31E}" type="slidenum">
              <a:rPr lang="ja-JP" altLang="en-US" smtClean="0"/>
              <a:pPr/>
              <a:t>‹#›</a:t>
            </a:fld>
            <a:r>
              <a:rPr lang="en-US" altLang="ja-JP"/>
              <a:t>/48</a:t>
            </a:r>
            <a:endParaRPr lang="ja-JP" altLang="en-US" dirty="0"/>
          </a:p>
        </p:txBody>
      </p:sp>
    </p:spTree>
    <p:extLst>
      <p:ext uri="{BB962C8B-B14F-4D97-AF65-F5344CB8AC3E}">
        <p14:creationId xmlns:p14="http://schemas.microsoft.com/office/powerpoint/2010/main" val="1432640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スライド番号プレースホルダー 1">
            <a:extLst>
              <a:ext uri="{FF2B5EF4-FFF2-40B4-BE49-F238E27FC236}">
                <a16:creationId xmlns:a16="http://schemas.microsoft.com/office/drawing/2014/main" id="{0DD5B61B-91BD-4BF1-A8A4-70293409ADB1}"/>
              </a:ext>
            </a:extLst>
          </p:cNvPr>
          <p:cNvSpPr>
            <a:spLocks noGrp="1"/>
          </p:cNvSpPr>
          <p:nvPr>
            <p:ph type="sldNum" sz="quarter" idx="4"/>
          </p:nvPr>
        </p:nvSpPr>
        <p:spPr>
          <a:xfrm>
            <a:off x="6186488" y="442782"/>
            <a:ext cx="2057400" cy="365125"/>
          </a:xfrm>
          <a:prstGeom prst="rect">
            <a:avLst/>
          </a:prstGeom>
        </p:spPr>
        <p:txBody>
          <a:bodyPr vert="horz" lIns="91440" tIns="45720" rIns="91440" bIns="45720" rtlCol="0" anchor="ctr"/>
          <a:lstStyle>
            <a:lvl1pPr algn="r">
              <a:defRPr sz="1400">
                <a:solidFill>
                  <a:schemeClr val="tx1"/>
                </a:solidFill>
                <a:latin typeface="HG丸ｺﾞｼｯｸM-PRO" panose="020F0600000000000000" pitchFamily="50" charset="-128"/>
                <a:ea typeface="HG丸ｺﾞｼｯｸM-PRO" panose="020F0600000000000000" pitchFamily="50" charset="-128"/>
              </a:defRPr>
            </a:lvl1pPr>
          </a:lstStyle>
          <a:p>
            <a:fld id="{144FAEC6-B81B-4F9E-AC0C-8C87E645B31E}" type="slidenum">
              <a:rPr lang="ja-JP" altLang="en-US" smtClean="0"/>
              <a:pPr/>
              <a:t>‹#›</a:t>
            </a:fld>
            <a:r>
              <a:rPr lang="en-US" altLang="ja-JP" dirty="0"/>
              <a:t>/</a:t>
            </a:r>
            <a:r>
              <a:rPr lang="ja-JP" altLang="en-US" dirty="0"/>
              <a:t>３９</a:t>
            </a:r>
          </a:p>
        </p:txBody>
      </p:sp>
    </p:spTree>
    <p:extLst>
      <p:ext uri="{BB962C8B-B14F-4D97-AF65-F5344CB8AC3E}">
        <p14:creationId xmlns:p14="http://schemas.microsoft.com/office/powerpoint/2010/main" val="1669080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F765C4CA-25C2-4EA0-A120-8788259DD45C}" type="datetimeFigureOut">
              <a:rPr kumimoji="1" lang="ja-JP" altLang="en-US" smtClean="0"/>
              <a:t>2024/4/4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3BD447-B3D1-45AC-9E1F-6D2E6755827A}"/>
              </a:ext>
            </a:extLst>
          </p:cNvPr>
          <p:cNvSpPr>
            <a:spLocks noGrp="1"/>
          </p:cNvSpPr>
          <p:nvPr>
            <p:ph type="title"/>
          </p:nvPr>
        </p:nvSpPr>
        <p:spPr>
          <a:xfrm>
            <a:off x="630115" y="457200"/>
            <a:ext cx="2948354" cy="1600200"/>
          </a:xfrm>
          <a:prstGeom prst="rect">
            <a:avLst/>
          </a:prstGeom>
        </p:spPr>
        <p:txBody>
          <a:bodyPr anchor="b"/>
          <a:lstStyle>
            <a:lvl1pPr>
              <a:defRPr sz="2954"/>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E6605E3-4382-4F94-AEBE-510A7C63B0FE}"/>
              </a:ext>
            </a:extLst>
          </p:cNvPr>
          <p:cNvSpPr>
            <a:spLocks noGrp="1"/>
          </p:cNvSpPr>
          <p:nvPr>
            <p:ph idx="1"/>
          </p:nvPr>
        </p:nvSpPr>
        <p:spPr>
          <a:xfrm>
            <a:off x="3887666" y="987426"/>
            <a:ext cx="4629150" cy="4873625"/>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AA42847E-6937-45E2-B9EA-B83E63AA9147}"/>
              </a:ext>
            </a:extLst>
          </p:cNvPr>
          <p:cNvSpPr>
            <a:spLocks noGrp="1"/>
          </p:cNvSpPr>
          <p:nvPr>
            <p:ph type="body" sz="half" idx="2"/>
          </p:nvPr>
        </p:nvSpPr>
        <p:spPr>
          <a:xfrm>
            <a:off x="630115" y="2057400"/>
            <a:ext cx="2948354" cy="3811588"/>
          </a:xfrm>
          <a:prstGeom prst="rect">
            <a:avLst/>
          </a:prstGeo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6" name="スライド番号プレースホルダー 1">
            <a:extLst>
              <a:ext uri="{FF2B5EF4-FFF2-40B4-BE49-F238E27FC236}">
                <a16:creationId xmlns:a16="http://schemas.microsoft.com/office/drawing/2014/main" id="{781CD54F-4697-4C38-9CFC-7382515FF307}"/>
              </a:ext>
            </a:extLst>
          </p:cNvPr>
          <p:cNvSpPr>
            <a:spLocks noGrp="1"/>
          </p:cNvSpPr>
          <p:nvPr>
            <p:ph type="sldNum" sz="quarter" idx="4"/>
          </p:nvPr>
        </p:nvSpPr>
        <p:spPr>
          <a:xfrm>
            <a:off x="6186488" y="442782"/>
            <a:ext cx="2057400" cy="365125"/>
          </a:xfrm>
          <a:prstGeom prst="rect">
            <a:avLst/>
          </a:prstGeom>
        </p:spPr>
        <p:txBody>
          <a:bodyPr vert="horz" lIns="91440" tIns="45720" rIns="91440" bIns="45720" rtlCol="0" anchor="ctr"/>
          <a:lstStyle>
            <a:lvl1pPr algn="r">
              <a:defRPr sz="1400">
                <a:solidFill>
                  <a:schemeClr val="tx1"/>
                </a:solidFill>
                <a:latin typeface="HG丸ｺﾞｼｯｸM-PRO" panose="020F0600000000000000" pitchFamily="50" charset="-128"/>
                <a:ea typeface="HG丸ｺﾞｼｯｸM-PRO" panose="020F0600000000000000" pitchFamily="50" charset="-128"/>
              </a:defRPr>
            </a:lvl1pPr>
          </a:lstStyle>
          <a:p>
            <a:fld id="{144FAEC6-B81B-4F9E-AC0C-8C87E645B31E}" type="slidenum">
              <a:rPr lang="ja-JP" altLang="en-US" smtClean="0"/>
              <a:pPr/>
              <a:t>‹#›</a:t>
            </a:fld>
            <a:r>
              <a:rPr lang="en-US" altLang="ja-JP"/>
              <a:t>/48</a:t>
            </a:r>
            <a:endParaRPr lang="ja-JP" altLang="en-US" dirty="0"/>
          </a:p>
        </p:txBody>
      </p:sp>
    </p:spTree>
    <p:extLst>
      <p:ext uri="{BB962C8B-B14F-4D97-AF65-F5344CB8AC3E}">
        <p14:creationId xmlns:p14="http://schemas.microsoft.com/office/powerpoint/2010/main" val="2068103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2EE271-C6D4-4EF8-AD8C-770E25DFAA4F}"/>
              </a:ext>
            </a:extLst>
          </p:cNvPr>
          <p:cNvSpPr>
            <a:spLocks noGrp="1"/>
          </p:cNvSpPr>
          <p:nvPr>
            <p:ph type="title"/>
          </p:nvPr>
        </p:nvSpPr>
        <p:spPr>
          <a:xfrm>
            <a:off x="630115" y="457200"/>
            <a:ext cx="2948354" cy="1600200"/>
          </a:xfrm>
          <a:prstGeom prst="rect">
            <a:avLst/>
          </a:prstGeom>
        </p:spPr>
        <p:txBody>
          <a:bodyPr anchor="b"/>
          <a:lstStyle>
            <a:lvl1pPr>
              <a:defRPr sz="2954"/>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7A23FF02-611C-4301-A083-310E2C1915B2}"/>
              </a:ext>
            </a:extLst>
          </p:cNvPr>
          <p:cNvSpPr>
            <a:spLocks noGrp="1"/>
          </p:cNvSpPr>
          <p:nvPr>
            <p:ph type="pic" idx="1"/>
          </p:nvPr>
        </p:nvSpPr>
        <p:spPr>
          <a:xfrm>
            <a:off x="3887666" y="987426"/>
            <a:ext cx="4629150" cy="4873625"/>
          </a:xfrm>
          <a:prstGeom prst="rect">
            <a:avLst/>
          </a:prstGeo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ー 3">
            <a:extLst>
              <a:ext uri="{FF2B5EF4-FFF2-40B4-BE49-F238E27FC236}">
                <a16:creationId xmlns:a16="http://schemas.microsoft.com/office/drawing/2014/main" id="{59D77DA5-1FE4-44C0-8795-5F8D609A48DF}"/>
              </a:ext>
            </a:extLst>
          </p:cNvPr>
          <p:cNvSpPr>
            <a:spLocks noGrp="1"/>
          </p:cNvSpPr>
          <p:nvPr>
            <p:ph type="body" sz="half" idx="2"/>
          </p:nvPr>
        </p:nvSpPr>
        <p:spPr>
          <a:xfrm>
            <a:off x="630115" y="2057400"/>
            <a:ext cx="2948354" cy="3811588"/>
          </a:xfrm>
          <a:prstGeom prst="rect">
            <a:avLst/>
          </a:prstGeo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ja-JP" altLang="en-US"/>
              <a:t>マスター テキストの書式設定</a:t>
            </a:r>
          </a:p>
        </p:txBody>
      </p:sp>
      <p:sp>
        <p:nvSpPr>
          <p:cNvPr id="6" name="スライド番号プレースホルダー 1">
            <a:extLst>
              <a:ext uri="{FF2B5EF4-FFF2-40B4-BE49-F238E27FC236}">
                <a16:creationId xmlns:a16="http://schemas.microsoft.com/office/drawing/2014/main" id="{57170B0A-845A-4007-81DF-1EE68BD73F61}"/>
              </a:ext>
            </a:extLst>
          </p:cNvPr>
          <p:cNvSpPr>
            <a:spLocks noGrp="1"/>
          </p:cNvSpPr>
          <p:nvPr>
            <p:ph type="sldNum" sz="quarter" idx="4"/>
          </p:nvPr>
        </p:nvSpPr>
        <p:spPr>
          <a:xfrm>
            <a:off x="6186488" y="442782"/>
            <a:ext cx="2057400" cy="365125"/>
          </a:xfrm>
          <a:prstGeom prst="rect">
            <a:avLst/>
          </a:prstGeom>
        </p:spPr>
        <p:txBody>
          <a:bodyPr vert="horz" lIns="91440" tIns="45720" rIns="91440" bIns="45720" rtlCol="0" anchor="ctr"/>
          <a:lstStyle>
            <a:lvl1pPr algn="r">
              <a:defRPr sz="1400">
                <a:solidFill>
                  <a:schemeClr val="tx1"/>
                </a:solidFill>
                <a:latin typeface="HG丸ｺﾞｼｯｸM-PRO" panose="020F0600000000000000" pitchFamily="50" charset="-128"/>
                <a:ea typeface="HG丸ｺﾞｼｯｸM-PRO" panose="020F0600000000000000" pitchFamily="50" charset="-128"/>
              </a:defRPr>
            </a:lvl1pPr>
          </a:lstStyle>
          <a:p>
            <a:fld id="{144FAEC6-B81B-4F9E-AC0C-8C87E645B31E}" type="slidenum">
              <a:rPr lang="ja-JP" altLang="en-US" smtClean="0"/>
              <a:pPr/>
              <a:t>‹#›</a:t>
            </a:fld>
            <a:r>
              <a:rPr lang="en-US" altLang="ja-JP"/>
              <a:t>/48</a:t>
            </a:r>
            <a:endParaRPr lang="ja-JP" altLang="en-US" dirty="0"/>
          </a:p>
        </p:txBody>
      </p:sp>
    </p:spTree>
    <p:extLst>
      <p:ext uri="{BB962C8B-B14F-4D97-AF65-F5344CB8AC3E}">
        <p14:creationId xmlns:p14="http://schemas.microsoft.com/office/powerpoint/2010/main" val="2737431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70371-21DE-4ABD-A14D-E63FEA590D11}"/>
              </a:ext>
            </a:extLst>
          </p:cNvPr>
          <p:cNvSpPr>
            <a:spLocks noGrp="1"/>
          </p:cNvSpPr>
          <p:nvPr>
            <p:ph type="title"/>
          </p:nvPr>
        </p:nvSpPr>
        <p:spPr>
          <a:xfrm>
            <a:off x="628651" y="365126"/>
            <a:ext cx="7886700" cy="1325563"/>
          </a:xfrm>
          <a:prstGeom prst="rect">
            <a:avLst/>
          </a:prstGeom>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BA5C5E3-B48D-489F-9787-D3FA67145EDA}"/>
              </a:ext>
            </a:extLst>
          </p:cNvPr>
          <p:cNvSpPr>
            <a:spLocks noGrp="1"/>
          </p:cNvSpPr>
          <p:nvPr>
            <p:ph type="body" orient="vert" idx="1"/>
          </p:nvPr>
        </p:nvSpPr>
        <p:spPr>
          <a:xfrm>
            <a:off x="628651" y="1825625"/>
            <a:ext cx="78867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ー 1">
            <a:extLst>
              <a:ext uri="{FF2B5EF4-FFF2-40B4-BE49-F238E27FC236}">
                <a16:creationId xmlns:a16="http://schemas.microsoft.com/office/drawing/2014/main" id="{279DDE9E-E910-468F-83AF-BD9DBB9E2F73}"/>
              </a:ext>
            </a:extLst>
          </p:cNvPr>
          <p:cNvSpPr>
            <a:spLocks noGrp="1"/>
          </p:cNvSpPr>
          <p:nvPr>
            <p:ph type="sldNum" sz="quarter" idx="4"/>
          </p:nvPr>
        </p:nvSpPr>
        <p:spPr>
          <a:xfrm>
            <a:off x="6186488" y="442782"/>
            <a:ext cx="2057400" cy="365125"/>
          </a:xfrm>
          <a:prstGeom prst="rect">
            <a:avLst/>
          </a:prstGeom>
        </p:spPr>
        <p:txBody>
          <a:bodyPr vert="horz" lIns="91440" tIns="45720" rIns="91440" bIns="45720" rtlCol="0" anchor="ctr"/>
          <a:lstStyle>
            <a:lvl1pPr algn="r">
              <a:defRPr sz="1400">
                <a:solidFill>
                  <a:schemeClr val="tx1"/>
                </a:solidFill>
                <a:latin typeface="HG丸ｺﾞｼｯｸM-PRO" panose="020F0600000000000000" pitchFamily="50" charset="-128"/>
                <a:ea typeface="HG丸ｺﾞｼｯｸM-PRO" panose="020F0600000000000000" pitchFamily="50" charset="-128"/>
              </a:defRPr>
            </a:lvl1pPr>
          </a:lstStyle>
          <a:p>
            <a:fld id="{144FAEC6-B81B-4F9E-AC0C-8C87E645B31E}" type="slidenum">
              <a:rPr lang="ja-JP" altLang="en-US" smtClean="0"/>
              <a:pPr/>
              <a:t>‹#›</a:t>
            </a:fld>
            <a:r>
              <a:rPr lang="en-US" altLang="ja-JP"/>
              <a:t>/48</a:t>
            </a:r>
            <a:endParaRPr lang="ja-JP" altLang="en-US" dirty="0"/>
          </a:p>
        </p:txBody>
      </p:sp>
    </p:spTree>
    <p:extLst>
      <p:ext uri="{BB962C8B-B14F-4D97-AF65-F5344CB8AC3E}">
        <p14:creationId xmlns:p14="http://schemas.microsoft.com/office/powerpoint/2010/main" val="1598602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4A77153-2F60-4060-9390-EFF95B9F711A}"/>
              </a:ext>
            </a:extLst>
          </p:cNvPr>
          <p:cNvSpPr>
            <a:spLocks noGrp="1"/>
          </p:cNvSpPr>
          <p:nvPr>
            <p:ph type="title" orient="vert"/>
          </p:nvPr>
        </p:nvSpPr>
        <p:spPr>
          <a:xfrm>
            <a:off x="6544408" y="365125"/>
            <a:ext cx="1970943" cy="5811838"/>
          </a:xfrm>
          <a:prstGeom prst="rect">
            <a:avLst/>
          </a:prstGeo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D0011B-66E2-412A-83E2-EDEFB03B56DD}"/>
              </a:ext>
            </a:extLst>
          </p:cNvPr>
          <p:cNvSpPr>
            <a:spLocks noGrp="1"/>
          </p:cNvSpPr>
          <p:nvPr>
            <p:ph type="body" orient="vert" idx="1"/>
          </p:nvPr>
        </p:nvSpPr>
        <p:spPr>
          <a:xfrm>
            <a:off x="628651" y="365125"/>
            <a:ext cx="5775080"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ー 1">
            <a:extLst>
              <a:ext uri="{FF2B5EF4-FFF2-40B4-BE49-F238E27FC236}">
                <a16:creationId xmlns:a16="http://schemas.microsoft.com/office/drawing/2014/main" id="{852D84A3-2A64-4C77-91FA-EDF9792F916F}"/>
              </a:ext>
            </a:extLst>
          </p:cNvPr>
          <p:cNvSpPr>
            <a:spLocks noGrp="1"/>
          </p:cNvSpPr>
          <p:nvPr>
            <p:ph type="sldNum" sz="quarter" idx="4"/>
          </p:nvPr>
        </p:nvSpPr>
        <p:spPr>
          <a:xfrm>
            <a:off x="6186488" y="442782"/>
            <a:ext cx="2057400" cy="365125"/>
          </a:xfrm>
          <a:prstGeom prst="rect">
            <a:avLst/>
          </a:prstGeom>
        </p:spPr>
        <p:txBody>
          <a:bodyPr vert="horz" lIns="91440" tIns="45720" rIns="91440" bIns="45720" rtlCol="0" anchor="ctr"/>
          <a:lstStyle>
            <a:lvl1pPr algn="r">
              <a:defRPr sz="1400">
                <a:solidFill>
                  <a:schemeClr val="tx1"/>
                </a:solidFill>
                <a:latin typeface="HG丸ｺﾞｼｯｸM-PRO" panose="020F0600000000000000" pitchFamily="50" charset="-128"/>
                <a:ea typeface="HG丸ｺﾞｼｯｸM-PRO" panose="020F0600000000000000" pitchFamily="50" charset="-128"/>
              </a:defRPr>
            </a:lvl1pPr>
          </a:lstStyle>
          <a:p>
            <a:fld id="{144FAEC6-B81B-4F9E-AC0C-8C87E645B31E}" type="slidenum">
              <a:rPr lang="ja-JP" altLang="en-US" smtClean="0"/>
              <a:pPr/>
              <a:t>‹#›</a:t>
            </a:fld>
            <a:r>
              <a:rPr lang="en-US" altLang="ja-JP"/>
              <a:t>/48</a:t>
            </a:r>
            <a:endParaRPr lang="ja-JP" altLang="en-US" dirty="0"/>
          </a:p>
        </p:txBody>
      </p:sp>
    </p:spTree>
    <p:extLst>
      <p:ext uri="{BB962C8B-B14F-4D97-AF65-F5344CB8AC3E}">
        <p14:creationId xmlns:p14="http://schemas.microsoft.com/office/powerpoint/2010/main" val="4115508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F765C4CA-25C2-4EA0-A120-8788259DD45C}" type="datetimeFigureOut">
              <a:rPr kumimoji="1" lang="ja-JP" altLang="en-US" smtClean="0"/>
              <a:t>2024/4/4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765C4CA-25C2-4EA0-A120-8788259DD45C}" type="datetimeFigureOut">
              <a:rPr kumimoji="1" lang="ja-JP" altLang="en-US" smtClean="0"/>
              <a:t>2024/4/4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F765C4CA-25C2-4EA0-A120-8788259DD45C}" type="datetimeFigureOut">
              <a:rPr kumimoji="1" lang="ja-JP" altLang="en-US" smtClean="0"/>
              <a:t>2024/4/4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765C4CA-25C2-4EA0-A120-8788259DD45C}" type="datetimeFigureOut">
              <a:rPr kumimoji="1" lang="ja-JP" altLang="en-US" smtClean="0"/>
              <a:t>2024/4/4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765C4CA-25C2-4EA0-A120-8788259DD45C}" type="datetimeFigureOut">
              <a:rPr kumimoji="1" lang="ja-JP" altLang="en-US" smtClean="0"/>
              <a:t>2024/4/4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765C4CA-25C2-4EA0-A120-8788259DD45C}" type="datetimeFigureOut">
              <a:rPr kumimoji="1" lang="ja-JP" altLang="en-US" smtClean="0"/>
              <a:t>2024/4/4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765C4CA-25C2-4EA0-A120-8788259DD45C}" type="datetimeFigureOut">
              <a:rPr kumimoji="1" lang="ja-JP" altLang="en-US" smtClean="0"/>
              <a:t>2024/4/4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71EB38-E175-4548-9EF2-B4F27C84D96A}"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5C4CA-25C2-4EA0-A120-8788259DD45C}" type="datetimeFigureOut">
              <a:rPr kumimoji="1" lang="ja-JP" altLang="en-US" smtClean="0"/>
              <a:t>2024/4/4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1EB38-E175-4548-9EF2-B4F27C84D96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205944C5-D058-42D6-8CAB-CD56EA5FCD97}"/>
              </a:ext>
            </a:extLst>
          </p:cNvPr>
          <p:cNvSpPr>
            <a:spLocks noChangeArrowheads="1"/>
          </p:cNvSpPr>
          <p:nvPr userDrawn="1"/>
        </p:nvSpPr>
        <p:spPr bwMode="auto">
          <a:xfrm>
            <a:off x="178777" y="765175"/>
            <a:ext cx="8864639" cy="45719"/>
          </a:xfrm>
          <a:prstGeom prst="rect">
            <a:avLst/>
          </a:prstGeom>
          <a:gradFill rotWithShape="1">
            <a:gsLst>
              <a:gs pos="0">
                <a:srgbClr val="00008F"/>
              </a:gs>
              <a:gs pos="100000">
                <a:srgbClr val="00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lnSpc>
                <a:spcPct val="70000"/>
              </a:lnSpc>
              <a:spcBef>
                <a:spcPct val="50000"/>
              </a:spcBef>
              <a:defRPr kumimoji="1" sz="3200" b="1">
                <a:solidFill>
                  <a:schemeClr val="accent2"/>
                </a:solidFill>
                <a:latin typeface="HG丸ｺﾞｼｯｸM-PRO" panose="020F0600000000000000" pitchFamily="50" charset="-128"/>
                <a:ea typeface="HG丸ｺﾞｼｯｸM-PRO" panose="020F0600000000000000" pitchFamily="50" charset="-128"/>
              </a:defRPr>
            </a:lvl1pPr>
            <a:lvl2pPr marL="742950" indent="-285750" algn="ctr">
              <a:lnSpc>
                <a:spcPct val="70000"/>
              </a:lnSpc>
              <a:spcBef>
                <a:spcPct val="50000"/>
              </a:spcBef>
              <a:defRPr kumimoji="1" sz="3200" b="1">
                <a:solidFill>
                  <a:schemeClr val="accent2"/>
                </a:solidFill>
                <a:latin typeface="HG丸ｺﾞｼｯｸM-PRO" panose="020F0600000000000000" pitchFamily="50" charset="-128"/>
                <a:ea typeface="HG丸ｺﾞｼｯｸM-PRO" panose="020F0600000000000000" pitchFamily="50" charset="-128"/>
              </a:defRPr>
            </a:lvl2pPr>
            <a:lvl3pPr marL="1143000" indent="-228600" algn="ctr">
              <a:lnSpc>
                <a:spcPct val="70000"/>
              </a:lnSpc>
              <a:spcBef>
                <a:spcPct val="50000"/>
              </a:spcBef>
              <a:defRPr kumimoji="1" sz="3200" b="1">
                <a:solidFill>
                  <a:schemeClr val="accent2"/>
                </a:solidFill>
                <a:latin typeface="HG丸ｺﾞｼｯｸM-PRO" panose="020F0600000000000000" pitchFamily="50" charset="-128"/>
                <a:ea typeface="HG丸ｺﾞｼｯｸM-PRO" panose="020F0600000000000000" pitchFamily="50" charset="-128"/>
              </a:defRPr>
            </a:lvl3pPr>
            <a:lvl4pPr marL="1600200" indent="-228600" algn="ctr">
              <a:lnSpc>
                <a:spcPct val="70000"/>
              </a:lnSpc>
              <a:spcBef>
                <a:spcPct val="50000"/>
              </a:spcBef>
              <a:defRPr kumimoji="1" sz="3200" b="1">
                <a:solidFill>
                  <a:schemeClr val="accent2"/>
                </a:solidFill>
                <a:latin typeface="HG丸ｺﾞｼｯｸM-PRO" panose="020F0600000000000000" pitchFamily="50" charset="-128"/>
                <a:ea typeface="HG丸ｺﾞｼｯｸM-PRO" panose="020F0600000000000000" pitchFamily="50" charset="-128"/>
              </a:defRPr>
            </a:lvl4pPr>
            <a:lvl5pPr marL="2057400" indent="-228600" algn="ctr">
              <a:lnSpc>
                <a:spcPct val="70000"/>
              </a:lnSpc>
              <a:spcBef>
                <a:spcPct val="50000"/>
              </a:spcBef>
              <a:defRPr kumimoji="1" sz="3200" b="1">
                <a:solidFill>
                  <a:schemeClr val="accent2"/>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lnSpc>
                <a:spcPct val="70000"/>
              </a:lnSpc>
              <a:spcBef>
                <a:spcPct val="50000"/>
              </a:spcBef>
              <a:spcAft>
                <a:spcPct val="0"/>
              </a:spcAft>
              <a:defRPr kumimoji="1" sz="3200" b="1">
                <a:solidFill>
                  <a:schemeClr val="accent2"/>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lnSpc>
                <a:spcPct val="70000"/>
              </a:lnSpc>
              <a:spcBef>
                <a:spcPct val="50000"/>
              </a:spcBef>
              <a:spcAft>
                <a:spcPct val="0"/>
              </a:spcAft>
              <a:defRPr kumimoji="1" sz="3200" b="1">
                <a:solidFill>
                  <a:schemeClr val="accent2"/>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lnSpc>
                <a:spcPct val="70000"/>
              </a:lnSpc>
              <a:spcBef>
                <a:spcPct val="50000"/>
              </a:spcBef>
              <a:spcAft>
                <a:spcPct val="0"/>
              </a:spcAft>
              <a:defRPr kumimoji="1" sz="3200" b="1">
                <a:solidFill>
                  <a:schemeClr val="accent2"/>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lnSpc>
                <a:spcPct val="70000"/>
              </a:lnSpc>
              <a:spcBef>
                <a:spcPct val="50000"/>
              </a:spcBef>
              <a:spcAft>
                <a:spcPct val="0"/>
              </a:spcAft>
              <a:defRPr kumimoji="1" sz="3200" b="1">
                <a:solidFill>
                  <a:schemeClr val="accent2"/>
                </a:solidFill>
                <a:latin typeface="HG丸ｺﾞｼｯｸM-PRO" panose="020F0600000000000000" pitchFamily="50" charset="-128"/>
                <a:ea typeface="HG丸ｺﾞｼｯｸM-PRO" panose="020F0600000000000000" pitchFamily="50" charset="-128"/>
              </a:defRPr>
            </a:lvl9pPr>
          </a:lstStyle>
          <a:p>
            <a:pPr eaLnBrk="1" hangingPunct="1"/>
            <a:endParaRPr lang="ja-JP" altLang="en-US" sz="2954"/>
          </a:p>
        </p:txBody>
      </p:sp>
      <p:sp>
        <p:nvSpPr>
          <p:cNvPr id="5" name="スライド番号プレースホルダー 1">
            <a:extLst>
              <a:ext uri="{FF2B5EF4-FFF2-40B4-BE49-F238E27FC236}">
                <a16:creationId xmlns:a16="http://schemas.microsoft.com/office/drawing/2014/main" id="{537124F6-4517-4919-B227-D50DCEE82F72}"/>
              </a:ext>
            </a:extLst>
          </p:cNvPr>
          <p:cNvSpPr>
            <a:spLocks noGrp="1"/>
          </p:cNvSpPr>
          <p:nvPr>
            <p:ph type="sldNum" sz="quarter" idx="4"/>
          </p:nvPr>
        </p:nvSpPr>
        <p:spPr>
          <a:xfrm>
            <a:off x="6186488" y="442782"/>
            <a:ext cx="2057400" cy="365125"/>
          </a:xfrm>
          <a:prstGeom prst="rect">
            <a:avLst/>
          </a:prstGeom>
        </p:spPr>
        <p:txBody>
          <a:bodyPr vert="horz" lIns="91440" tIns="45720" rIns="91440" bIns="45720" rtlCol="0" anchor="ctr"/>
          <a:lstStyle>
            <a:lvl1pPr algn="r">
              <a:defRPr sz="1400">
                <a:solidFill>
                  <a:schemeClr val="tx1"/>
                </a:solidFill>
                <a:latin typeface="HG丸ｺﾞｼｯｸM-PRO" panose="020F0600000000000000" pitchFamily="50" charset="-128"/>
                <a:ea typeface="HG丸ｺﾞｼｯｸM-PRO" panose="020F0600000000000000" pitchFamily="50" charset="-128"/>
              </a:defRPr>
            </a:lvl1pPr>
          </a:lstStyle>
          <a:p>
            <a:fld id="{144FAEC6-B81B-4F9E-AC0C-8C87E645B31E}" type="slidenum">
              <a:rPr lang="ja-JP" altLang="en-US" smtClean="0"/>
              <a:pPr/>
              <a:t>‹#›</a:t>
            </a:fld>
            <a:r>
              <a:rPr lang="en-US" altLang="ja-JP" dirty="0"/>
              <a:t>/39</a:t>
            </a:r>
            <a:endParaRPr lang="ja-JP" altLang="en-US" dirty="0"/>
          </a:p>
        </p:txBody>
      </p:sp>
    </p:spTree>
    <p:extLst>
      <p:ext uri="{BB962C8B-B14F-4D97-AF65-F5344CB8AC3E}">
        <p14:creationId xmlns:p14="http://schemas.microsoft.com/office/powerpoint/2010/main" val="19521899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rtl="0" eaLnBrk="0" fontAlgn="base" hangingPunct="0">
        <a:spcBef>
          <a:spcPct val="0"/>
        </a:spcBef>
        <a:spcAft>
          <a:spcPct val="0"/>
        </a:spcAft>
        <a:defRPr kumimoji="1" sz="4062" kern="1200">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5pPr>
      <a:lvl6pPr marL="422041" algn="ctr" rtl="0" fontAlgn="base">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6pPr>
      <a:lvl7pPr marL="844083" algn="ctr" rtl="0" fontAlgn="base">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7pPr>
      <a:lvl8pPr marL="1266124" algn="ctr" rtl="0" fontAlgn="base">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8pPr>
      <a:lvl9pPr marL="1688165" algn="ctr" rtl="0" fontAlgn="base">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9pPr>
    </p:titleStyle>
    <p:bodyStyle>
      <a:lvl1pPr marL="316531" indent="-316531" algn="l" rtl="0" eaLnBrk="0" fontAlgn="base" hangingPunct="0">
        <a:spcBef>
          <a:spcPct val="20000"/>
        </a:spcBef>
        <a:spcAft>
          <a:spcPct val="0"/>
        </a:spcAft>
        <a:buChar char="•"/>
        <a:defRPr kumimoji="1" sz="2954" kern="1200">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kern="1200">
          <a:solidFill>
            <a:schemeClr val="tx1"/>
          </a:solidFill>
          <a:latin typeface="+mn-lt"/>
          <a:ea typeface="+mn-ea"/>
          <a:cs typeface="+mn-cs"/>
        </a:defRPr>
      </a:lvl2pPr>
      <a:lvl3pPr marL="1055103" indent="-211021" algn="l" rtl="0" eaLnBrk="0" fontAlgn="base" hangingPunct="0">
        <a:spcBef>
          <a:spcPct val="20000"/>
        </a:spcBef>
        <a:spcAft>
          <a:spcPct val="0"/>
        </a:spcAft>
        <a:buChar char="•"/>
        <a:defRPr kumimoji="1" sz="2215" kern="1200">
          <a:solidFill>
            <a:schemeClr val="tx1"/>
          </a:solidFill>
          <a:latin typeface="+mn-lt"/>
          <a:ea typeface="+mn-ea"/>
          <a:cs typeface="+mn-cs"/>
        </a:defRPr>
      </a:lvl3pPr>
      <a:lvl4pPr marL="1477145" indent="-211021" algn="l" rtl="0" eaLnBrk="0" fontAlgn="base" hangingPunct="0">
        <a:spcBef>
          <a:spcPct val="20000"/>
        </a:spcBef>
        <a:spcAft>
          <a:spcPct val="0"/>
        </a:spcAft>
        <a:buChar char="–"/>
        <a:defRPr kumimoji="1" sz="1846" kern="1200">
          <a:solidFill>
            <a:schemeClr val="tx1"/>
          </a:solidFill>
          <a:latin typeface="+mn-lt"/>
          <a:ea typeface="+mn-ea"/>
          <a:cs typeface="+mn-cs"/>
        </a:defRPr>
      </a:lvl4pPr>
      <a:lvl5pPr marL="1899186" indent="-211021" algn="l" rtl="0" eaLnBrk="0" fontAlgn="base" hangingPunct="0">
        <a:spcBef>
          <a:spcPct val="20000"/>
        </a:spcBef>
        <a:spcAft>
          <a:spcPct val="0"/>
        </a:spcAft>
        <a:buChar char="»"/>
        <a:defRPr kumimoji="1" sz="1846"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oyokeizai.net/articles/-/735521?display=b"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jetro.go.jp/biznews/2024/02/186e00c82927fdde.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ww.mhlw.go.jp/content/10501000/001181135.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AA991534-357D-18A0-2107-139CDDE39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0"/>
          <a:stretch>
            <a:fillRect/>
          </a:stretch>
        </p:blipFill>
        <p:spPr bwMode="auto">
          <a:xfrm>
            <a:off x="8008938" y="0"/>
            <a:ext cx="1135062" cy="1044575"/>
          </a:xfrm>
          <a:prstGeom prst="rect">
            <a:avLst/>
          </a:prstGeom>
          <a:solidFill>
            <a:schemeClr val="accent1">
              <a:lumMod val="40000"/>
              <a:lumOff val="60000"/>
            </a:schemeClr>
          </a:solidFill>
          <a:ln>
            <a:noFill/>
          </a:ln>
        </p:spPr>
      </p:pic>
      <p:cxnSp>
        <p:nvCxnSpPr>
          <p:cNvPr id="6" name="直線コネクタ 5">
            <a:extLst>
              <a:ext uri="{FF2B5EF4-FFF2-40B4-BE49-F238E27FC236}">
                <a16:creationId xmlns:a16="http://schemas.microsoft.com/office/drawing/2014/main" id="{39DB20B8-C519-4727-2088-8320E5956E7B}"/>
              </a:ext>
            </a:extLst>
          </p:cNvPr>
          <p:cNvCxnSpPr/>
          <p:nvPr/>
        </p:nvCxnSpPr>
        <p:spPr>
          <a:xfrm>
            <a:off x="735495" y="3508614"/>
            <a:ext cx="7673009"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DFEF3064-785E-7464-1D2B-15813CC9EF83}"/>
              </a:ext>
            </a:extLst>
          </p:cNvPr>
          <p:cNvCxnSpPr/>
          <p:nvPr/>
        </p:nvCxnSpPr>
        <p:spPr>
          <a:xfrm>
            <a:off x="735495" y="3621255"/>
            <a:ext cx="7673009"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DEA3D9B-F0F9-90F8-BBB8-E447776DF178}"/>
              </a:ext>
            </a:extLst>
          </p:cNvPr>
          <p:cNvSpPr txBox="1"/>
          <p:nvPr/>
        </p:nvSpPr>
        <p:spPr>
          <a:xfrm>
            <a:off x="0" y="1834804"/>
            <a:ext cx="91241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lumMod val="65000"/>
                  </a:schemeClr>
                </a:solidFill>
                <a:effectLst>
                  <a:glow rad="127000">
                    <a:prstClr val="white"/>
                  </a:glow>
                </a:effectLst>
                <a:uLnTx/>
                <a:uFillTx/>
                <a:latin typeface="Meiryo UI" panose="020B0604030504040204" pitchFamily="50" charset="-128"/>
                <a:ea typeface="Meiryo UI" panose="020B0604030504040204" pitchFamily="50" charset="-128"/>
                <a:cs typeface="+mn-cs"/>
              </a:rPr>
              <a:t>自動車総連 国際活動</a:t>
            </a:r>
            <a:r>
              <a:rPr kumimoji="1" lang="en-US" altLang="ja-JP" sz="2400" b="1" i="0" u="none" strike="noStrike" kern="1200" cap="none" spc="0" normalizeH="0" baseline="0" noProof="0" dirty="0">
                <a:ln>
                  <a:noFill/>
                </a:ln>
                <a:solidFill>
                  <a:schemeClr val="bg1">
                    <a:lumMod val="65000"/>
                  </a:schemeClr>
                </a:solidFill>
                <a:effectLst>
                  <a:glow rad="127000">
                    <a:prstClr val="white"/>
                  </a:glow>
                </a:effectLst>
                <a:uLnTx/>
                <a:uFillTx/>
                <a:latin typeface="Meiryo UI" panose="020B0604030504040204" pitchFamily="50" charset="-128"/>
                <a:ea typeface="Meiryo UI" panose="020B0604030504040204" pitchFamily="50" charset="-128"/>
                <a:cs typeface="+mn-cs"/>
              </a:rPr>
              <a:t>『20</a:t>
            </a:r>
            <a:r>
              <a:rPr kumimoji="1" lang="ja-JP" altLang="en-US" sz="2400" b="1" i="0" u="none" strike="noStrike" kern="1200" cap="none" spc="0" normalizeH="0" baseline="0" noProof="0" dirty="0">
                <a:ln>
                  <a:noFill/>
                </a:ln>
                <a:solidFill>
                  <a:schemeClr val="bg1">
                    <a:lumMod val="65000"/>
                  </a:scheme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en-US" altLang="ja-JP" sz="2400" b="1" i="0" u="none" strike="noStrike" kern="1200" cap="none" spc="0" normalizeH="0" baseline="0" noProof="0" dirty="0">
                <a:ln>
                  <a:noFill/>
                </a:ln>
                <a:solidFill>
                  <a:schemeClr val="bg1">
                    <a:lumMod val="65000"/>
                  </a:schemeClr>
                </a:solidFill>
                <a:effectLst>
                  <a:glow rad="127000">
                    <a:prstClr val="white"/>
                  </a:glow>
                </a:effectLst>
                <a:uLnTx/>
                <a:uFillTx/>
                <a:latin typeface="Meiryo UI" panose="020B0604030504040204" pitchFamily="50" charset="-128"/>
                <a:ea typeface="Meiryo UI" panose="020B0604030504040204" pitchFamily="50" charset="-128"/>
                <a:cs typeface="+mn-cs"/>
              </a:rPr>
              <a:t>30</a:t>
            </a:r>
            <a:r>
              <a:rPr kumimoji="1" lang="ja-JP" altLang="en-US" sz="2400" b="1" i="0" u="none" strike="noStrike" kern="1200" cap="none" spc="0" normalizeH="0" baseline="0" noProof="0" dirty="0">
                <a:ln>
                  <a:noFill/>
                </a:ln>
                <a:solidFill>
                  <a:schemeClr val="bg1">
                    <a:lumMod val="65000"/>
                  </a:schemeClr>
                </a:solidFill>
                <a:effectLst>
                  <a:glow rad="127000">
                    <a:prstClr val="white"/>
                  </a:glow>
                </a:effectLst>
                <a:uLnTx/>
                <a:uFillTx/>
                <a:latin typeface="Meiryo UI" panose="020B0604030504040204" pitchFamily="50" charset="-128"/>
                <a:ea typeface="Meiryo UI" panose="020B0604030504040204" pitchFamily="50" charset="-128"/>
                <a:cs typeface="+mn-cs"/>
              </a:rPr>
              <a:t>ビジョン</a:t>
            </a:r>
            <a:r>
              <a:rPr kumimoji="1" lang="en-US" altLang="ja-JP" sz="2400" b="1" i="0" u="none" strike="noStrike" kern="1200" cap="none" spc="0" normalizeH="0" baseline="0" noProof="0" dirty="0">
                <a:ln>
                  <a:noFill/>
                </a:ln>
                <a:solidFill>
                  <a:schemeClr val="bg1">
                    <a:lumMod val="65000"/>
                  </a:schemeClr>
                </a:solidFill>
                <a:effectLst>
                  <a:glow rad="127000">
                    <a:prstClr val="white"/>
                  </a:glow>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0" normalizeH="0" baseline="0" noProof="0" dirty="0">
                <a:ln>
                  <a:noFill/>
                </a:ln>
                <a:solidFill>
                  <a:schemeClr val="bg1">
                    <a:lumMod val="65000"/>
                  </a:schemeClr>
                </a:solidFill>
                <a:effectLst>
                  <a:glow rad="127000">
                    <a:prstClr val="white"/>
                  </a:glow>
                </a:effectLst>
                <a:uLnTx/>
                <a:uFillTx/>
                <a:latin typeface="Meiryo UI" panose="020B0604030504040204" pitchFamily="50" charset="-128"/>
                <a:ea typeface="Meiryo UI" panose="020B0604030504040204" pitchFamily="50" charset="-128"/>
                <a:cs typeface="+mn-cs"/>
              </a:rPr>
              <a:t>実現に向けた活動</a:t>
            </a:r>
          </a:p>
        </p:txBody>
      </p:sp>
      <p:sp>
        <p:nvSpPr>
          <p:cNvPr id="9" name="テキスト ボックス 8">
            <a:extLst>
              <a:ext uri="{FF2B5EF4-FFF2-40B4-BE49-F238E27FC236}">
                <a16:creationId xmlns:a16="http://schemas.microsoft.com/office/drawing/2014/main" id="{FC7CCAAE-6980-D8C4-70C4-3EF31D730141}"/>
              </a:ext>
            </a:extLst>
          </p:cNvPr>
          <p:cNvSpPr txBox="1"/>
          <p:nvPr/>
        </p:nvSpPr>
        <p:spPr>
          <a:xfrm>
            <a:off x="-19878" y="2332302"/>
            <a:ext cx="9144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chemeClr val="bg1">
                    <a:lumMod val="65000"/>
                  </a:schemeClr>
                </a:solidFill>
                <a:effectLst>
                  <a:glow rad="127000">
                    <a:prstClr val="white"/>
                  </a:glow>
                </a:effectLst>
                <a:uLnTx/>
                <a:uFillTx/>
                <a:latin typeface="Meiryo UI" panose="020B0604030504040204" pitchFamily="50" charset="-128"/>
                <a:ea typeface="Meiryo UI" panose="020B0604030504040204" pitchFamily="50" charset="-128"/>
                <a:cs typeface="+mn-cs"/>
              </a:rPr>
              <a:t>2023</a:t>
            </a:r>
            <a:r>
              <a:rPr kumimoji="1" lang="ja-JP" altLang="en-US" sz="3200" b="1" i="0" u="none" strike="noStrike" kern="1200" cap="none" spc="0" normalizeH="0" baseline="0" noProof="0" dirty="0">
                <a:ln>
                  <a:noFill/>
                </a:ln>
                <a:solidFill>
                  <a:schemeClr val="bg1">
                    <a:lumMod val="65000"/>
                  </a:schemeClr>
                </a:solidFill>
                <a:effectLst>
                  <a:glow rad="127000">
                    <a:prstClr val="white"/>
                  </a:glow>
                </a:effectLst>
                <a:uLnTx/>
                <a:uFillTx/>
                <a:latin typeface="Meiryo UI" panose="020B0604030504040204" pitchFamily="50" charset="-128"/>
                <a:ea typeface="Meiryo UI" panose="020B0604030504040204" pitchFamily="50" charset="-128"/>
                <a:cs typeface="+mn-cs"/>
              </a:rPr>
              <a:t>年までの経過 と 今後の方向性</a:t>
            </a:r>
            <a:endParaRPr kumimoji="1" lang="en-US" altLang="ja-JP" sz="3200" b="1" i="0" u="none" strike="noStrike" kern="1200" cap="none" spc="0" normalizeH="0" baseline="0" noProof="0" dirty="0">
              <a:ln>
                <a:noFill/>
              </a:ln>
              <a:solidFill>
                <a:schemeClr val="bg1">
                  <a:lumMod val="65000"/>
                </a:schemeClr>
              </a:solidFill>
              <a:effectLst>
                <a:glow rad="127000">
                  <a:prstClr val="white"/>
                </a:glow>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1F497D">
                    <a:lumMod val="50000"/>
                  </a:srgbClr>
                </a:solidFill>
                <a:effectLst>
                  <a:glow rad="127000">
                    <a:prstClr val="white"/>
                  </a:glow>
                </a:effectLst>
                <a:latin typeface="Meiryo UI" panose="020B0604030504040204" pitchFamily="50" charset="-128"/>
                <a:ea typeface="Meiryo UI" panose="020B0604030504040204" pitchFamily="50" charset="-128"/>
              </a:rPr>
              <a:t>－参考補足資料－</a:t>
            </a:r>
            <a:endParaRPr kumimoji="1" lang="ja-JP" altLang="en-US" sz="3200" b="1" i="0" u="none" strike="noStrike" kern="1200" cap="none" spc="0" normalizeH="0" baseline="0" noProof="0" dirty="0">
              <a:ln>
                <a:noFill/>
              </a:ln>
              <a:solidFill>
                <a:srgbClr val="1F497D">
                  <a:lumMod val="50000"/>
                </a:srgbClr>
              </a:solidFill>
              <a:effectLst>
                <a:glow rad="127000">
                  <a:prstClr val="white"/>
                </a:glow>
              </a:effectLst>
              <a:uLnTx/>
              <a:uFillTx/>
              <a:latin typeface="Meiryo UI" panose="020B0604030504040204" pitchFamily="50" charset="-128"/>
              <a:ea typeface="Meiryo UI" panose="020B0604030504040204" pitchFamily="50" charset="-128"/>
              <a:cs typeface="+mn-cs"/>
            </a:endParaRPr>
          </a:p>
        </p:txBody>
      </p:sp>
      <p:sp>
        <p:nvSpPr>
          <p:cNvPr id="2" name="正方形/長方形 7">
            <a:extLst>
              <a:ext uri="{FF2B5EF4-FFF2-40B4-BE49-F238E27FC236}">
                <a16:creationId xmlns:a16="http://schemas.microsoft.com/office/drawing/2014/main" id="{4C0189CD-4FE7-6F46-1006-FC36B6198BCD}"/>
              </a:ext>
            </a:extLst>
          </p:cNvPr>
          <p:cNvSpPr>
            <a:spLocks noChangeArrowheads="1"/>
          </p:cNvSpPr>
          <p:nvPr/>
        </p:nvSpPr>
        <p:spPr bwMode="auto">
          <a:xfrm>
            <a:off x="6197149" y="5921628"/>
            <a:ext cx="2639591" cy="52322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dist" defTabSz="914400" rtl="0" eaLnBrk="1" fontAlgn="auto" latinLnBrk="0" hangingPunct="1">
              <a:lnSpc>
                <a:spcPct val="1000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dist"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自動車総連　国際局</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a:extLst>
              <a:ext uri="{FF2B5EF4-FFF2-40B4-BE49-F238E27FC236}">
                <a16:creationId xmlns:a16="http://schemas.microsoft.com/office/drawing/2014/main" id="{DFF14088-31EB-3A1A-C5FB-CAB1EF6724F7}"/>
              </a:ext>
            </a:extLst>
          </p:cNvPr>
          <p:cNvSpPr txBox="1">
            <a:spLocks/>
          </p:cNvSpPr>
          <p:nvPr/>
        </p:nvSpPr>
        <p:spPr>
          <a:xfrm>
            <a:off x="4475747" y="3706804"/>
            <a:ext cx="3965610" cy="663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全日本自動車産業労働組合総連合会</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dist"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（自動車総連）</a:t>
            </a:r>
          </a:p>
        </p:txBody>
      </p:sp>
    </p:spTree>
    <p:extLst>
      <p:ext uri="{BB962C8B-B14F-4D97-AF65-F5344CB8AC3E}">
        <p14:creationId xmlns:p14="http://schemas.microsoft.com/office/powerpoint/2010/main" val="3981198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485652E-248C-73B5-137A-7ED90122B1F5}"/>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40041B47-9C13-BB32-699B-5B3C042CBC7F}"/>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DEA86B9D-7FCD-9235-5A1B-67F155E1BEA6}"/>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52857E2-5B01-2E60-8C72-6B17800E7CC3}"/>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5E69C90-8980-1923-FB17-F33173ED1C9B}"/>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参考：人権</a:t>
            </a:r>
            <a:r>
              <a:rPr kumimoji="1" lang="en-US" altLang="ja-JP"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DD</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の対応に関する記事（報道機関などの視点）</a:t>
            </a:r>
          </a:p>
        </p:txBody>
      </p:sp>
      <p:sp>
        <p:nvSpPr>
          <p:cNvPr id="7" name="テキスト ボックス 6">
            <a:extLst>
              <a:ext uri="{FF2B5EF4-FFF2-40B4-BE49-F238E27FC236}">
                <a16:creationId xmlns:a16="http://schemas.microsoft.com/office/drawing/2014/main" id="{9E19ACF9-5FC5-9F52-EAB7-82EBFDAB7E43}"/>
              </a:ext>
            </a:extLst>
          </p:cNvPr>
          <p:cNvSpPr txBox="1"/>
          <p:nvPr/>
        </p:nvSpPr>
        <p:spPr>
          <a:xfrm>
            <a:off x="0" y="747690"/>
            <a:ext cx="9019309" cy="5016758"/>
          </a:xfrm>
          <a:prstGeom prst="rect">
            <a:avLst/>
          </a:prstGeom>
          <a:noFill/>
          <a:ln>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日 東洋経済オンライン　</a:t>
            </a:r>
            <a:endPar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3"/>
              </a:rPr>
              <a:t> 台湾の日系自動車向け部品会社で強制労働の疑惑 トヨタ</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3"/>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3"/>
              </a:rPr>
              <a:t>日産</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3"/>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3"/>
              </a:rPr>
              <a:t>ホンダ</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3"/>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3"/>
              </a:rPr>
              <a:t>三菱はどう答えるのか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3"/>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3"/>
              </a:rPr>
              <a:t>経営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3"/>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3"/>
              </a:rPr>
              <a:t>東洋経済オンライン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3"/>
              </a:rPr>
              <a:t>(toyokeizai.net)</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16</a:t>
            </a:r>
            <a:r>
              <a:rPr kumimoji="1" lang="ja-JP" altLang="en-US"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日 ジェトロの海外ニュース</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4"/>
              </a:rPr>
              <a:t> </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4"/>
              </a:rPr>
              <a:t>米ウイグル強制労働防止法で</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4"/>
              </a:rPr>
              <a:t>VW</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4"/>
              </a:rPr>
              <a:t>グループの自動車輸入が差し止め、メディア報道</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4"/>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4"/>
              </a:rPr>
              <a:t>中国、米国、ドイツ</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4"/>
              </a:rPr>
              <a:t>) |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4"/>
              </a:rPr>
              <a:t>ビジネス短信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4"/>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4"/>
              </a:rPr>
              <a:t>ジェトロの海外ニュース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4"/>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4"/>
              </a:rPr>
              <a:t>ジェトロ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4"/>
              </a:rPr>
              <a:t>(jetro.go.jp)</a:t>
            </a:r>
            <a:endParaRPr kumimoji="1" lang="en-US" altLang="ja-JP" sz="16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4" name="図 13">
            <a:extLst>
              <a:ext uri="{FF2B5EF4-FFF2-40B4-BE49-F238E27FC236}">
                <a16:creationId xmlns:a16="http://schemas.microsoft.com/office/drawing/2014/main" id="{901AAC81-5D66-D22B-C08E-7A182B68B661}"/>
              </a:ext>
            </a:extLst>
          </p:cNvPr>
          <p:cNvPicPr>
            <a:picLocks noChangeAspect="1"/>
          </p:cNvPicPr>
          <p:nvPr/>
        </p:nvPicPr>
        <p:blipFill rotWithShape="1">
          <a:blip r:embed="rId5"/>
          <a:srcRect l="17727" t="11610" r="41502" b="80177"/>
          <a:stretch/>
        </p:blipFill>
        <p:spPr>
          <a:xfrm>
            <a:off x="0" y="1745673"/>
            <a:ext cx="7459180" cy="845128"/>
          </a:xfrm>
          <a:prstGeom prst="rect">
            <a:avLst/>
          </a:prstGeom>
        </p:spPr>
      </p:pic>
      <p:pic>
        <p:nvPicPr>
          <p:cNvPr id="12" name="図 11">
            <a:extLst>
              <a:ext uri="{FF2B5EF4-FFF2-40B4-BE49-F238E27FC236}">
                <a16:creationId xmlns:a16="http://schemas.microsoft.com/office/drawing/2014/main" id="{BFA36CA3-C192-D7AB-29F2-97251710FE62}"/>
              </a:ext>
            </a:extLst>
          </p:cNvPr>
          <p:cNvPicPr>
            <a:picLocks noChangeAspect="1"/>
          </p:cNvPicPr>
          <p:nvPr/>
        </p:nvPicPr>
        <p:blipFill rotWithShape="1">
          <a:blip r:embed="rId5"/>
          <a:srcRect l="22054" t="73602" r="42790" b="10808"/>
          <a:stretch/>
        </p:blipFill>
        <p:spPr>
          <a:xfrm>
            <a:off x="124690" y="2715492"/>
            <a:ext cx="4793671" cy="1195676"/>
          </a:xfrm>
          <a:prstGeom prst="rect">
            <a:avLst/>
          </a:prstGeom>
        </p:spPr>
      </p:pic>
      <p:pic>
        <p:nvPicPr>
          <p:cNvPr id="10" name="図 9">
            <a:extLst>
              <a:ext uri="{FF2B5EF4-FFF2-40B4-BE49-F238E27FC236}">
                <a16:creationId xmlns:a16="http://schemas.microsoft.com/office/drawing/2014/main" id="{67184DAD-383B-2F1F-BF97-24E689EEA02D}"/>
              </a:ext>
            </a:extLst>
          </p:cNvPr>
          <p:cNvPicPr>
            <a:picLocks noChangeAspect="1"/>
          </p:cNvPicPr>
          <p:nvPr/>
        </p:nvPicPr>
        <p:blipFill rotWithShape="1">
          <a:blip r:embed="rId5"/>
          <a:srcRect l="20757" t="31817" r="41820" b="31010"/>
          <a:stretch/>
        </p:blipFill>
        <p:spPr>
          <a:xfrm>
            <a:off x="4903605" y="2202871"/>
            <a:ext cx="4240395" cy="2369127"/>
          </a:xfrm>
          <a:prstGeom prst="rect">
            <a:avLst/>
          </a:prstGeom>
        </p:spPr>
      </p:pic>
      <p:pic>
        <p:nvPicPr>
          <p:cNvPr id="16" name="図 15">
            <a:extLst>
              <a:ext uri="{FF2B5EF4-FFF2-40B4-BE49-F238E27FC236}">
                <a16:creationId xmlns:a16="http://schemas.microsoft.com/office/drawing/2014/main" id="{36BC02FD-01AB-0CC4-4C75-EA1570824DFA}"/>
              </a:ext>
            </a:extLst>
          </p:cNvPr>
          <p:cNvPicPr>
            <a:picLocks noChangeAspect="1"/>
          </p:cNvPicPr>
          <p:nvPr/>
        </p:nvPicPr>
        <p:blipFill rotWithShape="1">
          <a:blip r:embed="rId6"/>
          <a:srcRect l="11212" t="21043" r="13939" b="65758"/>
          <a:stretch/>
        </p:blipFill>
        <p:spPr>
          <a:xfrm>
            <a:off x="152400" y="5763491"/>
            <a:ext cx="8686800" cy="861646"/>
          </a:xfrm>
          <a:prstGeom prst="rect">
            <a:avLst/>
          </a:prstGeom>
        </p:spPr>
      </p:pic>
    </p:spTree>
    <p:extLst>
      <p:ext uri="{BB962C8B-B14F-4D97-AF65-F5344CB8AC3E}">
        <p14:creationId xmlns:p14="http://schemas.microsoft.com/office/powerpoint/2010/main" val="2994875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3F61E-C944-E85B-7B18-F16C476E74E6}"/>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B31DA5C-AB22-1EAA-4F7F-2B060E3F7D0A}"/>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87C6E1FA-C79A-64A5-B58D-1F27C127B194}"/>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01E4FA11-B0F1-FEE5-F4C8-28404667695F}"/>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B232923-D699-E881-0DA3-5DE51E46AEEB}"/>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FB981352-835E-5F79-97A5-0DD40C39F703}"/>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「ビジネスと人権」に関連</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する動き</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2" name="四角形: 角を丸くする 1">
            <a:extLst>
              <a:ext uri="{FF2B5EF4-FFF2-40B4-BE49-F238E27FC236}">
                <a16:creationId xmlns:a16="http://schemas.microsoft.com/office/drawing/2014/main" id="{30063DF2-4E76-6BCF-7F01-D217264DD96C}"/>
              </a:ext>
            </a:extLst>
          </p:cNvPr>
          <p:cNvSpPr/>
          <p:nvPr/>
        </p:nvSpPr>
        <p:spPr>
          <a:xfrm>
            <a:off x="3197529" y="596038"/>
            <a:ext cx="1820603" cy="468246"/>
          </a:xfrm>
          <a:prstGeom prst="roundRect">
            <a:avLst/>
          </a:prstGeom>
          <a:solidFill>
            <a:schemeClr val="accent6">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四角形: 角を丸くする 2">
            <a:extLst>
              <a:ext uri="{FF2B5EF4-FFF2-40B4-BE49-F238E27FC236}">
                <a16:creationId xmlns:a16="http://schemas.microsoft.com/office/drawing/2014/main" id="{8967912E-247D-DF9B-903E-10702A8F5469}"/>
              </a:ext>
            </a:extLst>
          </p:cNvPr>
          <p:cNvSpPr/>
          <p:nvPr/>
        </p:nvSpPr>
        <p:spPr>
          <a:xfrm>
            <a:off x="498387" y="601392"/>
            <a:ext cx="2119689" cy="468246"/>
          </a:xfrm>
          <a:prstGeom prst="roundRect">
            <a:avLst/>
          </a:prstGeom>
          <a:solidFill>
            <a:schemeClr val="accent6">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4" name="表 3">
            <a:extLst>
              <a:ext uri="{FF2B5EF4-FFF2-40B4-BE49-F238E27FC236}">
                <a16:creationId xmlns:a16="http://schemas.microsoft.com/office/drawing/2014/main" id="{20DF3CF1-33CF-BBC0-EEC9-C917C066290D}"/>
              </a:ext>
            </a:extLst>
          </p:cNvPr>
          <p:cNvGraphicFramePr>
            <a:graphicFrameLocks noGrp="1"/>
          </p:cNvGraphicFramePr>
          <p:nvPr/>
        </p:nvGraphicFramePr>
        <p:xfrm>
          <a:off x="534614" y="1142734"/>
          <a:ext cx="8455481" cy="5704285"/>
        </p:xfrm>
        <a:graphic>
          <a:graphicData uri="http://schemas.openxmlformats.org/drawingml/2006/table">
            <a:tbl>
              <a:tblPr>
                <a:effectLst>
                  <a:outerShdw blurRad="50800" dist="38100" dir="2700000" algn="tl" rotWithShape="0">
                    <a:prstClr val="black">
                      <a:alpha val="40000"/>
                    </a:prstClr>
                  </a:outerShdw>
                </a:effectLst>
              </a:tblPr>
              <a:tblGrid>
                <a:gridCol w="818666">
                  <a:extLst>
                    <a:ext uri="{9D8B030D-6E8A-4147-A177-3AD203B41FA5}">
                      <a16:colId xmlns:a16="http://schemas.microsoft.com/office/drawing/2014/main" val="2429128490"/>
                    </a:ext>
                  </a:extLst>
                </a:gridCol>
                <a:gridCol w="509121">
                  <a:extLst>
                    <a:ext uri="{9D8B030D-6E8A-4147-A177-3AD203B41FA5}">
                      <a16:colId xmlns:a16="http://schemas.microsoft.com/office/drawing/2014/main" val="3847070950"/>
                    </a:ext>
                  </a:extLst>
                </a:gridCol>
                <a:gridCol w="509121">
                  <a:extLst>
                    <a:ext uri="{9D8B030D-6E8A-4147-A177-3AD203B41FA5}">
                      <a16:colId xmlns:a16="http://schemas.microsoft.com/office/drawing/2014/main" val="4206007763"/>
                    </a:ext>
                  </a:extLst>
                </a:gridCol>
                <a:gridCol w="509121">
                  <a:extLst>
                    <a:ext uri="{9D8B030D-6E8A-4147-A177-3AD203B41FA5}">
                      <a16:colId xmlns:a16="http://schemas.microsoft.com/office/drawing/2014/main" val="1610917117"/>
                    </a:ext>
                  </a:extLst>
                </a:gridCol>
                <a:gridCol w="509121">
                  <a:extLst>
                    <a:ext uri="{9D8B030D-6E8A-4147-A177-3AD203B41FA5}">
                      <a16:colId xmlns:a16="http://schemas.microsoft.com/office/drawing/2014/main" val="3842073841"/>
                    </a:ext>
                  </a:extLst>
                </a:gridCol>
                <a:gridCol w="509121">
                  <a:extLst>
                    <a:ext uri="{9D8B030D-6E8A-4147-A177-3AD203B41FA5}">
                      <a16:colId xmlns:a16="http://schemas.microsoft.com/office/drawing/2014/main" val="4227419825"/>
                    </a:ext>
                  </a:extLst>
                </a:gridCol>
                <a:gridCol w="509121">
                  <a:extLst>
                    <a:ext uri="{9D8B030D-6E8A-4147-A177-3AD203B41FA5}">
                      <a16:colId xmlns:a16="http://schemas.microsoft.com/office/drawing/2014/main" val="2639055329"/>
                    </a:ext>
                  </a:extLst>
                </a:gridCol>
                <a:gridCol w="509121">
                  <a:extLst>
                    <a:ext uri="{9D8B030D-6E8A-4147-A177-3AD203B41FA5}">
                      <a16:colId xmlns:a16="http://schemas.microsoft.com/office/drawing/2014/main" val="3768032719"/>
                    </a:ext>
                  </a:extLst>
                </a:gridCol>
                <a:gridCol w="509121">
                  <a:extLst>
                    <a:ext uri="{9D8B030D-6E8A-4147-A177-3AD203B41FA5}">
                      <a16:colId xmlns:a16="http://schemas.microsoft.com/office/drawing/2014/main" val="2448458749"/>
                    </a:ext>
                  </a:extLst>
                </a:gridCol>
                <a:gridCol w="509121">
                  <a:extLst>
                    <a:ext uri="{9D8B030D-6E8A-4147-A177-3AD203B41FA5}">
                      <a16:colId xmlns:a16="http://schemas.microsoft.com/office/drawing/2014/main" val="1898262935"/>
                    </a:ext>
                  </a:extLst>
                </a:gridCol>
                <a:gridCol w="509121">
                  <a:extLst>
                    <a:ext uri="{9D8B030D-6E8A-4147-A177-3AD203B41FA5}">
                      <a16:colId xmlns:a16="http://schemas.microsoft.com/office/drawing/2014/main" val="1531785130"/>
                    </a:ext>
                  </a:extLst>
                </a:gridCol>
                <a:gridCol w="509121">
                  <a:extLst>
                    <a:ext uri="{9D8B030D-6E8A-4147-A177-3AD203B41FA5}">
                      <a16:colId xmlns:a16="http://schemas.microsoft.com/office/drawing/2014/main" val="1721768011"/>
                    </a:ext>
                  </a:extLst>
                </a:gridCol>
                <a:gridCol w="509121">
                  <a:extLst>
                    <a:ext uri="{9D8B030D-6E8A-4147-A177-3AD203B41FA5}">
                      <a16:colId xmlns:a16="http://schemas.microsoft.com/office/drawing/2014/main" val="3780371710"/>
                    </a:ext>
                  </a:extLst>
                </a:gridCol>
                <a:gridCol w="509121">
                  <a:extLst>
                    <a:ext uri="{9D8B030D-6E8A-4147-A177-3AD203B41FA5}">
                      <a16:colId xmlns:a16="http://schemas.microsoft.com/office/drawing/2014/main" val="2629559796"/>
                    </a:ext>
                  </a:extLst>
                </a:gridCol>
                <a:gridCol w="509121">
                  <a:extLst>
                    <a:ext uri="{9D8B030D-6E8A-4147-A177-3AD203B41FA5}">
                      <a16:colId xmlns:a16="http://schemas.microsoft.com/office/drawing/2014/main" val="2062791411"/>
                    </a:ext>
                  </a:extLst>
                </a:gridCol>
                <a:gridCol w="509121">
                  <a:extLst>
                    <a:ext uri="{9D8B030D-6E8A-4147-A177-3AD203B41FA5}">
                      <a16:colId xmlns:a16="http://schemas.microsoft.com/office/drawing/2014/main" val="3218415969"/>
                    </a:ext>
                  </a:extLst>
                </a:gridCol>
              </a:tblGrid>
              <a:tr h="406204">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1990</a:t>
                      </a:r>
                    </a:p>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後半～</a:t>
                      </a: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2009</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2010</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2011</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2012</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2013</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2014</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2015</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2016</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2017</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2018</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2019</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2020</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2021</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2022</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2023</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950675691"/>
                  </a:ext>
                </a:extLst>
              </a:tr>
              <a:tr h="5298081">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1183878"/>
                  </a:ext>
                </a:extLst>
              </a:tr>
            </a:tbl>
          </a:graphicData>
        </a:graphic>
      </p:graphicFrame>
      <p:sp>
        <p:nvSpPr>
          <p:cNvPr id="8" name="テキスト ボックス 7">
            <a:extLst>
              <a:ext uri="{FF2B5EF4-FFF2-40B4-BE49-F238E27FC236}">
                <a16:creationId xmlns:a16="http://schemas.microsoft.com/office/drawing/2014/main" id="{6D93A936-2957-A54E-D1A9-ADA1BCB26F63}"/>
              </a:ext>
            </a:extLst>
          </p:cNvPr>
          <p:cNvSpPr txBox="1"/>
          <p:nvPr/>
        </p:nvSpPr>
        <p:spPr>
          <a:xfrm>
            <a:off x="620702" y="1706821"/>
            <a:ext cx="2119688"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2000</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国連グローバル・コンパクト</a:t>
            </a:r>
            <a:endParaRPr lang="en-US" altLang="ja-JP" sz="14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368518A-355D-2969-0FCE-E7D089EF1362}"/>
              </a:ext>
            </a:extLst>
          </p:cNvPr>
          <p:cNvSpPr txBox="1"/>
          <p:nvPr/>
        </p:nvSpPr>
        <p:spPr>
          <a:xfrm>
            <a:off x="2581148" y="1706821"/>
            <a:ext cx="3296579" cy="307777"/>
          </a:xfrm>
          <a:prstGeom prst="rect">
            <a:avLst/>
          </a:prstGeom>
          <a:noFill/>
        </p:spPr>
        <p:txBody>
          <a:bodyPr wrap="square" rtlCol="0">
            <a:spAutoFit/>
          </a:bodyPr>
          <a:lstStyle/>
          <a:p>
            <a:r>
              <a:rPr lang="ja-JP" altLang="en-US" sz="1400" b="1" dirty="0">
                <a:solidFill>
                  <a:srgbClr val="FF0000"/>
                </a:solidFill>
                <a:latin typeface="Meiryo UI" panose="020B0604030504040204" pitchFamily="50" charset="-128"/>
                <a:ea typeface="Meiryo UI" panose="020B0604030504040204" pitchFamily="50" charset="-128"/>
              </a:rPr>
              <a:t>▼国連「ビジネスと人権に関する指導原則」</a:t>
            </a:r>
            <a:endParaRPr lang="en-US" altLang="ja-JP" sz="1400" b="1" dirty="0">
              <a:solidFill>
                <a:srgbClr val="FF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70911A4D-6E31-0E4B-DC2B-48984DBF9A35}"/>
              </a:ext>
            </a:extLst>
          </p:cNvPr>
          <p:cNvSpPr txBox="1"/>
          <p:nvPr/>
        </p:nvSpPr>
        <p:spPr>
          <a:xfrm>
            <a:off x="6661484" y="1724237"/>
            <a:ext cx="2538810" cy="52322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指導原則</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　今後</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年のロードマップ</a:t>
            </a:r>
            <a:endParaRPr lang="en-US" altLang="ja-JP" sz="1400" b="1"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688695B-DF66-49D9-09C2-88A73D0F4BEF}"/>
              </a:ext>
            </a:extLst>
          </p:cNvPr>
          <p:cNvSpPr txBox="1"/>
          <p:nvPr/>
        </p:nvSpPr>
        <p:spPr>
          <a:xfrm>
            <a:off x="6955870" y="4037805"/>
            <a:ext cx="2215883"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▼政府</a:t>
            </a:r>
            <a:r>
              <a:rPr lang="ja-JP" altLang="en-US" sz="1400" b="1" dirty="0">
                <a:latin typeface="Meiryo UI" panose="020B0604030504040204" pitchFamily="50" charset="-128"/>
                <a:ea typeface="Meiryo UI" panose="020B0604030504040204" pitchFamily="50" charset="-128"/>
              </a:rPr>
              <a:t>「ビジネスと人権」に</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関する行動計画</a:t>
            </a:r>
            <a:r>
              <a:rPr lang="en-US" altLang="ja-JP" sz="1400" b="1" dirty="0">
                <a:latin typeface="Meiryo UI" panose="020B0604030504040204" pitchFamily="50" charset="-128"/>
                <a:ea typeface="Meiryo UI" panose="020B0604030504040204" pitchFamily="50" charset="-128"/>
              </a:rPr>
              <a:t>(NAP)</a:t>
            </a:r>
          </a:p>
        </p:txBody>
      </p:sp>
      <p:grpSp>
        <p:nvGrpSpPr>
          <p:cNvPr id="14" name="グループ化 13">
            <a:extLst>
              <a:ext uri="{FF2B5EF4-FFF2-40B4-BE49-F238E27FC236}">
                <a16:creationId xmlns:a16="http://schemas.microsoft.com/office/drawing/2014/main" id="{30E63C0C-C853-EC1B-67C7-57FB9906D905}"/>
              </a:ext>
            </a:extLst>
          </p:cNvPr>
          <p:cNvGrpSpPr/>
          <p:nvPr/>
        </p:nvGrpSpPr>
        <p:grpSpPr>
          <a:xfrm>
            <a:off x="1215563" y="1199519"/>
            <a:ext cx="206167" cy="303573"/>
            <a:chOff x="-1380937" y="4031658"/>
            <a:chExt cx="195921" cy="523220"/>
          </a:xfrm>
        </p:grpSpPr>
        <p:sp>
          <p:nvSpPr>
            <p:cNvPr id="15" name="フリーフォーム: 図形 14">
              <a:extLst>
                <a:ext uri="{FF2B5EF4-FFF2-40B4-BE49-F238E27FC236}">
                  <a16:creationId xmlns:a16="http://schemas.microsoft.com/office/drawing/2014/main" id="{00C9603A-C7E3-540A-7137-019F1E9EE7B6}"/>
                </a:ext>
              </a:extLst>
            </p:cNvPr>
            <p:cNvSpPr/>
            <p:nvPr/>
          </p:nvSpPr>
          <p:spPr>
            <a:xfrm rot="5400000">
              <a:off x="-1503022" y="4236871"/>
              <a:ext cx="523220" cy="112793"/>
            </a:xfrm>
            <a:custGeom>
              <a:avLst/>
              <a:gdLst>
                <a:gd name="connsiteX0" fmla="*/ 0 w 902336"/>
                <a:gd name="connsiteY0" fmla="*/ 367364 h 367364"/>
                <a:gd name="connsiteX1" fmla="*/ 310896 w 902336"/>
                <a:gd name="connsiteY1" fmla="*/ 29036 h 367364"/>
                <a:gd name="connsiteX2" fmla="*/ 566928 w 902336"/>
                <a:gd name="connsiteY2" fmla="*/ 330788 h 367364"/>
                <a:gd name="connsiteX3" fmla="*/ 877824 w 902336"/>
                <a:gd name="connsiteY3" fmla="*/ 29036 h 367364"/>
                <a:gd name="connsiteX4" fmla="*/ 859536 w 902336"/>
                <a:gd name="connsiteY4" fmla="*/ 29036 h 36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336" h="367364">
                  <a:moveTo>
                    <a:pt x="0" y="367364"/>
                  </a:moveTo>
                  <a:cubicBezTo>
                    <a:pt x="108204" y="201248"/>
                    <a:pt x="216408" y="35132"/>
                    <a:pt x="310896" y="29036"/>
                  </a:cubicBezTo>
                  <a:cubicBezTo>
                    <a:pt x="405384" y="22940"/>
                    <a:pt x="472440" y="330788"/>
                    <a:pt x="566928" y="330788"/>
                  </a:cubicBezTo>
                  <a:cubicBezTo>
                    <a:pt x="661416" y="330788"/>
                    <a:pt x="877824" y="29036"/>
                    <a:pt x="877824" y="29036"/>
                  </a:cubicBezTo>
                  <a:cubicBezTo>
                    <a:pt x="926592" y="-21256"/>
                    <a:pt x="893064" y="3890"/>
                    <a:pt x="859536" y="290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 name="フリーフォーム: 図形 15">
              <a:extLst>
                <a:ext uri="{FF2B5EF4-FFF2-40B4-BE49-F238E27FC236}">
                  <a16:creationId xmlns:a16="http://schemas.microsoft.com/office/drawing/2014/main" id="{5E83AC8D-B44B-0B3A-BE06-A44257B9AFCD}"/>
                </a:ext>
              </a:extLst>
            </p:cNvPr>
            <p:cNvSpPr/>
            <p:nvPr/>
          </p:nvSpPr>
          <p:spPr>
            <a:xfrm rot="5400000">
              <a:off x="-1582380" y="4240641"/>
              <a:ext cx="515679" cy="112794"/>
            </a:xfrm>
            <a:custGeom>
              <a:avLst/>
              <a:gdLst>
                <a:gd name="connsiteX0" fmla="*/ 0 w 902336"/>
                <a:gd name="connsiteY0" fmla="*/ 367364 h 367364"/>
                <a:gd name="connsiteX1" fmla="*/ 310896 w 902336"/>
                <a:gd name="connsiteY1" fmla="*/ 29036 h 367364"/>
                <a:gd name="connsiteX2" fmla="*/ 566928 w 902336"/>
                <a:gd name="connsiteY2" fmla="*/ 330788 h 367364"/>
                <a:gd name="connsiteX3" fmla="*/ 877824 w 902336"/>
                <a:gd name="connsiteY3" fmla="*/ 29036 h 367364"/>
                <a:gd name="connsiteX4" fmla="*/ 859536 w 902336"/>
                <a:gd name="connsiteY4" fmla="*/ 29036 h 36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336" h="367364">
                  <a:moveTo>
                    <a:pt x="0" y="367364"/>
                  </a:moveTo>
                  <a:cubicBezTo>
                    <a:pt x="108204" y="201248"/>
                    <a:pt x="216408" y="35132"/>
                    <a:pt x="310896" y="29036"/>
                  </a:cubicBezTo>
                  <a:cubicBezTo>
                    <a:pt x="405384" y="22940"/>
                    <a:pt x="472440" y="330788"/>
                    <a:pt x="566928" y="330788"/>
                  </a:cubicBezTo>
                  <a:cubicBezTo>
                    <a:pt x="661416" y="330788"/>
                    <a:pt x="877824" y="29036"/>
                    <a:pt x="877824" y="29036"/>
                  </a:cubicBezTo>
                  <a:cubicBezTo>
                    <a:pt x="926592" y="-21256"/>
                    <a:pt x="893064" y="3890"/>
                    <a:pt x="859536" y="290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17" name="テキスト ボックス 16">
            <a:extLst>
              <a:ext uri="{FF2B5EF4-FFF2-40B4-BE49-F238E27FC236}">
                <a16:creationId xmlns:a16="http://schemas.microsoft.com/office/drawing/2014/main" id="{C73C25A6-8D71-57BA-CC34-A82B43602353}"/>
              </a:ext>
            </a:extLst>
          </p:cNvPr>
          <p:cNvSpPr txBox="1"/>
          <p:nvPr/>
        </p:nvSpPr>
        <p:spPr>
          <a:xfrm>
            <a:off x="4508910" y="2293122"/>
            <a:ext cx="391997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の採択</a:t>
            </a:r>
            <a:r>
              <a:rPr lang="ja-JP" altLang="en-US" sz="1000" dirty="0">
                <a:latin typeface="Meiryo UI" panose="020B0604030504040204" pitchFamily="50" charset="-128"/>
                <a:ea typeface="Meiryo UI" panose="020B0604030504040204" pitchFamily="50" charset="-128"/>
              </a:rPr>
              <a:t>（目標の多くは人権の尊重を包含</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E94CF68A-2B76-55F2-1551-A4B954294235}"/>
              </a:ext>
            </a:extLst>
          </p:cNvPr>
          <p:cNvSpPr txBox="1"/>
          <p:nvPr/>
        </p:nvSpPr>
        <p:spPr>
          <a:xfrm>
            <a:off x="129627" y="1552020"/>
            <a:ext cx="400110" cy="2482257"/>
          </a:xfrm>
          <a:prstGeom prst="rect">
            <a:avLst/>
          </a:prstGeom>
          <a:solidFill>
            <a:srgbClr val="CCFFFF"/>
          </a:solidFill>
          <a:ln w="19050">
            <a:solidFill>
              <a:schemeClr val="tx1"/>
            </a:solidFill>
          </a:ln>
        </p:spPr>
        <p:txBody>
          <a:bodyPr vert="eaVert" wrap="square" rtlCol="0">
            <a:spAutoFit/>
          </a:bodyPr>
          <a:lstStyle/>
          <a:p>
            <a:pPr algn="ctr"/>
            <a:r>
              <a:rPr lang="ja-JP" altLang="en-US" sz="1400" dirty="0">
                <a:latin typeface="Meiryo UI" panose="020B0604030504040204" pitchFamily="50" charset="-128"/>
                <a:ea typeface="Meiryo UI" panose="020B0604030504040204" pitchFamily="50" charset="-128"/>
              </a:rPr>
              <a:t>国際機関等</a:t>
            </a:r>
            <a:endParaRPr kumimoji="1" lang="ja-JP" altLang="en-US" sz="14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0F5FF1F1-CA76-923E-10C4-95B6DB326A07}"/>
              </a:ext>
            </a:extLst>
          </p:cNvPr>
          <p:cNvSpPr txBox="1"/>
          <p:nvPr/>
        </p:nvSpPr>
        <p:spPr>
          <a:xfrm>
            <a:off x="129627" y="4034277"/>
            <a:ext cx="400110" cy="1560461"/>
          </a:xfrm>
          <a:prstGeom prst="rect">
            <a:avLst/>
          </a:prstGeom>
          <a:solidFill>
            <a:srgbClr val="CCFFFF"/>
          </a:solidFill>
          <a:ln w="19050">
            <a:solidFill>
              <a:schemeClr val="tx1"/>
            </a:solidFill>
          </a:ln>
        </p:spPr>
        <p:txBody>
          <a:bodyPr vert="eaVert" wrap="square" rtlCol="0">
            <a:spAutoFit/>
          </a:bodyPr>
          <a:lstStyle/>
          <a:p>
            <a:pPr algn="ctr"/>
            <a:r>
              <a:rPr lang="ja-JP" altLang="en-US" sz="1400" dirty="0">
                <a:latin typeface="Meiryo UI" panose="020B0604030504040204" pitchFamily="50" charset="-128"/>
                <a:ea typeface="Meiryo UI" panose="020B0604030504040204" pitchFamily="50" charset="-128"/>
              </a:rPr>
              <a:t>日本国内</a:t>
            </a:r>
            <a:endParaRPr kumimoji="1" lang="ja-JP" altLang="en-US"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BA499A9-60A5-B62E-F015-FA7BDC44BAF0}"/>
              </a:ext>
            </a:extLst>
          </p:cNvPr>
          <p:cNvSpPr txBox="1"/>
          <p:nvPr/>
        </p:nvSpPr>
        <p:spPr>
          <a:xfrm>
            <a:off x="129627" y="5594737"/>
            <a:ext cx="400110" cy="1252281"/>
          </a:xfrm>
          <a:prstGeom prst="rect">
            <a:avLst/>
          </a:prstGeom>
          <a:solidFill>
            <a:srgbClr val="CCFFFF"/>
          </a:solidFill>
          <a:ln w="19050">
            <a:solidFill>
              <a:schemeClr val="tx1"/>
            </a:solidFill>
          </a:ln>
        </p:spPr>
        <p:txBody>
          <a:bodyPr vert="eaVert" wrap="square" rtlCol="0">
            <a:spAutoFit/>
          </a:bodyPr>
          <a:lstStyle/>
          <a:p>
            <a:pPr algn="ctr"/>
            <a:r>
              <a:rPr lang="ja-JP" altLang="en-US" sz="1400" dirty="0">
                <a:latin typeface="Meiryo UI" panose="020B0604030504040204" pitchFamily="50" charset="-128"/>
                <a:ea typeface="Meiryo UI" panose="020B0604030504040204" pitchFamily="50" charset="-128"/>
              </a:rPr>
              <a:t>欧米諸国</a:t>
            </a:r>
            <a:endParaRPr kumimoji="1" lang="ja-JP" altLang="en-US" sz="14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FC5C6938-7264-371E-8952-B0F7BE87791A}"/>
              </a:ext>
            </a:extLst>
          </p:cNvPr>
          <p:cNvSpPr txBox="1"/>
          <p:nvPr/>
        </p:nvSpPr>
        <p:spPr>
          <a:xfrm>
            <a:off x="520366" y="2539558"/>
            <a:ext cx="2538810" cy="892552"/>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1998</a:t>
            </a:r>
          </a:p>
          <a:p>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ILO</a:t>
            </a:r>
            <a:r>
              <a:rPr lang="ja-JP" altLang="en-US" sz="1400" b="1" dirty="0">
                <a:latin typeface="Meiryo UI" panose="020B0604030504040204" pitchFamily="50" charset="-128"/>
                <a:ea typeface="Meiryo UI" panose="020B0604030504040204" pitchFamily="50" charset="-128"/>
              </a:rPr>
              <a:t>宣言」</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中核的労働基準</a:t>
            </a:r>
            <a:endParaRPr lang="en-US" altLang="ja-JP" sz="1400" b="1"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⇒批准国は実現義務、未批准国は尊重義務</a:t>
            </a:r>
            <a:endParaRPr lang="en-US" altLang="ja-JP" sz="10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C794CBA9-4E72-F4CE-C0AE-CA3594A33273}"/>
              </a:ext>
            </a:extLst>
          </p:cNvPr>
          <p:cNvSpPr txBox="1"/>
          <p:nvPr/>
        </p:nvSpPr>
        <p:spPr>
          <a:xfrm>
            <a:off x="2542222" y="2576281"/>
            <a:ext cx="2538810"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OECD</a:t>
            </a:r>
            <a:r>
              <a:rPr lang="ja-JP" altLang="en-US" sz="1400" b="1" dirty="0">
                <a:latin typeface="Meiryo UI" panose="020B0604030504040204" pitchFamily="50" charset="-128"/>
                <a:ea typeface="Meiryo UI" panose="020B0604030504040204" pitchFamily="50" charset="-128"/>
              </a:rPr>
              <a:t>多国籍企業行動指針　</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「人権」の章が追加</a:t>
            </a:r>
            <a:endParaRPr lang="en-US" altLang="ja-JP" sz="14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3AA49253-1E08-181D-76B0-10A37A53671E}"/>
              </a:ext>
            </a:extLst>
          </p:cNvPr>
          <p:cNvSpPr txBox="1"/>
          <p:nvPr/>
        </p:nvSpPr>
        <p:spPr>
          <a:xfrm>
            <a:off x="3505436" y="3106628"/>
            <a:ext cx="5073334"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▼国連作業部会</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各国に「指導原則」に則った</a:t>
            </a:r>
            <a:r>
              <a:rPr lang="ja-JP" altLang="en-US" sz="1400" b="1" dirty="0">
                <a:latin typeface="Meiryo UI" panose="020B0604030504040204" pitchFamily="50" charset="-128"/>
                <a:ea typeface="Meiryo UI" panose="020B0604030504040204" pitchFamily="50" charset="-128"/>
              </a:rPr>
              <a:t>国別行動計画</a:t>
            </a:r>
            <a:r>
              <a:rPr lang="en-US" altLang="ja-JP" sz="1400" b="1" dirty="0">
                <a:latin typeface="Meiryo UI" panose="020B0604030504040204" pitchFamily="50" charset="-128"/>
                <a:ea typeface="Meiryo UI" panose="020B0604030504040204" pitchFamily="50" charset="-128"/>
              </a:rPr>
              <a:t>(NAP)</a:t>
            </a:r>
            <a:r>
              <a:rPr lang="ja-JP" altLang="en-US" sz="1400" b="1" dirty="0">
                <a:latin typeface="Meiryo UI" panose="020B0604030504040204" pitchFamily="50" charset="-128"/>
                <a:ea typeface="Meiryo UI" panose="020B0604030504040204" pitchFamily="50" charset="-128"/>
              </a:rPr>
              <a:t>策定を推奨</a:t>
            </a:r>
            <a:endParaRPr lang="en-US" altLang="ja-JP" sz="1400" b="1"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2A313B98-581C-E0C4-8CFD-30940E442C46}"/>
              </a:ext>
            </a:extLst>
          </p:cNvPr>
          <p:cNvSpPr txBox="1"/>
          <p:nvPr/>
        </p:nvSpPr>
        <p:spPr>
          <a:xfrm>
            <a:off x="3969988" y="4665470"/>
            <a:ext cx="4537003" cy="738664"/>
          </a:xfrm>
          <a:prstGeom prst="rect">
            <a:avLst/>
          </a:prstGeom>
          <a:noFill/>
        </p:spPr>
        <p:txBody>
          <a:bodyPr wrap="square" rtlCol="0">
            <a:spAutoFit/>
          </a:bodyPr>
          <a:lstStyle/>
          <a:p>
            <a:pPr algn="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algn="r"/>
            <a:r>
              <a:rPr lang="ja-JP" altLang="en-US" sz="1400" b="1" dirty="0">
                <a:latin typeface="Meiryo UI" panose="020B0604030504040204" pitchFamily="50" charset="-128"/>
                <a:ea typeface="Meiryo UI" panose="020B0604030504040204" pitchFamily="50" charset="-128"/>
              </a:rPr>
              <a:t>政府「責任あるサプライチェーン等における</a:t>
            </a:r>
            <a:endParaRPr lang="en-US" altLang="ja-JP" sz="1400" b="1" dirty="0">
              <a:latin typeface="Meiryo UI" panose="020B0604030504040204" pitchFamily="50" charset="-128"/>
              <a:ea typeface="Meiryo UI" panose="020B0604030504040204" pitchFamily="50" charset="-128"/>
            </a:endParaRPr>
          </a:p>
          <a:p>
            <a:pPr algn="r"/>
            <a:r>
              <a:rPr lang="ja-JP" altLang="en-US" sz="1400" b="1" dirty="0">
                <a:latin typeface="Meiryo UI" panose="020B0604030504040204" pitchFamily="50" charset="-128"/>
                <a:ea typeface="Meiryo UI" panose="020B0604030504040204" pitchFamily="50" charset="-128"/>
              </a:rPr>
              <a:t>人権尊重のためのガイドライン」</a:t>
            </a:r>
            <a:endParaRPr lang="en-US" altLang="ja-JP" sz="1400" b="1"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0CECA20E-B050-F8AF-8C66-FD6EB0A9200A}"/>
              </a:ext>
            </a:extLst>
          </p:cNvPr>
          <p:cNvSpPr txBox="1"/>
          <p:nvPr/>
        </p:nvSpPr>
        <p:spPr>
          <a:xfrm>
            <a:off x="2774128" y="5872482"/>
            <a:ext cx="1908848" cy="523220"/>
          </a:xfrm>
          <a:prstGeom prst="rect">
            <a:avLst/>
          </a:prstGeom>
          <a:noFill/>
        </p:spPr>
        <p:txBody>
          <a:bodyPr wrap="square" rtlCol="0">
            <a:spAutoFit/>
          </a:bodyPr>
          <a:lstStyle/>
          <a:p>
            <a:pPr algn="ctr"/>
            <a:r>
              <a:rPr lang="en-US" altLang="ja-JP" sz="1400" b="1" dirty="0">
                <a:latin typeface="Meiryo UI" panose="020B0604030504040204" pitchFamily="50" charset="-128"/>
                <a:ea typeface="Meiryo UI" panose="020B0604030504040204" pitchFamily="50" charset="-128"/>
              </a:rPr>
              <a:t>2013</a:t>
            </a:r>
            <a:r>
              <a:rPr lang="ja-JP" altLang="en-US" sz="1400" b="1" dirty="0">
                <a:latin typeface="Meiryo UI" panose="020B0604030504040204" pitchFamily="50" charset="-128"/>
                <a:ea typeface="Meiryo UI" panose="020B0604030504040204" pitchFamily="50" charset="-128"/>
              </a:rPr>
              <a:t>年以降</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各国が</a:t>
            </a:r>
            <a:r>
              <a:rPr lang="en-US" altLang="ja-JP" sz="1400" b="1" dirty="0">
                <a:latin typeface="Meiryo UI" panose="020B0604030504040204" pitchFamily="50" charset="-128"/>
                <a:ea typeface="Meiryo UI" panose="020B0604030504040204" pitchFamily="50" charset="-128"/>
              </a:rPr>
              <a:t>NAP</a:t>
            </a:r>
            <a:r>
              <a:rPr lang="ja-JP" altLang="en-US" sz="1400" b="1" dirty="0">
                <a:latin typeface="Meiryo UI" panose="020B0604030504040204" pitchFamily="50" charset="-128"/>
                <a:ea typeface="Meiryo UI" panose="020B0604030504040204" pitchFamily="50" charset="-128"/>
              </a:rPr>
              <a:t>を策定</a:t>
            </a:r>
            <a:endParaRPr lang="en-US" altLang="ja-JP" sz="14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E40A93CC-A802-7C2C-8ADB-EEC2104F25D2}"/>
              </a:ext>
            </a:extLst>
          </p:cNvPr>
          <p:cNvSpPr txBox="1"/>
          <p:nvPr/>
        </p:nvSpPr>
        <p:spPr>
          <a:xfrm>
            <a:off x="4596334" y="5732685"/>
            <a:ext cx="4419517" cy="738664"/>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各国法制化開始</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英国現代奴隷法</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、仏注意義務法</a:t>
            </a:r>
            <a:r>
              <a:rPr lang="en-US" altLang="ja-JP" sz="1400" dirty="0">
                <a:latin typeface="Meiryo UI" panose="020B0604030504040204" pitchFamily="50" charset="-128"/>
                <a:ea typeface="Meiryo UI" panose="020B0604030504040204" pitchFamily="50" charset="-128"/>
              </a:rPr>
              <a:t>(17</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、豪州現代奴隷法</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、独サプライチェーン法</a:t>
            </a:r>
            <a:r>
              <a:rPr lang="en-US" altLang="ja-JP" sz="1400" dirty="0">
                <a:latin typeface="Meiryo UI" panose="020B0604030504040204" pitchFamily="50" charset="-128"/>
                <a:ea typeface="Meiryo UI" panose="020B0604030504040204" pitchFamily="50" charset="-128"/>
              </a:rPr>
              <a:t>(21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の規制導入</a:t>
            </a:r>
            <a:endParaRPr lang="en-US" altLang="ja-JP" sz="14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7254800E-9765-9C25-0EBC-B7CFB8D5B63C}"/>
              </a:ext>
            </a:extLst>
          </p:cNvPr>
          <p:cNvSpPr txBox="1"/>
          <p:nvPr/>
        </p:nvSpPr>
        <p:spPr>
          <a:xfrm>
            <a:off x="4682976" y="6491774"/>
            <a:ext cx="3672181" cy="523220"/>
          </a:xfrm>
          <a:prstGeom prst="rect">
            <a:avLst/>
          </a:prstGeom>
          <a:noFill/>
        </p:spPr>
        <p:txBody>
          <a:bodyPr wrap="square" rtlCol="0">
            <a:spAutoFit/>
          </a:bodyPr>
          <a:lstStyle/>
          <a:p>
            <a:pPr algn="r"/>
            <a:r>
              <a:rPr lang="ja-JP" altLang="en-US" sz="1400" b="1" dirty="0">
                <a:latin typeface="Meiryo UI" panose="020B0604030504040204" pitchFamily="50" charset="-128"/>
                <a:ea typeface="Meiryo UI" panose="020B0604030504040204" pitchFamily="50" charset="-128"/>
              </a:rPr>
              <a:t>デュー・ディリジェンスに関する</a:t>
            </a:r>
            <a:r>
              <a:rPr lang="en-US" altLang="ja-JP" sz="1400" b="1" dirty="0">
                <a:latin typeface="Meiryo UI" panose="020B0604030504040204" pitchFamily="50" charset="-128"/>
                <a:ea typeface="Meiryo UI" panose="020B0604030504040204" pitchFamily="50" charset="-128"/>
              </a:rPr>
              <a:t>EU</a:t>
            </a:r>
            <a:r>
              <a:rPr lang="ja-JP" altLang="en-US" sz="1400" b="1" dirty="0">
                <a:latin typeface="Meiryo UI" panose="020B0604030504040204" pitchFamily="50" charset="-128"/>
                <a:ea typeface="Meiryo UI" panose="020B0604030504040204" pitchFamily="50" charset="-128"/>
              </a:rPr>
              <a:t>指令案▼</a:t>
            </a:r>
            <a:endParaRPr lang="en-US" altLang="ja-JP" sz="1400" b="1" dirty="0">
              <a:latin typeface="Meiryo UI" panose="020B0604030504040204" pitchFamily="50" charset="-128"/>
              <a:ea typeface="Meiryo UI" panose="020B0604030504040204" pitchFamily="50" charset="-128"/>
            </a:endParaRPr>
          </a:p>
          <a:p>
            <a:pPr algn="r"/>
            <a:endParaRPr lang="en-US" altLang="ja-JP" sz="1400" b="1" dirty="0">
              <a:latin typeface="Meiryo UI" panose="020B0604030504040204" pitchFamily="50" charset="-128"/>
              <a:ea typeface="Meiryo UI" panose="020B0604030504040204" pitchFamily="50" charset="-128"/>
            </a:endParaRPr>
          </a:p>
        </p:txBody>
      </p:sp>
      <p:cxnSp>
        <p:nvCxnSpPr>
          <p:cNvPr id="29" name="直線コネクタ 28">
            <a:extLst>
              <a:ext uri="{FF2B5EF4-FFF2-40B4-BE49-F238E27FC236}">
                <a16:creationId xmlns:a16="http://schemas.microsoft.com/office/drawing/2014/main" id="{60D5C8EF-5FE3-7820-865D-D08C34CF732F}"/>
              </a:ext>
            </a:extLst>
          </p:cNvPr>
          <p:cNvCxnSpPr/>
          <p:nvPr/>
        </p:nvCxnSpPr>
        <p:spPr>
          <a:xfrm>
            <a:off x="136456" y="5594737"/>
            <a:ext cx="87449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B4283E6F-8426-F59A-7D76-AC6FF8D25128}"/>
              </a:ext>
            </a:extLst>
          </p:cNvPr>
          <p:cNvCxnSpPr/>
          <p:nvPr/>
        </p:nvCxnSpPr>
        <p:spPr>
          <a:xfrm>
            <a:off x="161046" y="4034278"/>
            <a:ext cx="8744908"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雲 30">
            <a:extLst>
              <a:ext uri="{FF2B5EF4-FFF2-40B4-BE49-F238E27FC236}">
                <a16:creationId xmlns:a16="http://schemas.microsoft.com/office/drawing/2014/main" id="{51017D2C-F154-EB36-67BC-F0CC2D79D9F1}"/>
              </a:ext>
            </a:extLst>
          </p:cNvPr>
          <p:cNvSpPr/>
          <p:nvPr/>
        </p:nvSpPr>
        <p:spPr>
          <a:xfrm>
            <a:off x="6010275" y="5432247"/>
            <a:ext cx="2841356" cy="47278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6F9CA376-DF1C-4A51-C083-7DFFE504D269}"/>
              </a:ext>
            </a:extLst>
          </p:cNvPr>
          <p:cNvSpPr/>
          <p:nvPr/>
        </p:nvSpPr>
        <p:spPr>
          <a:xfrm>
            <a:off x="6478944" y="5302186"/>
            <a:ext cx="2136310" cy="732910"/>
          </a:xfrm>
          <a:prstGeom prst="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1400" dirty="0">
                <a:ln w="0"/>
                <a:solidFill>
                  <a:schemeClr val="tx2"/>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欧州では法的拘束も！</a:t>
            </a:r>
            <a:endParaRPr lang="en-US" altLang="ja-JP" sz="1400" dirty="0">
              <a:ln w="0"/>
              <a:solidFill>
                <a:schemeClr val="tx2"/>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5DB7AC93-A221-D305-BF20-258CB6D5D343}"/>
              </a:ext>
            </a:extLst>
          </p:cNvPr>
          <p:cNvSpPr txBox="1"/>
          <p:nvPr/>
        </p:nvSpPr>
        <p:spPr>
          <a:xfrm>
            <a:off x="607824" y="2184517"/>
            <a:ext cx="1562832"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⇒企業の「自主的」な参加</a:t>
            </a:r>
            <a:endParaRPr lang="en-US" altLang="ja-JP" sz="10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71FDE823-73B2-AEC9-5041-7CB48F1649F7}"/>
              </a:ext>
            </a:extLst>
          </p:cNvPr>
          <p:cNvSpPr txBox="1"/>
          <p:nvPr/>
        </p:nvSpPr>
        <p:spPr>
          <a:xfrm>
            <a:off x="2645257" y="1948679"/>
            <a:ext cx="3606038" cy="400110"/>
          </a:xfrm>
          <a:prstGeom prst="rect">
            <a:avLst/>
          </a:prstGeom>
          <a:noFill/>
        </p:spPr>
        <p:txBody>
          <a:bodyPr wrap="square" rtlCol="0">
            <a:spAutoFit/>
          </a:bodyPr>
          <a:lstStyle/>
          <a:p>
            <a:r>
              <a:rPr lang="ja-JP" altLang="en-US" sz="1000" dirty="0">
                <a:solidFill>
                  <a:srgbClr val="FF0000"/>
                </a:solidFill>
                <a:latin typeface="Meiryo UI" panose="020B0604030504040204" pitchFamily="50" charset="-128"/>
                <a:ea typeface="Meiryo UI" panose="020B0604030504040204" pitchFamily="50" charset="-128"/>
              </a:rPr>
              <a:t>⇒企業に「国際的に認められた人権」の尊重を求め</a:t>
            </a:r>
            <a:endParaRPr lang="en-US" altLang="ja-JP" sz="1000" dirty="0">
              <a:solidFill>
                <a:srgbClr val="FF0000"/>
              </a:solidFill>
              <a:latin typeface="Meiryo UI" panose="020B0604030504040204" pitchFamily="50" charset="-128"/>
              <a:ea typeface="Meiryo UI" panose="020B0604030504040204" pitchFamily="50" charset="-128"/>
            </a:endParaRPr>
          </a:p>
          <a:p>
            <a:r>
              <a:rPr lang="ja-JP" altLang="en-US" sz="1000" dirty="0">
                <a:solidFill>
                  <a:srgbClr val="FF0000"/>
                </a:solidFill>
                <a:latin typeface="Meiryo UI" panose="020B0604030504040204" pitchFamily="50" charset="-128"/>
                <a:ea typeface="Meiryo UI" panose="020B0604030504040204" pitchFamily="50" charset="-128"/>
              </a:rPr>
              <a:t>国内法令より上位の概念と位置づけた</a:t>
            </a:r>
            <a:endParaRPr lang="en-US" altLang="ja-JP" sz="1000" dirty="0">
              <a:solidFill>
                <a:srgbClr val="FF0000"/>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6C497FA9-EDAE-53AF-2B3C-7DF7AA44694C}"/>
              </a:ext>
            </a:extLst>
          </p:cNvPr>
          <p:cNvSpPr txBox="1"/>
          <p:nvPr/>
        </p:nvSpPr>
        <p:spPr>
          <a:xfrm>
            <a:off x="3340631" y="615733"/>
            <a:ext cx="2119688"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バングラデシュの商業ビル</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「ラナ・プラザ」崩落事故</a:t>
            </a:r>
            <a:endParaRPr lang="en-US" altLang="ja-JP" sz="11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03F61CBF-8D52-8C3F-6D05-9FE8A197EDC7}"/>
              </a:ext>
            </a:extLst>
          </p:cNvPr>
          <p:cNvSpPr txBox="1"/>
          <p:nvPr/>
        </p:nvSpPr>
        <p:spPr>
          <a:xfrm>
            <a:off x="534614" y="615733"/>
            <a:ext cx="2119688"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多国籍企業のグローバル・</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サプライチェーンにおける人権課題</a:t>
            </a:r>
            <a:endParaRPr lang="en-US" altLang="ja-JP" sz="1100" dirty="0">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id="{B3EC6B0F-C523-8CF5-E38B-E72536FF61D7}"/>
              </a:ext>
            </a:extLst>
          </p:cNvPr>
          <p:cNvSpPr/>
          <p:nvPr/>
        </p:nvSpPr>
        <p:spPr>
          <a:xfrm>
            <a:off x="6786265" y="595997"/>
            <a:ext cx="2119689" cy="468246"/>
          </a:xfrm>
          <a:prstGeom prst="roundRect">
            <a:avLst/>
          </a:prstGeom>
          <a:solidFill>
            <a:schemeClr val="accent6">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323FC4B8-6E73-759E-960C-BA2A4A0B9707}"/>
              </a:ext>
            </a:extLst>
          </p:cNvPr>
          <p:cNvSpPr txBox="1"/>
          <p:nvPr/>
        </p:nvSpPr>
        <p:spPr>
          <a:xfrm>
            <a:off x="6961488" y="615733"/>
            <a:ext cx="2054364"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コロナパンデミック</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ミャンマー・ウイグル人権問題</a:t>
            </a:r>
            <a:endParaRPr lang="en-US" altLang="ja-JP" sz="11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80D58B34-F909-90A1-D57B-C6E0F71F7EE4}"/>
              </a:ext>
            </a:extLst>
          </p:cNvPr>
          <p:cNvSpPr txBox="1"/>
          <p:nvPr/>
        </p:nvSpPr>
        <p:spPr>
          <a:xfrm>
            <a:off x="3309727" y="4552329"/>
            <a:ext cx="4537003" cy="523220"/>
          </a:xfrm>
          <a:prstGeom prst="rect">
            <a:avLst/>
          </a:prstGeom>
          <a:noFill/>
        </p:spPr>
        <p:txBody>
          <a:bodyPr wrap="square" rtlCol="0">
            <a:spAutoFit/>
          </a:bodyPr>
          <a:lstStyle/>
          <a:p>
            <a:pPr algn="r"/>
            <a:r>
              <a:rPr lang="ja-JP" altLang="en-US" sz="1400" dirty="0">
                <a:latin typeface="Meiryo UI" panose="020B0604030504040204" pitchFamily="50" charset="-128"/>
                <a:ea typeface="Meiryo UI" panose="020B0604030504040204" pitchFamily="50" charset="-128"/>
              </a:rPr>
              <a:t>経団連「人権を尊重する経営のためのハンドブック」▼</a:t>
            </a:r>
            <a:endParaRPr lang="en-US" altLang="ja-JP" sz="1400" dirty="0">
              <a:latin typeface="Meiryo UI" panose="020B0604030504040204" pitchFamily="50" charset="-128"/>
              <a:ea typeface="Meiryo UI" panose="020B0604030504040204" pitchFamily="50" charset="-128"/>
            </a:endParaRPr>
          </a:p>
          <a:p>
            <a:pPr algn="r"/>
            <a:endParaRPr lang="en-US" altLang="ja-JP" sz="1400" dirty="0">
              <a:latin typeface="Meiryo UI" panose="020B0604030504040204" pitchFamily="50" charset="-128"/>
              <a:ea typeface="Meiryo UI" panose="020B0604030504040204" pitchFamily="50" charset="-128"/>
            </a:endParaRPr>
          </a:p>
        </p:txBody>
      </p:sp>
      <p:cxnSp>
        <p:nvCxnSpPr>
          <p:cNvPr id="42" name="直線矢印コネクタ 41">
            <a:extLst>
              <a:ext uri="{FF2B5EF4-FFF2-40B4-BE49-F238E27FC236}">
                <a16:creationId xmlns:a16="http://schemas.microsoft.com/office/drawing/2014/main" id="{7F37A99A-A064-532E-FBAE-A4B547CD3F17}"/>
              </a:ext>
            </a:extLst>
          </p:cNvPr>
          <p:cNvCxnSpPr>
            <a:cxnSpLocks/>
          </p:cNvCxnSpPr>
          <p:nvPr/>
        </p:nvCxnSpPr>
        <p:spPr>
          <a:xfrm>
            <a:off x="3728552" y="3629848"/>
            <a:ext cx="0" cy="2189975"/>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grpSp>
        <p:nvGrpSpPr>
          <p:cNvPr id="43" name="グループ化 42">
            <a:extLst>
              <a:ext uri="{FF2B5EF4-FFF2-40B4-BE49-F238E27FC236}">
                <a16:creationId xmlns:a16="http://schemas.microsoft.com/office/drawing/2014/main" id="{C23B24A8-1A0E-94DC-C8CB-09480E668945}"/>
              </a:ext>
            </a:extLst>
          </p:cNvPr>
          <p:cNvGrpSpPr/>
          <p:nvPr/>
        </p:nvGrpSpPr>
        <p:grpSpPr>
          <a:xfrm>
            <a:off x="417190" y="3468471"/>
            <a:ext cx="3444536" cy="1460318"/>
            <a:chOff x="648609" y="3345407"/>
            <a:chExt cx="3444536" cy="1460318"/>
          </a:xfrm>
        </p:grpSpPr>
        <p:sp>
          <p:nvSpPr>
            <p:cNvPr id="44" name="雲 43">
              <a:extLst>
                <a:ext uri="{FF2B5EF4-FFF2-40B4-BE49-F238E27FC236}">
                  <a16:creationId xmlns:a16="http://schemas.microsoft.com/office/drawing/2014/main" id="{47869CF0-2130-028C-B3D5-120D98859DC6}"/>
                </a:ext>
              </a:extLst>
            </p:cNvPr>
            <p:cNvSpPr/>
            <p:nvPr/>
          </p:nvSpPr>
          <p:spPr>
            <a:xfrm>
              <a:off x="648609" y="3345407"/>
              <a:ext cx="3444536" cy="146031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6FBDD1C2-748B-CC84-A526-5E440A99DD72}"/>
                </a:ext>
              </a:extLst>
            </p:cNvPr>
            <p:cNvSpPr/>
            <p:nvPr/>
          </p:nvSpPr>
          <p:spPr>
            <a:xfrm>
              <a:off x="1041688" y="3565652"/>
              <a:ext cx="3006917" cy="970221"/>
            </a:xfrm>
            <a:prstGeom prst="rect">
              <a:avLst/>
            </a:prstGeom>
            <a:no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ja-JP" altLang="en-US" sz="1400" dirty="0">
                  <a:ln w="0"/>
                  <a:solidFill>
                    <a:schemeClr val="tx2"/>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人権確保は</a:t>
              </a:r>
              <a:r>
                <a:rPr lang="ja-JP" altLang="en-US" sz="1400" dirty="0">
                  <a:ln w="0"/>
                  <a:solidFill>
                    <a:srgbClr val="FF0000"/>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「国家の責務」</a:t>
              </a:r>
              <a:r>
                <a:rPr lang="ja-JP" altLang="en-US" sz="1400" dirty="0">
                  <a:ln w="0"/>
                  <a:solidFill>
                    <a:schemeClr val="tx2"/>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であったが、相次ぐ人権課題の発生をうけ、</a:t>
              </a:r>
              <a:r>
                <a:rPr lang="ja-JP" altLang="en-US" sz="1400" dirty="0">
                  <a:ln w="0"/>
                  <a:solidFill>
                    <a:srgbClr val="FF0000"/>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「企業にもその責任の一部」</a:t>
              </a:r>
              <a:r>
                <a:rPr lang="ja-JP" altLang="en-US" sz="1400" dirty="0">
                  <a:ln w="0"/>
                  <a:solidFill>
                    <a:schemeClr val="tx2"/>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を担ってもらう</a:t>
              </a:r>
              <a:endParaRPr lang="en-US" altLang="ja-JP" sz="1400" dirty="0">
                <a:ln w="0"/>
                <a:solidFill>
                  <a:schemeClr val="tx2"/>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defRPr/>
              </a:pPr>
              <a:r>
                <a:rPr lang="ja-JP" altLang="en-US" sz="1400" dirty="0">
                  <a:ln w="0"/>
                  <a:solidFill>
                    <a:schemeClr val="tx2"/>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べきでは？との議論が加速！</a:t>
              </a:r>
              <a:endParaRPr lang="en-US" altLang="ja-JP" sz="1400" dirty="0">
                <a:ln w="0"/>
                <a:solidFill>
                  <a:schemeClr val="tx2"/>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grpSp>
      <p:cxnSp>
        <p:nvCxnSpPr>
          <p:cNvPr id="46" name="直線矢印コネクタ 45">
            <a:extLst>
              <a:ext uri="{FF2B5EF4-FFF2-40B4-BE49-F238E27FC236}">
                <a16:creationId xmlns:a16="http://schemas.microsoft.com/office/drawing/2014/main" id="{79641682-5596-1635-0AAA-0C6D57E17D9C}"/>
              </a:ext>
            </a:extLst>
          </p:cNvPr>
          <p:cNvCxnSpPr>
            <a:cxnSpLocks/>
          </p:cNvCxnSpPr>
          <p:nvPr/>
        </p:nvCxnSpPr>
        <p:spPr>
          <a:xfrm flipV="1">
            <a:off x="3861726" y="4195141"/>
            <a:ext cx="3094144" cy="3489"/>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580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B3F0D-9386-2083-A398-942F5DC2D751}"/>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8958D21-6BD9-FCA7-F074-27463465B537}"/>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6F81F9A7-6637-97B6-7186-A5D26762C096}"/>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33733B01-2539-A135-2A6D-06541B13ECAB}"/>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7D37922A-C126-19C2-AE42-C3F6484D4DD2}"/>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3DEF3EC4-486C-1BB5-37BB-3441726AB8E8}"/>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求められる</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リスク」</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FD436193-963E-DBD2-DA42-A077BF0B6D75}"/>
              </a:ext>
            </a:extLst>
          </p:cNvPr>
          <p:cNvPicPr>
            <a:picLocks noChangeAspect="1"/>
          </p:cNvPicPr>
          <p:nvPr/>
        </p:nvPicPr>
        <p:blipFill rotWithShape="1">
          <a:blip r:embed="rId3"/>
          <a:srcRect l="31369" t="13649" r="36526" b="13556"/>
          <a:stretch/>
        </p:blipFill>
        <p:spPr>
          <a:xfrm>
            <a:off x="1443790" y="654517"/>
            <a:ext cx="3234088" cy="4124787"/>
          </a:xfrm>
          <a:prstGeom prst="rect">
            <a:avLst/>
          </a:prstGeom>
          <a:ln>
            <a:solidFill>
              <a:schemeClr val="accent6"/>
            </a:solidFill>
          </a:ln>
        </p:spPr>
      </p:pic>
      <p:sp>
        <p:nvSpPr>
          <p:cNvPr id="3" name="Line 10">
            <a:extLst>
              <a:ext uri="{FF2B5EF4-FFF2-40B4-BE49-F238E27FC236}">
                <a16:creationId xmlns:a16="http://schemas.microsoft.com/office/drawing/2014/main" id="{3DB57BFB-30D8-BD59-27F4-74F8566FAB0F}"/>
              </a:ext>
            </a:extLst>
          </p:cNvPr>
          <p:cNvSpPr>
            <a:spLocks noChangeShapeType="1"/>
          </p:cNvSpPr>
          <p:nvPr/>
        </p:nvSpPr>
        <p:spPr bwMode="auto">
          <a:xfrm>
            <a:off x="34929" y="534905"/>
            <a:ext cx="9083675"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4000" b="1" i="0" u="none" strike="noStrike" kern="1200" cap="none" spc="0" normalizeH="0" baseline="0" noProof="0" dirty="0">
              <a:ln>
                <a:noFill/>
              </a:ln>
              <a:solidFill>
                <a:prstClr val="white"/>
              </a:solidFill>
              <a:effectLst/>
              <a:uLnTx/>
              <a:uFillTx/>
              <a:latin typeface="HG丸ｺﾞｼｯｸM-PRO" panose="020F0600000000000000" pitchFamily="50" charset="-128"/>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CE002168-89DE-2873-27C9-4DC4A05991A2}"/>
              </a:ext>
            </a:extLst>
          </p:cNvPr>
          <p:cNvPicPr>
            <a:picLocks noChangeAspect="1"/>
          </p:cNvPicPr>
          <p:nvPr/>
        </p:nvPicPr>
        <p:blipFill rotWithShape="1">
          <a:blip r:embed="rId4"/>
          <a:srcRect l="12000" t="21737" r="13474" b="13180"/>
          <a:stretch/>
        </p:blipFill>
        <p:spPr>
          <a:xfrm>
            <a:off x="5120640" y="606392"/>
            <a:ext cx="3935277" cy="1933076"/>
          </a:xfrm>
          <a:prstGeom prst="rect">
            <a:avLst/>
          </a:prstGeom>
          <a:ln>
            <a:solidFill>
              <a:schemeClr val="accent1"/>
            </a:solidFill>
          </a:ln>
        </p:spPr>
      </p:pic>
      <p:pic>
        <p:nvPicPr>
          <p:cNvPr id="8" name="図 7">
            <a:extLst>
              <a:ext uri="{FF2B5EF4-FFF2-40B4-BE49-F238E27FC236}">
                <a16:creationId xmlns:a16="http://schemas.microsoft.com/office/drawing/2014/main" id="{821745BA-BE0A-EDBC-965B-A97FFE7F4A61}"/>
              </a:ext>
            </a:extLst>
          </p:cNvPr>
          <p:cNvPicPr>
            <a:picLocks noChangeAspect="1"/>
          </p:cNvPicPr>
          <p:nvPr/>
        </p:nvPicPr>
        <p:blipFill rotWithShape="1">
          <a:blip r:embed="rId5"/>
          <a:srcRect l="9789" t="14211" r="9685" b="8690"/>
          <a:stretch/>
        </p:blipFill>
        <p:spPr>
          <a:xfrm>
            <a:off x="4629752" y="1905806"/>
            <a:ext cx="4292866" cy="2311975"/>
          </a:xfrm>
          <a:prstGeom prst="rect">
            <a:avLst/>
          </a:prstGeom>
          <a:ln>
            <a:solidFill>
              <a:schemeClr val="accent1"/>
            </a:solidFill>
          </a:ln>
        </p:spPr>
      </p:pic>
      <p:pic>
        <p:nvPicPr>
          <p:cNvPr id="9" name="図 8">
            <a:extLst>
              <a:ext uri="{FF2B5EF4-FFF2-40B4-BE49-F238E27FC236}">
                <a16:creationId xmlns:a16="http://schemas.microsoft.com/office/drawing/2014/main" id="{E62A4DB3-1906-7BA6-F35F-D975D0E0BD4A}"/>
              </a:ext>
            </a:extLst>
          </p:cNvPr>
          <p:cNvPicPr>
            <a:picLocks noChangeAspect="1"/>
          </p:cNvPicPr>
          <p:nvPr/>
        </p:nvPicPr>
        <p:blipFill rotWithShape="1">
          <a:blip r:embed="rId6"/>
          <a:srcRect l="9790" t="13088" r="9894" b="8877"/>
          <a:stretch/>
        </p:blipFill>
        <p:spPr>
          <a:xfrm>
            <a:off x="4186989" y="3241970"/>
            <a:ext cx="4899261" cy="2677577"/>
          </a:xfrm>
          <a:prstGeom prst="rect">
            <a:avLst/>
          </a:prstGeom>
          <a:ln>
            <a:solidFill>
              <a:schemeClr val="accent1"/>
            </a:solidFill>
          </a:ln>
        </p:spPr>
      </p:pic>
      <p:cxnSp>
        <p:nvCxnSpPr>
          <p:cNvPr id="10" name="直線コネクタ 9">
            <a:extLst>
              <a:ext uri="{FF2B5EF4-FFF2-40B4-BE49-F238E27FC236}">
                <a16:creationId xmlns:a16="http://schemas.microsoft.com/office/drawing/2014/main" id="{C30F38B7-9C36-9DAC-F425-5179CED60965}"/>
              </a:ext>
            </a:extLst>
          </p:cNvPr>
          <p:cNvCxnSpPr/>
          <p:nvPr/>
        </p:nvCxnSpPr>
        <p:spPr>
          <a:xfrm>
            <a:off x="4764505" y="4254370"/>
            <a:ext cx="39463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3C06A51-D111-DA55-7873-5C9BCE6A87DE}"/>
              </a:ext>
            </a:extLst>
          </p:cNvPr>
          <p:cNvCxnSpPr>
            <a:cxnSpLocks/>
          </p:cNvCxnSpPr>
          <p:nvPr/>
        </p:nvCxnSpPr>
        <p:spPr>
          <a:xfrm>
            <a:off x="4753277" y="4387522"/>
            <a:ext cx="12913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B377FE21-A723-DA83-FF39-305F45CFE628}"/>
              </a:ext>
            </a:extLst>
          </p:cNvPr>
          <p:cNvSpPr/>
          <p:nvPr/>
        </p:nvSpPr>
        <p:spPr bwMode="auto">
          <a:xfrm>
            <a:off x="3959423" y="5906103"/>
            <a:ext cx="518457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marL="457200" marR="0" indent="-457200" algn="r" defTabSz="914400" rtl="0" eaLnBrk="1" fontAlgn="base" latinLnBrk="0" hangingPunct="1">
              <a:lnSpc>
                <a:spcPct val="100000"/>
              </a:lnSpc>
              <a:spcBef>
                <a:spcPct val="0"/>
              </a:spcBef>
              <a:spcAft>
                <a:spcPct val="0"/>
              </a:spcAft>
              <a:buClrTx/>
              <a:buSzTx/>
              <a:buFontTx/>
              <a:buNone/>
              <a:tabLst/>
            </a:pPr>
            <a:r>
              <a:rPr lang="ja-JP" altLang="en-US" sz="1200" b="0" u="none" dirty="0"/>
              <a:t>引用：連合</a:t>
            </a:r>
            <a:r>
              <a:rPr kumimoji="1" lang="ja-JP" altLang="en-US" sz="1200" b="0" i="0" u="none" strike="noStrike" cap="none" normalizeH="0" baseline="0" dirty="0">
                <a:ln>
                  <a:noFill/>
                </a:ln>
              </a:rPr>
              <a:t>ホームページより</a:t>
            </a:r>
          </a:p>
        </p:txBody>
      </p:sp>
      <p:pic>
        <p:nvPicPr>
          <p:cNvPr id="15" name="図 14">
            <a:extLst>
              <a:ext uri="{FF2B5EF4-FFF2-40B4-BE49-F238E27FC236}">
                <a16:creationId xmlns:a16="http://schemas.microsoft.com/office/drawing/2014/main" id="{7D2FC076-136D-7C0A-184F-6B612BEAF048}"/>
              </a:ext>
            </a:extLst>
          </p:cNvPr>
          <p:cNvPicPr>
            <a:picLocks noChangeAspect="1"/>
          </p:cNvPicPr>
          <p:nvPr/>
        </p:nvPicPr>
        <p:blipFill rotWithShape="1">
          <a:blip r:embed="rId7"/>
          <a:srcRect l="31157" t="17205" r="36843" b="11871"/>
          <a:stretch/>
        </p:blipFill>
        <p:spPr>
          <a:xfrm>
            <a:off x="86629" y="1391203"/>
            <a:ext cx="3763476" cy="4691964"/>
          </a:xfrm>
          <a:prstGeom prst="rect">
            <a:avLst/>
          </a:prstGeom>
          <a:ln>
            <a:solidFill>
              <a:schemeClr val="accent6"/>
            </a:solidFill>
          </a:ln>
        </p:spPr>
      </p:pic>
      <p:sp>
        <p:nvSpPr>
          <p:cNvPr id="16" name="吹き出し: 四角形 15">
            <a:extLst>
              <a:ext uri="{FF2B5EF4-FFF2-40B4-BE49-F238E27FC236}">
                <a16:creationId xmlns:a16="http://schemas.microsoft.com/office/drawing/2014/main" id="{2F747F14-A6BD-E71D-9CB9-A85D1DD6F32C}"/>
              </a:ext>
            </a:extLst>
          </p:cNvPr>
          <p:cNvSpPr/>
          <p:nvPr/>
        </p:nvSpPr>
        <p:spPr>
          <a:xfrm>
            <a:off x="9626" y="3599849"/>
            <a:ext cx="4475746" cy="1992429"/>
          </a:xfrm>
          <a:prstGeom prst="wedgeRectCallout">
            <a:avLst>
              <a:gd name="adj1" fmla="val -18548"/>
              <a:gd name="adj2" fmla="val -61194"/>
            </a:avLst>
          </a:prstGeom>
          <a:solidFill>
            <a:srgbClr val="FFFFCC"/>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明朝" panose="02020609040205080304" pitchFamily="17" charset="-128"/>
                <a:ea typeface="ＭＳ 明朝" panose="02020609040205080304" pitchFamily="17" charset="-128"/>
              </a:rPr>
              <a:t>ビジネスと人権を語るうえでは、経営リスク</a:t>
            </a:r>
            <a:endParaRPr kumimoji="1" lang="en-US" altLang="ja-JP" sz="1600" dirty="0">
              <a:solidFill>
                <a:schemeClr val="tx1"/>
              </a:solidFill>
              <a:latin typeface="ＭＳ 明朝" panose="02020609040205080304" pitchFamily="17" charset="-128"/>
              <a:ea typeface="ＭＳ 明朝" panose="02020609040205080304" pitchFamily="17" charset="-128"/>
            </a:endParaRPr>
          </a:p>
          <a:p>
            <a:r>
              <a:rPr kumimoji="1" lang="ja-JP" altLang="en-US" sz="1600" dirty="0">
                <a:solidFill>
                  <a:schemeClr val="tx1"/>
                </a:solidFill>
                <a:latin typeface="ＭＳ 明朝" panose="02020609040205080304" pitchFamily="17" charset="-128"/>
                <a:ea typeface="ＭＳ 明朝" panose="02020609040205080304" pitchFamily="17" charset="-128"/>
              </a:rPr>
              <a:t>の抑制や企業価値向上の視点が強調されがち</a:t>
            </a:r>
            <a:endParaRPr kumimoji="1" lang="en-US" altLang="ja-JP" sz="1600" dirty="0">
              <a:solidFill>
                <a:schemeClr val="tx1"/>
              </a:solidFill>
              <a:latin typeface="ＭＳ 明朝" panose="02020609040205080304" pitchFamily="17" charset="-128"/>
              <a:ea typeface="ＭＳ 明朝" panose="02020609040205080304" pitchFamily="17" charset="-128"/>
            </a:endParaRPr>
          </a:p>
          <a:p>
            <a:r>
              <a:rPr kumimoji="1" lang="ja-JP" altLang="en-US" sz="1600" dirty="0">
                <a:solidFill>
                  <a:schemeClr val="tx1"/>
                </a:solidFill>
                <a:latin typeface="ＭＳ 明朝" panose="02020609040205080304" pitchFamily="17" charset="-128"/>
                <a:ea typeface="ＭＳ 明朝" panose="02020609040205080304" pitchFamily="17" charset="-128"/>
              </a:rPr>
              <a:t>であるが、</a:t>
            </a:r>
            <a:r>
              <a:rPr kumimoji="1" lang="ja-JP" altLang="en-US" sz="1600" u="sng" dirty="0">
                <a:solidFill>
                  <a:schemeClr val="tx1"/>
                </a:solidFill>
                <a:latin typeface="ＭＳ ゴシック" panose="020B0609070205080204" pitchFamily="49" charset="-128"/>
                <a:ea typeface="ＭＳ ゴシック" panose="020B0609070205080204" pitchFamily="49" charset="-128"/>
              </a:rPr>
              <a:t>国連指導原則</a:t>
            </a:r>
            <a:r>
              <a:rPr kumimoji="1" lang="ja-JP" altLang="en-US" sz="1600" dirty="0">
                <a:solidFill>
                  <a:schemeClr val="tx1"/>
                </a:solidFill>
                <a:latin typeface="ＭＳ 明朝" panose="02020609040205080304" pitchFamily="17" charset="-128"/>
                <a:ea typeface="ＭＳ 明朝" panose="02020609040205080304" pitchFamily="17" charset="-128"/>
              </a:rPr>
              <a:t>では、</a:t>
            </a:r>
            <a:r>
              <a:rPr kumimoji="1" lang="ja-JP" altLang="en-US" sz="1600" u="sng" dirty="0">
                <a:solidFill>
                  <a:schemeClr val="tx1"/>
                </a:solidFill>
                <a:latin typeface="ＭＳ ゴシック" panose="020B0609070205080204" pitchFamily="49" charset="-128"/>
                <a:ea typeface="ＭＳ ゴシック" panose="020B0609070205080204" pitchFamily="49" charset="-128"/>
              </a:rPr>
              <a:t>労働者をはじめとする権利保持者の人権侵害リスクに対処する視点</a:t>
            </a:r>
            <a:r>
              <a:rPr kumimoji="1" lang="ja-JP" altLang="en-US" sz="1600" dirty="0">
                <a:solidFill>
                  <a:schemeClr val="tx1"/>
                </a:solidFill>
                <a:latin typeface="ＭＳ 明朝" panose="02020609040205080304" pitchFamily="17" charset="-128"/>
                <a:ea typeface="ＭＳ 明朝" panose="02020609040205080304" pitchFamily="17" charset="-128"/>
              </a:rPr>
              <a:t>からの取り組みが求められている。</a:t>
            </a:r>
            <a:endParaRPr kumimoji="1" lang="en-US" altLang="ja-JP" sz="1600" dirty="0">
              <a:solidFill>
                <a:schemeClr val="tx1"/>
              </a:solidFill>
              <a:latin typeface="ＭＳ 明朝" panose="02020609040205080304" pitchFamily="17" charset="-128"/>
              <a:ea typeface="ＭＳ 明朝" panose="02020609040205080304" pitchFamily="17" charset="-128"/>
            </a:endParaRPr>
          </a:p>
          <a:p>
            <a:r>
              <a:rPr kumimoji="1" lang="ja-JP" altLang="en-US" sz="1600" dirty="0">
                <a:solidFill>
                  <a:schemeClr val="tx1"/>
                </a:solidFill>
                <a:latin typeface="ＭＳ 明朝" panose="02020609040205080304" pitchFamily="17" charset="-128"/>
                <a:ea typeface="ＭＳ 明朝" panose="02020609040205080304" pitchFamily="17" charset="-128"/>
              </a:rPr>
              <a:t>このことを踏まえ、連合は社会正義の追求と人権の尊重を中心に据えてこの課題に取り組む。</a:t>
            </a:r>
          </a:p>
        </p:txBody>
      </p:sp>
      <p:sp>
        <p:nvSpPr>
          <p:cNvPr id="17" name="テキスト ボックス 16">
            <a:extLst>
              <a:ext uri="{FF2B5EF4-FFF2-40B4-BE49-F238E27FC236}">
                <a16:creationId xmlns:a16="http://schemas.microsoft.com/office/drawing/2014/main" id="{5F786C2A-BC6A-88B5-2679-CDC84CB0A5EF}"/>
              </a:ext>
            </a:extLst>
          </p:cNvPr>
          <p:cNvSpPr txBox="1">
            <a:spLocks noChangeArrowheads="1"/>
          </p:cNvSpPr>
          <p:nvPr/>
        </p:nvSpPr>
        <p:spPr bwMode="auto">
          <a:xfrm>
            <a:off x="0" y="6329363"/>
            <a:ext cx="9144000" cy="528637"/>
          </a:xfrm>
          <a:prstGeom prst="rect">
            <a:avLst/>
          </a:prstGeom>
          <a:solidFill>
            <a:schemeClr val="accent6"/>
          </a:solidFill>
          <a:ln>
            <a:noFill/>
          </a:ln>
        </p:spPr>
        <p:txBody>
          <a:bodyPr wrap="square"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人権侵害リスクに対処する観点</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が求められている</a:t>
            </a: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955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06B6E-FB5B-F8F6-4A5A-A5E4AADE42F6}"/>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3FAA1ED-C1FE-E4AF-F9A9-A7207E642767}"/>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59CB1D1D-506B-85C7-A647-68BF8F715089}"/>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C0367CC1-C2D1-2FA8-5FC9-E9D6779C632C}"/>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61A0C80-8A4F-7E67-13D4-5F0C450CDD8B}"/>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676629A8-9D87-85B6-6911-784ACA3E9956}"/>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人権デュー・ディリジェンスとは</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8E602541-19F9-E6B8-96B4-1B945F07CA19}"/>
              </a:ext>
            </a:extLst>
          </p:cNvPr>
          <p:cNvSpPr/>
          <p:nvPr/>
        </p:nvSpPr>
        <p:spPr>
          <a:xfrm>
            <a:off x="1425057" y="788627"/>
            <a:ext cx="7536487" cy="389783"/>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400" b="1" dirty="0">
                <a:solidFill>
                  <a:srgbClr val="FF0000"/>
                </a:solidFill>
                <a:latin typeface="Meiryo UI" panose="020B0604030504040204" pitchFamily="50" charset="-128"/>
                <a:ea typeface="Meiryo UI" panose="020B0604030504040204" pitchFamily="50" charset="-128"/>
              </a:rPr>
              <a:t>企業が</a:t>
            </a:r>
            <a:r>
              <a:rPr lang="ja-JP" altLang="en-US" sz="1400" b="1" dirty="0">
                <a:solidFill>
                  <a:schemeClr val="tx1"/>
                </a:solidFill>
                <a:latin typeface="Meiryo UI" panose="020B0604030504040204" pitchFamily="50" charset="-128"/>
                <a:ea typeface="Meiryo UI" panose="020B0604030504040204" pitchFamily="50" charset="-128"/>
              </a:rPr>
              <a:t>自社内だけでなく、国内外のグループ企業・</a:t>
            </a:r>
            <a:r>
              <a:rPr lang="ja-JP" altLang="en-US" sz="1400" b="1" dirty="0">
                <a:solidFill>
                  <a:srgbClr val="FF0000"/>
                </a:solidFill>
                <a:latin typeface="Meiryo UI" panose="020B0604030504040204" pitchFamily="50" charset="-128"/>
                <a:ea typeface="Meiryo UI" panose="020B0604030504040204" pitchFamily="50" charset="-128"/>
              </a:rPr>
              <a:t>バリューチェーン全体</a:t>
            </a:r>
            <a:r>
              <a:rPr lang="ja-JP" altLang="en-US" sz="1400" b="1" dirty="0">
                <a:solidFill>
                  <a:schemeClr val="tx1"/>
                </a:solidFill>
                <a:latin typeface="Meiryo UI" panose="020B0604030504040204" pitchFamily="50" charset="-128"/>
                <a:ea typeface="Meiryo UI" panose="020B0604030504040204" pitchFamily="50" charset="-128"/>
              </a:rPr>
              <a:t>に対し</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957E8282-52E9-F568-28E9-6779BFEE2D32}"/>
              </a:ext>
            </a:extLst>
          </p:cNvPr>
          <p:cNvSpPr/>
          <p:nvPr/>
        </p:nvSpPr>
        <p:spPr>
          <a:xfrm>
            <a:off x="211430" y="789385"/>
            <a:ext cx="1107378" cy="389782"/>
          </a:xfrm>
          <a:prstGeom prst="rect">
            <a:avLst/>
          </a:prstGeom>
          <a:solidFill>
            <a:schemeClr val="accent6">
              <a:lumMod val="20000"/>
              <a:lumOff val="80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b="1" dirty="0">
                <a:solidFill>
                  <a:schemeClr val="accent6">
                    <a:lumMod val="75000"/>
                  </a:schemeClr>
                </a:solidFill>
                <a:latin typeface="Meiryo UI" panose="020B0604030504040204" pitchFamily="50" charset="-128"/>
                <a:ea typeface="Meiryo UI" panose="020B0604030504040204" pitchFamily="50" charset="-128"/>
              </a:rPr>
              <a:t>誰が・誰に</a:t>
            </a:r>
            <a:endParaRPr lang="en-US" altLang="ja-JP" sz="1600"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0FA8ABE3-F8D2-CA1E-9646-D6C060870BE9}"/>
              </a:ext>
            </a:extLst>
          </p:cNvPr>
          <p:cNvSpPr/>
          <p:nvPr/>
        </p:nvSpPr>
        <p:spPr>
          <a:xfrm>
            <a:off x="1433602" y="1778832"/>
            <a:ext cx="7536486" cy="657735"/>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労働組合：既存の国連グローバルコンパクト等よりも明確に企業の責任が打ち出された取り組みであり、</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　　　　　　　 労働者の人権侵害撲滅が期待できる</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企業：      人権への意識が高い企業として社会的に認知される等</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a:p>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E9FCDC5F-A9E9-53B1-6156-CD04A8C26807}"/>
              </a:ext>
            </a:extLst>
          </p:cNvPr>
          <p:cNvSpPr/>
          <p:nvPr/>
        </p:nvSpPr>
        <p:spPr>
          <a:xfrm>
            <a:off x="210449" y="1780304"/>
            <a:ext cx="1107378" cy="657734"/>
          </a:xfrm>
          <a:prstGeom prst="rect">
            <a:avLst/>
          </a:prstGeom>
          <a:solidFill>
            <a:schemeClr val="accent6">
              <a:lumMod val="20000"/>
              <a:lumOff val="80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b="1" dirty="0">
                <a:solidFill>
                  <a:schemeClr val="accent6">
                    <a:lumMod val="75000"/>
                  </a:schemeClr>
                </a:solidFill>
                <a:latin typeface="Meiryo UI" panose="020B0604030504040204" pitchFamily="50" charset="-128"/>
                <a:ea typeface="Meiryo UI" panose="020B0604030504040204" pitchFamily="50" charset="-128"/>
              </a:rPr>
              <a:t>活動する</a:t>
            </a:r>
            <a:endParaRPr lang="en-US" altLang="ja-JP" sz="1400" b="1" dirty="0">
              <a:solidFill>
                <a:schemeClr val="accent6">
                  <a:lumMod val="7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accent6">
                    <a:lumMod val="75000"/>
                  </a:schemeClr>
                </a:solidFill>
                <a:latin typeface="Meiryo UI" panose="020B0604030504040204" pitchFamily="50" charset="-128"/>
                <a:ea typeface="Meiryo UI" panose="020B0604030504040204" pitchFamily="50" charset="-128"/>
              </a:rPr>
              <a:t>メリット</a:t>
            </a:r>
            <a:endParaRPr lang="en-US" altLang="ja-JP" sz="1400"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C21D0AB2-A0E1-32EE-D153-1250ACB8E3B1}"/>
              </a:ext>
            </a:extLst>
          </p:cNvPr>
          <p:cNvSpPr/>
          <p:nvPr/>
        </p:nvSpPr>
        <p:spPr>
          <a:xfrm>
            <a:off x="1433602" y="2487325"/>
            <a:ext cx="7536486" cy="457472"/>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労働組合：人権侵害撲滅を目指す機会のひとつを失う　</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企業：      人権侵害がおこれば、企業批判・不買運動・投資の引き上げにつながる可能性等</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a:p>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94F40306-BED6-3F9C-9D13-4447FDAF2277}"/>
              </a:ext>
            </a:extLst>
          </p:cNvPr>
          <p:cNvSpPr/>
          <p:nvPr/>
        </p:nvSpPr>
        <p:spPr>
          <a:xfrm>
            <a:off x="210449" y="2488796"/>
            <a:ext cx="1107378" cy="457471"/>
          </a:xfrm>
          <a:prstGeom prst="rect">
            <a:avLst/>
          </a:prstGeom>
          <a:solidFill>
            <a:schemeClr val="accent6">
              <a:lumMod val="20000"/>
              <a:lumOff val="80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b="1" dirty="0">
                <a:solidFill>
                  <a:schemeClr val="accent6">
                    <a:lumMod val="75000"/>
                  </a:schemeClr>
                </a:solidFill>
                <a:latin typeface="Meiryo UI" panose="020B0604030504040204" pitchFamily="50" charset="-128"/>
                <a:ea typeface="Meiryo UI" panose="020B0604030504040204" pitchFamily="50" charset="-128"/>
              </a:rPr>
              <a:t>活動しないリスク</a:t>
            </a:r>
            <a:endParaRPr lang="en-US" altLang="ja-JP" sz="1400"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D80BD142-D5D2-9121-5240-19F224283259}"/>
              </a:ext>
            </a:extLst>
          </p:cNvPr>
          <p:cNvSpPr/>
          <p:nvPr/>
        </p:nvSpPr>
        <p:spPr>
          <a:xfrm>
            <a:off x="1433602" y="1234851"/>
            <a:ext cx="7536486" cy="468621"/>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事業活動における</a:t>
            </a:r>
            <a:r>
              <a:rPr lang="ja-JP" altLang="en-US" sz="1400" b="1" dirty="0">
                <a:solidFill>
                  <a:srgbClr val="FF0000"/>
                </a:solidFill>
                <a:latin typeface="Meiryo UI" panose="020B0604030504040204" pitchFamily="50" charset="-128"/>
                <a:ea typeface="Meiryo UI" panose="020B0604030504040204" pitchFamily="50" charset="-128"/>
              </a:rPr>
              <a:t>人権侵害を撲滅する</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ため、</a:t>
            </a:r>
            <a:r>
              <a:rPr lang="ja-JP" altLang="en-US" sz="1400" b="1" dirty="0">
                <a:solidFill>
                  <a:srgbClr val="FF0000"/>
                </a:solidFill>
                <a:latin typeface="Meiryo UI" panose="020B0604030504040204" pitchFamily="50" charset="-128"/>
                <a:ea typeface="Meiryo UI" panose="020B0604030504040204" pitchFamily="50" charset="-128"/>
              </a:rPr>
              <a:t>最大限の仕組みづくり</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と</a:t>
            </a:r>
            <a:r>
              <a:rPr lang="ja-JP" altLang="en-US" sz="1400" b="1" dirty="0">
                <a:solidFill>
                  <a:srgbClr val="FF0000"/>
                </a:solidFill>
                <a:latin typeface="Meiryo UI" panose="020B0604030504040204" pitchFamily="50" charset="-128"/>
                <a:ea typeface="Meiryo UI" panose="020B0604030504040204" pitchFamily="50" charset="-128"/>
              </a:rPr>
              <a:t>継続的な努力</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を行う</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279D8CCF-9AD8-7B88-A2FB-A4B832C3CB1F}"/>
              </a:ext>
            </a:extLst>
          </p:cNvPr>
          <p:cNvSpPr/>
          <p:nvPr/>
        </p:nvSpPr>
        <p:spPr>
          <a:xfrm>
            <a:off x="210449" y="1236322"/>
            <a:ext cx="1107378" cy="468620"/>
          </a:xfrm>
          <a:prstGeom prst="rect">
            <a:avLst/>
          </a:prstGeom>
          <a:solidFill>
            <a:schemeClr val="accent6">
              <a:lumMod val="20000"/>
              <a:lumOff val="80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b="1" dirty="0">
                <a:solidFill>
                  <a:schemeClr val="accent6">
                    <a:lumMod val="75000"/>
                  </a:schemeClr>
                </a:solidFill>
                <a:latin typeface="Meiryo UI" panose="020B0604030504040204" pitchFamily="50" charset="-128"/>
                <a:ea typeface="Meiryo UI" panose="020B0604030504040204" pitchFamily="50" charset="-128"/>
              </a:rPr>
              <a:t>何をする</a:t>
            </a:r>
            <a:endParaRPr lang="en-US" altLang="ja-JP" sz="1600"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BD06CA0-F568-105F-CB69-E126DA8F21CC}"/>
              </a:ext>
            </a:extLst>
          </p:cNvPr>
          <p:cNvSpPr txBox="1"/>
          <p:nvPr/>
        </p:nvSpPr>
        <p:spPr>
          <a:xfrm>
            <a:off x="113250" y="4229508"/>
            <a:ext cx="4477999" cy="338554"/>
          </a:xfrm>
          <a:prstGeom prst="rect">
            <a:avLst/>
          </a:prstGeom>
          <a:noFill/>
        </p:spPr>
        <p:txBody>
          <a:bodyPr wrap="square">
            <a:spAutoFit/>
          </a:bodyPr>
          <a:lstStyle/>
          <a:p>
            <a:pPr>
              <a:defRPr/>
            </a:pPr>
            <a:r>
              <a:rPr lang="ja-JP" altLang="en-US" sz="1600" b="1" dirty="0">
                <a:latin typeface="Meiryo UI" panose="020B0604030504040204" pitchFamily="50" charset="-128"/>
                <a:ea typeface="Meiryo UI" panose="020B0604030504040204" pitchFamily="50" charset="-128"/>
              </a:rPr>
              <a:t>●確保すべき人権は、「国際的に認められた人権」</a:t>
            </a:r>
            <a:endParaRPr lang="en-US" altLang="ja-JP" sz="1600" b="1"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911B9A29-37C6-4802-787A-A5E1C71B5EE7}"/>
              </a:ext>
            </a:extLst>
          </p:cNvPr>
          <p:cNvSpPr/>
          <p:nvPr/>
        </p:nvSpPr>
        <p:spPr>
          <a:xfrm>
            <a:off x="2402556" y="4628564"/>
            <a:ext cx="1491447" cy="1969248"/>
          </a:xfrm>
          <a:prstGeom prst="rect">
            <a:avLst/>
          </a:prstGeom>
          <a:solidFill>
            <a:schemeClr val="accent5">
              <a:lumMod val="20000"/>
              <a:lumOff val="80000"/>
            </a:schemeClr>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altLang="ja-JP" sz="400" dirty="0">
              <a:solidFill>
                <a:schemeClr val="tx1"/>
              </a:solidFill>
              <a:latin typeface="Meiryo UI" panose="020B0604030504040204" pitchFamily="50" charset="-128"/>
              <a:ea typeface="Meiryo UI" panose="020B0604030504040204" pitchFamily="50" charset="-128"/>
            </a:endParaRPr>
          </a:p>
          <a:p>
            <a:pPr algn="ctr"/>
            <a:endParaRPr lang="en-US" altLang="ja-JP" sz="400" dirty="0">
              <a:solidFill>
                <a:schemeClr val="tx1"/>
              </a:solidFill>
              <a:latin typeface="Meiryo UI" panose="020B0604030504040204" pitchFamily="50" charset="-128"/>
              <a:ea typeface="Meiryo UI" panose="020B0604030504040204" pitchFamily="50" charset="-128"/>
            </a:endParaRPr>
          </a:p>
          <a:p>
            <a:pPr algn="ctr"/>
            <a:r>
              <a:rPr lang="en-US" altLang="ja-JP" sz="1600" b="1" dirty="0">
                <a:solidFill>
                  <a:srgbClr val="0070C0"/>
                </a:solidFill>
                <a:latin typeface="Meiryo UI" panose="020B0604030504040204" pitchFamily="50" charset="-128"/>
                <a:ea typeface="Meiryo UI" panose="020B0604030504040204" pitchFamily="50" charset="-128"/>
              </a:rPr>
              <a:t>ILO</a:t>
            </a:r>
          </a:p>
          <a:p>
            <a:pPr algn="ctr"/>
            <a:r>
              <a:rPr kumimoji="1" lang="ja-JP" altLang="en-US" sz="1600" b="1" dirty="0">
                <a:solidFill>
                  <a:srgbClr val="0070C0"/>
                </a:solidFill>
                <a:latin typeface="Meiryo UI" panose="020B0604030504040204" pitchFamily="50" charset="-128"/>
                <a:ea typeface="Meiryo UI" panose="020B0604030504040204" pitchFamily="50" charset="-128"/>
              </a:rPr>
              <a:t>中核的</a:t>
            </a:r>
            <a:endParaRPr kumimoji="1" lang="en-US" altLang="ja-JP" sz="1600" b="1" dirty="0">
              <a:solidFill>
                <a:srgbClr val="0070C0"/>
              </a:solidFill>
              <a:latin typeface="Meiryo UI" panose="020B0604030504040204" pitchFamily="50" charset="-128"/>
              <a:ea typeface="Meiryo UI" panose="020B0604030504040204" pitchFamily="50" charset="-128"/>
            </a:endParaRPr>
          </a:p>
          <a:p>
            <a:pPr algn="ctr"/>
            <a:r>
              <a:rPr kumimoji="1" lang="ja-JP" altLang="en-US" sz="1600" b="1" dirty="0">
                <a:solidFill>
                  <a:srgbClr val="0070C0"/>
                </a:solidFill>
                <a:latin typeface="Meiryo UI" panose="020B0604030504040204" pitchFamily="50" charset="-128"/>
                <a:ea typeface="Meiryo UI" panose="020B0604030504040204" pitchFamily="50" charset="-128"/>
              </a:rPr>
              <a:t>労働基準</a:t>
            </a:r>
            <a:endParaRPr kumimoji="1" lang="en-US" altLang="ja-JP" sz="1600" b="1" dirty="0">
              <a:solidFill>
                <a:srgbClr val="0070C0"/>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E8F2B64F-A387-5206-E820-2159ABB33230}"/>
              </a:ext>
            </a:extLst>
          </p:cNvPr>
          <p:cNvSpPr/>
          <p:nvPr/>
        </p:nvSpPr>
        <p:spPr>
          <a:xfrm>
            <a:off x="4015684" y="4628564"/>
            <a:ext cx="4936724" cy="1969248"/>
          </a:xfrm>
          <a:prstGeom prst="rect">
            <a:avLst/>
          </a:prstGeom>
          <a:solidFill>
            <a:schemeClr val="bg1"/>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342900" indent="-342900">
              <a:buFont typeface="Wingdings" panose="05000000000000000000" pitchFamily="2" charset="2"/>
              <a:buChar char="l"/>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団結権・結社の自由、団体交渉権</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endParaRPr lang="en-US" altLang="ja-JP" sz="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強制労働の禁止</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endParaRPr lang="en-US" altLang="ja-JP" sz="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児童労働の撤廃</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endParaRPr lang="en-US" altLang="ja-JP" sz="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雇用および職業における差別の排除</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endParaRPr lang="en-US" altLang="ja-JP" sz="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安全で健康的な労働環境</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endParaRPr lang="en-US" altLang="ja-JP" sz="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231CD5EC-5008-7446-A8C5-D6EAA57735DA}"/>
              </a:ext>
            </a:extLst>
          </p:cNvPr>
          <p:cNvSpPr txBox="1"/>
          <p:nvPr/>
        </p:nvSpPr>
        <p:spPr>
          <a:xfrm>
            <a:off x="113250" y="3103694"/>
            <a:ext cx="4477999" cy="338554"/>
          </a:xfrm>
          <a:prstGeom prst="rect">
            <a:avLst/>
          </a:prstGeom>
          <a:noFill/>
        </p:spPr>
        <p:txBody>
          <a:bodyPr wrap="square">
            <a:spAutoFit/>
          </a:bodyPr>
          <a:lstStyle/>
          <a:p>
            <a:pPr>
              <a:defRPr/>
            </a:pPr>
            <a:r>
              <a:rPr lang="ja-JP" altLang="en-US" sz="1600" b="1" dirty="0">
                <a:latin typeface="Meiryo UI" panose="020B0604030504040204" pitchFamily="50" charset="-128"/>
                <a:ea typeface="Meiryo UI" panose="020B0604030504040204" pitchFamily="50" charset="-128"/>
              </a:rPr>
              <a:t>●取引先を含むバリューチェーン全体が対象</a:t>
            </a:r>
            <a:endParaRPr lang="en-US" altLang="ja-JP" sz="1600" b="1"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F35E1149-5363-6888-205F-523137074C29}"/>
              </a:ext>
            </a:extLst>
          </p:cNvPr>
          <p:cNvSpPr/>
          <p:nvPr/>
        </p:nvSpPr>
        <p:spPr>
          <a:xfrm>
            <a:off x="192769" y="3494161"/>
            <a:ext cx="8759639" cy="613743"/>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rPr>
              <a:t>取引先の人権侵害によってコストの抑えられた商品・サービスを購入することで、</a:t>
            </a:r>
            <a:endParaRPr lang="en-US" altLang="ja-JP" sz="160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人権侵害に「加担」している</a:t>
            </a:r>
            <a:r>
              <a:rPr lang="ja-JP" altLang="en-US" sz="1600" dirty="0">
                <a:solidFill>
                  <a:schemeClr val="tx1">
                    <a:lumMod val="65000"/>
                    <a:lumOff val="35000"/>
                  </a:schemeClr>
                </a:solidFill>
                <a:latin typeface="Meiryo UI" panose="020B0604030504040204" pitchFamily="50" charset="-128"/>
                <a:ea typeface="Meiryo UI" panose="020B0604030504040204" pitchFamily="50" charset="-128"/>
              </a:rPr>
              <a:t>とみなされる可能性がある（指導原則より）</a:t>
            </a:r>
            <a:endParaRPr lang="en-US" altLang="ja-JP" sz="16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6CBB83D3-CC96-B9BC-CE39-A1531A7A775C}"/>
              </a:ext>
            </a:extLst>
          </p:cNvPr>
          <p:cNvSpPr/>
          <p:nvPr/>
        </p:nvSpPr>
        <p:spPr>
          <a:xfrm>
            <a:off x="195206" y="4628564"/>
            <a:ext cx="1491447" cy="1969248"/>
          </a:xfrm>
          <a:prstGeom prst="rect">
            <a:avLst/>
          </a:prstGeom>
          <a:solidFill>
            <a:schemeClr val="accent5">
              <a:lumMod val="20000"/>
              <a:lumOff val="80000"/>
            </a:schemeClr>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altLang="ja-JP" sz="400" dirty="0">
              <a:solidFill>
                <a:schemeClr val="tx1"/>
              </a:solidFill>
              <a:latin typeface="Meiryo UI" panose="020B0604030504040204" pitchFamily="50" charset="-128"/>
              <a:ea typeface="Meiryo UI" panose="020B0604030504040204" pitchFamily="50" charset="-128"/>
            </a:endParaRPr>
          </a:p>
          <a:p>
            <a:pPr algn="ctr"/>
            <a:endParaRPr lang="en-US" altLang="ja-JP" sz="400"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rgbClr val="0070C0"/>
                </a:solidFill>
                <a:latin typeface="Meiryo UI" panose="020B0604030504040204" pitchFamily="50" charset="-128"/>
                <a:ea typeface="Meiryo UI" panose="020B0604030504040204" pitchFamily="50" charset="-128"/>
              </a:rPr>
              <a:t>国連</a:t>
            </a:r>
            <a:endParaRPr kumimoji="1" lang="en-US" altLang="ja-JP" sz="1600" b="1" dirty="0">
              <a:solidFill>
                <a:srgbClr val="0070C0"/>
              </a:solidFill>
              <a:latin typeface="Meiryo UI" panose="020B0604030504040204" pitchFamily="50" charset="-128"/>
              <a:ea typeface="Meiryo UI" panose="020B0604030504040204" pitchFamily="50" charset="-128"/>
            </a:endParaRPr>
          </a:p>
          <a:p>
            <a:pPr algn="ctr"/>
            <a:r>
              <a:rPr lang="ja-JP" altLang="en-US" sz="1600" b="1" dirty="0">
                <a:solidFill>
                  <a:srgbClr val="0070C0"/>
                </a:solidFill>
                <a:latin typeface="Meiryo UI" panose="020B0604030504040204" pitchFamily="50" charset="-128"/>
                <a:ea typeface="Meiryo UI" panose="020B0604030504040204" pitchFamily="50" charset="-128"/>
              </a:rPr>
              <a:t>国際人権章典</a:t>
            </a:r>
            <a:endParaRPr lang="en-US" altLang="ja-JP" sz="1600" b="1" dirty="0">
              <a:solidFill>
                <a:srgbClr val="0070C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CB4FABDF-2619-BF8E-0D5B-1B3C83252DBA}"/>
              </a:ext>
            </a:extLst>
          </p:cNvPr>
          <p:cNvSpPr txBox="1"/>
          <p:nvPr/>
        </p:nvSpPr>
        <p:spPr>
          <a:xfrm>
            <a:off x="1729795" y="5366775"/>
            <a:ext cx="629619"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および</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2BD0DD4B-99AA-0501-4368-C14234D99DD5}"/>
              </a:ext>
            </a:extLst>
          </p:cNvPr>
          <p:cNvSpPr txBox="1"/>
          <p:nvPr/>
        </p:nvSpPr>
        <p:spPr>
          <a:xfrm>
            <a:off x="6251373" y="6320813"/>
            <a:ext cx="3005161" cy="276999"/>
          </a:xfrm>
          <a:prstGeom prst="rect">
            <a:avLst/>
          </a:prstGeom>
          <a:noFill/>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日本は</a:t>
            </a:r>
            <a:r>
              <a:rPr kumimoji="1" lang="en-US" altLang="ja-JP" sz="1200" dirty="0">
                <a:latin typeface="Meiryo UI" panose="020B0604030504040204" pitchFamily="50" charset="-128"/>
                <a:ea typeface="Meiryo UI" panose="020B0604030504040204" pitchFamily="50" charset="-128"/>
              </a:rPr>
              <a:t>111</a:t>
            </a:r>
            <a:r>
              <a:rPr kumimoji="1" lang="ja-JP" altLang="en-US" sz="1200" dirty="0">
                <a:latin typeface="Meiryo UI" panose="020B0604030504040204" pitchFamily="50" charset="-128"/>
                <a:ea typeface="Meiryo UI" panose="020B0604030504040204" pitchFamily="50" charset="-128"/>
              </a:rPr>
              <a:t>号と</a:t>
            </a:r>
            <a:r>
              <a:rPr kumimoji="1" lang="en-US" altLang="ja-JP" sz="1200" dirty="0">
                <a:latin typeface="Meiryo UI" panose="020B0604030504040204" pitchFamily="50" charset="-128"/>
                <a:ea typeface="Meiryo UI" panose="020B0604030504040204" pitchFamily="50" charset="-128"/>
              </a:rPr>
              <a:t>155</a:t>
            </a:r>
            <a:r>
              <a:rPr kumimoji="1" lang="ja-JP" altLang="en-US" sz="1200" dirty="0">
                <a:latin typeface="Meiryo UI" panose="020B0604030504040204" pitchFamily="50" charset="-128"/>
                <a:ea typeface="Meiryo UI" panose="020B0604030504040204" pitchFamily="50" charset="-128"/>
              </a:rPr>
              <a:t>号を</a:t>
            </a:r>
            <a:r>
              <a:rPr lang="ja-JP" altLang="en-US" sz="1200" dirty="0">
                <a:latin typeface="Meiryo UI" panose="020B0604030504040204" pitchFamily="50" charset="-128"/>
                <a:ea typeface="Meiryo UI" panose="020B0604030504040204" pitchFamily="50" charset="-128"/>
              </a:rPr>
              <a:t>未批准</a:t>
            </a:r>
            <a:endParaRPr kumimoji="1"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06526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F03AE-0C1A-DDE4-AB45-1D597DB5FAF7}"/>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D365407-376E-BEF2-1E7C-DCE6A4A64695}"/>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1BD9E443-FD4F-FEAE-BC78-D80B8796FAE5}"/>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D986BD9F-73D6-2721-BBCF-7851F6206F7E}"/>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555C660C-9D44-B19E-672D-0C21A57362A8}"/>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6C7F995A-D13E-CB11-22A2-4EDB4FA9AD3A}"/>
              </a:ext>
            </a:extLst>
          </p:cNvPr>
          <p:cNvSpPr txBox="1"/>
          <p:nvPr/>
        </p:nvSpPr>
        <p:spPr>
          <a:xfrm>
            <a:off x="-19876" y="72878"/>
            <a:ext cx="81637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自動車総連 国際活動における人権</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DD</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への取り組みの方向性①</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a:extLst>
              <a:ext uri="{FF2B5EF4-FFF2-40B4-BE49-F238E27FC236}">
                <a16:creationId xmlns:a16="http://schemas.microsoft.com/office/drawing/2014/main" id="{049391DC-8DD1-57BB-2765-46917602CED1}"/>
              </a:ext>
            </a:extLst>
          </p:cNvPr>
          <p:cNvSpPr/>
          <p:nvPr/>
        </p:nvSpPr>
        <p:spPr>
          <a:xfrm>
            <a:off x="491492" y="1200087"/>
            <a:ext cx="1471870"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コミットメント</a:t>
            </a:r>
          </a:p>
        </p:txBody>
      </p:sp>
      <p:sp>
        <p:nvSpPr>
          <p:cNvPr id="26" name="正方形/長方形 25">
            <a:extLst>
              <a:ext uri="{FF2B5EF4-FFF2-40B4-BE49-F238E27FC236}">
                <a16:creationId xmlns:a16="http://schemas.microsoft.com/office/drawing/2014/main" id="{29686399-83C8-A804-6081-8EEC21AB7646}"/>
              </a:ext>
            </a:extLst>
          </p:cNvPr>
          <p:cNvSpPr/>
          <p:nvPr/>
        </p:nvSpPr>
        <p:spPr>
          <a:xfrm>
            <a:off x="491492" y="1817579"/>
            <a:ext cx="1471870" cy="758077"/>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人権侵害の</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洗い出し</a:t>
            </a:r>
          </a:p>
        </p:txBody>
      </p:sp>
      <p:sp>
        <p:nvSpPr>
          <p:cNvPr id="27" name="正方形/長方形 26">
            <a:extLst>
              <a:ext uri="{FF2B5EF4-FFF2-40B4-BE49-F238E27FC236}">
                <a16:creationId xmlns:a16="http://schemas.microsoft.com/office/drawing/2014/main" id="{6B9950C8-C842-F112-27FE-7DACB2BF0F3E}"/>
              </a:ext>
            </a:extLst>
          </p:cNvPr>
          <p:cNvSpPr/>
          <p:nvPr/>
        </p:nvSpPr>
        <p:spPr>
          <a:xfrm>
            <a:off x="491678" y="2637323"/>
            <a:ext cx="1471870" cy="643933"/>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人権侵害の排除、</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再発防止、予防</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a:extLst>
              <a:ext uri="{FF2B5EF4-FFF2-40B4-BE49-F238E27FC236}">
                <a16:creationId xmlns:a16="http://schemas.microsoft.com/office/drawing/2014/main" id="{27DCFCF7-F582-781F-14AD-2D4CB89EF389}"/>
              </a:ext>
            </a:extLst>
          </p:cNvPr>
          <p:cNvSpPr/>
          <p:nvPr/>
        </p:nvSpPr>
        <p:spPr>
          <a:xfrm>
            <a:off x="491678" y="3346841"/>
            <a:ext cx="1471870"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謝罪・補償など</a:t>
            </a:r>
          </a:p>
        </p:txBody>
      </p:sp>
      <p:sp>
        <p:nvSpPr>
          <p:cNvPr id="29" name="正方形/長方形 28">
            <a:extLst>
              <a:ext uri="{FF2B5EF4-FFF2-40B4-BE49-F238E27FC236}">
                <a16:creationId xmlns:a16="http://schemas.microsoft.com/office/drawing/2014/main" id="{743BDFA7-8B49-09AE-973C-FBA36646F98A}"/>
              </a:ext>
            </a:extLst>
          </p:cNvPr>
          <p:cNvSpPr/>
          <p:nvPr/>
        </p:nvSpPr>
        <p:spPr>
          <a:xfrm>
            <a:off x="491492" y="3961471"/>
            <a:ext cx="1471870"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調査・評価・報告</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・監査</a:t>
            </a:r>
          </a:p>
        </p:txBody>
      </p:sp>
      <p:sp>
        <p:nvSpPr>
          <p:cNvPr id="30" name="正方形/長方形 29">
            <a:extLst>
              <a:ext uri="{FF2B5EF4-FFF2-40B4-BE49-F238E27FC236}">
                <a16:creationId xmlns:a16="http://schemas.microsoft.com/office/drawing/2014/main" id="{1DFC644A-95A5-2579-8AEA-BE57B59398D7}"/>
              </a:ext>
            </a:extLst>
          </p:cNvPr>
          <p:cNvSpPr/>
          <p:nvPr/>
        </p:nvSpPr>
        <p:spPr>
          <a:xfrm>
            <a:off x="491492" y="4578433"/>
            <a:ext cx="1471870"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状況の公表</a:t>
            </a:r>
          </a:p>
        </p:txBody>
      </p:sp>
      <p:sp>
        <p:nvSpPr>
          <p:cNvPr id="31" name="正方形/長方形 30">
            <a:extLst>
              <a:ext uri="{FF2B5EF4-FFF2-40B4-BE49-F238E27FC236}">
                <a16:creationId xmlns:a16="http://schemas.microsoft.com/office/drawing/2014/main" id="{A87F8CCC-BAE3-7298-2102-F3A2EE829D44}"/>
              </a:ext>
            </a:extLst>
          </p:cNvPr>
          <p:cNvSpPr/>
          <p:nvPr/>
        </p:nvSpPr>
        <p:spPr>
          <a:xfrm>
            <a:off x="2021617" y="1205873"/>
            <a:ext cx="2343609"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人権侵害がおこらないよう、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企業としての方針確立</a:t>
            </a:r>
          </a:p>
        </p:txBody>
      </p:sp>
      <p:sp>
        <p:nvSpPr>
          <p:cNvPr id="32" name="正方形/長方形 31">
            <a:extLst>
              <a:ext uri="{FF2B5EF4-FFF2-40B4-BE49-F238E27FC236}">
                <a16:creationId xmlns:a16="http://schemas.microsoft.com/office/drawing/2014/main" id="{97CE1D0E-B396-019E-7CCB-1987037C76A0}"/>
              </a:ext>
            </a:extLst>
          </p:cNvPr>
          <p:cNvSpPr/>
          <p:nvPr/>
        </p:nvSpPr>
        <p:spPr>
          <a:xfrm>
            <a:off x="2021617" y="1823365"/>
            <a:ext cx="2343609" cy="758077"/>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発生している・する危険性が</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ある人権侵害の洗い出し</a:t>
            </a:r>
          </a:p>
        </p:txBody>
      </p:sp>
      <p:sp>
        <p:nvSpPr>
          <p:cNvPr id="33" name="正方形/長方形 32">
            <a:extLst>
              <a:ext uri="{FF2B5EF4-FFF2-40B4-BE49-F238E27FC236}">
                <a16:creationId xmlns:a16="http://schemas.microsoft.com/office/drawing/2014/main" id="{CEB553D2-3472-C8F2-7319-192A057B6142}"/>
              </a:ext>
            </a:extLst>
          </p:cNvPr>
          <p:cNvSpPr/>
          <p:nvPr/>
        </p:nvSpPr>
        <p:spPr>
          <a:xfrm>
            <a:off x="2021803" y="2643109"/>
            <a:ext cx="2343609" cy="643933"/>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人権侵害の是正・再発防止</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・未然防止など</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a:extLst>
              <a:ext uri="{FF2B5EF4-FFF2-40B4-BE49-F238E27FC236}">
                <a16:creationId xmlns:a16="http://schemas.microsoft.com/office/drawing/2014/main" id="{FB8E5AE6-19B5-7892-D03A-E8F214231D33}"/>
              </a:ext>
            </a:extLst>
          </p:cNvPr>
          <p:cNvSpPr/>
          <p:nvPr/>
        </p:nvSpPr>
        <p:spPr>
          <a:xfrm>
            <a:off x="2021803" y="3352627"/>
            <a:ext cx="2343609"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人権侵害を受けた者に謝罪</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・適切な補償を行う</a:t>
            </a:r>
          </a:p>
        </p:txBody>
      </p:sp>
      <p:sp>
        <p:nvSpPr>
          <p:cNvPr id="36" name="正方形/長方形 35">
            <a:extLst>
              <a:ext uri="{FF2B5EF4-FFF2-40B4-BE49-F238E27FC236}">
                <a16:creationId xmlns:a16="http://schemas.microsoft.com/office/drawing/2014/main" id="{E7B3E58D-ECB2-9C7F-E9C3-86D16E2739B0}"/>
              </a:ext>
            </a:extLst>
          </p:cNvPr>
          <p:cNvSpPr/>
          <p:nvPr/>
        </p:nvSpPr>
        <p:spPr>
          <a:xfrm>
            <a:off x="2021617" y="3967257"/>
            <a:ext cx="2343609"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取組状況の調査・検証を行い、評価・報告し、監査を受ける</a:t>
            </a:r>
          </a:p>
        </p:txBody>
      </p:sp>
      <p:sp>
        <p:nvSpPr>
          <p:cNvPr id="37" name="正方形/長方形 36">
            <a:extLst>
              <a:ext uri="{FF2B5EF4-FFF2-40B4-BE49-F238E27FC236}">
                <a16:creationId xmlns:a16="http://schemas.microsoft.com/office/drawing/2014/main" id="{972114AA-3D0C-8C3E-D1DE-8DF3077CBDE3}"/>
              </a:ext>
            </a:extLst>
          </p:cNvPr>
          <p:cNvSpPr/>
          <p:nvPr/>
        </p:nvSpPr>
        <p:spPr>
          <a:xfrm>
            <a:off x="2021617" y="4584219"/>
            <a:ext cx="2343609"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対外的に取り組み状況を</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公表する</a:t>
            </a:r>
          </a:p>
        </p:txBody>
      </p:sp>
      <p:sp>
        <p:nvSpPr>
          <p:cNvPr id="38" name="正方形/長方形 37">
            <a:extLst>
              <a:ext uri="{FF2B5EF4-FFF2-40B4-BE49-F238E27FC236}">
                <a16:creationId xmlns:a16="http://schemas.microsoft.com/office/drawing/2014/main" id="{E59EA212-F58B-9446-3E9A-6C9693071129}"/>
              </a:ext>
            </a:extLst>
          </p:cNvPr>
          <p:cNvSpPr/>
          <p:nvPr/>
        </p:nvSpPr>
        <p:spPr>
          <a:xfrm>
            <a:off x="4462473" y="1207770"/>
            <a:ext cx="4419459" cy="542902"/>
          </a:xfrm>
          <a:prstGeom prst="rect">
            <a:avLst/>
          </a:prstGeom>
          <a:solidFill>
            <a:schemeClr val="bg1"/>
          </a:solidFill>
          <a:ln>
            <a:solidFill>
              <a:srgbClr val="FF5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日本の親会社に対し、海外のサプライチェーン・バリューチェーンを含めた人権</a:t>
            </a:r>
            <a:r>
              <a:rPr kumimoji="1" lang="en-US" altLang="ja-JP"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DD</a:t>
            </a: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への取り組み・方針確立を</a:t>
            </a:r>
            <a:r>
              <a:rPr lang="ja-JP" altLang="en-US" sz="1400" b="1" dirty="0">
                <a:solidFill>
                  <a:prstClr val="black">
                    <a:lumMod val="65000"/>
                    <a:lumOff val="35000"/>
                  </a:prstClr>
                </a:solidFill>
                <a:latin typeface="Meiryo UI" panose="020B0604030504040204" pitchFamily="50" charset="-128"/>
                <a:ea typeface="Meiryo UI" panose="020B0604030504040204" pitchFamily="50" charset="-128"/>
              </a:rPr>
              <a:t>要請</a:t>
            </a:r>
            <a:endPar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39" name="正方形/長方形 38">
            <a:extLst>
              <a:ext uri="{FF2B5EF4-FFF2-40B4-BE49-F238E27FC236}">
                <a16:creationId xmlns:a16="http://schemas.microsoft.com/office/drawing/2014/main" id="{1E2BD9D6-3DA9-DF18-626E-495E7408285D}"/>
              </a:ext>
            </a:extLst>
          </p:cNvPr>
          <p:cNvSpPr/>
          <p:nvPr/>
        </p:nvSpPr>
        <p:spPr>
          <a:xfrm>
            <a:off x="4462473" y="1825261"/>
            <a:ext cx="4419459" cy="755437"/>
          </a:xfrm>
          <a:prstGeom prst="rect">
            <a:avLst/>
          </a:prstGeom>
          <a:solidFill>
            <a:schemeClr val="bg1"/>
          </a:solidFill>
          <a:ln>
            <a:solidFill>
              <a:srgbClr val="FF5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海外事業体を筆頭</a:t>
            </a:r>
            <a:r>
              <a:rPr lang="ja-JP" altLang="en-US" sz="1400" b="1" dirty="0">
                <a:solidFill>
                  <a:prstClr val="black">
                    <a:lumMod val="65000"/>
                    <a:lumOff val="35000"/>
                  </a:prstClr>
                </a:solidFill>
                <a:latin typeface="Meiryo UI" panose="020B0604030504040204" pitchFamily="50" charset="-128"/>
                <a:ea typeface="Meiryo UI" panose="020B0604030504040204" pitchFamily="50" charset="-128"/>
              </a:rPr>
              <a:t>とする</a:t>
            </a: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サプライチェーン・バリューチェーンにおける人権侵害の発生・危険性</a:t>
            </a:r>
            <a:r>
              <a:rPr lang="ja-JP" altLang="en-US" sz="1400" b="1" dirty="0">
                <a:solidFill>
                  <a:prstClr val="black">
                    <a:lumMod val="65000"/>
                    <a:lumOff val="35000"/>
                  </a:prstClr>
                </a:solidFill>
                <a:latin typeface="Meiryo UI" panose="020B0604030504040204" pitchFamily="50" charset="-128"/>
                <a:ea typeface="Meiryo UI" panose="020B0604030504040204" pitchFamily="50" charset="-128"/>
              </a:rPr>
              <a:t>の</a:t>
            </a: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把握と、企業との共有</a:t>
            </a:r>
            <a:endParaRPr kumimoji="1" lang="ja-JP" altLang="en-US" sz="14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a:extLst>
              <a:ext uri="{FF2B5EF4-FFF2-40B4-BE49-F238E27FC236}">
                <a16:creationId xmlns:a16="http://schemas.microsoft.com/office/drawing/2014/main" id="{6873063F-80DA-4E37-321B-6355AA9089DE}"/>
              </a:ext>
            </a:extLst>
          </p:cNvPr>
          <p:cNvSpPr/>
          <p:nvPr/>
        </p:nvSpPr>
        <p:spPr>
          <a:xfrm>
            <a:off x="4462659" y="2645005"/>
            <a:ext cx="4419459" cy="1252421"/>
          </a:xfrm>
          <a:prstGeom prst="rect">
            <a:avLst/>
          </a:prstGeom>
          <a:solidFill>
            <a:schemeClr val="bg1"/>
          </a:solidFill>
          <a:ln>
            <a:solidFill>
              <a:srgbClr val="FF5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・企業の対応状況のフォロー</a:t>
            </a:r>
            <a:endParaRPr kumimoji="1" lang="en-US" altLang="ja-JP"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・現地労働組合をはじめとするステークホルダーとの</a:t>
            </a:r>
            <a:endParaRPr kumimoji="1" lang="en-US" altLang="ja-JP"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lumMod val="65000"/>
                    <a:lumOff val="35000"/>
                  </a:prstClr>
                </a:solidFill>
                <a:latin typeface="Meiryo UI" panose="020B0604030504040204" pitchFamily="50" charset="-128"/>
                <a:ea typeface="Meiryo UI" panose="020B0604030504040204" pitchFamily="50" charset="-128"/>
              </a:rPr>
              <a:t>　</a:t>
            </a: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状況確認</a:t>
            </a:r>
            <a:endParaRPr kumimoji="1" lang="en-US" altLang="ja-JP"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a:extLst>
              <a:ext uri="{FF2B5EF4-FFF2-40B4-BE49-F238E27FC236}">
                <a16:creationId xmlns:a16="http://schemas.microsoft.com/office/drawing/2014/main" id="{9191B7F8-60B8-563C-1B78-0FFAD15A4D5E}"/>
              </a:ext>
            </a:extLst>
          </p:cNvPr>
          <p:cNvSpPr/>
          <p:nvPr/>
        </p:nvSpPr>
        <p:spPr>
          <a:xfrm>
            <a:off x="4462473" y="3967257"/>
            <a:ext cx="4419459" cy="544799"/>
          </a:xfrm>
          <a:prstGeom prst="rect">
            <a:avLst/>
          </a:prstGeom>
          <a:solidFill>
            <a:schemeClr val="bg1"/>
          </a:solidFill>
          <a:ln>
            <a:solidFill>
              <a:srgbClr val="FF5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lumMod val="65000"/>
                    <a:lumOff val="35000"/>
                  </a:prstClr>
                </a:solidFill>
                <a:latin typeface="Meiryo UI" panose="020B0604030504040204" pitchFamily="50" charset="-128"/>
                <a:ea typeface="Meiryo UI" panose="020B0604030504040204" pitchFamily="50" charset="-128"/>
              </a:rPr>
              <a:t>企業が実施する</a:t>
            </a: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調査への協力</a:t>
            </a:r>
          </a:p>
        </p:txBody>
      </p:sp>
      <p:sp>
        <p:nvSpPr>
          <p:cNvPr id="42" name="正方形/長方形 41">
            <a:extLst>
              <a:ext uri="{FF2B5EF4-FFF2-40B4-BE49-F238E27FC236}">
                <a16:creationId xmlns:a16="http://schemas.microsoft.com/office/drawing/2014/main" id="{62476771-646A-9D6A-7354-08FF4D5AD939}"/>
              </a:ext>
            </a:extLst>
          </p:cNvPr>
          <p:cNvSpPr/>
          <p:nvPr/>
        </p:nvSpPr>
        <p:spPr>
          <a:xfrm>
            <a:off x="4422717" y="628834"/>
            <a:ext cx="4553311" cy="443768"/>
          </a:xfrm>
          <a:prstGeom prst="rect">
            <a:avLst/>
          </a:prstGeom>
          <a:solidFill>
            <a:schemeClr val="accent6">
              <a:lumMod val="20000"/>
              <a:lumOff val="80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rgbClr val="FF0000"/>
                </a:solidFill>
                <a:latin typeface="Meiryo UI" panose="020B0604030504040204" pitchFamily="50" charset="-128"/>
                <a:ea typeface="Meiryo UI" panose="020B0604030504040204" pitchFamily="50" charset="-128"/>
              </a:rPr>
              <a:t>自動車総連の</a:t>
            </a:r>
            <a:r>
              <a:rPr kumimoji="1" lang="ja-JP" altLang="en-US"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取り組みの方向性</a:t>
            </a:r>
          </a:p>
        </p:txBody>
      </p:sp>
      <p:sp>
        <p:nvSpPr>
          <p:cNvPr id="43" name="二等辺三角形 42">
            <a:extLst>
              <a:ext uri="{FF2B5EF4-FFF2-40B4-BE49-F238E27FC236}">
                <a16:creationId xmlns:a16="http://schemas.microsoft.com/office/drawing/2014/main" id="{44E51B99-3006-6D8B-2472-3A9EB407ACBE}"/>
              </a:ext>
            </a:extLst>
          </p:cNvPr>
          <p:cNvSpPr/>
          <p:nvPr/>
        </p:nvSpPr>
        <p:spPr>
          <a:xfrm rot="10800000">
            <a:off x="5307498" y="5506366"/>
            <a:ext cx="2995967" cy="532731"/>
          </a:xfrm>
          <a:prstGeom prst="triangl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lumMod val="65000"/>
                  <a:lumOff val="35000"/>
                </a:prstClr>
              </a:solidFill>
              <a:effectLst/>
              <a:uLnTx/>
              <a:uFillTx/>
              <a:latin typeface="Calibri"/>
              <a:ea typeface="ＭＳ Ｐゴシック" panose="020B0600070205080204" pitchFamily="50" charset="-128"/>
              <a:cs typeface="+mn-cs"/>
            </a:endParaRPr>
          </a:p>
        </p:txBody>
      </p:sp>
      <p:sp>
        <p:nvSpPr>
          <p:cNvPr id="44" name="正方形/長方形 43">
            <a:extLst>
              <a:ext uri="{FF2B5EF4-FFF2-40B4-BE49-F238E27FC236}">
                <a16:creationId xmlns:a16="http://schemas.microsoft.com/office/drawing/2014/main" id="{95EB1F9C-6469-A0AD-E56C-68E0A0896234}"/>
              </a:ext>
            </a:extLst>
          </p:cNvPr>
          <p:cNvSpPr/>
          <p:nvPr/>
        </p:nvSpPr>
        <p:spPr>
          <a:xfrm>
            <a:off x="4462473" y="4586116"/>
            <a:ext cx="4419459" cy="542902"/>
          </a:xfrm>
          <a:prstGeom prst="rect">
            <a:avLst/>
          </a:prstGeom>
          <a:solidFill>
            <a:schemeClr val="bg1"/>
          </a:solidFill>
          <a:ln>
            <a:solidFill>
              <a:srgbClr val="FF5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企業の公表内容の確認</a:t>
            </a:r>
          </a:p>
        </p:txBody>
      </p:sp>
      <p:sp>
        <p:nvSpPr>
          <p:cNvPr id="45" name="正方形/長方形 44">
            <a:extLst>
              <a:ext uri="{FF2B5EF4-FFF2-40B4-BE49-F238E27FC236}">
                <a16:creationId xmlns:a16="http://schemas.microsoft.com/office/drawing/2014/main" id="{910458C0-22DD-3FB8-7516-45668AF422E4}"/>
              </a:ext>
            </a:extLst>
          </p:cNvPr>
          <p:cNvSpPr/>
          <p:nvPr/>
        </p:nvSpPr>
        <p:spPr>
          <a:xfrm>
            <a:off x="4422718" y="5739883"/>
            <a:ext cx="4553312" cy="507937"/>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海外事業体が主体となって</a:t>
            </a:r>
            <a:endParaRPr kumimoji="1" lang="en-US" altLang="ja-JP"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人権</a:t>
            </a:r>
            <a:r>
              <a:rPr kumimoji="1" lang="en-US" altLang="ja-JP"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DD</a:t>
            </a:r>
            <a:r>
              <a:rPr kumimoji="1" lang="ja-JP" altLang="en-US" sz="1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の取り組みが行われるように働きかける</a:t>
            </a:r>
          </a:p>
        </p:txBody>
      </p:sp>
      <p:sp>
        <p:nvSpPr>
          <p:cNvPr id="46" name="正方形/長方形 45">
            <a:extLst>
              <a:ext uri="{FF2B5EF4-FFF2-40B4-BE49-F238E27FC236}">
                <a16:creationId xmlns:a16="http://schemas.microsoft.com/office/drawing/2014/main" id="{2E406027-71A9-AEDA-803C-0B174A7D4697}"/>
              </a:ext>
            </a:extLst>
          </p:cNvPr>
          <p:cNvSpPr/>
          <p:nvPr/>
        </p:nvSpPr>
        <p:spPr>
          <a:xfrm>
            <a:off x="184288" y="628834"/>
            <a:ext cx="4179418" cy="443767"/>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人権</a:t>
            </a:r>
            <a:r>
              <a:rPr kumimoji="1" lang="en-US" altLang="ja-JP"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n-cs"/>
              </a:rPr>
              <a:t>のプロセス</a:t>
            </a:r>
          </a:p>
        </p:txBody>
      </p:sp>
      <p:sp>
        <p:nvSpPr>
          <p:cNvPr id="47" name="正方形/長方形 46">
            <a:extLst>
              <a:ext uri="{FF2B5EF4-FFF2-40B4-BE49-F238E27FC236}">
                <a16:creationId xmlns:a16="http://schemas.microsoft.com/office/drawing/2014/main" id="{8F3D537F-9E60-4D40-CA9B-600B692358E9}"/>
              </a:ext>
            </a:extLst>
          </p:cNvPr>
          <p:cNvSpPr/>
          <p:nvPr/>
        </p:nvSpPr>
        <p:spPr>
          <a:xfrm>
            <a:off x="184288" y="1200087"/>
            <a:ext cx="269590"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1</a:t>
            </a:r>
            <a:endPar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48" name="正方形/長方形 47">
            <a:extLst>
              <a:ext uri="{FF2B5EF4-FFF2-40B4-BE49-F238E27FC236}">
                <a16:creationId xmlns:a16="http://schemas.microsoft.com/office/drawing/2014/main" id="{38134830-68D2-010F-5D11-0D918E6FB737}"/>
              </a:ext>
            </a:extLst>
          </p:cNvPr>
          <p:cNvSpPr/>
          <p:nvPr/>
        </p:nvSpPr>
        <p:spPr>
          <a:xfrm>
            <a:off x="184288" y="1817579"/>
            <a:ext cx="269590" cy="758077"/>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2</a:t>
            </a:r>
            <a:endPar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49" name="正方形/長方形 48">
            <a:extLst>
              <a:ext uri="{FF2B5EF4-FFF2-40B4-BE49-F238E27FC236}">
                <a16:creationId xmlns:a16="http://schemas.microsoft.com/office/drawing/2014/main" id="{E95A0A26-0EA7-0685-EE5B-45533CF06F16}"/>
              </a:ext>
            </a:extLst>
          </p:cNvPr>
          <p:cNvSpPr/>
          <p:nvPr/>
        </p:nvSpPr>
        <p:spPr>
          <a:xfrm>
            <a:off x="184474" y="2637323"/>
            <a:ext cx="269590" cy="643933"/>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3</a:t>
            </a:r>
          </a:p>
        </p:txBody>
      </p:sp>
      <p:sp>
        <p:nvSpPr>
          <p:cNvPr id="50" name="正方形/長方形 49">
            <a:extLst>
              <a:ext uri="{FF2B5EF4-FFF2-40B4-BE49-F238E27FC236}">
                <a16:creationId xmlns:a16="http://schemas.microsoft.com/office/drawing/2014/main" id="{AAAC52B0-B0CB-2CA3-2DE9-8AC5375F7B16}"/>
              </a:ext>
            </a:extLst>
          </p:cNvPr>
          <p:cNvSpPr/>
          <p:nvPr/>
        </p:nvSpPr>
        <p:spPr>
          <a:xfrm>
            <a:off x="184474" y="3346841"/>
            <a:ext cx="269590"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4</a:t>
            </a:r>
            <a:endPar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a:extLst>
              <a:ext uri="{FF2B5EF4-FFF2-40B4-BE49-F238E27FC236}">
                <a16:creationId xmlns:a16="http://schemas.microsoft.com/office/drawing/2014/main" id="{DB2F794B-CCE0-48FB-BB2F-6799777926FA}"/>
              </a:ext>
            </a:extLst>
          </p:cNvPr>
          <p:cNvSpPr/>
          <p:nvPr/>
        </p:nvSpPr>
        <p:spPr>
          <a:xfrm>
            <a:off x="184288" y="3961471"/>
            <a:ext cx="269590"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5</a:t>
            </a:r>
            <a:endPar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52" name="正方形/長方形 51">
            <a:extLst>
              <a:ext uri="{FF2B5EF4-FFF2-40B4-BE49-F238E27FC236}">
                <a16:creationId xmlns:a16="http://schemas.microsoft.com/office/drawing/2014/main" id="{B2E3E7EA-E602-1059-C8C5-E263E0E8F4D4}"/>
              </a:ext>
            </a:extLst>
          </p:cNvPr>
          <p:cNvSpPr/>
          <p:nvPr/>
        </p:nvSpPr>
        <p:spPr>
          <a:xfrm>
            <a:off x="184288" y="4578433"/>
            <a:ext cx="269590"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6</a:t>
            </a:r>
            <a:endPar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53" name="正方形/長方形 52">
            <a:extLst>
              <a:ext uri="{FF2B5EF4-FFF2-40B4-BE49-F238E27FC236}">
                <a16:creationId xmlns:a16="http://schemas.microsoft.com/office/drawing/2014/main" id="{5D795384-CBC1-8818-C22D-9FF54FD06E88}"/>
              </a:ext>
            </a:extLst>
          </p:cNvPr>
          <p:cNvSpPr/>
          <p:nvPr/>
        </p:nvSpPr>
        <p:spPr>
          <a:xfrm>
            <a:off x="4422717" y="1143141"/>
            <a:ext cx="4553312" cy="4235792"/>
          </a:xfrm>
          <a:prstGeom prst="rect">
            <a:avLst/>
          </a:prstGeom>
          <a:noFill/>
          <a:ln>
            <a:solidFill>
              <a:srgbClr val="FF5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12A3B0E0-92D3-CCE6-AA57-7F8FA7A79DB9}"/>
              </a:ext>
            </a:extLst>
          </p:cNvPr>
          <p:cNvSpPr txBox="1"/>
          <p:nvPr/>
        </p:nvSpPr>
        <p:spPr>
          <a:xfrm>
            <a:off x="4422717" y="5223384"/>
            <a:ext cx="4601816" cy="307777"/>
          </a:xfrm>
          <a:prstGeom prst="rect">
            <a:avLst/>
          </a:prstGeom>
          <a:noFill/>
        </p:spPr>
        <p:txBody>
          <a:bodyPr wrap="square" rtlCol="0">
            <a:spAutoFit/>
          </a:bodyPr>
          <a:lstStyle/>
          <a:p>
            <a:pPr algn="ctr"/>
            <a:r>
              <a:rPr kumimoji="1" lang="ja-JP" altLang="en-US" sz="1400" b="1" dirty="0">
                <a:solidFill>
                  <a:srgbClr val="FF5050"/>
                </a:solidFill>
                <a:effectLst>
                  <a:glow rad="127000">
                    <a:schemeClr val="bg1"/>
                  </a:glow>
                </a:effectLst>
                <a:latin typeface="Meiryo UI" panose="020B0604030504040204" pitchFamily="50" charset="-128"/>
                <a:ea typeface="Meiryo UI" panose="020B0604030504040204" pitchFamily="50" charset="-128"/>
              </a:rPr>
              <a:t>日本の個別企業労使の建設的な労使関係をベースに推進</a:t>
            </a:r>
          </a:p>
        </p:txBody>
      </p:sp>
      <p:sp>
        <p:nvSpPr>
          <p:cNvPr id="55" name="テキスト ボックス 54">
            <a:extLst>
              <a:ext uri="{FF2B5EF4-FFF2-40B4-BE49-F238E27FC236}">
                <a16:creationId xmlns:a16="http://schemas.microsoft.com/office/drawing/2014/main" id="{E23CAF17-C6CA-F27C-A0B4-3A922F07C052}"/>
              </a:ext>
            </a:extLst>
          </p:cNvPr>
          <p:cNvSpPr txBox="1">
            <a:spLocks noChangeArrowheads="1"/>
          </p:cNvSpPr>
          <p:nvPr/>
        </p:nvSpPr>
        <p:spPr bwMode="auto">
          <a:xfrm>
            <a:off x="0" y="6343048"/>
            <a:ext cx="9144000" cy="514952"/>
          </a:xfrm>
          <a:prstGeom prst="rect">
            <a:avLst/>
          </a:prstGeom>
          <a:solidFill>
            <a:schemeClr val="accent6"/>
          </a:solidFill>
          <a:ln>
            <a:noFill/>
          </a:ln>
        </p:spPr>
        <p:txBody>
          <a:bodyPr wrap="square"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日本国外の労働組合組織と一層のネットワーク構築・連携を図り、</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「人権</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DD</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への参画」、更には「</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ビジョン</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の実現」につなげていく</a:t>
            </a:r>
          </a:p>
        </p:txBody>
      </p:sp>
    </p:spTree>
    <p:extLst>
      <p:ext uri="{BB962C8B-B14F-4D97-AF65-F5344CB8AC3E}">
        <p14:creationId xmlns:p14="http://schemas.microsoft.com/office/powerpoint/2010/main" val="513772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574A3-CC2D-9B84-8D8E-48D02D41339B}"/>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46A8651-8B5F-D43C-CDE3-94A9D9EBA518}"/>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1B8CDB8E-635F-D62D-79E7-06E3785A8F46}"/>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46389C2A-072A-BC68-F8BD-5180CFDAF524}"/>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F002758-7D0C-77E9-4FBE-60CA3562F5C8}"/>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F82160C-4F80-5960-9ABA-508DC74E6D65}"/>
              </a:ext>
            </a:extLst>
          </p:cNvPr>
          <p:cNvSpPr txBox="1"/>
          <p:nvPr/>
        </p:nvSpPr>
        <p:spPr>
          <a:xfrm>
            <a:off x="-19876" y="72877"/>
            <a:ext cx="81494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自動車総連 国際活動における人権</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DD</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への取り組みの方向性②</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 name="Line 10">
            <a:extLst>
              <a:ext uri="{FF2B5EF4-FFF2-40B4-BE49-F238E27FC236}">
                <a16:creationId xmlns:a16="http://schemas.microsoft.com/office/drawing/2014/main" id="{6495CEAB-EEB8-B101-83CF-36390877A70E}"/>
              </a:ext>
            </a:extLst>
          </p:cNvPr>
          <p:cNvSpPr>
            <a:spLocks noChangeShapeType="1"/>
          </p:cNvSpPr>
          <p:nvPr/>
        </p:nvSpPr>
        <p:spPr bwMode="auto">
          <a:xfrm>
            <a:off x="34929" y="534905"/>
            <a:ext cx="9083675"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4000" b="1" i="0" u="none" strike="noStrike" kern="1200" cap="none" spc="0" normalizeH="0" baseline="0" noProof="0" dirty="0">
              <a:ln>
                <a:noFill/>
              </a:ln>
              <a:solidFill>
                <a:prstClr val="white"/>
              </a:solidFill>
              <a:effectLst/>
              <a:uLnTx/>
              <a:uFillTx/>
              <a:latin typeface="HG丸ｺﾞｼｯｸM-PRO" panose="020F0600000000000000" pitchFamily="50" charset="-128"/>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6C37E913-BD7F-15AE-884B-4576EF93F3A0}"/>
              </a:ext>
            </a:extLst>
          </p:cNvPr>
          <p:cNvSpPr txBox="1">
            <a:spLocks noChangeArrowheads="1"/>
          </p:cNvSpPr>
          <p:nvPr/>
        </p:nvSpPr>
        <p:spPr bwMode="auto">
          <a:xfrm>
            <a:off x="0" y="6410424"/>
            <a:ext cx="9144000" cy="447575"/>
          </a:xfrm>
          <a:prstGeom prst="rect">
            <a:avLst/>
          </a:prstGeom>
          <a:solidFill>
            <a:schemeClr val="accent6"/>
          </a:solidFill>
          <a:ln>
            <a:noFill/>
          </a:ln>
        </p:spPr>
        <p:txBody>
          <a:bodyPr wrap="square"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労連・単組においても、それぞれの海外労組とのネットワーク構築を引き続きお願いします。</a:t>
            </a:r>
            <a:endParaRPr kumimoji="1"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4971ABCD-5C53-8537-D2DA-7AB9548119CB}"/>
              </a:ext>
            </a:extLst>
          </p:cNvPr>
          <p:cNvSpPr/>
          <p:nvPr/>
        </p:nvSpPr>
        <p:spPr>
          <a:xfrm>
            <a:off x="114721" y="648605"/>
            <a:ext cx="8991187" cy="5684818"/>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sz="1400" b="1" dirty="0">
              <a:solidFill>
                <a:srgbClr val="FF0000"/>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5860ACCF-0C12-C673-FA50-DA5BF47FC2EB}"/>
              </a:ext>
            </a:extLst>
          </p:cNvPr>
          <p:cNvSpPr/>
          <p:nvPr/>
        </p:nvSpPr>
        <p:spPr>
          <a:xfrm>
            <a:off x="2311596" y="1968740"/>
            <a:ext cx="1463972"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b="1" dirty="0">
                <a:solidFill>
                  <a:srgbClr val="0070C0"/>
                </a:solidFill>
                <a:latin typeface="Meiryo UI" panose="020B0604030504040204" pitchFamily="50" charset="-128"/>
                <a:ea typeface="Meiryo UI" panose="020B0604030504040204" pitchFamily="50" charset="-128"/>
              </a:rPr>
              <a:t>海外労働組合・</a:t>
            </a:r>
            <a:endParaRPr kumimoji="1" lang="en-US" altLang="ja-JP" sz="1400" b="1" dirty="0">
              <a:solidFill>
                <a:srgbClr val="0070C0"/>
              </a:solidFill>
              <a:latin typeface="Meiryo UI" panose="020B0604030504040204" pitchFamily="50" charset="-128"/>
              <a:ea typeface="Meiryo UI" panose="020B0604030504040204" pitchFamily="50" charset="-128"/>
            </a:endParaRPr>
          </a:p>
          <a:p>
            <a:r>
              <a:rPr kumimoji="1" lang="ja-JP" altLang="en-US" sz="1400" b="1" dirty="0">
                <a:solidFill>
                  <a:srgbClr val="0070C0"/>
                </a:solidFill>
                <a:latin typeface="Meiryo UI" panose="020B0604030504040204" pitchFamily="50" charset="-128"/>
                <a:ea typeface="Meiryo UI" panose="020B0604030504040204" pitchFamily="50" charset="-128"/>
              </a:rPr>
              <a:t>労連</a:t>
            </a:r>
          </a:p>
        </p:txBody>
      </p:sp>
      <p:sp>
        <p:nvSpPr>
          <p:cNvPr id="21" name="正方形/長方形 20">
            <a:extLst>
              <a:ext uri="{FF2B5EF4-FFF2-40B4-BE49-F238E27FC236}">
                <a16:creationId xmlns:a16="http://schemas.microsoft.com/office/drawing/2014/main" id="{2FB4CFC6-B6EB-4477-85A4-A6DD283FBC69}"/>
              </a:ext>
            </a:extLst>
          </p:cNvPr>
          <p:cNvSpPr/>
          <p:nvPr/>
        </p:nvSpPr>
        <p:spPr>
          <a:xfrm>
            <a:off x="3851789" y="1968739"/>
            <a:ext cx="4097991"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労連・単組間交流の</a:t>
            </a:r>
            <a:r>
              <a:rPr lang="ja-JP" altLang="en-US" sz="1400" dirty="0">
                <a:solidFill>
                  <a:schemeClr val="tx1"/>
                </a:solidFill>
                <a:latin typeface="Meiryo UI" panose="020B0604030504040204" pitchFamily="50" charset="-128"/>
                <a:ea typeface="Meiryo UI" panose="020B0604030504040204" pitchFamily="50" charset="-128"/>
              </a:rPr>
              <a:t>枠組みを</a:t>
            </a:r>
            <a:r>
              <a:rPr kumimoji="1" lang="ja-JP" altLang="en-US" sz="1400" dirty="0">
                <a:solidFill>
                  <a:schemeClr val="tx1"/>
                </a:solidFill>
                <a:latin typeface="Meiryo UI" panose="020B0604030504040204" pitchFamily="50" charset="-128"/>
                <a:ea typeface="Meiryo UI" panose="020B0604030504040204" pitchFamily="50" charset="-128"/>
              </a:rPr>
              <a:t>活用等</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0CF9E492-D4BF-3F51-3BDC-18BB634BE3AB}"/>
              </a:ext>
            </a:extLst>
          </p:cNvPr>
          <p:cNvSpPr/>
          <p:nvPr/>
        </p:nvSpPr>
        <p:spPr>
          <a:xfrm>
            <a:off x="2313172" y="2588176"/>
            <a:ext cx="1463972"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b="1" dirty="0">
                <a:solidFill>
                  <a:srgbClr val="0070C0"/>
                </a:solidFill>
                <a:latin typeface="Meiryo UI" panose="020B0604030504040204" pitchFamily="50" charset="-128"/>
                <a:ea typeface="Meiryo UI" panose="020B0604030504040204" pitchFamily="50" charset="-128"/>
              </a:rPr>
              <a:t>海外駐在員</a:t>
            </a:r>
          </a:p>
        </p:txBody>
      </p:sp>
      <p:sp>
        <p:nvSpPr>
          <p:cNvPr id="23" name="正方形/長方形 22">
            <a:extLst>
              <a:ext uri="{FF2B5EF4-FFF2-40B4-BE49-F238E27FC236}">
                <a16:creationId xmlns:a16="http://schemas.microsoft.com/office/drawing/2014/main" id="{3562E4F9-314B-AA5E-2A9B-9873FFD737A7}"/>
              </a:ext>
            </a:extLst>
          </p:cNvPr>
          <p:cNvSpPr/>
          <p:nvPr/>
        </p:nvSpPr>
        <p:spPr>
          <a:xfrm>
            <a:off x="3864800" y="2570402"/>
            <a:ext cx="4097991"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既存の海外駐在員オルグの活用等</a:t>
            </a:r>
          </a:p>
        </p:txBody>
      </p:sp>
      <p:sp>
        <p:nvSpPr>
          <p:cNvPr id="24" name="テキスト ボックス 23">
            <a:extLst>
              <a:ext uri="{FF2B5EF4-FFF2-40B4-BE49-F238E27FC236}">
                <a16:creationId xmlns:a16="http://schemas.microsoft.com/office/drawing/2014/main" id="{1DE8FFF0-6633-6B82-8BE7-A04267529D4B}"/>
              </a:ext>
            </a:extLst>
          </p:cNvPr>
          <p:cNvSpPr txBox="1"/>
          <p:nvPr/>
        </p:nvSpPr>
        <p:spPr>
          <a:xfrm>
            <a:off x="119876" y="651990"/>
            <a:ext cx="8424493" cy="338554"/>
          </a:xfrm>
          <a:prstGeom prst="rect">
            <a:avLst/>
          </a:prstGeom>
          <a:noFill/>
        </p:spPr>
        <p:txBody>
          <a:bodyPr wrap="square">
            <a:spAutoFit/>
          </a:bodyPr>
          <a:lstStyle/>
          <a:p>
            <a:pPr>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●人権</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rPr>
              <a:t>DD</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に関わるために労働組合として取り組むこと</a:t>
            </a:r>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rPr>
              <a:t>（国際活動に特化）</a:t>
            </a:r>
            <a:endParaRPr lang="en-US" altLang="ja-JP" sz="16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BB206EE5-41F0-D0EB-9E32-C3DECC4D3102}"/>
              </a:ext>
            </a:extLst>
          </p:cNvPr>
          <p:cNvSpPr/>
          <p:nvPr/>
        </p:nvSpPr>
        <p:spPr>
          <a:xfrm>
            <a:off x="1109463" y="1968740"/>
            <a:ext cx="1125912" cy="1146461"/>
          </a:xfrm>
          <a:prstGeom prst="rect">
            <a:avLst/>
          </a:prstGeom>
          <a:solidFill>
            <a:schemeClr val="bg1">
              <a:lumMod val="9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労連・単組</a:t>
            </a:r>
          </a:p>
        </p:txBody>
      </p:sp>
      <p:sp>
        <p:nvSpPr>
          <p:cNvPr id="26" name="正方形/長方形 25">
            <a:extLst>
              <a:ext uri="{FF2B5EF4-FFF2-40B4-BE49-F238E27FC236}">
                <a16:creationId xmlns:a16="http://schemas.microsoft.com/office/drawing/2014/main" id="{64C298E7-6161-922A-CEBA-567C695C9C3F}"/>
              </a:ext>
            </a:extLst>
          </p:cNvPr>
          <p:cNvSpPr/>
          <p:nvPr/>
        </p:nvSpPr>
        <p:spPr>
          <a:xfrm>
            <a:off x="1109091" y="3197581"/>
            <a:ext cx="1125912" cy="1164236"/>
          </a:xfrm>
          <a:prstGeom prst="rect">
            <a:avLst/>
          </a:prstGeom>
          <a:solidFill>
            <a:schemeClr val="bg1">
              <a:lumMod val="9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自動車総連</a:t>
            </a:r>
          </a:p>
        </p:txBody>
      </p:sp>
      <p:sp>
        <p:nvSpPr>
          <p:cNvPr id="27" name="正方形/長方形 26">
            <a:extLst>
              <a:ext uri="{FF2B5EF4-FFF2-40B4-BE49-F238E27FC236}">
                <a16:creationId xmlns:a16="http://schemas.microsoft.com/office/drawing/2014/main" id="{4C570586-5A7A-3F71-092D-20EDDC3FF2FC}"/>
              </a:ext>
            </a:extLst>
          </p:cNvPr>
          <p:cNvSpPr/>
          <p:nvPr/>
        </p:nvSpPr>
        <p:spPr>
          <a:xfrm>
            <a:off x="2311596" y="3190705"/>
            <a:ext cx="1463972"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b="1" dirty="0">
                <a:solidFill>
                  <a:srgbClr val="0070C0"/>
                </a:solidFill>
                <a:latin typeface="Meiryo UI" panose="020B0604030504040204" pitchFamily="50" charset="-128"/>
                <a:ea typeface="Meiryo UI" panose="020B0604030504040204" pitchFamily="50" charset="-128"/>
              </a:rPr>
              <a:t>海外産別</a:t>
            </a:r>
          </a:p>
        </p:txBody>
      </p:sp>
      <p:sp>
        <p:nvSpPr>
          <p:cNvPr id="28" name="正方形/長方形 27">
            <a:extLst>
              <a:ext uri="{FF2B5EF4-FFF2-40B4-BE49-F238E27FC236}">
                <a16:creationId xmlns:a16="http://schemas.microsoft.com/office/drawing/2014/main" id="{10333FDF-73B4-2531-EC08-229991016BC5}"/>
              </a:ext>
            </a:extLst>
          </p:cNvPr>
          <p:cNvSpPr/>
          <p:nvPr/>
        </p:nvSpPr>
        <p:spPr>
          <a:xfrm>
            <a:off x="2311596" y="3804426"/>
            <a:ext cx="1463972"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b="1" dirty="0">
                <a:solidFill>
                  <a:srgbClr val="0070C0"/>
                </a:solidFill>
                <a:latin typeface="Meiryo UI" panose="020B0604030504040204" pitchFamily="50" charset="-128"/>
                <a:ea typeface="Meiryo UI" panose="020B0604030504040204" pitchFamily="50" charset="-128"/>
              </a:rPr>
              <a:t>国際労働組合</a:t>
            </a:r>
            <a:endParaRPr kumimoji="1" lang="en-US" altLang="ja-JP" sz="1400" b="1" dirty="0">
              <a:solidFill>
                <a:srgbClr val="0070C0"/>
              </a:solidFill>
              <a:latin typeface="Meiryo UI" panose="020B0604030504040204" pitchFamily="50" charset="-128"/>
              <a:ea typeface="Meiryo UI" panose="020B0604030504040204" pitchFamily="50" charset="-128"/>
            </a:endParaRPr>
          </a:p>
          <a:p>
            <a:r>
              <a:rPr kumimoji="1" lang="ja-JP" altLang="en-US" sz="1400" b="1" dirty="0">
                <a:solidFill>
                  <a:srgbClr val="0070C0"/>
                </a:solidFill>
                <a:latin typeface="Meiryo UI" panose="020B0604030504040204" pitchFamily="50" charset="-128"/>
                <a:ea typeface="Meiryo UI" panose="020B0604030504040204" pitchFamily="50" charset="-128"/>
              </a:rPr>
              <a:t>組織・上部団体</a:t>
            </a:r>
          </a:p>
        </p:txBody>
      </p:sp>
      <p:sp>
        <p:nvSpPr>
          <p:cNvPr id="29" name="正方形/長方形 28">
            <a:extLst>
              <a:ext uri="{FF2B5EF4-FFF2-40B4-BE49-F238E27FC236}">
                <a16:creationId xmlns:a16="http://schemas.microsoft.com/office/drawing/2014/main" id="{C944B0FB-E897-432D-C984-000D0C72CCA8}"/>
              </a:ext>
            </a:extLst>
          </p:cNvPr>
          <p:cNvSpPr/>
          <p:nvPr/>
        </p:nvSpPr>
        <p:spPr>
          <a:xfrm>
            <a:off x="3864800" y="1579621"/>
            <a:ext cx="4097991" cy="317679"/>
          </a:xfrm>
          <a:prstGeom prst="rect">
            <a:avLst/>
          </a:prstGeom>
          <a:solidFill>
            <a:schemeClr val="bg1">
              <a:lumMod val="9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方法例</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AAE26EE0-6501-2CB5-1286-C40AE11C3A6A}"/>
              </a:ext>
            </a:extLst>
          </p:cNvPr>
          <p:cNvSpPr/>
          <p:nvPr/>
        </p:nvSpPr>
        <p:spPr>
          <a:xfrm>
            <a:off x="2311597" y="1575272"/>
            <a:ext cx="1463972" cy="335738"/>
          </a:xfrm>
          <a:prstGeom prst="rect">
            <a:avLst/>
          </a:prstGeom>
          <a:solidFill>
            <a:schemeClr val="bg1">
              <a:lumMod val="9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主な連携先</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A116CC2-D3E2-8E3C-4BED-024FB4B5F45E}"/>
              </a:ext>
            </a:extLst>
          </p:cNvPr>
          <p:cNvSpPr/>
          <p:nvPr/>
        </p:nvSpPr>
        <p:spPr>
          <a:xfrm>
            <a:off x="3864799" y="3186640"/>
            <a:ext cx="4097991"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マルチ・２国間交流の枠組みを活用等</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6C1217E3-BBEB-D377-6C8D-C7BCEDD050C9}"/>
              </a:ext>
            </a:extLst>
          </p:cNvPr>
          <p:cNvSpPr/>
          <p:nvPr/>
        </p:nvSpPr>
        <p:spPr>
          <a:xfrm>
            <a:off x="3864799" y="3804426"/>
            <a:ext cx="4097991" cy="544799"/>
          </a:xfrm>
          <a:prstGeom prst="rect">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既存の交流の枠組みを活用</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執行委員会、専門部会・委員会等）</a:t>
            </a:r>
          </a:p>
        </p:txBody>
      </p:sp>
      <p:sp>
        <p:nvSpPr>
          <p:cNvPr id="33" name="四角形: 角を丸くする 32">
            <a:extLst>
              <a:ext uri="{FF2B5EF4-FFF2-40B4-BE49-F238E27FC236}">
                <a16:creationId xmlns:a16="http://schemas.microsoft.com/office/drawing/2014/main" id="{73A095AD-4BAE-4049-D59A-E53D550C1572}"/>
              </a:ext>
            </a:extLst>
          </p:cNvPr>
          <p:cNvSpPr/>
          <p:nvPr/>
        </p:nvSpPr>
        <p:spPr>
          <a:xfrm>
            <a:off x="3864798" y="1981716"/>
            <a:ext cx="4097991" cy="5447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四角形: 角を丸くする 34">
            <a:extLst>
              <a:ext uri="{FF2B5EF4-FFF2-40B4-BE49-F238E27FC236}">
                <a16:creationId xmlns:a16="http://schemas.microsoft.com/office/drawing/2014/main" id="{8CE409F7-CA42-4408-DA81-A4F9FE9D4DB4}"/>
              </a:ext>
            </a:extLst>
          </p:cNvPr>
          <p:cNvSpPr/>
          <p:nvPr/>
        </p:nvSpPr>
        <p:spPr>
          <a:xfrm>
            <a:off x="3864799" y="3200935"/>
            <a:ext cx="4097991" cy="5447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テキスト ボックス 35">
            <a:extLst>
              <a:ext uri="{FF2B5EF4-FFF2-40B4-BE49-F238E27FC236}">
                <a16:creationId xmlns:a16="http://schemas.microsoft.com/office/drawing/2014/main" id="{EA19BF40-BDAD-8FD2-C9CC-639275E87122}"/>
              </a:ext>
            </a:extLst>
          </p:cNvPr>
          <p:cNvSpPr txBox="1"/>
          <p:nvPr/>
        </p:nvSpPr>
        <p:spPr>
          <a:xfrm>
            <a:off x="1053235" y="4533800"/>
            <a:ext cx="6557773" cy="369332"/>
          </a:xfrm>
          <a:prstGeom prst="rect">
            <a:avLst/>
          </a:prstGeom>
          <a:noFill/>
        </p:spPr>
        <p:txBody>
          <a:bodyPr wrap="square">
            <a:spAutoFit/>
          </a:bodyPr>
          <a:lstStyle/>
          <a:p>
            <a:pPr>
              <a:defRPr/>
            </a:pPr>
            <a:r>
              <a:rPr lang="ja-JP" altLang="en-US" b="1" dirty="0">
                <a:solidFill>
                  <a:srgbClr val="FF0000"/>
                </a:solidFill>
                <a:latin typeface="Meiryo UI" panose="020B0604030504040204" pitchFamily="50" charset="-128"/>
                <a:ea typeface="Meiryo UI" panose="020B0604030504040204" pitchFamily="50" charset="-128"/>
              </a:rPr>
              <a:t>既存の枠組みが存在しない場合、新規構築が必要</a:t>
            </a:r>
            <a:endParaRPr lang="en-US" altLang="ja-JP" b="1" dirty="0">
              <a:solidFill>
                <a:srgbClr val="FF0000"/>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64CA5B64-11F5-25C1-12A3-287201884AF1}"/>
              </a:ext>
            </a:extLst>
          </p:cNvPr>
          <p:cNvSpPr/>
          <p:nvPr/>
        </p:nvSpPr>
        <p:spPr>
          <a:xfrm>
            <a:off x="450590" y="4978539"/>
            <a:ext cx="8270734" cy="1262878"/>
          </a:xfrm>
          <a:prstGeom prst="rect">
            <a:avLst/>
          </a:prstGeom>
          <a:solidFill>
            <a:schemeClr val="accent1">
              <a:lumMod val="20000"/>
              <a:lumOff val="80000"/>
            </a:schemeClr>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800" b="1" dirty="0">
                <a:solidFill>
                  <a:srgbClr val="0070C0"/>
                </a:solidFill>
                <a:latin typeface="Meiryo UI" panose="020B0604030504040204" pitchFamily="50" charset="-128"/>
                <a:ea typeface="Meiryo UI" panose="020B0604030504040204" pitchFamily="50" charset="-128"/>
              </a:rPr>
              <a:t>『20</a:t>
            </a:r>
            <a:r>
              <a:rPr kumimoji="1" lang="ja-JP" altLang="en-US" sz="1800" b="1" dirty="0">
                <a:solidFill>
                  <a:srgbClr val="0070C0"/>
                </a:solidFill>
                <a:latin typeface="Meiryo UI" panose="020B0604030504040204" pitchFamily="50" charset="-128"/>
                <a:ea typeface="Meiryo UI" panose="020B0604030504040204" pitchFamily="50" charset="-128"/>
              </a:rPr>
              <a:t>・</a:t>
            </a:r>
            <a:r>
              <a:rPr kumimoji="1" lang="en-US" altLang="ja-JP" sz="1800" b="1" dirty="0">
                <a:solidFill>
                  <a:srgbClr val="0070C0"/>
                </a:solidFill>
                <a:latin typeface="Meiryo UI" panose="020B0604030504040204" pitchFamily="50" charset="-128"/>
                <a:ea typeface="Meiryo UI" panose="020B0604030504040204" pitchFamily="50" charset="-128"/>
              </a:rPr>
              <a:t>30</a:t>
            </a:r>
            <a:r>
              <a:rPr kumimoji="1" lang="ja-JP" altLang="en-US" sz="1800" b="1" dirty="0">
                <a:solidFill>
                  <a:srgbClr val="0070C0"/>
                </a:solidFill>
                <a:latin typeface="Meiryo UI" panose="020B0604030504040204" pitchFamily="50" charset="-128"/>
                <a:ea typeface="Meiryo UI" panose="020B0604030504040204" pitchFamily="50" charset="-128"/>
              </a:rPr>
              <a:t>ビジョン</a:t>
            </a:r>
            <a:r>
              <a:rPr kumimoji="1" lang="en-US" altLang="ja-JP" sz="1800" b="1" dirty="0">
                <a:solidFill>
                  <a:srgbClr val="0070C0"/>
                </a:solidFill>
                <a:latin typeface="Meiryo UI" panose="020B0604030504040204" pitchFamily="50" charset="-128"/>
                <a:ea typeface="Meiryo UI" panose="020B0604030504040204" pitchFamily="50" charset="-128"/>
              </a:rPr>
              <a:t>』</a:t>
            </a:r>
            <a:r>
              <a:rPr kumimoji="1" lang="ja-JP" altLang="en-US" sz="1800" b="1" dirty="0">
                <a:solidFill>
                  <a:srgbClr val="0070C0"/>
                </a:solidFill>
                <a:latin typeface="Meiryo UI" panose="020B0604030504040204" pitchFamily="50" charset="-128"/>
                <a:ea typeface="Meiryo UI" panose="020B0604030504040204" pitchFamily="50" charset="-128"/>
              </a:rPr>
              <a:t>実現に向けた主な取り組み（基盤整備）の１つである</a:t>
            </a:r>
            <a:endParaRPr kumimoji="1" lang="en-US" altLang="ja-JP" sz="1800" b="1" dirty="0">
              <a:solidFill>
                <a:srgbClr val="0070C0"/>
              </a:solidFill>
              <a:latin typeface="Meiryo UI" panose="020B0604030504040204" pitchFamily="50" charset="-128"/>
              <a:ea typeface="Meiryo UI" panose="020B0604030504040204" pitchFamily="50" charset="-128"/>
            </a:endParaRPr>
          </a:p>
          <a:p>
            <a:pPr algn="ctr"/>
            <a:r>
              <a:rPr lang="ja-JP" altLang="en-US" sz="1800" b="1" dirty="0">
                <a:solidFill>
                  <a:srgbClr val="FF0000"/>
                </a:solidFill>
                <a:latin typeface="Meiryo UI" panose="020B0604030504040204" pitchFamily="50" charset="-128"/>
                <a:ea typeface="Meiryo UI" panose="020B0604030504040204" pitchFamily="50" charset="-128"/>
              </a:rPr>
              <a:t>海外労組ネットワーク構築</a:t>
            </a:r>
            <a:r>
              <a:rPr lang="ja-JP" altLang="en-US" sz="1800" b="1" dirty="0">
                <a:solidFill>
                  <a:srgbClr val="0070C0"/>
                </a:solidFill>
                <a:latin typeface="Meiryo UI" panose="020B0604030504040204" pitchFamily="50" charset="-128"/>
                <a:ea typeface="Meiryo UI" panose="020B0604030504040204" pitchFamily="50" charset="-128"/>
              </a:rPr>
              <a:t>として推進。</a:t>
            </a:r>
            <a:endParaRPr lang="en-US" altLang="ja-JP" b="1" dirty="0">
              <a:solidFill>
                <a:srgbClr val="0070C0"/>
              </a:solidFill>
              <a:latin typeface="Meiryo UI" panose="020B0604030504040204" pitchFamily="50" charset="-128"/>
              <a:ea typeface="Meiryo UI" panose="020B0604030504040204" pitchFamily="50" charset="-128"/>
            </a:endParaRPr>
          </a:p>
          <a:p>
            <a:pPr algn="ctr"/>
            <a:endParaRPr lang="en-US" altLang="ja-JP" sz="600" b="1" dirty="0">
              <a:solidFill>
                <a:srgbClr val="0070C0"/>
              </a:solidFill>
              <a:latin typeface="Meiryo UI" panose="020B0604030504040204" pitchFamily="50" charset="-128"/>
              <a:ea typeface="Meiryo UI" panose="020B0604030504040204" pitchFamily="50" charset="-128"/>
            </a:endParaRPr>
          </a:p>
          <a:p>
            <a:pPr algn="ctr"/>
            <a:r>
              <a:rPr lang="ja-JP" altLang="en-US" sz="1200" dirty="0">
                <a:solidFill>
                  <a:srgbClr val="0070C0"/>
                </a:solidFill>
                <a:latin typeface="Meiryo UI" panose="020B0604030504040204" pitchFamily="50" charset="-128"/>
                <a:ea typeface="Meiryo UI" panose="020B0604030504040204" pitchFamily="50" charset="-128"/>
              </a:rPr>
              <a:t>より力強く推進していくため、自動車総連は、</a:t>
            </a:r>
            <a:r>
              <a:rPr lang="en-US" altLang="ja-JP" sz="1200" dirty="0">
                <a:solidFill>
                  <a:srgbClr val="0070C0"/>
                </a:solidFill>
                <a:latin typeface="Meiryo UI" panose="020B0604030504040204" pitchFamily="50" charset="-128"/>
                <a:ea typeface="Meiryo UI" panose="020B0604030504040204" pitchFamily="50" charset="-128"/>
              </a:rPr>
              <a:t>『20</a:t>
            </a:r>
            <a:r>
              <a:rPr lang="ja-JP" altLang="en-US" sz="1200" dirty="0">
                <a:solidFill>
                  <a:srgbClr val="0070C0"/>
                </a:solidFill>
                <a:latin typeface="Meiryo UI" panose="020B0604030504040204" pitchFamily="50" charset="-128"/>
                <a:ea typeface="Meiryo UI" panose="020B0604030504040204" pitchFamily="50" charset="-128"/>
              </a:rPr>
              <a:t>・</a:t>
            </a:r>
            <a:r>
              <a:rPr lang="en-US" altLang="ja-JP" sz="1200" dirty="0">
                <a:solidFill>
                  <a:srgbClr val="0070C0"/>
                </a:solidFill>
                <a:latin typeface="Meiryo UI" panose="020B0604030504040204" pitchFamily="50" charset="-128"/>
                <a:ea typeface="Meiryo UI" panose="020B0604030504040204" pitchFamily="50" charset="-128"/>
              </a:rPr>
              <a:t>30</a:t>
            </a:r>
            <a:r>
              <a:rPr lang="ja-JP" altLang="en-US" sz="1200" dirty="0">
                <a:solidFill>
                  <a:srgbClr val="0070C0"/>
                </a:solidFill>
                <a:latin typeface="Meiryo UI" panose="020B0604030504040204" pitchFamily="50" charset="-128"/>
                <a:ea typeface="Meiryo UI" panose="020B0604030504040204" pitchFamily="50" charset="-128"/>
              </a:rPr>
              <a:t>ビジョン</a:t>
            </a: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の取り組みの背景に</a:t>
            </a:r>
            <a:endParaRPr lang="en-US" altLang="ja-JP" sz="1200" dirty="0">
              <a:solidFill>
                <a:srgbClr val="0070C0"/>
              </a:solidFill>
              <a:latin typeface="Meiryo UI" panose="020B0604030504040204" pitchFamily="50" charset="-128"/>
              <a:ea typeface="Meiryo UI" panose="020B0604030504040204" pitchFamily="50" charset="-128"/>
            </a:endParaRPr>
          </a:p>
          <a:p>
            <a:pPr algn="ctr"/>
            <a:r>
              <a:rPr lang="ja-JP" altLang="en-US" sz="1200" dirty="0">
                <a:solidFill>
                  <a:srgbClr val="0070C0"/>
                </a:solidFill>
                <a:latin typeface="Meiryo UI" panose="020B0604030504040204" pitchFamily="50" charset="-128"/>
                <a:ea typeface="Meiryo UI" panose="020B0604030504040204" pitchFamily="50" charset="-128"/>
              </a:rPr>
              <a:t>人権</a:t>
            </a:r>
            <a:r>
              <a:rPr lang="en-US" altLang="ja-JP" sz="1200" dirty="0">
                <a:solidFill>
                  <a:srgbClr val="0070C0"/>
                </a:solidFill>
                <a:latin typeface="Meiryo UI" panose="020B0604030504040204" pitchFamily="50" charset="-128"/>
                <a:ea typeface="Meiryo UI" panose="020B0604030504040204" pitchFamily="50" charset="-128"/>
              </a:rPr>
              <a:t>DD</a:t>
            </a:r>
            <a:r>
              <a:rPr lang="ja-JP" altLang="en-US" sz="1200" dirty="0">
                <a:solidFill>
                  <a:srgbClr val="0070C0"/>
                </a:solidFill>
                <a:latin typeface="Meiryo UI" panose="020B0604030504040204" pitchFamily="50" charset="-128"/>
                <a:ea typeface="Meiryo UI" panose="020B0604030504040204" pitchFamily="50" charset="-128"/>
              </a:rPr>
              <a:t>の要素を反映した</a:t>
            </a:r>
            <a:r>
              <a:rPr lang="en-US" altLang="ja-JP" sz="1200" dirty="0">
                <a:solidFill>
                  <a:srgbClr val="0070C0"/>
                </a:solidFill>
                <a:latin typeface="Meiryo UI" panose="020B0604030504040204" pitchFamily="50" charset="-128"/>
                <a:ea typeface="Meiryo UI" panose="020B0604030504040204" pitchFamily="50" charset="-128"/>
              </a:rPr>
              <a:t>『20</a:t>
            </a:r>
            <a:r>
              <a:rPr lang="ja-JP" altLang="en-US" sz="1200" dirty="0">
                <a:solidFill>
                  <a:srgbClr val="0070C0"/>
                </a:solidFill>
                <a:latin typeface="Meiryo UI" panose="020B0604030504040204" pitchFamily="50" charset="-128"/>
                <a:ea typeface="Meiryo UI" panose="020B0604030504040204" pitchFamily="50" charset="-128"/>
              </a:rPr>
              <a:t>・</a:t>
            </a:r>
            <a:r>
              <a:rPr lang="en-US" altLang="ja-JP" sz="1200" dirty="0">
                <a:solidFill>
                  <a:srgbClr val="0070C0"/>
                </a:solidFill>
                <a:latin typeface="Meiryo UI" panose="020B0604030504040204" pitchFamily="50" charset="-128"/>
                <a:ea typeface="Meiryo UI" panose="020B0604030504040204" pitchFamily="50" charset="-128"/>
              </a:rPr>
              <a:t>30</a:t>
            </a:r>
            <a:r>
              <a:rPr lang="ja-JP" altLang="en-US" sz="1200" dirty="0">
                <a:solidFill>
                  <a:srgbClr val="0070C0"/>
                </a:solidFill>
                <a:latin typeface="Meiryo UI" panose="020B0604030504040204" pitchFamily="50" charset="-128"/>
                <a:ea typeface="Meiryo UI" panose="020B0604030504040204" pitchFamily="50" charset="-128"/>
              </a:rPr>
              <a:t>ビジョン改定版</a:t>
            </a:r>
            <a:r>
              <a:rPr lang="en-US" altLang="ja-JP" sz="1200" dirty="0">
                <a:solidFill>
                  <a:srgbClr val="0070C0"/>
                </a:solidFill>
                <a:latin typeface="Meiryo UI" panose="020B0604030504040204" pitchFamily="50" charset="-128"/>
                <a:ea typeface="Meiryo UI" panose="020B0604030504040204" pitchFamily="50" charset="-128"/>
              </a:rPr>
              <a:t>』</a:t>
            </a:r>
            <a:r>
              <a:rPr lang="ja-JP" altLang="en-US" sz="1200" dirty="0">
                <a:solidFill>
                  <a:srgbClr val="0070C0"/>
                </a:solidFill>
                <a:latin typeface="Meiryo UI" panose="020B0604030504040204" pitchFamily="50" charset="-128"/>
                <a:ea typeface="Meiryo UI" panose="020B0604030504040204" pitchFamily="50" charset="-128"/>
              </a:rPr>
              <a:t>の作成を進めていきます。</a:t>
            </a:r>
            <a:endParaRPr lang="en-US" altLang="ja-JP" sz="1200" dirty="0">
              <a:solidFill>
                <a:srgbClr val="0070C0"/>
              </a:solidFill>
              <a:latin typeface="Meiryo UI" panose="020B0604030504040204" pitchFamily="50" charset="-128"/>
              <a:ea typeface="Meiryo UI" panose="020B0604030504040204" pitchFamily="50" charset="-128"/>
            </a:endParaRPr>
          </a:p>
        </p:txBody>
      </p:sp>
      <p:sp>
        <p:nvSpPr>
          <p:cNvPr id="38" name="矢印: 右 37">
            <a:extLst>
              <a:ext uri="{FF2B5EF4-FFF2-40B4-BE49-F238E27FC236}">
                <a16:creationId xmlns:a16="http://schemas.microsoft.com/office/drawing/2014/main" id="{7937CB37-6246-4AAA-4674-0E7F434781C8}"/>
              </a:ext>
            </a:extLst>
          </p:cNvPr>
          <p:cNvSpPr/>
          <p:nvPr/>
        </p:nvSpPr>
        <p:spPr>
          <a:xfrm>
            <a:off x="574571" y="4574405"/>
            <a:ext cx="355600" cy="223520"/>
          </a:xfrm>
          <a:prstGeom prst="rightArrow">
            <a:avLst>
              <a:gd name="adj1" fmla="val 50000"/>
              <a:gd name="adj2" fmla="val 79801"/>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2BC701CF-240C-AE42-CD55-AA79DCA9DD1B}"/>
              </a:ext>
            </a:extLst>
          </p:cNvPr>
          <p:cNvSpPr/>
          <p:nvPr/>
        </p:nvSpPr>
        <p:spPr>
          <a:xfrm>
            <a:off x="450590" y="1001941"/>
            <a:ext cx="8270734" cy="442395"/>
          </a:xfrm>
          <a:prstGeom prst="rect">
            <a:avLst/>
          </a:prstGeom>
          <a:solidFill>
            <a:schemeClr val="accent6">
              <a:lumMod val="20000"/>
              <a:lumOff val="8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rPr>
              <a:t>産別・労連・単組、それぞれの階層で、</a:t>
            </a:r>
            <a:r>
              <a:rPr lang="ja-JP" altLang="en-US" sz="1600" b="1" dirty="0">
                <a:solidFill>
                  <a:srgbClr val="0070C0"/>
                </a:solidFill>
                <a:latin typeface="Meiryo UI" panose="020B0604030504040204" pitchFamily="50" charset="-128"/>
                <a:ea typeface="Meiryo UI" panose="020B0604030504040204" pitchFamily="50" charset="-128"/>
              </a:rPr>
              <a:t>海外事業体等で働く仲間の「人権」に関する情報収集</a:t>
            </a:r>
            <a:endParaRPr lang="en-US" altLang="ja-JP" sz="1600" b="1" dirty="0">
              <a:solidFill>
                <a:srgbClr val="0070C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9892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6">
            <a:extLst>
              <a:ext uri="{FF2B5EF4-FFF2-40B4-BE49-F238E27FC236}">
                <a16:creationId xmlns:a16="http://schemas.microsoft.com/office/drawing/2014/main" id="{38F67EE1-BF3B-497C-EE39-88C2ABA21F7D}"/>
              </a:ext>
            </a:extLst>
          </p:cNvPr>
          <p:cNvSpPr txBox="1">
            <a:spLocks noChangeArrowheads="1"/>
          </p:cNvSpPr>
          <p:nvPr/>
        </p:nvSpPr>
        <p:spPr bwMode="auto">
          <a:xfrm>
            <a:off x="166253" y="2319787"/>
            <a:ext cx="8811494" cy="1384995"/>
          </a:xfrm>
          <a:prstGeom prst="rect">
            <a:avLst/>
          </a:prstGeom>
          <a:noFill/>
          <a:ln w="9525">
            <a:solidFill>
              <a:srgbClr val="FFC000"/>
            </a:solidFill>
            <a:miter lim="800000"/>
            <a:headEnd/>
            <a:tailEnd/>
          </a:ln>
        </p:spPr>
        <p:txBody>
          <a:bodyPr wrap="square"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企業活動における人権侵害を撲滅するため、</a:t>
            </a:r>
            <a:endParaRPr kumimoji="1"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企業が最大限の仕組みづくりと継続的な努力を</a:t>
            </a:r>
            <a:endParaRPr kumimoji="1"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行うこと</a:t>
            </a:r>
          </a:p>
        </p:txBody>
      </p:sp>
      <p:sp>
        <p:nvSpPr>
          <p:cNvPr id="2" name="Text Box 16">
            <a:extLst>
              <a:ext uri="{FF2B5EF4-FFF2-40B4-BE49-F238E27FC236}">
                <a16:creationId xmlns:a16="http://schemas.microsoft.com/office/drawing/2014/main" id="{50CD06C4-3732-3A07-E83A-A9A0A920E0C1}"/>
              </a:ext>
            </a:extLst>
          </p:cNvPr>
          <p:cNvSpPr txBox="1">
            <a:spLocks noChangeArrowheads="1"/>
          </p:cNvSpPr>
          <p:nvPr/>
        </p:nvSpPr>
        <p:spPr bwMode="auto">
          <a:xfrm>
            <a:off x="155575" y="950135"/>
            <a:ext cx="8832850" cy="584775"/>
          </a:xfrm>
          <a:prstGeom prst="rect">
            <a:avLst/>
          </a:prstGeom>
          <a:solidFill>
            <a:srgbClr val="CCFFCC"/>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人権デュー・ディリジェンス</a:t>
            </a:r>
            <a:r>
              <a:rPr kumimoji="1" lang="ja-JP" altLang="en-US" sz="20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（人権</a:t>
            </a:r>
            <a:r>
              <a:rPr kumimoji="1" lang="en-US" altLang="ja-JP" sz="20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DD</a:t>
            </a:r>
            <a:r>
              <a:rPr kumimoji="1" lang="ja-JP" altLang="en-US" sz="20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a:t>
            </a:r>
            <a:endParaRPr kumimoji="1" lang="ja-JP" altLang="en-US" sz="3200" b="1"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4" name="Text Box 16">
            <a:extLst>
              <a:ext uri="{FF2B5EF4-FFF2-40B4-BE49-F238E27FC236}">
                <a16:creationId xmlns:a16="http://schemas.microsoft.com/office/drawing/2014/main" id="{93788B99-C289-D89A-CB8A-F8A081869717}"/>
              </a:ext>
            </a:extLst>
          </p:cNvPr>
          <p:cNvSpPr txBox="1">
            <a:spLocks noChangeArrowheads="1"/>
          </p:cNvSpPr>
          <p:nvPr/>
        </p:nvSpPr>
        <p:spPr bwMode="auto">
          <a:xfrm>
            <a:off x="166253" y="1762853"/>
            <a:ext cx="8811494" cy="523220"/>
          </a:xfrm>
          <a:prstGeom prst="rect">
            <a:avLst/>
          </a:prstGeom>
          <a:solidFill>
            <a:srgbClr val="FFFFCC"/>
          </a:solidFill>
          <a:ln w="9525">
            <a:noFill/>
            <a:miter lim="800000"/>
            <a:headEnd/>
            <a:tailEnd/>
          </a:ln>
        </p:spPr>
        <p:txBody>
          <a:bodyPr wrap="square"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金属労協による人権デュー・ディリジェンスの定義</a:t>
            </a:r>
          </a:p>
        </p:txBody>
      </p:sp>
      <p:sp>
        <p:nvSpPr>
          <p:cNvPr id="10" name="Text Box 16">
            <a:extLst>
              <a:ext uri="{FF2B5EF4-FFF2-40B4-BE49-F238E27FC236}">
                <a16:creationId xmlns:a16="http://schemas.microsoft.com/office/drawing/2014/main" id="{208AEB32-EF03-BA0F-FAF5-9AADCD4252A4}"/>
              </a:ext>
            </a:extLst>
          </p:cNvPr>
          <p:cNvSpPr txBox="1">
            <a:spLocks noChangeArrowheads="1"/>
          </p:cNvSpPr>
          <p:nvPr/>
        </p:nvSpPr>
        <p:spPr bwMode="auto">
          <a:xfrm>
            <a:off x="166253" y="3943799"/>
            <a:ext cx="8811494" cy="523220"/>
          </a:xfrm>
          <a:prstGeom prst="rect">
            <a:avLst/>
          </a:prstGeom>
          <a:solidFill>
            <a:srgbClr val="FFFFCC"/>
          </a:solidFill>
          <a:ln w="9525">
            <a:noFill/>
            <a:miter lim="800000"/>
            <a:headEnd/>
            <a:tailEnd/>
          </a:ln>
        </p:spPr>
        <p:txBody>
          <a:bodyPr wrap="square"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バリューチェーンにおける人権課題</a:t>
            </a:r>
          </a:p>
        </p:txBody>
      </p:sp>
      <p:sp>
        <p:nvSpPr>
          <p:cNvPr id="11" name="Text Box 16">
            <a:extLst>
              <a:ext uri="{FF2B5EF4-FFF2-40B4-BE49-F238E27FC236}">
                <a16:creationId xmlns:a16="http://schemas.microsoft.com/office/drawing/2014/main" id="{5D9937B7-D487-012E-1203-A7F474F4206B}"/>
              </a:ext>
            </a:extLst>
          </p:cNvPr>
          <p:cNvSpPr txBox="1">
            <a:spLocks noChangeArrowheads="1"/>
          </p:cNvSpPr>
          <p:nvPr/>
        </p:nvSpPr>
        <p:spPr bwMode="auto">
          <a:xfrm>
            <a:off x="166253" y="4496740"/>
            <a:ext cx="8811494" cy="2246769"/>
          </a:xfrm>
          <a:prstGeom prst="rect">
            <a:avLst/>
          </a:prstGeom>
          <a:noFill/>
          <a:ln w="9525">
            <a:solidFill>
              <a:srgbClr val="FFC000"/>
            </a:solidFill>
            <a:miter lim="800000"/>
            <a:headEnd/>
            <a:tailEnd/>
          </a:ln>
        </p:spPr>
        <p:txBody>
          <a:bodyPr wrap="square"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・関連する全ての企業が適切に取り組まなければ</a:t>
            </a:r>
            <a:endParaRPr kumimoji="1"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ならない課題</a:t>
            </a:r>
            <a:endParaRPr kumimoji="1"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・バリューチェーンの維持・向上のため、</a:t>
            </a:r>
            <a:endParaRPr kumimoji="1"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全ての業種でバリューチェーンにおける</a:t>
            </a:r>
            <a:endParaRPr kumimoji="1"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人権課題を正しく理解することが重要</a:t>
            </a:r>
          </a:p>
        </p:txBody>
      </p:sp>
    </p:spTree>
    <p:extLst>
      <p:ext uri="{BB962C8B-B14F-4D97-AF65-F5344CB8AC3E}">
        <p14:creationId xmlns:p14="http://schemas.microsoft.com/office/powerpoint/2010/main" val="2795146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CA413-4F40-DFE5-E324-7ADFADFC70E1}"/>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03897CA6-AABF-C7C7-48CE-5F83548B1309}"/>
              </a:ext>
            </a:extLst>
          </p:cNvPr>
          <p:cNvSpPr/>
          <p:nvPr/>
        </p:nvSpPr>
        <p:spPr bwMode="auto">
          <a:xfrm>
            <a:off x="411062" y="978667"/>
            <a:ext cx="8574441" cy="3903576"/>
          </a:xfrm>
          <a:prstGeom prst="rect">
            <a:avLst/>
          </a:prstGeom>
          <a:noFill/>
          <a:ln w="571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70000"/>
              </a:lnSpc>
              <a:spcBef>
                <a:spcPct val="50000"/>
              </a:spcBef>
              <a:spcAft>
                <a:spcPct val="0"/>
              </a:spcAft>
              <a:buClrTx/>
              <a:buSzTx/>
              <a:buFontTx/>
              <a:buNone/>
              <a:tabLst/>
              <a:defRPr/>
            </a:pPr>
            <a:r>
              <a:rPr kumimoji="1" lang="ja-JP" altLang="en-US" sz="3200" b="1"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人権</a:t>
            </a:r>
            <a:r>
              <a:rPr kumimoji="1" lang="en-US" altLang="ja-JP" sz="3200" b="1"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DD</a:t>
            </a:r>
            <a:r>
              <a:rPr kumimoji="1" lang="ja-JP" altLang="en-US" sz="3200" b="1"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についての課題</a:t>
            </a:r>
            <a:endParaRPr kumimoji="1" lang="en-US" altLang="ja-JP" sz="3200" b="1"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70000"/>
              </a:lnSpc>
              <a:spcBef>
                <a:spcPct val="50000"/>
              </a:spcBef>
              <a:spcAft>
                <a:spcPct val="0"/>
              </a:spcAft>
              <a:buClrTx/>
              <a:buSzTx/>
              <a:buFontTx/>
              <a:buNone/>
              <a:tabLst/>
              <a:defRPr/>
            </a:pPr>
            <a:endParaRPr kumimoji="1" lang="en-US" altLang="ja-JP" sz="3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70000"/>
              </a:lnSpc>
              <a:spcBef>
                <a:spcPct val="50000"/>
              </a:spcBef>
              <a:spcAft>
                <a:spcPct val="0"/>
              </a:spcAft>
              <a:buClrTx/>
              <a:buSzTx/>
              <a:buFontTx/>
              <a:buNone/>
              <a:tabLst/>
              <a:defRPr/>
            </a:pPr>
            <a:r>
              <a:rPr kumimoji="1" lang="ja-JP" altLang="en-US" sz="3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3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・企業グループに集うすべての方が</a:t>
            </a:r>
            <a:endParaRPr kumimoji="1" lang="en-US" altLang="ja-JP" sz="3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70000"/>
              </a:lnSpc>
              <a:spcBef>
                <a:spcPct val="5000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働きがいのある人間らしい仕事に</a:t>
            </a:r>
            <a:endParaRPr kumimoji="1" lang="en-US" altLang="ja-JP" sz="3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70000"/>
              </a:lnSpc>
              <a:spcBef>
                <a:spcPct val="5000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従事できる環境づくり</a:t>
            </a:r>
            <a:endParaRPr kumimoji="1" lang="en-US" altLang="ja-JP" sz="3600" b="1"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70000"/>
              </a:lnSpc>
              <a:spcBef>
                <a:spcPct val="50000"/>
              </a:spcBef>
              <a:spcAft>
                <a:spcPct val="0"/>
              </a:spcAft>
              <a:buClrTx/>
              <a:buSzTx/>
              <a:buFontTx/>
              <a:buNone/>
              <a:tabLst/>
              <a:defRPr/>
            </a:pPr>
            <a:endParaRPr kumimoji="1" lang="en-US" altLang="ja-JP" sz="18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70000"/>
              </a:lnSpc>
              <a:spcBef>
                <a:spcPct val="5000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・会社の人権方針の</a:t>
            </a:r>
            <a:r>
              <a:rPr kumimoji="1" lang="ja-JP" altLang="en-US" sz="3600" b="1"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周知＆教育</a:t>
            </a:r>
            <a:r>
              <a:rPr kumimoji="1" lang="ja-JP" altLang="en-US" sz="3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の</a:t>
            </a:r>
            <a:r>
              <a:rPr kumimoji="1" lang="ja-JP" altLang="en-US" sz="3600" b="1"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充実</a:t>
            </a:r>
            <a:endParaRPr kumimoji="1" lang="en-US" altLang="ja-JP" sz="3600" b="1"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四角形: 角を丸くする 4">
            <a:extLst>
              <a:ext uri="{FF2B5EF4-FFF2-40B4-BE49-F238E27FC236}">
                <a16:creationId xmlns:a16="http://schemas.microsoft.com/office/drawing/2014/main" id="{1106B8FD-E5B5-CAA0-EDEB-BA667FEA2834}"/>
              </a:ext>
            </a:extLst>
          </p:cNvPr>
          <p:cNvSpPr/>
          <p:nvPr/>
        </p:nvSpPr>
        <p:spPr bwMode="auto">
          <a:xfrm>
            <a:off x="155575" y="5354053"/>
            <a:ext cx="8829928" cy="1462851"/>
          </a:xfrm>
          <a:prstGeom prst="roundRect">
            <a:avLst/>
          </a:prstGeom>
          <a:solidFill>
            <a:srgbClr val="0000FF"/>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メーカーのみならずバリューチェーン全体での</a:t>
            </a:r>
            <a:endParaRPr kumimoji="1" lang="en-US" altLang="ja-JP" sz="32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t"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rPr>
              <a:t>人権課題の共有・理解へ</a:t>
            </a:r>
            <a:endParaRPr kumimoji="1" lang="en-US" altLang="ja-JP" sz="3200" b="1" i="0" u="none" strike="noStrike" kern="120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566243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9E61C-B498-229D-552D-C2069E10C994}"/>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109692-3855-5124-391E-92C93045AC64}"/>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A2C23F8A-F8CA-1B5F-9C08-4BB174401CB0}"/>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21FB5F7B-F568-A443-B05E-8DCE3B9CF648}"/>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F195E7F3-442F-98E4-4B14-A07BFF1196A6}"/>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BC79C9CA-FEBE-952C-667C-4DE2446C2C3B}"/>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kumimoji="1" lang="ja-JP" altLang="en-US" sz="2000" b="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国際労働運動に関連する主な組織</a:t>
            </a:r>
            <a:endParaRPr kumimoji="1" lang="ja-JP" altLang="en-US" sz="2000" b="1"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557F4CB2-1475-D912-D857-EB0CA26F6DE5}"/>
              </a:ext>
            </a:extLst>
          </p:cNvPr>
          <p:cNvSpPr/>
          <p:nvPr/>
        </p:nvSpPr>
        <p:spPr>
          <a:xfrm>
            <a:off x="106535" y="589317"/>
            <a:ext cx="4421080" cy="285178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7AF0C0DD-2AB1-2334-A776-F630F3F03CE7}"/>
              </a:ext>
            </a:extLst>
          </p:cNvPr>
          <p:cNvSpPr/>
          <p:nvPr/>
        </p:nvSpPr>
        <p:spPr>
          <a:xfrm>
            <a:off x="106535" y="3516388"/>
            <a:ext cx="4421080" cy="29144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CFAA41E2-5581-EA90-4899-BAB31C700114}"/>
              </a:ext>
            </a:extLst>
          </p:cNvPr>
          <p:cNvSpPr/>
          <p:nvPr/>
        </p:nvSpPr>
        <p:spPr>
          <a:xfrm>
            <a:off x="4616385" y="589317"/>
            <a:ext cx="4421080" cy="285178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4B753768-4AF6-3706-74B7-26184A523420}"/>
              </a:ext>
            </a:extLst>
          </p:cNvPr>
          <p:cNvSpPr/>
          <p:nvPr/>
        </p:nvSpPr>
        <p:spPr>
          <a:xfrm>
            <a:off x="4616385" y="3516388"/>
            <a:ext cx="4421080" cy="2914437"/>
          </a:xfrm>
          <a:prstGeom prst="rect">
            <a:avLst/>
          </a:prstGeom>
          <a:solidFill>
            <a:schemeClr val="bg1"/>
          </a:solidFill>
          <a:ln w="57150">
            <a:solidFill>
              <a:srgbClr val="FF5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4F3DAD1E-B990-057B-00F4-C33E64B0A1F8}"/>
              </a:ext>
            </a:extLst>
          </p:cNvPr>
          <p:cNvSpPr/>
          <p:nvPr/>
        </p:nvSpPr>
        <p:spPr>
          <a:xfrm>
            <a:off x="186431" y="651461"/>
            <a:ext cx="4243526" cy="399495"/>
          </a:xfrm>
          <a:prstGeom prst="rect">
            <a:avLst/>
          </a:prstGeom>
          <a:solidFill>
            <a:schemeClr val="accent5">
              <a:lumMod val="20000"/>
              <a:lumOff val="80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政労使　</a:t>
            </a:r>
            <a:r>
              <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国連・</a:t>
            </a:r>
            <a:r>
              <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ILO (</a:t>
            </a: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国際労働機関</a:t>
            </a:r>
            <a:r>
              <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4BE5359F-B8A5-C0DF-EF1E-1D9F16E32228}"/>
              </a:ext>
            </a:extLst>
          </p:cNvPr>
          <p:cNvSpPr/>
          <p:nvPr/>
        </p:nvSpPr>
        <p:spPr>
          <a:xfrm>
            <a:off x="4705162" y="651460"/>
            <a:ext cx="4243526" cy="399495"/>
          </a:xfrm>
          <a:prstGeom prst="rect">
            <a:avLst/>
          </a:prstGeom>
          <a:solidFill>
            <a:schemeClr val="accent5">
              <a:lumMod val="20000"/>
              <a:lumOff val="80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経済</a:t>
            </a:r>
            <a:r>
              <a:rPr kumimoji="1" lang="en-US" altLang="ja-JP"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OECD</a:t>
            </a:r>
            <a:endPar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55D5B2B3-E78C-7908-2267-6401732EEFB8}"/>
              </a:ext>
            </a:extLst>
          </p:cNvPr>
          <p:cNvSpPr/>
          <p:nvPr/>
        </p:nvSpPr>
        <p:spPr>
          <a:xfrm>
            <a:off x="195312" y="3583311"/>
            <a:ext cx="4243526" cy="399495"/>
          </a:xfrm>
          <a:prstGeom prst="rect">
            <a:avLst/>
          </a:prstGeom>
          <a:solidFill>
            <a:schemeClr val="accent5">
              <a:lumMod val="20000"/>
              <a:lumOff val="80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ナショナルセンター  </a:t>
            </a: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国際労働組合総連合</a:t>
            </a:r>
          </a:p>
        </p:txBody>
      </p:sp>
      <p:sp>
        <p:nvSpPr>
          <p:cNvPr id="15" name="正方形/長方形 14">
            <a:extLst>
              <a:ext uri="{FF2B5EF4-FFF2-40B4-BE49-F238E27FC236}">
                <a16:creationId xmlns:a16="http://schemas.microsoft.com/office/drawing/2014/main" id="{6C36AF22-D59C-220C-6ED5-9B824FB8D61E}"/>
              </a:ext>
            </a:extLst>
          </p:cNvPr>
          <p:cNvSpPr/>
          <p:nvPr/>
        </p:nvSpPr>
        <p:spPr>
          <a:xfrm>
            <a:off x="4705162" y="3583311"/>
            <a:ext cx="4243526" cy="399495"/>
          </a:xfrm>
          <a:prstGeom prst="rect">
            <a:avLst/>
          </a:prstGeom>
          <a:solidFill>
            <a:schemeClr val="accent5">
              <a:lumMod val="20000"/>
              <a:lumOff val="80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産業別労組</a:t>
            </a: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国際産別労組組織</a:t>
            </a:r>
          </a:p>
        </p:txBody>
      </p:sp>
      <p:sp>
        <p:nvSpPr>
          <p:cNvPr id="16" name="テキスト ボックス 15">
            <a:extLst>
              <a:ext uri="{FF2B5EF4-FFF2-40B4-BE49-F238E27FC236}">
                <a16:creationId xmlns:a16="http://schemas.microsoft.com/office/drawing/2014/main" id="{1084AC6C-31E2-6B52-8DE7-6BBCA67B36A2}"/>
              </a:ext>
            </a:extLst>
          </p:cNvPr>
          <p:cNvSpPr txBox="1"/>
          <p:nvPr/>
        </p:nvSpPr>
        <p:spPr>
          <a:xfrm>
            <a:off x="195312" y="1124336"/>
            <a:ext cx="4101479"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1919</a:t>
            </a: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年</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に創設された世界の労働者の労働条件と</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生活水準の改善を目的とする</a:t>
            </a: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国連最初の専門機関</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本部はスイスにあり、加盟国は</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187</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ヶ国</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国際的な労働規範を「条約」化</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(190</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条約</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予算は加盟国が分担</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日本は</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で、アメリカ・中国に次ぐ</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番目</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7" name="図 16">
            <a:extLst>
              <a:ext uri="{FF2B5EF4-FFF2-40B4-BE49-F238E27FC236}">
                <a16:creationId xmlns:a16="http://schemas.microsoft.com/office/drawing/2014/main" id="{57443201-418F-7F43-925E-08582739A54D}"/>
              </a:ext>
            </a:extLst>
          </p:cNvPr>
          <p:cNvPicPr>
            <a:picLocks noChangeAspect="1"/>
          </p:cNvPicPr>
          <p:nvPr/>
        </p:nvPicPr>
        <p:blipFill>
          <a:blip r:embed="rId3"/>
          <a:stretch>
            <a:fillRect/>
          </a:stretch>
        </p:blipFill>
        <p:spPr>
          <a:xfrm>
            <a:off x="3904437" y="2987063"/>
            <a:ext cx="525519" cy="379172"/>
          </a:xfrm>
          <a:prstGeom prst="rect">
            <a:avLst/>
          </a:prstGeom>
        </p:spPr>
      </p:pic>
      <p:sp>
        <p:nvSpPr>
          <p:cNvPr id="18" name="テキスト ボックス 17">
            <a:extLst>
              <a:ext uri="{FF2B5EF4-FFF2-40B4-BE49-F238E27FC236}">
                <a16:creationId xmlns:a16="http://schemas.microsoft.com/office/drawing/2014/main" id="{44667FAD-BAAD-86C3-DDAC-94F24B28D0A4}"/>
              </a:ext>
            </a:extLst>
          </p:cNvPr>
          <p:cNvSpPr txBox="1"/>
          <p:nvPr/>
        </p:nvSpPr>
        <p:spPr>
          <a:xfrm>
            <a:off x="4705162" y="1097529"/>
            <a:ext cx="4222938"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1948</a:t>
            </a: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年</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に第二次世界大戦後のヨーロッパ経済の</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活性化に向けた組織として設立され、</a:t>
            </a: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「経済成長」</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　 「開発」「貿易」政策を推進</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本部はフランスにあり、加盟国は</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37</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ヶ国</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OECD</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にはその</a:t>
            </a: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設立時から</a:t>
            </a:r>
            <a:r>
              <a:rPr kumimoji="1" lang="zh-TW"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労働組合諮問委員会 </a:t>
            </a: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　　</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(OECD-</a:t>
            </a:r>
            <a:r>
              <a:rPr kumimoji="1" lang="en-US" altLang="zh-TW"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TUAC</a:t>
            </a: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が置かれており、</a:t>
            </a: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L20</a:t>
            </a: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での労働</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組合の意見を</a:t>
            </a: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G20</a:t>
            </a: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G8</a:t>
            </a: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でインプット</a:t>
            </a:r>
            <a:endPar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ILO</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同様、予算は加盟国が分担</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日本は</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で、アメリカに次ぐ</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番目</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pic>
        <p:nvPicPr>
          <p:cNvPr id="20" name="図 19">
            <a:extLst>
              <a:ext uri="{FF2B5EF4-FFF2-40B4-BE49-F238E27FC236}">
                <a16:creationId xmlns:a16="http://schemas.microsoft.com/office/drawing/2014/main" id="{F65872AA-2974-5451-CF98-5D0120282A58}"/>
              </a:ext>
            </a:extLst>
          </p:cNvPr>
          <p:cNvPicPr>
            <a:picLocks noChangeAspect="1"/>
          </p:cNvPicPr>
          <p:nvPr/>
        </p:nvPicPr>
        <p:blipFill>
          <a:blip r:embed="rId4"/>
          <a:stretch>
            <a:fillRect/>
          </a:stretch>
        </p:blipFill>
        <p:spPr>
          <a:xfrm>
            <a:off x="8479571" y="2987063"/>
            <a:ext cx="448529" cy="397615"/>
          </a:xfrm>
          <a:prstGeom prst="rect">
            <a:avLst/>
          </a:prstGeom>
        </p:spPr>
      </p:pic>
      <p:sp>
        <p:nvSpPr>
          <p:cNvPr id="21" name="テキスト ボックス 20">
            <a:extLst>
              <a:ext uri="{FF2B5EF4-FFF2-40B4-BE49-F238E27FC236}">
                <a16:creationId xmlns:a16="http://schemas.microsoft.com/office/drawing/2014/main" id="{2C9EA8D4-24AC-B808-D2E3-CE65660AD9D7}"/>
              </a:ext>
            </a:extLst>
          </p:cNvPr>
          <p:cNvSpPr txBox="1"/>
          <p:nvPr/>
        </p:nvSpPr>
        <p:spPr>
          <a:xfrm>
            <a:off x="195313" y="4042698"/>
            <a:ext cx="4332302" cy="17235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ITUC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(International Trade Union Confederation)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 2006</a:t>
            </a: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年</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ICFTU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(1948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年設立</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WCL</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(1920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年設立</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等によって設立</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世界中の</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300</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以上の組織が加盟</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ヶ国から複数のナショナルセンターが加盟するケースも</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日本では連合が加盟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本部はベルギーにあり、組合員数は約</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7,000</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2" name="図 21">
            <a:extLst>
              <a:ext uri="{FF2B5EF4-FFF2-40B4-BE49-F238E27FC236}">
                <a16:creationId xmlns:a16="http://schemas.microsoft.com/office/drawing/2014/main" id="{CA05FDF9-B5BE-65A2-EE5F-6FAC15115448}"/>
              </a:ext>
            </a:extLst>
          </p:cNvPr>
          <p:cNvPicPr>
            <a:picLocks noChangeAspect="1"/>
          </p:cNvPicPr>
          <p:nvPr/>
        </p:nvPicPr>
        <p:blipFill>
          <a:blip r:embed="rId5"/>
          <a:stretch>
            <a:fillRect/>
          </a:stretch>
        </p:blipFill>
        <p:spPr>
          <a:xfrm>
            <a:off x="3488022" y="2987062"/>
            <a:ext cx="382833" cy="382833"/>
          </a:xfrm>
          <a:prstGeom prst="rect">
            <a:avLst/>
          </a:prstGeom>
        </p:spPr>
      </p:pic>
      <p:pic>
        <p:nvPicPr>
          <p:cNvPr id="23" name="図 22">
            <a:extLst>
              <a:ext uri="{FF2B5EF4-FFF2-40B4-BE49-F238E27FC236}">
                <a16:creationId xmlns:a16="http://schemas.microsoft.com/office/drawing/2014/main" id="{CA79A660-FD9C-B8E0-4102-17C244E1D021}"/>
              </a:ext>
            </a:extLst>
          </p:cNvPr>
          <p:cNvPicPr>
            <a:picLocks noChangeAspect="1"/>
          </p:cNvPicPr>
          <p:nvPr/>
        </p:nvPicPr>
        <p:blipFill>
          <a:blip r:embed="rId6"/>
          <a:stretch>
            <a:fillRect/>
          </a:stretch>
        </p:blipFill>
        <p:spPr>
          <a:xfrm>
            <a:off x="7826175" y="2985183"/>
            <a:ext cx="600138" cy="399495"/>
          </a:xfrm>
          <a:prstGeom prst="rect">
            <a:avLst/>
          </a:prstGeom>
        </p:spPr>
      </p:pic>
      <p:pic>
        <p:nvPicPr>
          <p:cNvPr id="24" name="図 23">
            <a:extLst>
              <a:ext uri="{FF2B5EF4-FFF2-40B4-BE49-F238E27FC236}">
                <a16:creationId xmlns:a16="http://schemas.microsoft.com/office/drawing/2014/main" id="{5B6898D0-1370-4429-6C51-597B7DF6CE22}"/>
              </a:ext>
            </a:extLst>
          </p:cNvPr>
          <p:cNvPicPr>
            <a:picLocks noChangeAspect="1"/>
          </p:cNvPicPr>
          <p:nvPr/>
        </p:nvPicPr>
        <p:blipFill>
          <a:blip r:embed="rId7"/>
          <a:stretch>
            <a:fillRect/>
          </a:stretch>
        </p:blipFill>
        <p:spPr>
          <a:xfrm>
            <a:off x="3939403" y="5950503"/>
            <a:ext cx="490553" cy="398405"/>
          </a:xfrm>
          <a:prstGeom prst="rect">
            <a:avLst/>
          </a:prstGeom>
        </p:spPr>
      </p:pic>
      <p:pic>
        <p:nvPicPr>
          <p:cNvPr id="25" name="図 24">
            <a:extLst>
              <a:ext uri="{FF2B5EF4-FFF2-40B4-BE49-F238E27FC236}">
                <a16:creationId xmlns:a16="http://schemas.microsoft.com/office/drawing/2014/main" id="{DE4A60C6-8927-0002-2BC0-CDE7A4EF374D}"/>
              </a:ext>
            </a:extLst>
          </p:cNvPr>
          <p:cNvPicPr>
            <a:picLocks noChangeAspect="1"/>
          </p:cNvPicPr>
          <p:nvPr/>
        </p:nvPicPr>
        <p:blipFill>
          <a:blip r:embed="rId8"/>
          <a:stretch>
            <a:fillRect/>
          </a:stretch>
        </p:blipFill>
        <p:spPr>
          <a:xfrm>
            <a:off x="3275862" y="5950366"/>
            <a:ext cx="615517" cy="409821"/>
          </a:xfrm>
          <a:prstGeom prst="rect">
            <a:avLst/>
          </a:prstGeom>
        </p:spPr>
      </p:pic>
      <p:pic>
        <p:nvPicPr>
          <p:cNvPr id="26" name="図 25">
            <a:extLst>
              <a:ext uri="{FF2B5EF4-FFF2-40B4-BE49-F238E27FC236}">
                <a16:creationId xmlns:a16="http://schemas.microsoft.com/office/drawing/2014/main" id="{70986976-30DA-F8AF-62DE-DA9ED9AE3BD1}"/>
              </a:ext>
            </a:extLst>
          </p:cNvPr>
          <p:cNvPicPr>
            <a:picLocks noChangeAspect="1"/>
          </p:cNvPicPr>
          <p:nvPr/>
        </p:nvPicPr>
        <p:blipFill>
          <a:blip r:embed="rId9"/>
          <a:stretch>
            <a:fillRect/>
          </a:stretch>
        </p:blipFill>
        <p:spPr>
          <a:xfrm>
            <a:off x="7559527" y="5587764"/>
            <a:ext cx="896915" cy="779501"/>
          </a:xfrm>
          <a:prstGeom prst="rect">
            <a:avLst/>
          </a:prstGeom>
        </p:spPr>
      </p:pic>
      <p:pic>
        <p:nvPicPr>
          <p:cNvPr id="27" name="図 26">
            <a:extLst>
              <a:ext uri="{FF2B5EF4-FFF2-40B4-BE49-F238E27FC236}">
                <a16:creationId xmlns:a16="http://schemas.microsoft.com/office/drawing/2014/main" id="{14801EEC-3263-C0C7-EBA8-8BBF8AFC9A52}"/>
              </a:ext>
            </a:extLst>
          </p:cNvPr>
          <p:cNvPicPr>
            <a:picLocks noChangeAspect="1"/>
          </p:cNvPicPr>
          <p:nvPr/>
        </p:nvPicPr>
        <p:blipFill>
          <a:blip r:embed="rId10"/>
          <a:stretch>
            <a:fillRect/>
          </a:stretch>
        </p:blipFill>
        <p:spPr>
          <a:xfrm>
            <a:off x="8439815" y="5605520"/>
            <a:ext cx="545375" cy="731327"/>
          </a:xfrm>
          <a:prstGeom prst="rect">
            <a:avLst/>
          </a:prstGeom>
        </p:spPr>
      </p:pic>
      <p:sp>
        <p:nvSpPr>
          <p:cNvPr id="28" name="テキスト ボックス 27">
            <a:extLst>
              <a:ext uri="{FF2B5EF4-FFF2-40B4-BE49-F238E27FC236}">
                <a16:creationId xmlns:a16="http://schemas.microsoft.com/office/drawing/2014/main" id="{4560E5F5-238F-5E9C-D294-089A4D4E45BC}"/>
              </a:ext>
            </a:extLst>
          </p:cNvPr>
          <p:cNvSpPr txBox="1"/>
          <p:nvPr/>
        </p:nvSpPr>
        <p:spPr>
          <a:xfrm>
            <a:off x="4702334" y="4042698"/>
            <a:ext cx="4322612"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 通称 「</a:t>
            </a: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GUFs</a:t>
            </a: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(Global Union Federations</a:t>
            </a:r>
            <a:r>
              <a:rPr kumimoji="1" lang="ja-JP" altLang="en-US" sz="1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自動車に関連性の高い組織は以下</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つ</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a:t>
            </a:r>
            <a:r>
              <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IndustriALL</a:t>
            </a: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2012</a:t>
            </a:r>
            <a:r>
              <a:rPr kumimoji="1" lang="ja-JP" altLang="en-US" sz="12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に金属、化学</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エネルギー</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鉱山、繊維被服皮革</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つの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GUFs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が統合し結成。</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組合員数は約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a:t>
            </a:r>
            <a:r>
              <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UNI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2000</a:t>
            </a:r>
            <a:r>
              <a:rPr kumimoji="1" lang="ja-JP" altLang="en-US" sz="12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年</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にコミュニケーション、商業、</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製版印刷、芸術・マスコミ・芸能・映画</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放送の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つの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GUFs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が統合し結成。</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組合数は約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a:extLst>
              <a:ext uri="{FF2B5EF4-FFF2-40B4-BE49-F238E27FC236}">
                <a16:creationId xmlns:a16="http://schemas.microsoft.com/office/drawing/2014/main" id="{44D2F610-E149-130F-1028-5C06E068933A}"/>
              </a:ext>
            </a:extLst>
          </p:cNvPr>
          <p:cNvSpPr/>
          <p:nvPr/>
        </p:nvSpPr>
        <p:spPr>
          <a:xfrm>
            <a:off x="8138312" y="3536346"/>
            <a:ext cx="864704" cy="268357"/>
          </a:xfrm>
          <a:prstGeom prst="rect">
            <a:avLst/>
          </a:prstGeom>
          <a:solidFill>
            <a:srgbClr val="FF5050"/>
          </a:solidFill>
          <a:ln>
            <a:solidFill>
              <a:srgbClr val="FF5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特に関係</a:t>
            </a:r>
          </a:p>
        </p:txBody>
      </p:sp>
      <p:sp>
        <p:nvSpPr>
          <p:cNvPr id="30" name="テキスト ボックス 29">
            <a:extLst>
              <a:ext uri="{FF2B5EF4-FFF2-40B4-BE49-F238E27FC236}">
                <a16:creationId xmlns:a16="http://schemas.microsoft.com/office/drawing/2014/main" id="{98E79DA4-90C1-5364-C97F-B337157DBAC9}"/>
              </a:ext>
            </a:extLst>
          </p:cNvPr>
          <p:cNvSpPr txBox="1">
            <a:spLocks noChangeArrowheads="1"/>
          </p:cNvSpPr>
          <p:nvPr/>
        </p:nvSpPr>
        <p:spPr bwMode="auto">
          <a:xfrm>
            <a:off x="0" y="6525928"/>
            <a:ext cx="9144000" cy="332072"/>
          </a:xfrm>
          <a:prstGeom prst="rect">
            <a:avLst/>
          </a:prstGeom>
          <a:solidFill>
            <a:schemeClr val="accent6"/>
          </a:solidFill>
          <a:ln>
            <a:noFill/>
          </a:ln>
        </p:spPr>
        <p:txBody>
          <a:bodyPr wrap="square"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様々な形態が存在するが、特に自動車総連の国際活動に関連する組織は</a:t>
            </a:r>
            <a:r>
              <a:rPr lang="en-US" altLang="ja-JP" sz="1600" b="1" dirty="0" err="1">
                <a:solidFill>
                  <a:prstClr val="white"/>
                </a:solidFill>
                <a:latin typeface="Meiryo UI" panose="020B0604030504040204" pitchFamily="50" charset="-128"/>
                <a:ea typeface="Meiryo UI" panose="020B0604030504040204" pitchFamily="50" charset="-128"/>
                <a:cs typeface="Meiryo UI" panose="020B0604030504040204" pitchFamily="50" charset="-128"/>
              </a:rPr>
              <a:t>IndustriALL</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UNI</a:t>
            </a:r>
            <a:endPar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630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1CF79-1355-3C35-F3C6-3FC12C285034}"/>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7282AD5-BB83-1B9E-9F1B-53024A159F63}"/>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5674F382-B6D4-9F2A-45AD-B9F8D372577B}"/>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F2A3989F-C20B-1622-4C13-BBE4364BF579}"/>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2F2A13D-5ADD-4218-A93F-48722C473B2A}"/>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08A7E771-5BFC-0E77-1039-3B23FA6DB854}"/>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グローバル産業別組織（</a:t>
            </a:r>
            <a:r>
              <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GUF</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2" name="下矢印 45">
            <a:extLst>
              <a:ext uri="{FF2B5EF4-FFF2-40B4-BE49-F238E27FC236}">
                <a16:creationId xmlns:a16="http://schemas.microsoft.com/office/drawing/2014/main" id="{11EC5987-9F0B-3969-815C-C8B4409EFAE6}"/>
              </a:ext>
            </a:extLst>
          </p:cNvPr>
          <p:cNvSpPr/>
          <p:nvPr/>
        </p:nvSpPr>
        <p:spPr>
          <a:xfrm>
            <a:off x="4116677" y="4653136"/>
            <a:ext cx="935586" cy="936104"/>
          </a:xfrm>
          <a:prstGeom prst="downArrow">
            <a:avLst/>
          </a:prstGeom>
          <a:gradFill rotWithShape="0">
            <a:gsLst>
              <a:gs pos="11000">
                <a:srgbClr val="92D050"/>
              </a:gs>
              <a:gs pos="0">
                <a:srgbClr val="4F81BD">
                  <a:tint val="60000"/>
                  <a:hueOff val="0"/>
                  <a:satOff val="0"/>
                  <a:lumOff val="0"/>
                  <a:shade val="30000"/>
                  <a:satMod val="115000"/>
                </a:srgbClr>
              </a:gs>
              <a:gs pos="50000">
                <a:srgbClr val="4F81BD">
                  <a:tint val="60000"/>
                  <a:hueOff val="0"/>
                  <a:satOff val="0"/>
                  <a:lumOff val="0"/>
                  <a:shade val="67500"/>
                  <a:satMod val="115000"/>
                </a:srgbClr>
              </a:gs>
              <a:gs pos="100000">
                <a:srgbClr val="4F81BD">
                  <a:lumMod val="50000"/>
                </a:srgbClr>
              </a:gs>
            </a:gsLst>
            <a:lin ang="16200000" scaled="1"/>
          </a:gradFill>
          <a:ln w="25400" cap="flat" cmpd="sng" algn="ctr">
            <a:solidFill>
              <a:sysClr val="window" lastClr="FFFFFF">
                <a:hueOff val="0"/>
                <a:satOff val="0"/>
                <a:lumOff val="0"/>
                <a:alphaOff val="0"/>
              </a:sysClr>
            </a:solidFill>
            <a:prstDash val="solid"/>
          </a:ln>
          <a:effectLst/>
        </p:spPr>
        <p:txBody>
          <a:bodyPr/>
          <a:lstStyle/>
          <a:p>
            <a:endParaRPr lang="ja-JP" altLang="en-US"/>
          </a:p>
        </p:txBody>
      </p:sp>
      <p:sp>
        <p:nvSpPr>
          <p:cNvPr id="3" name="正方形/長方形 2">
            <a:extLst>
              <a:ext uri="{FF2B5EF4-FFF2-40B4-BE49-F238E27FC236}">
                <a16:creationId xmlns:a16="http://schemas.microsoft.com/office/drawing/2014/main" id="{94BF8892-EF31-DB04-385F-CCD69E21D0FC}"/>
              </a:ext>
            </a:extLst>
          </p:cNvPr>
          <p:cNvSpPr/>
          <p:nvPr/>
        </p:nvSpPr>
        <p:spPr bwMode="auto">
          <a:xfrm>
            <a:off x="107504" y="829742"/>
            <a:ext cx="1886494" cy="1231106"/>
          </a:xfrm>
          <a:prstGeom prst="rect">
            <a:avLst/>
          </a:prstGeom>
          <a:noFill/>
          <a:ln w="12700"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marL="457200" marR="0" indent="-45720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accent2">
                    <a:lumMod val="75000"/>
                  </a:schemeClr>
                </a:solidFill>
                <a:latin typeface="Century" panose="02040604050505020304" pitchFamily="18" charset="0"/>
              </a:rPr>
              <a:t>IUF</a:t>
            </a:r>
          </a:p>
          <a:p>
            <a:pPr marL="457200" marR="0" indent="-45720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accent2">
                    <a:lumMod val="75000"/>
                  </a:schemeClr>
                </a:solidFill>
              </a:rPr>
              <a:t>（国際食品関連</a:t>
            </a:r>
            <a:endParaRPr kumimoji="1" lang="en-US" altLang="ja-JP" sz="1200" b="0" i="0" u="none" strike="noStrike" cap="none" normalizeH="0" baseline="0" dirty="0">
              <a:ln>
                <a:noFill/>
              </a:ln>
              <a:solidFill>
                <a:schemeClr val="accent2">
                  <a:lumMod val="75000"/>
                </a:schemeClr>
              </a:solidFill>
            </a:endParaRPr>
          </a:p>
          <a:p>
            <a:pPr marL="457200" marR="0" indent="-45720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accent2">
                    <a:lumMod val="75000"/>
                  </a:schemeClr>
                </a:solidFill>
              </a:rPr>
              <a:t>産業労働組合連合会）</a:t>
            </a:r>
            <a:endParaRPr kumimoji="1" lang="en-US" altLang="ja-JP" sz="1200" b="0" i="0" u="none" strike="noStrike" cap="none" normalizeH="0" baseline="0" dirty="0">
              <a:ln>
                <a:noFill/>
              </a:ln>
              <a:solidFill>
                <a:schemeClr val="accent2">
                  <a:lumMod val="75000"/>
                </a:schemeClr>
              </a:solidFill>
            </a:endParaRPr>
          </a:p>
          <a:p>
            <a:pPr marL="457200" marR="0" indent="-457200" algn="ctr" defTabSz="914400" rtl="0" eaLnBrk="1" fontAlgn="base" latinLnBrk="0" hangingPunct="1">
              <a:lnSpc>
                <a:spcPct val="100000"/>
              </a:lnSpc>
              <a:spcBef>
                <a:spcPct val="0"/>
              </a:spcBef>
              <a:spcAft>
                <a:spcPct val="0"/>
              </a:spcAft>
              <a:buClrTx/>
              <a:buSzTx/>
              <a:buFontTx/>
              <a:buNone/>
              <a:tabLst/>
            </a:pPr>
            <a:r>
              <a:rPr lang="ja-JP" altLang="en-US" sz="1200" b="0" u="none" dirty="0">
                <a:solidFill>
                  <a:schemeClr val="accent2">
                    <a:lumMod val="75000"/>
                  </a:schemeClr>
                </a:solidFill>
              </a:rPr>
              <a:t>（</a:t>
            </a:r>
            <a:r>
              <a:rPr lang="en-US" altLang="ja-JP" sz="1200" b="0" u="none" dirty="0">
                <a:solidFill>
                  <a:schemeClr val="accent2">
                    <a:lumMod val="75000"/>
                  </a:schemeClr>
                </a:solidFill>
                <a:latin typeface="Century" panose="02040604050505020304" pitchFamily="18" charset="0"/>
              </a:rPr>
              <a:t>IUF</a:t>
            </a:r>
            <a:r>
              <a:rPr lang="en-US" altLang="ja-JP" sz="1200" b="0" u="none" dirty="0">
                <a:solidFill>
                  <a:schemeClr val="accent2">
                    <a:lumMod val="75000"/>
                  </a:schemeClr>
                </a:solidFill>
              </a:rPr>
              <a:t>-</a:t>
            </a:r>
            <a:r>
              <a:rPr lang="en-US" altLang="ja-JP" sz="1200" b="0" u="none" dirty="0">
                <a:solidFill>
                  <a:schemeClr val="accent2">
                    <a:lumMod val="75000"/>
                  </a:schemeClr>
                </a:solidFill>
                <a:latin typeface="Century" panose="02040604050505020304" pitchFamily="18" charset="0"/>
              </a:rPr>
              <a:t>JCC</a:t>
            </a:r>
            <a:r>
              <a:rPr lang="ja-JP" altLang="en-US" sz="1200" b="0" u="none" dirty="0">
                <a:solidFill>
                  <a:schemeClr val="accent2">
                    <a:lumMod val="75000"/>
                  </a:schemeClr>
                </a:solidFill>
              </a:rPr>
              <a:t>を通じ、フード</a:t>
            </a:r>
            <a:endParaRPr lang="en-US" altLang="ja-JP" sz="1200" b="0" u="none" dirty="0">
              <a:solidFill>
                <a:schemeClr val="accent2">
                  <a:lumMod val="75000"/>
                </a:schemeClr>
              </a:solidFill>
            </a:endParaRPr>
          </a:p>
          <a:p>
            <a:pPr marL="457200" marR="0" indent="-457200" algn="ctr" defTabSz="914400" rtl="0" eaLnBrk="1" fontAlgn="base" latinLnBrk="0" hangingPunct="1">
              <a:lnSpc>
                <a:spcPct val="100000"/>
              </a:lnSpc>
              <a:spcBef>
                <a:spcPct val="0"/>
              </a:spcBef>
              <a:spcAft>
                <a:spcPct val="0"/>
              </a:spcAft>
              <a:buClrTx/>
              <a:buSzTx/>
              <a:buFontTx/>
              <a:buNone/>
              <a:tabLst/>
            </a:pPr>
            <a:r>
              <a:rPr lang="ja-JP" altLang="en-US" sz="1200" b="0" u="none" dirty="0">
                <a:solidFill>
                  <a:schemeClr val="accent2">
                    <a:lumMod val="75000"/>
                  </a:schemeClr>
                </a:solidFill>
              </a:rPr>
              <a:t>連合、</a:t>
            </a:r>
            <a:r>
              <a:rPr lang="en-US" altLang="ja-JP" sz="1200" b="0" u="none" dirty="0">
                <a:solidFill>
                  <a:schemeClr val="accent2">
                    <a:lumMod val="75000"/>
                  </a:schemeClr>
                </a:solidFill>
                <a:latin typeface="Century" panose="02040604050505020304" pitchFamily="18" charset="0"/>
              </a:rPr>
              <a:t>UA</a:t>
            </a:r>
            <a:r>
              <a:rPr lang="ja-JP" altLang="en-US" sz="1200" b="0" u="none" dirty="0">
                <a:solidFill>
                  <a:schemeClr val="accent2">
                    <a:lumMod val="75000"/>
                  </a:schemeClr>
                </a:solidFill>
              </a:rPr>
              <a:t>ゼンセン等、</a:t>
            </a:r>
            <a:endParaRPr lang="en-US" altLang="ja-JP" sz="1200" b="0" u="none" dirty="0">
              <a:solidFill>
                <a:schemeClr val="accent2">
                  <a:lumMod val="75000"/>
                </a:schemeClr>
              </a:solidFill>
            </a:endParaRPr>
          </a:p>
          <a:p>
            <a:pPr marL="457200" marR="0" indent="-457200" algn="ctr" defTabSz="914400" rtl="0" eaLnBrk="1" fontAlgn="base" latinLnBrk="0" hangingPunct="1">
              <a:lnSpc>
                <a:spcPct val="100000"/>
              </a:lnSpc>
              <a:spcBef>
                <a:spcPct val="0"/>
              </a:spcBef>
              <a:spcAft>
                <a:spcPct val="0"/>
              </a:spcAft>
              <a:buClrTx/>
              <a:buSzTx/>
              <a:buFontTx/>
              <a:buNone/>
              <a:tabLst/>
            </a:pPr>
            <a:r>
              <a:rPr lang="en-US" altLang="ja-JP" sz="1200" b="0" u="none" dirty="0">
                <a:solidFill>
                  <a:schemeClr val="accent2">
                    <a:lumMod val="75000"/>
                  </a:schemeClr>
                </a:solidFill>
                <a:latin typeface="Century" panose="02040604050505020304" pitchFamily="18" charset="0"/>
              </a:rPr>
              <a:t>4</a:t>
            </a:r>
            <a:r>
              <a:rPr lang="ja-JP" altLang="en-US" sz="1200" b="0" u="none" dirty="0">
                <a:solidFill>
                  <a:schemeClr val="accent2">
                    <a:lumMod val="75000"/>
                  </a:schemeClr>
                </a:solidFill>
              </a:rPr>
              <a:t>組織が加盟）</a:t>
            </a:r>
            <a:endParaRPr kumimoji="1" lang="ja-JP" altLang="en-US" sz="1200" b="0" i="0" u="none" strike="noStrike" cap="none" normalizeH="0" baseline="0" dirty="0">
              <a:ln>
                <a:noFill/>
              </a:ln>
              <a:solidFill>
                <a:schemeClr val="accent2">
                  <a:lumMod val="75000"/>
                </a:schemeClr>
              </a:solidFill>
            </a:endParaRPr>
          </a:p>
        </p:txBody>
      </p:sp>
      <p:sp>
        <p:nvSpPr>
          <p:cNvPr id="4" name="正方形/長方形 3">
            <a:extLst>
              <a:ext uri="{FF2B5EF4-FFF2-40B4-BE49-F238E27FC236}">
                <a16:creationId xmlns:a16="http://schemas.microsoft.com/office/drawing/2014/main" id="{716F8374-36F8-CA96-5882-F1E083103EC0}"/>
              </a:ext>
            </a:extLst>
          </p:cNvPr>
          <p:cNvSpPr/>
          <p:nvPr/>
        </p:nvSpPr>
        <p:spPr bwMode="auto">
          <a:xfrm>
            <a:off x="7207752" y="1700808"/>
            <a:ext cx="1886494" cy="677108"/>
          </a:xfrm>
          <a:prstGeom prst="rect">
            <a:avLst/>
          </a:prstGeom>
          <a:noFill/>
          <a:ln w="12700"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noAutofit/>
          </a:bodyPr>
          <a:lstStyle/>
          <a:p>
            <a:pPr marL="457200" marR="0" indent="-45720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accent2">
                    <a:lumMod val="75000"/>
                  </a:schemeClr>
                </a:solidFill>
                <a:latin typeface="Century" panose="02040604050505020304" pitchFamily="18" charset="0"/>
              </a:rPr>
              <a:t>EI</a:t>
            </a:r>
          </a:p>
          <a:p>
            <a:pPr marL="457200" marR="0" indent="-45720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accent2">
                    <a:lumMod val="75000"/>
                  </a:schemeClr>
                </a:solidFill>
              </a:rPr>
              <a:t>（</a:t>
            </a:r>
            <a:r>
              <a:rPr lang="ja-JP" altLang="en-US" sz="1200" b="0" u="none" dirty="0">
                <a:solidFill>
                  <a:schemeClr val="accent2">
                    <a:lumMod val="75000"/>
                  </a:schemeClr>
                </a:solidFill>
              </a:rPr>
              <a:t>教育インターナショナル</a:t>
            </a:r>
            <a:r>
              <a:rPr kumimoji="1" lang="ja-JP" altLang="en-US" sz="1200" b="0" i="0" u="none" strike="noStrike" cap="none" normalizeH="0" baseline="0" dirty="0">
                <a:ln>
                  <a:noFill/>
                </a:ln>
                <a:solidFill>
                  <a:schemeClr val="accent2">
                    <a:lumMod val="75000"/>
                  </a:schemeClr>
                </a:solidFill>
              </a:rPr>
              <a:t>）</a:t>
            </a:r>
            <a:endParaRPr kumimoji="1" lang="en-US" altLang="ja-JP" sz="1200" b="0" i="0" u="none" strike="noStrike" cap="none" normalizeH="0" baseline="0" dirty="0">
              <a:ln>
                <a:noFill/>
              </a:ln>
              <a:solidFill>
                <a:schemeClr val="accent2">
                  <a:lumMod val="75000"/>
                </a:schemeClr>
              </a:solidFill>
            </a:endParaRPr>
          </a:p>
          <a:p>
            <a:pPr marL="457200" marR="0" indent="-457200" algn="ctr" defTabSz="914400" rtl="0" eaLnBrk="1" fontAlgn="base" latinLnBrk="0" hangingPunct="1">
              <a:lnSpc>
                <a:spcPct val="100000"/>
              </a:lnSpc>
              <a:spcBef>
                <a:spcPct val="0"/>
              </a:spcBef>
              <a:spcAft>
                <a:spcPct val="0"/>
              </a:spcAft>
              <a:buClrTx/>
              <a:buSzTx/>
              <a:buFontTx/>
              <a:buNone/>
              <a:tabLst/>
            </a:pPr>
            <a:r>
              <a:rPr lang="en-US" altLang="ja-JP" sz="1200" b="0" u="none" dirty="0">
                <a:solidFill>
                  <a:schemeClr val="accent2">
                    <a:lumMod val="75000"/>
                  </a:schemeClr>
                </a:solidFill>
              </a:rPr>
              <a:t>〈</a:t>
            </a:r>
            <a:r>
              <a:rPr lang="ja-JP" altLang="en-US" sz="1200" b="0" u="none" dirty="0">
                <a:solidFill>
                  <a:schemeClr val="accent2">
                    <a:lumMod val="75000"/>
                  </a:schemeClr>
                </a:solidFill>
              </a:rPr>
              <a:t>日教組加盟</a:t>
            </a:r>
            <a:r>
              <a:rPr lang="en-US" altLang="ja-JP" sz="1200" b="0" u="none" dirty="0">
                <a:solidFill>
                  <a:schemeClr val="accent2">
                    <a:lumMod val="75000"/>
                  </a:schemeClr>
                </a:solidFill>
              </a:rPr>
              <a:t>〉</a:t>
            </a:r>
            <a:endParaRPr kumimoji="1" lang="ja-JP" altLang="en-US" sz="1200" b="0" i="0" u="none" strike="noStrike" cap="none" normalizeH="0" baseline="0" dirty="0">
              <a:ln>
                <a:noFill/>
              </a:ln>
              <a:solidFill>
                <a:schemeClr val="accent2">
                  <a:lumMod val="75000"/>
                </a:schemeClr>
              </a:solidFill>
            </a:endParaRPr>
          </a:p>
        </p:txBody>
      </p:sp>
      <p:sp>
        <p:nvSpPr>
          <p:cNvPr id="8" name="正方形/長方形 7">
            <a:extLst>
              <a:ext uri="{FF2B5EF4-FFF2-40B4-BE49-F238E27FC236}">
                <a16:creationId xmlns:a16="http://schemas.microsoft.com/office/drawing/2014/main" id="{3852D191-D04C-F0AA-A6AF-305CC9F7C787}"/>
              </a:ext>
            </a:extLst>
          </p:cNvPr>
          <p:cNvSpPr/>
          <p:nvPr/>
        </p:nvSpPr>
        <p:spPr bwMode="auto">
          <a:xfrm>
            <a:off x="107504" y="2279194"/>
            <a:ext cx="1886494" cy="861774"/>
          </a:xfrm>
          <a:prstGeom prst="rect">
            <a:avLst/>
          </a:prstGeom>
          <a:noFill/>
          <a:ln w="12700"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noAutofit/>
          </a:bodyPr>
          <a:lstStyle/>
          <a:p>
            <a:pPr marL="457200" marR="0" indent="-45720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accent2">
                    <a:lumMod val="75000"/>
                  </a:schemeClr>
                </a:solidFill>
                <a:latin typeface="Century" panose="02040604050505020304" pitchFamily="18" charset="0"/>
              </a:rPr>
              <a:t>IFJ</a:t>
            </a:r>
          </a:p>
          <a:p>
            <a:pPr marL="457200" marR="0" indent="-45720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accent2">
                    <a:lumMod val="75000"/>
                  </a:schemeClr>
                </a:solidFill>
              </a:rPr>
              <a:t>（国際ジャーナリスト連盟）</a:t>
            </a:r>
            <a:endParaRPr kumimoji="1" lang="en-US" altLang="ja-JP" sz="1200" b="0" i="0" u="none" strike="noStrike" cap="none" normalizeH="0" baseline="0" dirty="0">
              <a:ln>
                <a:noFill/>
              </a:ln>
              <a:solidFill>
                <a:schemeClr val="accent2">
                  <a:lumMod val="75000"/>
                </a:schemeClr>
              </a:solidFill>
            </a:endParaRPr>
          </a:p>
          <a:p>
            <a:pPr marL="457200" marR="0" indent="-457200" algn="ctr" defTabSz="914400" rtl="0" eaLnBrk="1" fontAlgn="base" latinLnBrk="0" hangingPunct="1">
              <a:lnSpc>
                <a:spcPct val="100000"/>
              </a:lnSpc>
              <a:spcBef>
                <a:spcPct val="0"/>
              </a:spcBef>
              <a:spcAft>
                <a:spcPct val="0"/>
              </a:spcAft>
              <a:buClrTx/>
              <a:buSzTx/>
              <a:buFontTx/>
              <a:buNone/>
              <a:tabLst/>
            </a:pPr>
            <a:r>
              <a:rPr lang="en-US" altLang="ja-JP" sz="1200" b="0" u="none" dirty="0">
                <a:solidFill>
                  <a:schemeClr val="accent2">
                    <a:lumMod val="75000"/>
                  </a:schemeClr>
                </a:solidFill>
              </a:rPr>
              <a:t>〈</a:t>
            </a:r>
            <a:r>
              <a:rPr lang="ja-JP" altLang="en-US" sz="1200" b="0" u="none" dirty="0">
                <a:solidFill>
                  <a:schemeClr val="accent2">
                    <a:lumMod val="75000"/>
                  </a:schemeClr>
                </a:solidFill>
              </a:rPr>
              <a:t>新聞労連等、日本の</a:t>
            </a:r>
            <a:endParaRPr lang="en-US" altLang="ja-JP" sz="1200" b="0" u="none" dirty="0">
              <a:solidFill>
                <a:schemeClr val="accent2">
                  <a:lumMod val="75000"/>
                </a:schemeClr>
              </a:solidFill>
            </a:endParaRPr>
          </a:p>
          <a:p>
            <a:pPr marL="457200" marR="0" indent="-457200" algn="ctr" defTabSz="914400" rtl="0" eaLnBrk="1" fontAlgn="base" latinLnBrk="0" hangingPunct="1">
              <a:lnSpc>
                <a:spcPct val="100000"/>
              </a:lnSpc>
              <a:spcBef>
                <a:spcPct val="0"/>
              </a:spcBef>
              <a:spcAft>
                <a:spcPct val="0"/>
              </a:spcAft>
              <a:buClrTx/>
              <a:buSzTx/>
              <a:buFontTx/>
              <a:buNone/>
              <a:tabLst/>
            </a:pPr>
            <a:r>
              <a:rPr lang="en-US" altLang="ja-JP" sz="1200" b="0" u="none" dirty="0">
                <a:solidFill>
                  <a:schemeClr val="accent2">
                    <a:lumMod val="75000"/>
                  </a:schemeClr>
                </a:solidFill>
                <a:latin typeface="Century" panose="02040604050505020304" pitchFamily="18" charset="0"/>
              </a:rPr>
              <a:t>3</a:t>
            </a:r>
            <a:r>
              <a:rPr lang="ja-JP" altLang="en-US" sz="1200" b="0" u="none" dirty="0">
                <a:solidFill>
                  <a:schemeClr val="accent2">
                    <a:lumMod val="75000"/>
                  </a:schemeClr>
                </a:solidFill>
              </a:rPr>
              <a:t>組織が加盟</a:t>
            </a:r>
            <a:r>
              <a:rPr lang="en-US" altLang="ja-JP" sz="1200" b="0" u="none" dirty="0">
                <a:solidFill>
                  <a:schemeClr val="accent2">
                    <a:lumMod val="75000"/>
                  </a:schemeClr>
                </a:solidFill>
              </a:rPr>
              <a:t>〉</a:t>
            </a:r>
            <a:endParaRPr kumimoji="1" lang="ja-JP" altLang="en-US" sz="1200" b="0" i="0" u="none" strike="noStrike" cap="none" normalizeH="0" baseline="0" dirty="0">
              <a:ln>
                <a:noFill/>
              </a:ln>
              <a:solidFill>
                <a:schemeClr val="accent2">
                  <a:lumMod val="75000"/>
                </a:schemeClr>
              </a:solidFill>
            </a:endParaRPr>
          </a:p>
        </p:txBody>
      </p:sp>
      <p:sp>
        <p:nvSpPr>
          <p:cNvPr id="9" name="正方形/長方形 8">
            <a:extLst>
              <a:ext uri="{FF2B5EF4-FFF2-40B4-BE49-F238E27FC236}">
                <a16:creationId xmlns:a16="http://schemas.microsoft.com/office/drawing/2014/main" id="{F4299807-D437-8237-A334-5C02E5AE3335}"/>
              </a:ext>
            </a:extLst>
          </p:cNvPr>
          <p:cNvSpPr/>
          <p:nvPr/>
        </p:nvSpPr>
        <p:spPr bwMode="auto">
          <a:xfrm>
            <a:off x="6934006" y="3842206"/>
            <a:ext cx="2160240" cy="1440160"/>
          </a:xfrm>
          <a:prstGeom prst="rect">
            <a:avLst/>
          </a:prstGeom>
          <a:solidFill>
            <a:srgbClr val="FFFF99"/>
          </a:solidFill>
          <a:ln w="127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457200" marR="0" indent="-45720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2"/>
                </a:solidFill>
                <a:latin typeface="Century" panose="02040604050505020304" pitchFamily="18" charset="0"/>
              </a:rPr>
              <a:t>UNI</a:t>
            </a:r>
          </a:p>
          <a:p>
            <a:pPr marL="457200" marR="0" indent="-45720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2"/>
                </a:solidFill>
              </a:rPr>
              <a:t>（ユニ・</a:t>
            </a:r>
            <a:r>
              <a:rPr lang="ja-JP" altLang="en-US" sz="1200" dirty="0">
                <a:solidFill>
                  <a:schemeClr val="tx2"/>
                </a:solidFill>
              </a:rPr>
              <a:t>グローバル</a:t>
            </a:r>
            <a:r>
              <a:rPr kumimoji="1" lang="ja-JP" altLang="en-US" sz="1200" b="0" i="0" u="none" strike="noStrike" cap="none" normalizeH="0" baseline="0" dirty="0">
                <a:ln>
                  <a:noFill/>
                </a:ln>
                <a:solidFill>
                  <a:schemeClr val="tx2"/>
                </a:solidFill>
              </a:rPr>
              <a:t>・</a:t>
            </a:r>
            <a:endParaRPr kumimoji="1" lang="en-US" altLang="ja-JP" sz="1200" b="0" i="0" u="none" strike="noStrike" cap="none" normalizeH="0" baseline="0" dirty="0">
              <a:ln>
                <a:noFill/>
              </a:ln>
              <a:solidFill>
                <a:schemeClr val="tx2"/>
              </a:solidFill>
            </a:endParaRPr>
          </a:p>
          <a:p>
            <a:pPr marL="457200" marR="0" indent="-45720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tx2"/>
                </a:solidFill>
              </a:rPr>
              <a:t>ユニオン</a:t>
            </a:r>
            <a:endParaRPr kumimoji="1" lang="en-US" altLang="ja-JP" sz="1200" b="0" i="0" u="none" strike="noStrike" cap="none" normalizeH="0" baseline="0" dirty="0">
              <a:ln>
                <a:noFill/>
              </a:ln>
              <a:solidFill>
                <a:schemeClr val="tx2"/>
              </a:solidFill>
            </a:endParaRPr>
          </a:p>
          <a:p>
            <a:pPr marL="457200" indent="-457200" algn="ctr"/>
            <a:r>
              <a:rPr lang="ja-JP" altLang="en-US" sz="1200" b="0" u="none" dirty="0">
                <a:solidFill>
                  <a:schemeClr val="tx2"/>
                </a:solidFill>
              </a:rPr>
              <a:t>（情報労連、全印刷、</a:t>
            </a:r>
            <a:endParaRPr lang="en-US" altLang="ja-JP" sz="1200" b="0" u="none" dirty="0">
              <a:solidFill>
                <a:schemeClr val="tx2"/>
              </a:solidFill>
            </a:endParaRPr>
          </a:p>
          <a:p>
            <a:pPr marL="457200" indent="-457200" algn="ctr"/>
            <a:r>
              <a:rPr lang="ja-JP" altLang="en-US" sz="1200" b="0" u="none" dirty="0">
                <a:solidFill>
                  <a:schemeClr val="tx2"/>
                </a:solidFill>
              </a:rPr>
              <a:t>生保労連、</a:t>
            </a:r>
            <a:r>
              <a:rPr lang="en-US" altLang="ja-JP" sz="1200" b="0" u="none" dirty="0">
                <a:solidFill>
                  <a:schemeClr val="tx2"/>
                </a:solidFill>
                <a:latin typeface="Century" panose="02040604050505020304" pitchFamily="18" charset="0"/>
              </a:rPr>
              <a:t>UA</a:t>
            </a:r>
            <a:r>
              <a:rPr lang="ja-JP" altLang="en-US" sz="1200" b="0" u="none" dirty="0">
                <a:solidFill>
                  <a:schemeClr val="tx2"/>
                </a:solidFill>
              </a:rPr>
              <a:t>ゼンセン、</a:t>
            </a:r>
            <a:endParaRPr lang="en-US" altLang="ja-JP" sz="1200" b="0" u="none" dirty="0">
              <a:solidFill>
                <a:schemeClr val="tx2"/>
              </a:solidFill>
            </a:endParaRPr>
          </a:p>
          <a:p>
            <a:pPr marL="457200" indent="-457200" algn="ctr"/>
            <a:r>
              <a:rPr lang="ja-JP" altLang="en-US" sz="1200" b="1" u="sng" dirty="0">
                <a:solidFill>
                  <a:schemeClr val="tx2"/>
                </a:solidFill>
              </a:rPr>
              <a:t>自動車総連</a:t>
            </a:r>
            <a:r>
              <a:rPr lang="ja-JP" altLang="en-US" sz="1200" b="0" u="none" dirty="0">
                <a:solidFill>
                  <a:schemeClr val="tx2"/>
                </a:solidFill>
              </a:rPr>
              <a:t>等、</a:t>
            </a:r>
            <a:endParaRPr lang="en-US" altLang="ja-JP" sz="1200" b="0" u="none" dirty="0">
              <a:solidFill>
                <a:schemeClr val="tx2"/>
              </a:solidFill>
            </a:endParaRPr>
          </a:p>
          <a:p>
            <a:pPr marL="457200" indent="-457200" algn="ctr"/>
            <a:r>
              <a:rPr lang="en-US" altLang="ja-JP" sz="1200" b="0" u="none" dirty="0">
                <a:solidFill>
                  <a:schemeClr val="tx2"/>
                </a:solidFill>
                <a:latin typeface="Century" panose="02040604050505020304" pitchFamily="18" charset="0"/>
              </a:rPr>
              <a:t>11</a:t>
            </a:r>
            <a:r>
              <a:rPr lang="ja-JP" altLang="en-US" sz="1200" b="0" u="none" dirty="0">
                <a:solidFill>
                  <a:schemeClr val="tx2"/>
                </a:solidFill>
              </a:rPr>
              <a:t>組織が加盟）</a:t>
            </a:r>
          </a:p>
        </p:txBody>
      </p:sp>
      <p:sp>
        <p:nvSpPr>
          <p:cNvPr id="10" name="正方形/長方形 9">
            <a:extLst>
              <a:ext uri="{FF2B5EF4-FFF2-40B4-BE49-F238E27FC236}">
                <a16:creationId xmlns:a16="http://schemas.microsoft.com/office/drawing/2014/main" id="{63C1BBB0-F791-E62E-4D4C-4DBAAEBA79B4}"/>
              </a:ext>
            </a:extLst>
          </p:cNvPr>
          <p:cNvSpPr/>
          <p:nvPr/>
        </p:nvSpPr>
        <p:spPr bwMode="auto">
          <a:xfrm>
            <a:off x="107504" y="3356992"/>
            <a:ext cx="1886494" cy="861774"/>
          </a:xfrm>
          <a:prstGeom prst="rect">
            <a:avLst/>
          </a:prstGeom>
          <a:noFill/>
          <a:ln w="12700"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noAutofit/>
          </a:bodyPr>
          <a:lstStyle/>
          <a:p>
            <a:pPr marL="457200" marR="0" indent="-45720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accent2">
                    <a:lumMod val="75000"/>
                  </a:schemeClr>
                </a:solidFill>
                <a:latin typeface="Century" panose="02040604050505020304" pitchFamily="18" charset="0"/>
              </a:rPr>
              <a:t>IAEA</a:t>
            </a:r>
          </a:p>
          <a:p>
            <a:pPr marL="457200" marR="0" indent="-45720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accent2">
                    <a:lumMod val="75000"/>
                  </a:schemeClr>
                </a:solidFill>
              </a:rPr>
              <a:t>（国際芸術</a:t>
            </a:r>
            <a:endParaRPr kumimoji="1" lang="en-US" altLang="ja-JP" sz="1200" b="0" i="0" u="none" strike="noStrike" cap="none" normalizeH="0" baseline="0" dirty="0">
              <a:ln>
                <a:noFill/>
              </a:ln>
              <a:solidFill>
                <a:schemeClr val="accent2">
                  <a:lumMod val="75000"/>
                </a:schemeClr>
              </a:solidFill>
            </a:endParaRPr>
          </a:p>
          <a:p>
            <a:pPr marL="457200" marR="0" indent="-457200" algn="ctr" defTabSz="914400" rtl="0" eaLnBrk="1" fontAlgn="base" latinLnBrk="0" hangingPunct="1">
              <a:lnSpc>
                <a:spcPct val="100000"/>
              </a:lnSpc>
              <a:spcBef>
                <a:spcPct val="0"/>
              </a:spcBef>
              <a:spcAft>
                <a:spcPct val="0"/>
              </a:spcAft>
              <a:buClrTx/>
              <a:buSzTx/>
              <a:buFontTx/>
              <a:buNone/>
              <a:tabLst/>
            </a:pPr>
            <a:r>
              <a:rPr lang="ja-JP" altLang="en-US" sz="1200" b="0" u="none" dirty="0">
                <a:solidFill>
                  <a:schemeClr val="accent2">
                    <a:lumMod val="75000"/>
                  </a:schemeClr>
                </a:solidFill>
              </a:rPr>
              <a:t>エンターテイメント同盟</a:t>
            </a:r>
            <a:r>
              <a:rPr kumimoji="1" lang="ja-JP" altLang="en-US" sz="1200" b="0" i="0" u="none" strike="noStrike" cap="none" normalizeH="0" baseline="0" dirty="0">
                <a:ln>
                  <a:noFill/>
                </a:ln>
                <a:solidFill>
                  <a:schemeClr val="accent2">
                    <a:lumMod val="75000"/>
                  </a:schemeClr>
                </a:solidFill>
              </a:rPr>
              <a:t>）</a:t>
            </a:r>
            <a:endParaRPr kumimoji="1" lang="en-US" altLang="ja-JP" sz="1200" b="0" i="0" u="none" strike="noStrike" cap="none" normalizeH="0" baseline="0" dirty="0">
              <a:ln>
                <a:noFill/>
              </a:ln>
              <a:solidFill>
                <a:schemeClr val="accent2">
                  <a:lumMod val="75000"/>
                </a:schemeClr>
              </a:solidFill>
            </a:endParaRPr>
          </a:p>
          <a:p>
            <a:pPr marL="457200" marR="0" indent="-457200" algn="ctr" defTabSz="914400" rtl="0" eaLnBrk="1" fontAlgn="base" latinLnBrk="0" hangingPunct="1">
              <a:lnSpc>
                <a:spcPct val="100000"/>
              </a:lnSpc>
              <a:spcBef>
                <a:spcPct val="0"/>
              </a:spcBef>
              <a:spcAft>
                <a:spcPct val="0"/>
              </a:spcAft>
              <a:buClrTx/>
              <a:buSzTx/>
              <a:buFontTx/>
              <a:buNone/>
              <a:tabLst/>
            </a:pPr>
            <a:r>
              <a:rPr lang="en-US" altLang="ja-JP" sz="1200" b="0" u="none" dirty="0">
                <a:solidFill>
                  <a:schemeClr val="accent2">
                    <a:lumMod val="75000"/>
                  </a:schemeClr>
                </a:solidFill>
              </a:rPr>
              <a:t>〈</a:t>
            </a:r>
            <a:r>
              <a:rPr lang="ja-JP" altLang="en-US" sz="1200" b="0" u="none" dirty="0">
                <a:solidFill>
                  <a:schemeClr val="accent2">
                    <a:lumMod val="75000"/>
                  </a:schemeClr>
                </a:solidFill>
              </a:rPr>
              <a:t>日本加盟組織なし</a:t>
            </a:r>
            <a:r>
              <a:rPr lang="en-US" altLang="ja-JP" sz="1200" b="0" u="none" dirty="0">
                <a:solidFill>
                  <a:schemeClr val="accent2">
                    <a:lumMod val="75000"/>
                  </a:schemeClr>
                </a:solidFill>
              </a:rPr>
              <a:t>〉</a:t>
            </a:r>
            <a:endParaRPr kumimoji="1" lang="ja-JP" altLang="en-US" sz="1200" b="0" i="0" u="none" strike="noStrike" cap="none" normalizeH="0" baseline="0" dirty="0">
              <a:ln>
                <a:noFill/>
              </a:ln>
              <a:solidFill>
                <a:schemeClr val="accent2">
                  <a:lumMod val="75000"/>
                </a:schemeClr>
              </a:solidFill>
            </a:endParaRPr>
          </a:p>
        </p:txBody>
      </p:sp>
      <p:sp>
        <p:nvSpPr>
          <p:cNvPr id="12" name="正方形/長方形 11">
            <a:extLst>
              <a:ext uri="{FF2B5EF4-FFF2-40B4-BE49-F238E27FC236}">
                <a16:creationId xmlns:a16="http://schemas.microsoft.com/office/drawing/2014/main" id="{DD1FD629-1DB1-F101-8E03-DBCBB23CBFB0}"/>
              </a:ext>
            </a:extLst>
          </p:cNvPr>
          <p:cNvSpPr/>
          <p:nvPr/>
        </p:nvSpPr>
        <p:spPr bwMode="auto">
          <a:xfrm>
            <a:off x="107504" y="4439434"/>
            <a:ext cx="2304256" cy="861774"/>
          </a:xfrm>
          <a:prstGeom prst="rect">
            <a:avLst/>
          </a:prstGeom>
          <a:noFill/>
          <a:ln w="12700"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marL="457200" marR="0" indent="-45720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accent2">
                    <a:lumMod val="75000"/>
                  </a:schemeClr>
                </a:solidFill>
                <a:latin typeface="Century" panose="02040604050505020304" pitchFamily="18" charset="0"/>
              </a:rPr>
              <a:t>BWI</a:t>
            </a:r>
          </a:p>
          <a:p>
            <a:pPr marL="457200" marR="0" indent="-45720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accent2">
                    <a:lumMod val="75000"/>
                  </a:schemeClr>
                </a:solidFill>
              </a:rPr>
              <a:t>（</a:t>
            </a:r>
            <a:r>
              <a:rPr lang="ja-JP" altLang="en-US" sz="1200" b="0" u="none" dirty="0">
                <a:solidFill>
                  <a:schemeClr val="accent2">
                    <a:lumMod val="75000"/>
                  </a:schemeClr>
                </a:solidFill>
              </a:rPr>
              <a:t>国際建設林業労働組合連盟</a:t>
            </a:r>
            <a:r>
              <a:rPr kumimoji="1" lang="ja-JP" altLang="en-US" sz="1200" b="0" i="0" u="none" strike="noStrike" cap="none" normalizeH="0" baseline="0" dirty="0">
                <a:ln>
                  <a:noFill/>
                </a:ln>
                <a:solidFill>
                  <a:schemeClr val="accent2">
                    <a:lumMod val="75000"/>
                  </a:schemeClr>
                </a:solidFill>
              </a:rPr>
              <a:t>）</a:t>
            </a:r>
            <a:endParaRPr kumimoji="1" lang="en-US" altLang="ja-JP" sz="1200" b="0" i="0" u="none" strike="noStrike" cap="none" normalizeH="0" baseline="0" dirty="0">
              <a:ln>
                <a:noFill/>
              </a:ln>
              <a:solidFill>
                <a:schemeClr val="accent2">
                  <a:lumMod val="75000"/>
                </a:schemeClr>
              </a:solidFill>
            </a:endParaRPr>
          </a:p>
          <a:p>
            <a:pPr marL="457200" marR="0" indent="-457200" algn="ctr" defTabSz="914400" rtl="0" eaLnBrk="1" fontAlgn="base" latinLnBrk="0" hangingPunct="1">
              <a:lnSpc>
                <a:spcPct val="100000"/>
              </a:lnSpc>
              <a:spcBef>
                <a:spcPct val="0"/>
              </a:spcBef>
              <a:spcAft>
                <a:spcPct val="0"/>
              </a:spcAft>
              <a:buClrTx/>
              <a:buSzTx/>
              <a:buFontTx/>
              <a:buNone/>
              <a:tabLst/>
            </a:pPr>
            <a:r>
              <a:rPr lang="ja-JP" altLang="en-US" sz="1200" b="0" u="none" dirty="0">
                <a:solidFill>
                  <a:schemeClr val="accent2">
                    <a:lumMod val="75000"/>
                  </a:schemeClr>
                </a:solidFill>
              </a:rPr>
              <a:t>（</a:t>
            </a:r>
            <a:r>
              <a:rPr lang="en-US" altLang="ja-JP" sz="1200" b="0" u="none" dirty="0">
                <a:solidFill>
                  <a:schemeClr val="accent2">
                    <a:lumMod val="75000"/>
                  </a:schemeClr>
                </a:solidFill>
                <a:latin typeface="Century" panose="02040604050505020304" pitchFamily="18" charset="0"/>
              </a:rPr>
              <a:t>BWI</a:t>
            </a:r>
            <a:r>
              <a:rPr lang="en-US" altLang="ja-JP" sz="1200" b="0" u="none" dirty="0">
                <a:solidFill>
                  <a:schemeClr val="accent2">
                    <a:lumMod val="75000"/>
                  </a:schemeClr>
                </a:solidFill>
              </a:rPr>
              <a:t>-</a:t>
            </a:r>
            <a:r>
              <a:rPr lang="en-US" altLang="ja-JP" sz="1200" b="0" u="none" dirty="0">
                <a:solidFill>
                  <a:schemeClr val="accent2">
                    <a:lumMod val="75000"/>
                  </a:schemeClr>
                </a:solidFill>
                <a:latin typeface="Century" panose="02040604050505020304" pitchFamily="18" charset="0"/>
              </a:rPr>
              <a:t>JAC</a:t>
            </a:r>
            <a:r>
              <a:rPr lang="ja-JP" altLang="en-US" sz="1200" b="0" u="none" dirty="0">
                <a:solidFill>
                  <a:schemeClr val="accent2">
                    <a:lumMod val="75000"/>
                  </a:schemeClr>
                </a:solidFill>
              </a:rPr>
              <a:t>を通じ、</a:t>
            </a:r>
            <a:r>
              <a:rPr lang="en-US" altLang="ja-JP" sz="1200" b="0" u="none" dirty="0">
                <a:solidFill>
                  <a:schemeClr val="accent2">
                    <a:lumMod val="75000"/>
                  </a:schemeClr>
                </a:solidFill>
                <a:latin typeface="Century" panose="02040604050505020304" pitchFamily="18" charset="0"/>
              </a:rPr>
              <a:t>UA</a:t>
            </a:r>
            <a:r>
              <a:rPr lang="ja-JP" altLang="en-US" sz="1200" b="0" u="none" dirty="0">
                <a:solidFill>
                  <a:schemeClr val="accent2">
                    <a:lumMod val="75000"/>
                  </a:schemeClr>
                </a:solidFill>
              </a:rPr>
              <a:t>ゼンセン</a:t>
            </a:r>
            <a:endParaRPr lang="en-US" altLang="ja-JP" sz="1200" b="0" u="none" dirty="0">
              <a:solidFill>
                <a:schemeClr val="accent2">
                  <a:lumMod val="75000"/>
                </a:schemeClr>
              </a:solidFill>
            </a:endParaRPr>
          </a:p>
          <a:p>
            <a:pPr marL="457200" marR="0" indent="-457200" algn="ctr" defTabSz="914400" rtl="0" eaLnBrk="1" fontAlgn="base" latinLnBrk="0" hangingPunct="1">
              <a:lnSpc>
                <a:spcPct val="100000"/>
              </a:lnSpc>
              <a:spcBef>
                <a:spcPct val="0"/>
              </a:spcBef>
              <a:spcAft>
                <a:spcPct val="0"/>
              </a:spcAft>
              <a:buClrTx/>
              <a:buSzTx/>
              <a:buFontTx/>
              <a:buNone/>
              <a:tabLst/>
            </a:pPr>
            <a:r>
              <a:rPr lang="ja-JP" altLang="en-US" sz="1200" b="0" u="none" dirty="0">
                <a:solidFill>
                  <a:schemeClr val="accent2">
                    <a:lumMod val="75000"/>
                  </a:schemeClr>
                </a:solidFill>
              </a:rPr>
              <a:t>等、</a:t>
            </a:r>
            <a:r>
              <a:rPr lang="en-US" altLang="ja-JP" sz="1200" b="0" u="none" dirty="0">
                <a:solidFill>
                  <a:schemeClr val="accent2">
                    <a:lumMod val="75000"/>
                  </a:schemeClr>
                </a:solidFill>
                <a:latin typeface="Century" panose="02040604050505020304" pitchFamily="18" charset="0"/>
              </a:rPr>
              <a:t>4</a:t>
            </a:r>
            <a:r>
              <a:rPr lang="ja-JP" altLang="en-US" sz="1200" b="0" u="none" dirty="0">
                <a:solidFill>
                  <a:schemeClr val="accent2">
                    <a:lumMod val="75000"/>
                  </a:schemeClr>
                </a:solidFill>
              </a:rPr>
              <a:t>組織が加盟）</a:t>
            </a:r>
            <a:endParaRPr kumimoji="1" lang="ja-JP" altLang="en-US" sz="1200" b="0" i="0" u="none" strike="noStrike" cap="none" normalizeH="0" baseline="0" dirty="0">
              <a:ln>
                <a:noFill/>
              </a:ln>
              <a:solidFill>
                <a:schemeClr val="accent2">
                  <a:lumMod val="75000"/>
                </a:schemeClr>
              </a:solidFill>
            </a:endParaRPr>
          </a:p>
        </p:txBody>
      </p:sp>
      <p:sp>
        <p:nvSpPr>
          <p:cNvPr id="14" name="正方形/長方形 13">
            <a:extLst>
              <a:ext uri="{FF2B5EF4-FFF2-40B4-BE49-F238E27FC236}">
                <a16:creationId xmlns:a16="http://schemas.microsoft.com/office/drawing/2014/main" id="{7EBCDF92-6505-CED4-F901-59467902B98D}"/>
              </a:ext>
            </a:extLst>
          </p:cNvPr>
          <p:cNvSpPr/>
          <p:nvPr/>
        </p:nvSpPr>
        <p:spPr bwMode="auto">
          <a:xfrm>
            <a:off x="7078022" y="695018"/>
            <a:ext cx="2030510" cy="861774"/>
          </a:xfrm>
          <a:prstGeom prst="rect">
            <a:avLst/>
          </a:prstGeom>
          <a:noFill/>
          <a:ln w="12700"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marL="457200" marR="0" indent="-45720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accent2">
                    <a:lumMod val="75000"/>
                  </a:schemeClr>
                </a:solidFill>
                <a:latin typeface="Century" panose="02040604050505020304" pitchFamily="18" charset="0"/>
              </a:rPr>
              <a:t>PSI</a:t>
            </a:r>
          </a:p>
          <a:p>
            <a:pPr marL="457200" marR="0" indent="-45720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accent2">
                    <a:lumMod val="75000"/>
                  </a:schemeClr>
                </a:solidFill>
              </a:rPr>
              <a:t>（国際公務労連）</a:t>
            </a:r>
            <a:endParaRPr kumimoji="1" lang="en-US" altLang="ja-JP" sz="1200" b="0" i="0" u="none" strike="noStrike" cap="none" normalizeH="0" baseline="0" dirty="0">
              <a:ln>
                <a:noFill/>
              </a:ln>
              <a:solidFill>
                <a:schemeClr val="accent2">
                  <a:lumMod val="75000"/>
                </a:schemeClr>
              </a:solidFill>
            </a:endParaRPr>
          </a:p>
          <a:p>
            <a:pPr marL="457200" marR="0" indent="-457200" algn="ctr" defTabSz="914400" rtl="0" eaLnBrk="1" fontAlgn="base" latinLnBrk="0" hangingPunct="1">
              <a:lnSpc>
                <a:spcPct val="100000"/>
              </a:lnSpc>
              <a:spcBef>
                <a:spcPct val="0"/>
              </a:spcBef>
              <a:spcAft>
                <a:spcPct val="0"/>
              </a:spcAft>
              <a:buClrTx/>
              <a:buSzTx/>
              <a:buFontTx/>
              <a:buNone/>
              <a:tabLst/>
            </a:pPr>
            <a:r>
              <a:rPr lang="ja-JP" altLang="en-US" sz="1200" b="0" u="none" dirty="0">
                <a:solidFill>
                  <a:schemeClr val="accent2">
                    <a:lumMod val="75000"/>
                  </a:schemeClr>
                </a:solidFill>
              </a:rPr>
              <a:t>（</a:t>
            </a:r>
            <a:r>
              <a:rPr lang="en-US" altLang="ja-JP" sz="1200" b="0" u="none" dirty="0">
                <a:solidFill>
                  <a:schemeClr val="accent2">
                    <a:lumMod val="75000"/>
                  </a:schemeClr>
                </a:solidFill>
                <a:latin typeface="Century" panose="02040604050505020304" pitchFamily="18" charset="0"/>
              </a:rPr>
              <a:t>PSI</a:t>
            </a:r>
            <a:r>
              <a:rPr lang="en-US" altLang="ja-JP" sz="1200" b="0" u="none" dirty="0">
                <a:solidFill>
                  <a:schemeClr val="accent2">
                    <a:lumMod val="75000"/>
                  </a:schemeClr>
                </a:solidFill>
              </a:rPr>
              <a:t>-</a:t>
            </a:r>
            <a:r>
              <a:rPr lang="en-US" altLang="ja-JP" sz="1200" b="0" u="none" dirty="0">
                <a:solidFill>
                  <a:schemeClr val="accent2">
                    <a:lumMod val="75000"/>
                  </a:schemeClr>
                </a:solidFill>
                <a:latin typeface="Century" panose="02040604050505020304" pitchFamily="18" charset="0"/>
              </a:rPr>
              <a:t>JC</a:t>
            </a:r>
            <a:r>
              <a:rPr lang="ja-JP" altLang="en-US" sz="1200" b="0" u="none" dirty="0">
                <a:solidFill>
                  <a:schemeClr val="accent2">
                    <a:lumMod val="75000"/>
                  </a:schemeClr>
                </a:solidFill>
              </a:rPr>
              <a:t>を通じ、自治労、</a:t>
            </a:r>
            <a:endParaRPr lang="en-US" altLang="ja-JP" sz="1200" b="0" u="none" dirty="0">
              <a:solidFill>
                <a:schemeClr val="accent2">
                  <a:lumMod val="75000"/>
                </a:schemeClr>
              </a:solidFill>
            </a:endParaRPr>
          </a:p>
          <a:p>
            <a:pPr marL="457200" marR="0" indent="-457200" algn="ctr" defTabSz="914400" rtl="0" eaLnBrk="1" fontAlgn="base" latinLnBrk="0" hangingPunct="1">
              <a:lnSpc>
                <a:spcPct val="100000"/>
              </a:lnSpc>
              <a:spcBef>
                <a:spcPct val="0"/>
              </a:spcBef>
              <a:spcAft>
                <a:spcPct val="0"/>
              </a:spcAft>
              <a:buClrTx/>
              <a:buSzTx/>
              <a:buFontTx/>
              <a:buNone/>
              <a:tabLst/>
            </a:pPr>
            <a:r>
              <a:rPr lang="ja-JP" altLang="en-US" sz="1200" b="0" u="none" dirty="0">
                <a:solidFill>
                  <a:schemeClr val="accent2">
                    <a:lumMod val="75000"/>
                  </a:schemeClr>
                </a:solidFill>
              </a:rPr>
              <a:t>国交連合等、</a:t>
            </a:r>
            <a:r>
              <a:rPr lang="en-US" altLang="ja-JP" sz="1200" b="0" u="none" dirty="0">
                <a:solidFill>
                  <a:schemeClr val="accent2">
                    <a:lumMod val="75000"/>
                  </a:schemeClr>
                </a:solidFill>
                <a:latin typeface="Century" panose="02040604050505020304" pitchFamily="18" charset="0"/>
              </a:rPr>
              <a:t>6</a:t>
            </a:r>
            <a:r>
              <a:rPr lang="ja-JP" altLang="en-US" sz="1200" b="0" u="none" dirty="0">
                <a:solidFill>
                  <a:schemeClr val="accent2">
                    <a:lumMod val="75000"/>
                  </a:schemeClr>
                </a:solidFill>
              </a:rPr>
              <a:t>組織が加盟）</a:t>
            </a:r>
            <a:endParaRPr kumimoji="1" lang="ja-JP" altLang="en-US" sz="1200" b="0" i="0" u="none" strike="noStrike" cap="none" normalizeH="0" baseline="0" dirty="0">
              <a:ln>
                <a:noFill/>
              </a:ln>
              <a:solidFill>
                <a:schemeClr val="accent2">
                  <a:lumMod val="75000"/>
                </a:schemeClr>
              </a:solidFill>
            </a:endParaRPr>
          </a:p>
        </p:txBody>
      </p:sp>
      <p:sp>
        <p:nvSpPr>
          <p:cNvPr id="15" name="正方形/長方形 14">
            <a:extLst>
              <a:ext uri="{FF2B5EF4-FFF2-40B4-BE49-F238E27FC236}">
                <a16:creationId xmlns:a16="http://schemas.microsoft.com/office/drawing/2014/main" id="{B9D2D397-CE0A-AEAC-1027-537BB8809F55}"/>
              </a:ext>
            </a:extLst>
          </p:cNvPr>
          <p:cNvSpPr/>
          <p:nvPr/>
        </p:nvSpPr>
        <p:spPr bwMode="auto">
          <a:xfrm>
            <a:off x="6934006" y="2528900"/>
            <a:ext cx="2160240" cy="1224136"/>
          </a:xfrm>
          <a:prstGeom prst="rect">
            <a:avLst/>
          </a:prstGeom>
          <a:noFill/>
          <a:ln w="12700" cap="flat" cmpd="sng" algn="ctr">
            <a:solidFill>
              <a:schemeClr val="accent2">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noAutofit/>
          </a:bodyPr>
          <a:lstStyle/>
          <a:p>
            <a:pPr marL="457200" marR="0" indent="-45720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accent2">
                    <a:lumMod val="75000"/>
                  </a:schemeClr>
                </a:solidFill>
                <a:latin typeface="Century" panose="02040604050505020304" pitchFamily="18" charset="0"/>
              </a:rPr>
              <a:t>ITF</a:t>
            </a:r>
          </a:p>
          <a:p>
            <a:pPr marL="457200" marR="0" indent="-45720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accent2">
                    <a:lumMod val="75000"/>
                  </a:schemeClr>
                </a:solidFill>
              </a:rPr>
              <a:t>（国際運輸労連）</a:t>
            </a:r>
            <a:endParaRPr kumimoji="1" lang="en-US" altLang="ja-JP" sz="1200" b="0" i="0" u="none" strike="noStrike" cap="none" normalizeH="0" baseline="0" dirty="0">
              <a:ln>
                <a:noFill/>
              </a:ln>
              <a:solidFill>
                <a:schemeClr val="accent2">
                  <a:lumMod val="75000"/>
                </a:schemeClr>
              </a:solidFill>
            </a:endParaRPr>
          </a:p>
          <a:p>
            <a:pPr marL="457200" indent="-457200" algn="ctr"/>
            <a:r>
              <a:rPr lang="ja-JP" altLang="en-US" sz="1200" b="0" u="none" dirty="0">
                <a:solidFill>
                  <a:schemeClr val="accent2">
                    <a:lumMod val="75000"/>
                  </a:schemeClr>
                </a:solidFill>
              </a:rPr>
              <a:t>（</a:t>
            </a:r>
            <a:r>
              <a:rPr lang="en-US" altLang="ja-JP" sz="1200" b="0" u="none" dirty="0">
                <a:solidFill>
                  <a:schemeClr val="accent2">
                    <a:lumMod val="75000"/>
                  </a:schemeClr>
                </a:solidFill>
                <a:latin typeface="Century" panose="02040604050505020304" pitchFamily="18" charset="0"/>
              </a:rPr>
              <a:t>ITF</a:t>
            </a:r>
            <a:r>
              <a:rPr lang="en-US" altLang="ja-JP" sz="1200" b="0" u="none" dirty="0">
                <a:solidFill>
                  <a:schemeClr val="accent2">
                    <a:lumMod val="75000"/>
                  </a:schemeClr>
                </a:solidFill>
              </a:rPr>
              <a:t>-</a:t>
            </a:r>
            <a:r>
              <a:rPr lang="en-US" altLang="ja-JP" sz="1200" b="0" u="none" dirty="0">
                <a:solidFill>
                  <a:schemeClr val="accent2">
                    <a:lumMod val="75000"/>
                  </a:schemeClr>
                </a:solidFill>
                <a:latin typeface="Century" panose="02040604050505020304" pitchFamily="18" charset="0"/>
              </a:rPr>
              <a:t>JC</a:t>
            </a:r>
            <a:r>
              <a:rPr lang="ja-JP" altLang="en-US" sz="1200" b="0" u="none" dirty="0">
                <a:solidFill>
                  <a:schemeClr val="accent2">
                    <a:lumMod val="75000"/>
                  </a:schemeClr>
                </a:solidFill>
              </a:rPr>
              <a:t>を通じ、運輸労連、</a:t>
            </a:r>
            <a:endParaRPr lang="en-US" altLang="ja-JP" sz="1200" b="0" u="none" dirty="0">
              <a:solidFill>
                <a:schemeClr val="accent2">
                  <a:lumMod val="75000"/>
                </a:schemeClr>
              </a:solidFill>
            </a:endParaRPr>
          </a:p>
          <a:p>
            <a:pPr marL="457200" indent="-457200" algn="ctr"/>
            <a:r>
              <a:rPr lang="ja-JP" altLang="en-US" sz="1200" b="0" u="none" dirty="0">
                <a:solidFill>
                  <a:schemeClr val="accent2">
                    <a:lumMod val="75000"/>
                  </a:schemeClr>
                </a:solidFill>
              </a:rPr>
              <a:t>私鉄労連、</a:t>
            </a:r>
            <a:r>
              <a:rPr lang="en-US" altLang="ja-JP" sz="1200" b="0" u="none" dirty="0">
                <a:solidFill>
                  <a:schemeClr val="accent2">
                    <a:lumMod val="75000"/>
                  </a:schemeClr>
                </a:solidFill>
                <a:latin typeface="Century" panose="02040604050505020304" pitchFamily="18" charset="0"/>
              </a:rPr>
              <a:t>JR</a:t>
            </a:r>
            <a:r>
              <a:rPr lang="ja-JP" altLang="en-US" sz="1200" b="0" u="none" dirty="0">
                <a:solidFill>
                  <a:schemeClr val="accent2">
                    <a:lumMod val="75000"/>
                  </a:schemeClr>
                </a:solidFill>
              </a:rPr>
              <a:t>連合、</a:t>
            </a:r>
            <a:r>
              <a:rPr lang="en-US" altLang="ja-JP" sz="1200" b="0" u="none" dirty="0">
                <a:solidFill>
                  <a:schemeClr val="accent2">
                    <a:lumMod val="75000"/>
                  </a:schemeClr>
                </a:solidFill>
                <a:latin typeface="Century" panose="02040604050505020304" pitchFamily="18" charset="0"/>
              </a:rPr>
              <a:t>JR</a:t>
            </a:r>
            <a:r>
              <a:rPr lang="ja-JP" altLang="en-US" sz="1200" b="0" u="none" dirty="0">
                <a:solidFill>
                  <a:schemeClr val="accent2">
                    <a:lumMod val="75000"/>
                  </a:schemeClr>
                </a:solidFill>
              </a:rPr>
              <a:t>総連</a:t>
            </a:r>
            <a:endParaRPr lang="en-US" altLang="ja-JP" sz="1200" b="0" u="none" dirty="0">
              <a:solidFill>
                <a:schemeClr val="accent2">
                  <a:lumMod val="75000"/>
                </a:schemeClr>
              </a:solidFill>
            </a:endParaRPr>
          </a:p>
          <a:p>
            <a:pPr marL="457200" indent="-457200" algn="ctr"/>
            <a:r>
              <a:rPr lang="ja-JP" altLang="en-US" sz="1200" b="0" u="none" dirty="0">
                <a:solidFill>
                  <a:schemeClr val="accent2">
                    <a:lumMod val="75000"/>
                  </a:schemeClr>
                </a:solidFill>
              </a:rPr>
              <a:t>等、</a:t>
            </a:r>
            <a:r>
              <a:rPr lang="en-US" altLang="ja-JP" sz="1200" b="0" u="none" dirty="0">
                <a:solidFill>
                  <a:schemeClr val="accent2">
                    <a:lumMod val="75000"/>
                  </a:schemeClr>
                </a:solidFill>
                <a:latin typeface="Century" panose="02040604050505020304" pitchFamily="18" charset="0"/>
              </a:rPr>
              <a:t>18</a:t>
            </a:r>
            <a:r>
              <a:rPr lang="ja-JP" altLang="en-US" sz="1200" b="0" u="none" dirty="0">
                <a:solidFill>
                  <a:schemeClr val="accent2">
                    <a:lumMod val="75000"/>
                  </a:schemeClr>
                </a:solidFill>
              </a:rPr>
              <a:t>組織が加盟）</a:t>
            </a:r>
          </a:p>
        </p:txBody>
      </p:sp>
      <p:grpSp>
        <p:nvGrpSpPr>
          <p:cNvPr id="16" name="グループ化 15">
            <a:extLst>
              <a:ext uri="{FF2B5EF4-FFF2-40B4-BE49-F238E27FC236}">
                <a16:creationId xmlns:a16="http://schemas.microsoft.com/office/drawing/2014/main" id="{D4082F54-B6BC-E052-5205-87032EDB0A58}"/>
              </a:ext>
            </a:extLst>
          </p:cNvPr>
          <p:cNvGrpSpPr/>
          <p:nvPr/>
        </p:nvGrpSpPr>
        <p:grpSpPr>
          <a:xfrm>
            <a:off x="2326593" y="5589240"/>
            <a:ext cx="4490814" cy="1122703"/>
            <a:chOff x="2694439" y="5461723"/>
            <a:chExt cx="4490814" cy="1122703"/>
          </a:xfrm>
        </p:grpSpPr>
        <p:sp>
          <p:nvSpPr>
            <p:cNvPr id="17" name="正方形/長方形 16">
              <a:extLst>
                <a:ext uri="{FF2B5EF4-FFF2-40B4-BE49-F238E27FC236}">
                  <a16:creationId xmlns:a16="http://schemas.microsoft.com/office/drawing/2014/main" id="{5990B943-6692-EBD1-FFD6-1B7BF69A4442}"/>
                </a:ext>
              </a:extLst>
            </p:cNvPr>
            <p:cNvSpPr/>
            <p:nvPr/>
          </p:nvSpPr>
          <p:spPr>
            <a:xfrm>
              <a:off x="2694439" y="5461723"/>
              <a:ext cx="4490814" cy="1122703"/>
            </a:xfrm>
            <a:prstGeom prst="rect">
              <a:avLst/>
            </a:prstGeom>
            <a:solidFill>
              <a:srgbClr val="CCFF99"/>
            </a:solidFill>
            <a:ln w="38100">
              <a:solidFill>
                <a:schemeClr val="accent1"/>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18" name="正方形/長方形 17">
              <a:extLst>
                <a:ext uri="{FF2B5EF4-FFF2-40B4-BE49-F238E27FC236}">
                  <a16:creationId xmlns:a16="http://schemas.microsoft.com/office/drawing/2014/main" id="{48327628-11C6-72EE-B8BE-11D9DF680356}"/>
                </a:ext>
              </a:extLst>
            </p:cNvPr>
            <p:cNvSpPr/>
            <p:nvPr/>
          </p:nvSpPr>
          <p:spPr>
            <a:xfrm>
              <a:off x="2694439" y="5461723"/>
              <a:ext cx="4490814" cy="1122703"/>
            </a:xfrm>
            <a:prstGeom prst="rect">
              <a:avLst/>
            </a:prstGeom>
            <a:ln w="38100">
              <a:solidFill>
                <a:schemeClr val="accent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kumimoji="1" lang="en-US" altLang="ja-JP" sz="1600" b="1" kern="1200" dirty="0">
                  <a:solidFill>
                    <a:schemeClr val="accent1">
                      <a:lumMod val="75000"/>
                    </a:schemeClr>
                  </a:solidFill>
                  <a:latin typeface="Century" panose="02040604050505020304" pitchFamily="18" charset="0"/>
                </a:rPr>
                <a:t>IndustriALL   Global  Union</a:t>
              </a:r>
            </a:p>
            <a:p>
              <a:pPr lvl="0" algn="ctr" defTabSz="711200">
                <a:lnSpc>
                  <a:spcPct val="90000"/>
                </a:lnSpc>
                <a:spcBef>
                  <a:spcPct val="0"/>
                </a:spcBef>
                <a:spcAft>
                  <a:spcPct val="35000"/>
                </a:spcAft>
              </a:pPr>
              <a:r>
                <a:rPr kumimoji="1" lang="ja-JP" altLang="en-US" sz="1600" b="1" kern="1200" dirty="0">
                  <a:solidFill>
                    <a:schemeClr val="accent1">
                      <a:lumMod val="75000"/>
                    </a:schemeClr>
                  </a:solidFill>
                </a:rPr>
                <a:t>（インダストリオール・グローバルユニオン）</a:t>
              </a:r>
              <a:endParaRPr kumimoji="1" lang="en-US" altLang="ja-JP" sz="1600" b="1" kern="1200" dirty="0">
                <a:solidFill>
                  <a:schemeClr val="accent1">
                    <a:lumMod val="75000"/>
                  </a:schemeClr>
                </a:solidFill>
              </a:endParaRPr>
            </a:p>
            <a:p>
              <a:pPr lvl="0" algn="ctr" defTabSz="711200">
                <a:lnSpc>
                  <a:spcPct val="90000"/>
                </a:lnSpc>
                <a:spcBef>
                  <a:spcPct val="0"/>
                </a:spcBef>
                <a:spcAft>
                  <a:spcPct val="35000"/>
                </a:spcAft>
              </a:pPr>
              <a:r>
                <a:rPr kumimoji="1" lang="ja-JP" altLang="en-US" sz="1600" b="1" kern="1200" dirty="0">
                  <a:solidFill>
                    <a:schemeClr val="accent1">
                      <a:lumMod val="75000"/>
                    </a:schemeClr>
                  </a:solidFill>
                  <a:latin typeface="Century" panose="02040604050505020304" pitchFamily="18" charset="0"/>
                </a:rPr>
                <a:t>世界</a:t>
              </a:r>
              <a:r>
                <a:rPr kumimoji="1" lang="en-US" altLang="ja-JP" sz="1600" b="1" kern="1200" dirty="0">
                  <a:solidFill>
                    <a:schemeClr val="accent1">
                      <a:lumMod val="75000"/>
                    </a:schemeClr>
                  </a:solidFill>
                  <a:latin typeface="Century" panose="02040604050505020304" pitchFamily="18" charset="0"/>
                </a:rPr>
                <a:t>140</a:t>
              </a:r>
              <a:r>
                <a:rPr kumimoji="1" lang="ja-JP" altLang="en-US" sz="1600" b="1" kern="1200" dirty="0">
                  <a:solidFill>
                    <a:schemeClr val="accent1">
                      <a:lumMod val="75000"/>
                    </a:schemeClr>
                  </a:solidFill>
                </a:rPr>
                <a:t>ヵ国、約</a:t>
              </a:r>
              <a:r>
                <a:rPr kumimoji="1" lang="en-US" altLang="ja-JP" sz="1600" b="1" kern="1200" dirty="0">
                  <a:solidFill>
                    <a:schemeClr val="accent1">
                      <a:lumMod val="75000"/>
                    </a:schemeClr>
                  </a:solidFill>
                  <a:latin typeface="Century" panose="02040604050505020304" pitchFamily="18" charset="0"/>
                </a:rPr>
                <a:t>5,000</a:t>
              </a:r>
              <a:r>
                <a:rPr kumimoji="1" lang="ja-JP" altLang="en-US" sz="1600" b="1" kern="1200" dirty="0">
                  <a:solidFill>
                    <a:schemeClr val="accent1">
                      <a:lumMod val="75000"/>
                    </a:schemeClr>
                  </a:solidFill>
                </a:rPr>
                <a:t>万人</a:t>
              </a:r>
            </a:p>
          </p:txBody>
        </p:sp>
      </p:grpSp>
      <p:grpSp>
        <p:nvGrpSpPr>
          <p:cNvPr id="20" name="グループ化 19">
            <a:extLst>
              <a:ext uri="{FF2B5EF4-FFF2-40B4-BE49-F238E27FC236}">
                <a16:creationId xmlns:a16="http://schemas.microsoft.com/office/drawing/2014/main" id="{68DC7FFF-9B0C-832F-88CA-6D59152DA33A}"/>
              </a:ext>
            </a:extLst>
          </p:cNvPr>
          <p:cNvGrpSpPr/>
          <p:nvPr/>
        </p:nvGrpSpPr>
        <p:grpSpPr>
          <a:xfrm>
            <a:off x="2364463" y="853446"/>
            <a:ext cx="2087605" cy="1969435"/>
            <a:chOff x="2741947" y="913629"/>
            <a:chExt cx="2087605" cy="1969435"/>
          </a:xfrm>
        </p:grpSpPr>
        <p:sp>
          <p:nvSpPr>
            <p:cNvPr id="21" name="円/楕円 55">
              <a:extLst>
                <a:ext uri="{FF2B5EF4-FFF2-40B4-BE49-F238E27FC236}">
                  <a16:creationId xmlns:a16="http://schemas.microsoft.com/office/drawing/2014/main" id="{FCFC76C8-0508-1BFD-C846-8F93CE1C8ED1}"/>
                </a:ext>
              </a:extLst>
            </p:cNvPr>
            <p:cNvSpPr/>
            <p:nvPr/>
          </p:nvSpPr>
          <p:spPr>
            <a:xfrm>
              <a:off x="2741947" y="913629"/>
              <a:ext cx="2087605" cy="1969435"/>
            </a:xfrm>
            <a:prstGeom prst="ellipse">
              <a:avLst/>
            </a:prstGeom>
            <a:solidFill>
              <a:srgbClr val="CC33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ja-JP" altLang="en-US"/>
            </a:p>
          </p:txBody>
        </p:sp>
        <p:sp>
          <p:nvSpPr>
            <p:cNvPr id="22" name="円/楕円 4">
              <a:extLst>
                <a:ext uri="{FF2B5EF4-FFF2-40B4-BE49-F238E27FC236}">
                  <a16:creationId xmlns:a16="http://schemas.microsoft.com/office/drawing/2014/main" id="{2FD74BB0-CB22-CEA0-7B79-713A6FFAE7AC}"/>
                </a:ext>
              </a:extLst>
            </p:cNvPr>
            <p:cNvSpPr/>
            <p:nvPr/>
          </p:nvSpPr>
          <p:spPr>
            <a:xfrm>
              <a:off x="3047670" y="1202046"/>
              <a:ext cx="1476159" cy="1392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en-US" altLang="ja-JP" sz="1600" b="1" kern="1200" dirty="0">
                  <a:latin typeface="Century" panose="02040604050505020304" pitchFamily="18" charset="0"/>
                </a:rPr>
                <a:t>ICEM</a:t>
              </a:r>
            </a:p>
            <a:p>
              <a:pPr lvl="0" algn="ctr" defTabSz="711200">
                <a:lnSpc>
                  <a:spcPct val="90000"/>
                </a:lnSpc>
                <a:spcBef>
                  <a:spcPct val="0"/>
                </a:spcBef>
                <a:spcAft>
                  <a:spcPct val="35000"/>
                </a:spcAft>
              </a:pPr>
              <a:r>
                <a:rPr kumimoji="1" lang="ja-JP" altLang="en-US" sz="1000" b="0" u="none" kern="1200" dirty="0"/>
                <a:t>（国際化学エネルギー</a:t>
              </a:r>
              <a:endParaRPr kumimoji="1" lang="en-US" altLang="ja-JP" sz="1000" b="0" u="none" kern="1200" dirty="0"/>
            </a:p>
            <a:p>
              <a:pPr lvl="0" algn="ctr" defTabSz="711200">
                <a:lnSpc>
                  <a:spcPct val="90000"/>
                </a:lnSpc>
                <a:spcBef>
                  <a:spcPct val="0"/>
                </a:spcBef>
                <a:spcAft>
                  <a:spcPct val="35000"/>
                </a:spcAft>
              </a:pPr>
              <a:r>
                <a:rPr kumimoji="1" lang="ja-JP" altLang="en-US" sz="1000" b="0" u="none" kern="1200" dirty="0"/>
                <a:t>鉱山一般労連）</a:t>
              </a:r>
              <a:endParaRPr kumimoji="1" lang="en-US" altLang="ja-JP" sz="1000" b="0" u="none" kern="1200" dirty="0"/>
            </a:p>
            <a:p>
              <a:pPr lvl="0" algn="ctr" defTabSz="711200">
                <a:lnSpc>
                  <a:spcPct val="90000"/>
                </a:lnSpc>
                <a:spcBef>
                  <a:spcPct val="0"/>
                </a:spcBef>
                <a:spcAft>
                  <a:spcPct val="35000"/>
                </a:spcAft>
              </a:pPr>
              <a:r>
                <a:rPr kumimoji="1" lang="en-US" altLang="ja-JP" sz="1200" b="0" u="none" kern="1200" dirty="0"/>
                <a:t>115</a:t>
              </a:r>
              <a:r>
                <a:rPr kumimoji="1" lang="ja-JP" altLang="en-US" sz="1100" b="0" u="none" kern="1200" dirty="0"/>
                <a:t>ヵ国</a:t>
              </a:r>
              <a:endParaRPr kumimoji="1" lang="en-US" altLang="ja-JP" sz="1100" b="0" u="none" kern="1200" dirty="0"/>
            </a:p>
            <a:p>
              <a:pPr lvl="0" algn="ctr" defTabSz="711200">
                <a:lnSpc>
                  <a:spcPct val="90000"/>
                </a:lnSpc>
                <a:spcBef>
                  <a:spcPct val="0"/>
                </a:spcBef>
                <a:spcAft>
                  <a:spcPct val="35000"/>
                </a:spcAft>
              </a:pPr>
              <a:r>
                <a:rPr kumimoji="1" lang="en-US" altLang="ja-JP" sz="1200" b="0" u="none" kern="1200" dirty="0"/>
                <a:t>355</a:t>
              </a:r>
              <a:r>
                <a:rPr kumimoji="1" lang="ja-JP" altLang="en-US" sz="1100" b="0" u="none" kern="1200" dirty="0"/>
                <a:t>組織</a:t>
              </a:r>
              <a:endParaRPr kumimoji="1" lang="en-US" altLang="ja-JP" sz="1100" b="0" u="none" kern="1200" dirty="0"/>
            </a:p>
            <a:p>
              <a:pPr lvl="0" algn="ctr" defTabSz="711200">
                <a:lnSpc>
                  <a:spcPct val="90000"/>
                </a:lnSpc>
                <a:spcBef>
                  <a:spcPct val="0"/>
                </a:spcBef>
                <a:spcAft>
                  <a:spcPct val="35000"/>
                </a:spcAft>
              </a:pPr>
              <a:r>
                <a:rPr kumimoji="1" lang="en-US" altLang="ja-JP" sz="1200" b="0" u="none" kern="1200" dirty="0"/>
                <a:t>2,000</a:t>
              </a:r>
              <a:r>
                <a:rPr kumimoji="1" lang="ja-JP" altLang="en-US" sz="1100" b="0" u="none" kern="1200" dirty="0"/>
                <a:t>万人</a:t>
              </a:r>
            </a:p>
          </p:txBody>
        </p:sp>
      </p:grpSp>
      <p:grpSp>
        <p:nvGrpSpPr>
          <p:cNvPr id="23" name="グループ化 22">
            <a:extLst>
              <a:ext uri="{FF2B5EF4-FFF2-40B4-BE49-F238E27FC236}">
                <a16:creationId xmlns:a16="http://schemas.microsoft.com/office/drawing/2014/main" id="{DCA784E8-66FB-5C18-4FD5-3B97C63EBEBF}"/>
              </a:ext>
            </a:extLst>
          </p:cNvPr>
          <p:cNvGrpSpPr/>
          <p:nvPr/>
        </p:nvGrpSpPr>
        <p:grpSpPr>
          <a:xfrm>
            <a:off x="4691932" y="882407"/>
            <a:ext cx="2087605" cy="1970529"/>
            <a:chOff x="5069416" y="942590"/>
            <a:chExt cx="2087605" cy="1970529"/>
          </a:xfrm>
        </p:grpSpPr>
        <p:sp>
          <p:nvSpPr>
            <p:cNvPr id="24" name="円/楕円 53">
              <a:extLst>
                <a:ext uri="{FF2B5EF4-FFF2-40B4-BE49-F238E27FC236}">
                  <a16:creationId xmlns:a16="http://schemas.microsoft.com/office/drawing/2014/main" id="{64324539-6AF1-001D-7847-0E2EAF40B2D7}"/>
                </a:ext>
              </a:extLst>
            </p:cNvPr>
            <p:cNvSpPr/>
            <p:nvPr/>
          </p:nvSpPr>
          <p:spPr>
            <a:xfrm>
              <a:off x="5069416" y="942590"/>
              <a:ext cx="2087605" cy="1970529"/>
            </a:xfrm>
            <a:prstGeom prst="ellipse">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ja-JP" altLang="en-US"/>
            </a:p>
          </p:txBody>
        </p:sp>
        <p:sp>
          <p:nvSpPr>
            <p:cNvPr id="25" name="円/楕円 6">
              <a:extLst>
                <a:ext uri="{FF2B5EF4-FFF2-40B4-BE49-F238E27FC236}">
                  <a16:creationId xmlns:a16="http://schemas.microsoft.com/office/drawing/2014/main" id="{79A68C3A-5315-7D46-24B4-C1BE9BE1E7DB}"/>
                </a:ext>
              </a:extLst>
            </p:cNvPr>
            <p:cNvSpPr/>
            <p:nvPr/>
          </p:nvSpPr>
          <p:spPr>
            <a:xfrm>
              <a:off x="5375139" y="1231167"/>
              <a:ext cx="1476159" cy="13933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en-US" altLang="ja-JP" sz="1600" b="1" kern="1200" dirty="0">
                  <a:latin typeface="Century" panose="02040604050505020304" pitchFamily="18" charset="0"/>
                </a:rPr>
                <a:t>ITGLWF</a:t>
              </a:r>
            </a:p>
            <a:p>
              <a:pPr lvl="0" algn="ctr" defTabSz="711200">
                <a:lnSpc>
                  <a:spcPct val="90000"/>
                </a:lnSpc>
                <a:spcBef>
                  <a:spcPct val="0"/>
                </a:spcBef>
                <a:spcAft>
                  <a:spcPct val="35000"/>
                </a:spcAft>
              </a:pPr>
              <a:r>
                <a:rPr kumimoji="1" lang="ja-JP" altLang="en-US" sz="1100" b="0" u="none" kern="1200" dirty="0"/>
                <a:t>（国際繊維被服</a:t>
              </a:r>
              <a:endParaRPr kumimoji="1" lang="en-US" altLang="ja-JP" sz="1100" b="0" u="none" kern="1200" dirty="0"/>
            </a:p>
            <a:p>
              <a:pPr lvl="0" algn="ctr" defTabSz="711200">
                <a:lnSpc>
                  <a:spcPct val="90000"/>
                </a:lnSpc>
                <a:spcBef>
                  <a:spcPct val="0"/>
                </a:spcBef>
                <a:spcAft>
                  <a:spcPct val="35000"/>
                </a:spcAft>
              </a:pPr>
              <a:r>
                <a:rPr kumimoji="1" lang="ja-JP" altLang="en-US" sz="1100" b="0" u="none" kern="1200" dirty="0"/>
                <a:t>皮革労働組合同盟）</a:t>
              </a:r>
              <a:endParaRPr kumimoji="1" lang="en-US" altLang="ja-JP" sz="1100" b="0" u="none" kern="1200" dirty="0"/>
            </a:p>
            <a:p>
              <a:pPr lvl="0" algn="ctr" defTabSz="711200">
                <a:lnSpc>
                  <a:spcPct val="90000"/>
                </a:lnSpc>
                <a:spcBef>
                  <a:spcPct val="0"/>
                </a:spcBef>
                <a:spcAft>
                  <a:spcPct val="35000"/>
                </a:spcAft>
              </a:pPr>
              <a:r>
                <a:rPr kumimoji="1" lang="en-US" altLang="ja-JP" sz="1200" b="0" u="none" kern="1200" dirty="0"/>
                <a:t>110</a:t>
              </a:r>
              <a:r>
                <a:rPr kumimoji="1" lang="ja-JP" altLang="en-US" sz="1100" b="0" u="none" kern="1200" dirty="0"/>
                <a:t>ヵ国</a:t>
              </a:r>
              <a:endParaRPr kumimoji="1" lang="en-US" altLang="ja-JP" sz="1100" b="0" u="none" kern="1200" dirty="0"/>
            </a:p>
            <a:p>
              <a:pPr lvl="0" algn="ctr" defTabSz="711200">
                <a:lnSpc>
                  <a:spcPct val="90000"/>
                </a:lnSpc>
                <a:spcBef>
                  <a:spcPct val="0"/>
                </a:spcBef>
                <a:spcAft>
                  <a:spcPct val="35000"/>
                </a:spcAft>
              </a:pPr>
              <a:r>
                <a:rPr kumimoji="1" lang="en-US" altLang="ja-JP" sz="1200" b="0" u="none" kern="1200" dirty="0"/>
                <a:t>217</a:t>
              </a:r>
              <a:r>
                <a:rPr kumimoji="1" lang="ja-JP" altLang="en-US" sz="1100" b="0" u="none" kern="1200" dirty="0"/>
                <a:t>組織</a:t>
              </a:r>
              <a:endParaRPr kumimoji="1" lang="en-US" altLang="ja-JP" sz="1100" b="0" u="none" kern="1200" dirty="0"/>
            </a:p>
            <a:p>
              <a:pPr lvl="0" algn="ctr" defTabSz="711200">
                <a:lnSpc>
                  <a:spcPct val="90000"/>
                </a:lnSpc>
                <a:spcBef>
                  <a:spcPct val="0"/>
                </a:spcBef>
                <a:spcAft>
                  <a:spcPct val="35000"/>
                </a:spcAft>
              </a:pPr>
              <a:r>
                <a:rPr kumimoji="1" lang="en-US" altLang="ja-JP" sz="1200" b="0" u="none" kern="1200" dirty="0"/>
                <a:t>1,000</a:t>
              </a:r>
              <a:r>
                <a:rPr kumimoji="1" lang="ja-JP" altLang="en-US" sz="1100" b="0" u="none" kern="1200" dirty="0"/>
                <a:t>万人</a:t>
              </a:r>
            </a:p>
          </p:txBody>
        </p:sp>
      </p:grpSp>
      <p:sp>
        <p:nvSpPr>
          <p:cNvPr id="26" name="図形 25">
            <a:extLst>
              <a:ext uri="{FF2B5EF4-FFF2-40B4-BE49-F238E27FC236}">
                <a16:creationId xmlns:a16="http://schemas.microsoft.com/office/drawing/2014/main" id="{64E70A72-0154-BE85-12E4-62B69C545626}"/>
              </a:ext>
            </a:extLst>
          </p:cNvPr>
          <p:cNvSpPr/>
          <p:nvPr/>
        </p:nvSpPr>
        <p:spPr>
          <a:xfrm>
            <a:off x="2087430" y="695017"/>
            <a:ext cx="4932842" cy="4031287"/>
          </a:xfrm>
          <a:prstGeom prst="funnel">
            <a:avLst/>
          </a:prstGeom>
          <a:solidFill>
            <a:sysClr val="window" lastClr="FFFFFF">
              <a:alpha val="40000"/>
              <a:hueOff val="0"/>
              <a:satOff val="0"/>
              <a:lumOff val="0"/>
              <a:alphaOff val="0"/>
            </a:sysClr>
          </a:solidFill>
          <a:ln w="9525" cap="flat" cmpd="sng" algn="ctr">
            <a:solidFill>
              <a:srgbClr val="4F81BD">
                <a:hueOff val="0"/>
                <a:satOff val="0"/>
                <a:lumOff val="0"/>
                <a:alphaOff val="0"/>
                <a:shade val="95000"/>
                <a:satMod val="105000"/>
              </a:srgbClr>
            </a:solidFill>
            <a:prstDash val="solid"/>
          </a:ln>
          <a:effectLst/>
        </p:spPr>
        <p:txBody>
          <a:bodyPr/>
          <a:lstStyle/>
          <a:p>
            <a:endParaRPr lang="ja-JP" altLang="en-US"/>
          </a:p>
        </p:txBody>
      </p:sp>
      <p:grpSp>
        <p:nvGrpSpPr>
          <p:cNvPr id="27" name="グループ化 26">
            <a:extLst>
              <a:ext uri="{FF2B5EF4-FFF2-40B4-BE49-F238E27FC236}">
                <a16:creationId xmlns:a16="http://schemas.microsoft.com/office/drawing/2014/main" id="{AF7E9375-E615-A267-7997-49DD0F85A527}"/>
              </a:ext>
            </a:extLst>
          </p:cNvPr>
          <p:cNvGrpSpPr/>
          <p:nvPr/>
        </p:nvGrpSpPr>
        <p:grpSpPr>
          <a:xfrm>
            <a:off x="3520800" y="2564904"/>
            <a:ext cx="2087605" cy="1969435"/>
            <a:chOff x="3888461" y="2598766"/>
            <a:chExt cx="2087605" cy="1969435"/>
          </a:xfrm>
        </p:grpSpPr>
        <p:sp>
          <p:nvSpPr>
            <p:cNvPr id="28" name="円/楕円 58">
              <a:extLst>
                <a:ext uri="{FF2B5EF4-FFF2-40B4-BE49-F238E27FC236}">
                  <a16:creationId xmlns:a16="http://schemas.microsoft.com/office/drawing/2014/main" id="{022B0DD9-204B-A5F2-9503-FFD57AE8F8B0}"/>
                </a:ext>
              </a:extLst>
            </p:cNvPr>
            <p:cNvSpPr/>
            <p:nvPr/>
          </p:nvSpPr>
          <p:spPr>
            <a:xfrm>
              <a:off x="3888461" y="2598766"/>
              <a:ext cx="2087605" cy="1969435"/>
            </a:xfrm>
            <a:prstGeom prst="ellipse">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ja-JP" altLang="en-US"/>
            </a:p>
          </p:txBody>
        </p:sp>
        <p:sp>
          <p:nvSpPr>
            <p:cNvPr id="29" name="円/楕円 4">
              <a:extLst>
                <a:ext uri="{FF2B5EF4-FFF2-40B4-BE49-F238E27FC236}">
                  <a16:creationId xmlns:a16="http://schemas.microsoft.com/office/drawing/2014/main" id="{2386B39C-3CD8-4861-2EA9-A65F181D8501}"/>
                </a:ext>
              </a:extLst>
            </p:cNvPr>
            <p:cNvSpPr/>
            <p:nvPr/>
          </p:nvSpPr>
          <p:spPr>
            <a:xfrm>
              <a:off x="4194184" y="2887183"/>
              <a:ext cx="1476159" cy="1392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en-US" altLang="ja-JP" sz="1600" b="1" kern="1200" dirty="0">
                  <a:latin typeface="Century" panose="02040604050505020304" pitchFamily="18" charset="0"/>
                </a:rPr>
                <a:t>IMF</a:t>
              </a:r>
            </a:p>
            <a:p>
              <a:pPr lvl="0" algn="ctr" defTabSz="711200">
                <a:lnSpc>
                  <a:spcPct val="90000"/>
                </a:lnSpc>
                <a:spcBef>
                  <a:spcPct val="0"/>
                </a:spcBef>
                <a:spcAft>
                  <a:spcPct val="35000"/>
                </a:spcAft>
              </a:pPr>
              <a:r>
                <a:rPr kumimoji="1" lang="ja-JP" altLang="en-US" sz="1100" b="0" u="none" kern="1200" dirty="0"/>
                <a:t>（国際金属労連）</a:t>
              </a:r>
              <a:endParaRPr kumimoji="1" lang="en-US" altLang="ja-JP" sz="1100" b="0" u="none" kern="1200" dirty="0"/>
            </a:p>
            <a:p>
              <a:pPr lvl="0" algn="ctr" defTabSz="711200">
                <a:lnSpc>
                  <a:spcPct val="90000"/>
                </a:lnSpc>
                <a:spcBef>
                  <a:spcPct val="0"/>
                </a:spcBef>
                <a:spcAft>
                  <a:spcPct val="35000"/>
                </a:spcAft>
              </a:pPr>
              <a:r>
                <a:rPr kumimoji="1" lang="en-US" altLang="ja-JP" sz="1200" b="0" u="none" kern="1200" dirty="0"/>
                <a:t>1,100</a:t>
              </a:r>
              <a:r>
                <a:rPr kumimoji="1" lang="ja-JP" altLang="en-US" sz="1100" b="0" u="none" kern="1200" dirty="0"/>
                <a:t>ヵ国</a:t>
              </a:r>
              <a:endParaRPr kumimoji="1" lang="en-US" altLang="ja-JP" sz="1100" b="0" u="none" kern="1200" dirty="0"/>
            </a:p>
            <a:p>
              <a:pPr lvl="0" algn="ctr" defTabSz="711200">
                <a:lnSpc>
                  <a:spcPct val="90000"/>
                </a:lnSpc>
                <a:spcBef>
                  <a:spcPct val="0"/>
                </a:spcBef>
                <a:spcAft>
                  <a:spcPct val="35000"/>
                </a:spcAft>
              </a:pPr>
              <a:r>
                <a:rPr kumimoji="1" lang="en-US" altLang="ja-JP" sz="1200" b="0" u="none" kern="1200" dirty="0"/>
                <a:t>200</a:t>
              </a:r>
              <a:r>
                <a:rPr kumimoji="1" lang="ja-JP" altLang="en-US" sz="1100" b="0" u="none" kern="1200" dirty="0"/>
                <a:t>組織</a:t>
              </a:r>
              <a:endParaRPr kumimoji="1" lang="en-US" altLang="ja-JP" sz="1100" b="0" u="none" kern="1200" dirty="0"/>
            </a:p>
            <a:p>
              <a:pPr lvl="0" algn="ctr" defTabSz="711200">
                <a:lnSpc>
                  <a:spcPct val="90000"/>
                </a:lnSpc>
                <a:spcBef>
                  <a:spcPct val="0"/>
                </a:spcBef>
                <a:spcAft>
                  <a:spcPct val="35000"/>
                </a:spcAft>
              </a:pPr>
              <a:r>
                <a:rPr kumimoji="1" lang="en-US" altLang="ja-JP" sz="1200" b="0" u="none" kern="1200" dirty="0"/>
                <a:t>2,500</a:t>
              </a:r>
              <a:r>
                <a:rPr kumimoji="1" lang="ja-JP" altLang="en-US" sz="1100" b="0" u="none" kern="1200" dirty="0"/>
                <a:t>万人</a:t>
              </a:r>
            </a:p>
          </p:txBody>
        </p:sp>
      </p:grpSp>
      <p:sp>
        <p:nvSpPr>
          <p:cNvPr id="30" name="正方形/長方形 29">
            <a:extLst>
              <a:ext uri="{FF2B5EF4-FFF2-40B4-BE49-F238E27FC236}">
                <a16:creationId xmlns:a16="http://schemas.microsoft.com/office/drawing/2014/main" id="{7C22E074-B2CD-D76F-8117-2E965D821A33}"/>
              </a:ext>
            </a:extLst>
          </p:cNvPr>
          <p:cNvSpPr/>
          <p:nvPr/>
        </p:nvSpPr>
        <p:spPr bwMode="auto">
          <a:xfrm>
            <a:off x="2699792" y="4581128"/>
            <a:ext cx="3903983" cy="413206"/>
          </a:xfrm>
          <a:prstGeom prst="rect">
            <a:avLst/>
          </a:prstGeom>
          <a:solidFill>
            <a:srgbClr val="0000FF"/>
          </a:solidFill>
          <a:ln>
            <a:noFill/>
          </a:ln>
          <a:effectLst/>
        </p:spPr>
        <p:txBody>
          <a:bodyPr vert="horz" wrap="square" lIns="91440" tIns="45720" rIns="91440" bIns="45720" numCol="1" rtlCol="0" anchor="ctr" anchorCtr="0" compatLnSpc="1">
            <a:prstTxWarp prst="textNoShape">
              <a:avLst/>
            </a:prstTxWarp>
            <a:noAutofit/>
          </a:bodyPr>
          <a:lstStyle/>
          <a:p>
            <a:pPr marL="457200" marR="0" indent="-457200" algn="l" defTabSz="914400" rtl="0" eaLnBrk="1" fontAlgn="base" latinLnBrk="0" hangingPunct="1">
              <a:lnSpc>
                <a:spcPct val="100000"/>
              </a:lnSpc>
              <a:spcBef>
                <a:spcPct val="0"/>
              </a:spcBef>
              <a:spcAft>
                <a:spcPct val="0"/>
              </a:spcAft>
              <a:buClrTx/>
              <a:buSzTx/>
              <a:buFontTx/>
              <a:buNone/>
              <a:tabLst/>
            </a:pPr>
            <a:r>
              <a:rPr kumimoji="1" lang="en-US" altLang="ja-JP" sz="1800" i="0" u="none" strike="noStrike" cap="none" normalizeH="0" baseline="0" dirty="0">
                <a:ln>
                  <a:noFill/>
                </a:ln>
                <a:solidFill>
                  <a:schemeClr val="bg1"/>
                </a:solidFill>
                <a:latin typeface="ＭＳ Ｐゴシック" pitchFamily="50" charset="-128"/>
                <a:ea typeface="ＭＳ Ｐゴシック" pitchFamily="50" charset="-128"/>
              </a:rPr>
              <a:t>2012</a:t>
            </a:r>
            <a:r>
              <a:rPr kumimoji="1" lang="ja-JP" altLang="en-US" sz="1800" i="0" u="none" strike="noStrike" cap="none" normalizeH="0" baseline="0" dirty="0">
                <a:ln>
                  <a:noFill/>
                </a:ln>
                <a:solidFill>
                  <a:schemeClr val="bg1"/>
                </a:solidFill>
                <a:latin typeface="ＭＳ Ｐゴシック" pitchFamily="50" charset="-128"/>
                <a:ea typeface="ＭＳ Ｐゴシック" pitchFamily="50" charset="-128"/>
              </a:rPr>
              <a:t>年</a:t>
            </a:r>
            <a:r>
              <a:rPr kumimoji="1" lang="en-US" altLang="ja-JP" sz="1800" i="0" u="none" strike="noStrike" cap="none" normalizeH="0" baseline="0" dirty="0">
                <a:ln>
                  <a:noFill/>
                </a:ln>
                <a:solidFill>
                  <a:schemeClr val="bg1"/>
                </a:solidFill>
                <a:latin typeface="ＭＳ Ｐゴシック" pitchFamily="50" charset="-128"/>
                <a:ea typeface="ＭＳ Ｐゴシック" pitchFamily="50" charset="-128"/>
              </a:rPr>
              <a:t>6</a:t>
            </a:r>
            <a:r>
              <a:rPr kumimoji="1" lang="ja-JP" altLang="en-US" sz="1800" i="0" u="none" strike="noStrike" cap="none" normalizeH="0" baseline="0" dirty="0">
                <a:ln>
                  <a:noFill/>
                </a:ln>
                <a:solidFill>
                  <a:schemeClr val="bg1"/>
                </a:solidFill>
                <a:latin typeface="ＭＳ Ｐゴシック" pitchFamily="50" charset="-128"/>
                <a:ea typeface="ＭＳ Ｐゴシック" pitchFamily="50" charset="-128"/>
              </a:rPr>
              <a:t>月</a:t>
            </a:r>
            <a:r>
              <a:rPr kumimoji="1" lang="en-US" altLang="ja-JP" sz="1800" i="0" u="none" strike="noStrike" cap="none" normalizeH="0" baseline="0" dirty="0">
                <a:ln>
                  <a:noFill/>
                </a:ln>
                <a:solidFill>
                  <a:schemeClr val="bg1"/>
                </a:solidFill>
                <a:latin typeface="ＭＳ Ｐゴシック" pitchFamily="50" charset="-128"/>
                <a:ea typeface="ＭＳ Ｐゴシック" pitchFamily="50" charset="-128"/>
              </a:rPr>
              <a:t>19</a:t>
            </a:r>
            <a:r>
              <a:rPr kumimoji="1" lang="ja-JP" altLang="en-US" sz="1800" i="0" u="none" strike="noStrike" cap="none" normalizeH="0" baseline="0" dirty="0">
                <a:ln>
                  <a:noFill/>
                </a:ln>
                <a:solidFill>
                  <a:schemeClr val="bg1"/>
                </a:solidFill>
                <a:latin typeface="ＭＳ Ｐゴシック" pitchFamily="50" charset="-128"/>
                <a:ea typeface="ＭＳ Ｐゴシック" pitchFamily="50" charset="-128"/>
              </a:rPr>
              <a:t>～</a:t>
            </a:r>
            <a:r>
              <a:rPr kumimoji="1" lang="en-US" altLang="ja-JP" sz="1800" i="0" u="none" strike="noStrike" cap="none" normalizeH="0" baseline="0" dirty="0">
                <a:ln>
                  <a:noFill/>
                </a:ln>
                <a:solidFill>
                  <a:schemeClr val="bg1"/>
                </a:solidFill>
                <a:latin typeface="ＭＳ Ｐゴシック" pitchFamily="50" charset="-128"/>
                <a:ea typeface="ＭＳ Ｐゴシック" pitchFamily="50" charset="-128"/>
              </a:rPr>
              <a:t>20</a:t>
            </a:r>
            <a:r>
              <a:rPr kumimoji="1" lang="ja-JP" altLang="en-US" sz="1800" i="0" u="none" strike="noStrike" cap="none" normalizeH="0" baseline="0" dirty="0">
                <a:ln>
                  <a:noFill/>
                </a:ln>
                <a:solidFill>
                  <a:schemeClr val="bg1"/>
                </a:solidFill>
                <a:latin typeface="ＭＳ Ｐゴシック" pitchFamily="50" charset="-128"/>
                <a:ea typeface="ＭＳ Ｐゴシック" pitchFamily="50" charset="-128"/>
              </a:rPr>
              <a:t>日／結成大会・統合</a:t>
            </a:r>
          </a:p>
        </p:txBody>
      </p:sp>
      <p:sp>
        <p:nvSpPr>
          <p:cNvPr id="31" name="正方形/長方形 30">
            <a:extLst>
              <a:ext uri="{FF2B5EF4-FFF2-40B4-BE49-F238E27FC236}">
                <a16:creationId xmlns:a16="http://schemas.microsoft.com/office/drawing/2014/main" id="{64AE0E87-9C69-AC0B-DAB2-B44D4B4B942B}"/>
              </a:ext>
            </a:extLst>
          </p:cNvPr>
          <p:cNvSpPr/>
          <p:nvPr/>
        </p:nvSpPr>
        <p:spPr>
          <a:xfrm>
            <a:off x="6939813" y="3850105"/>
            <a:ext cx="2156059" cy="1434164"/>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893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E9CB8-CAA6-D791-5A91-BBC4E2B322B2}"/>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7D23D98-86C5-58CB-67CF-D7783AF2EA75}"/>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1062AE5B-1956-4624-5431-090B9329B79D}"/>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ABF7D9CC-479E-B7F3-337E-6D005C3E8989}"/>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F0F20D11-F4AF-4A0D-C0B8-02E1643F01AB}"/>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3831FFA8-FFA8-3E11-9427-04D47D1DF89A}"/>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ILO</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の「基本的な価値観」と「最も重要視している規範」</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DD220536-06F2-6516-6770-9CC70EB924BC}"/>
              </a:ext>
            </a:extLst>
          </p:cNvPr>
          <p:cNvSpPr/>
          <p:nvPr/>
        </p:nvSpPr>
        <p:spPr>
          <a:xfrm>
            <a:off x="88778" y="908759"/>
            <a:ext cx="1491447" cy="2751546"/>
          </a:xfrm>
          <a:prstGeom prst="rect">
            <a:avLst/>
          </a:prstGeom>
          <a:solidFill>
            <a:schemeClr val="accent5">
              <a:lumMod val="20000"/>
              <a:lumOff val="80000"/>
            </a:schemeClr>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基本的な価値観</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endParaRPr lang="en-US" altLang="ja-JP" sz="400" dirty="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400" b="1" dirty="0">
                <a:solidFill>
                  <a:srgbClr val="0070C0"/>
                </a:solidFill>
                <a:latin typeface="Meiryo UI" panose="020B0604030504040204" pitchFamily="50" charset="-128"/>
                <a:ea typeface="Meiryo UI" panose="020B0604030504040204" pitchFamily="50" charset="-128"/>
              </a:rPr>
              <a:t>1944</a:t>
            </a:r>
            <a:r>
              <a:rPr lang="ja-JP" altLang="en-US" sz="1400" b="1" dirty="0">
                <a:solidFill>
                  <a:srgbClr val="0070C0"/>
                </a:solidFill>
                <a:latin typeface="Meiryo UI" panose="020B0604030504040204" pitchFamily="50" charset="-128"/>
                <a:ea typeface="Meiryo UI" panose="020B0604030504040204" pitchFamily="50" charset="-128"/>
              </a:rPr>
              <a:t>年</a:t>
            </a:r>
            <a:r>
              <a:rPr lang="en-US" altLang="ja-JP" sz="1400" b="1" dirty="0">
                <a:solidFill>
                  <a:srgbClr val="0070C0"/>
                </a:solidFill>
                <a:latin typeface="Meiryo UI" panose="020B0604030504040204" pitchFamily="50" charset="-128"/>
                <a:ea typeface="Meiryo UI" panose="020B0604030504040204" pitchFamily="50" charset="-128"/>
              </a:rPr>
              <a:t>5</a:t>
            </a:r>
            <a:r>
              <a:rPr lang="ja-JP" altLang="en-US" sz="1400" b="1" dirty="0">
                <a:solidFill>
                  <a:srgbClr val="0070C0"/>
                </a:solidFill>
                <a:latin typeface="Meiryo UI" panose="020B0604030504040204" pitchFamily="50" charset="-128"/>
                <a:ea typeface="Meiryo UI" panose="020B0604030504040204" pitchFamily="50" charset="-128"/>
              </a:rPr>
              <a:t>月</a:t>
            </a:r>
            <a:endParaRPr lang="en-US" altLang="ja-JP" sz="1400" b="1" dirty="0">
              <a:solidFill>
                <a:srgbClr val="0070C0"/>
              </a:solidFill>
              <a:latin typeface="Meiryo UI" panose="020B0604030504040204" pitchFamily="50" charset="-128"/>
              <a:ea typeface="Meiryo UI" panose="020B0604030504040204" pitchFamily="50" charset="-128"/>
            </a:endParaRPr>
          </a:p>
          <a:p>
            <a:pPr algn="ctr"/>
            <a:endParaRPr lang="en-US" altLang="ja-JP" sz="400"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rgbClr val="0070C0"/>
                </a:solidFill>
                <a:latin typeface="Meiryo UI" panose="020B0604030504040204" pitchFamily="50" charset="-128"/>
                <a:ea typeface="Meiryo UI" panose="020B0604030504040204" pitchFamily="50" charset="-128"/>
              </a:rPr>
              <a:t>フィラデルフィア</a:t>
            </a:r>
            <a:endParaRPr kumimoji="1" lang="en-US" altLang="ja-JP" sz="1600" b="1" dirty="0">
              <a:solidFill>
                <a:srgbClr val="0070C0"/>
              </a:solidFill>
              <a:latin typeface="Meiryo UI" panose="020B0604030504040204" pitchFamily="50" charset="-128"/>
              <a:ea typeface="Meiryo UI" panose="020B0604030504040204" pitchFamily="50" charset="-128"/>
            </a:endParaRPr>
          </a:p>
          <a:p>
            <a:pPr algn="ctr"/>
            <a:r>
              <a:rPr lang="ja-JP" altLang="en-US" sz="1600" b="1" dirty="0">
                <a:solidFill>
                  <a:srgbClr val="0070C0"/>
                </a:solidFill>
                <a:latin typeface="Meiryo UI" panose="020B0604030504040204" pitchFamily="50" charset="-128"/>
                <a:ea typeface="Meiryo UI" panose="020B0604030504040204" pitchFamily="50" charset="-128"/>
              </a:rPr>
              <a:t>宣言</a:t>
            </a:r>
            <a:endParaRPr kumimoji="1" lang="ja-JP" altLang="en-US" sz="1600" b="1" dirty="0">
              <a:solidFill>
                <a:srgbClr val="0070C0"/>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C29675C3-D8D7-B9BF-6282-60869D262B05}"/>
              </a:ext>
            </a:extLst>
          </p:cNvPr>
          <p:cNvSpPr/>
          <p:nvPr/>
        </p:nvSpPr>
        <p:spPr>
          <a:xfrm>
            <a:off x="1688238" y="908759"/>
            <a:ext cx="7366984" cy="2751546"/>
          </a:xfrm>
          <a:prstGeom prst="rect">
            <a:avLst/>
          </a:prstGeom>
          <a:solidFill>
            <a:schemeClr val="bg1"/>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342900" indent="-342900">
              <a:buAutoNum type="alphaLcParenBoth"/>
            </a:pPr>
            <a:r>
              <a:rPr lang="ja-JP" altLang="en-US" b="1" dirty="0">
                <a:solidFill>
                  <a:schemeClr val="tx1"/>
                </a:solidFill>
                <a:latin typeface="Meiryo UI" panose="020B0604030504040204" pitchFamily="50" charset="-128"/>
                <a:ea typeface="Meiryo UI" panose="020B0604030504040204" pitchFamily="50" charset="-128"/>
              </a:rPr>
              <a:t> </a:t>
            </a:r>
            <a:r>
              <a:rPr kumimoji="1" lang="ja-JP" altLang="en-US" b="1" dirty="0">
                <a:solidFill>
                  <a:srgbClr val="FF5050"/>
                </a:solidFill>
                <a:latin typeface="Meiryo UI" panose="020B0604030504040204" pitchFamily="50" charset="-128"/>
                <a:ea typeface="Meiryo UI" panose="020B0604030504040204" pitchFamily="50" charset="-128"/>
              </a:rPr>
              <a:t>労働は、商品ではない。</a:t>
            </a:r>
            <a:endParaRPr kumimoji="1" lang="en-US" altLang="ja-JP" b="1" dirty="0">
              <a:solidFill>
                <a:srgbClr val="FF5050"/>
              </a:solidFill>
              <a:latin typeface="Meiryo UI" panose="020B0604030504040204" pitchFamily="50" charset="-128"/>
              <a:ea typeface="Meiryo UI" panose="020B0604030504040204" pitchFamily="50" charset="-128"/>
            </a:endParaRPr>
          </a:p>
          <a:p>
            <a:pPr marL="342900" indent="-342900">
              <a:buAutoNum type="alphaLcParenBoth"/>
            </a:pPr>
            <a:endParaRPr kumimoji="1" lang="ja-JP" altLang="en-US" sz="300" b="1" dirty="0">
              <a:solidFill>
                <a:schemeClr val="tx1"/>
              </a:solidFill>
              <a:latin typeface="Meiryo UI" panose="020B0604030504040204" pitchFamily="50" charset="-128"/>
              <a:ea typeface="Meiryo UI" panose="020B0604030504040204" pitchFamily="50" charset="-128"/>
            </a:endParaRPr>
          </a:p>
          <a:p>
            <a:r>
              <a:rPr kumimoji="1" lang="en-US" altLang="ja-JP" b="1" dirty="0">
                <a:solidFill>
                  <a:schemeClr val="tx1"/>
                </a:solidFill>
                <a:latin typeface="Meiryo UI" panose="020B0604030504040204" pitchFamily="50" charset="-128"/>
                <a:ea typeface="Meiryo UI" panose="020B0604030504040204" pitchFamily="50" charset="-128"/>
              </a:rPr>
              <a:t>(b) </a:t>
            </a:r>
            <a:r>
              <a:rPr kumimoji="1" lang="ja-JP" altLang="en-US" b="1" dirty="0">
                <a:solidFill>
                  <a:srgbClr val="0070C0"/>
                </a:solidFill>
                <a:latin typeface="Meiryo UI" panose="020B0604030504040204" pitchFamily="50" charset="-128"/>
                <a:ea typeface="Meiryo UI" panose="020B0604030504040204" pitchFamily="50" charset="-128"/>
              </a:rPr>
              <a:t>表現及び結社の自由</a:t>
            </a:r>
            <a:r>
              <a:rPr kumimoji="1" lang="ja-JP" altLang="en-US" b="1" dirty="0">
                <a:solidFill>
                  <a:schemeClr val="tx1"/>
                </a:solidFill>
                <a:latin typeface="Meiryo UI" panose="020B0604030504040204" pitchFamily="50" charset="-128"/>
                <a:ea typeface="Meiryo UI" panose="020B0604030504040204" pitchFamily="50" charset="-128"/>
              </a:rPr>
              <a:t>は、不断の進歩のために欠くことができない。</a:t>
            </a:r>
            <a:endParaRPr kumimoji="1" lang="en-US" altLang="ja-JP" b="1" dirty="0">
              <a:solidFill>
                <a:schemeClr val="tx1"/>
              </a:solidFill>
              <a:latin typeface="Meiryo UI" panose="020B0604030504040204" pitchFamily="50" charset="-128"/>
              <a:ea typeface="Meiryo UI" panose="020B0604030504040204" pitchFamily="50" charset="-128"/>
            </a:endParaRPr>
          </a:p>
          <a:p>
            <a:endParaRPr kumimoji="1" lang="ja-JP" altLang="en-US" sz="300" b="1" dirty="0">
              <a:solidFill>
                <a:schemeClr val="tx1"/>
              </a:solidFill>
              <a:latin typeface="Meiryo UI" panose="020B0604030504040204" pitchFamily="50" charset="-128"/>
              <a:ea typeface="Meiryo UI" panose="020B0604030504040204" pitchFamily="50" charset="-128"/>
            </a:endParaRPr>
          </a:p>
          <a:p>
            <a:r>
              <a:rPr kumimoji="1" lang="en-US" altLang="ja-JP" b="1" dirty="0">
                <a:solidFill>
                  <a:schemeClr val="tx1"/>
                </a:solidFill>
                <a:latin typeface="Meiryo UI" panose="020B0604030504040204" pitchFamily="50" charset="-128"/>
                <a:ea typeface="Meiryo UI" panose="020B0604030504040204" pitchFamily="50" charset="-128"/>
              </a:rPr>
              <a:t>(c) </a:t>
            </a:r>
            <a:r>
              <a:rPr kumimoji="1" lang="ja-JP" altLang="en-US" b="1" dirty="0">
                <a:solidFill>
                  <a:srgbClr val="FF5050"/>
                </a:solidFill>
                <a:latin typeface="Meiryo UI" panose="020B0604030504040204" pitchFamily="50" charset="-128"/>
                <a:ea typeface="Meiryo UI" panose="020B0604030504040204" pitchFamily="50" charset="-128"/>
              </a:rPr>
              <a:t>一部の貧困は、全体の繁栄にとって危険</a:t>
            </a:r>
            <a:r>
              <a:rPr kumimoji="1" lang="ja-JP" altLang="en-US" b="1" dirty="0">
                <a:solidFill>
                  <a:schemeClr val="tx1"/>
                </a:solidFill>
                <a:latin typeface="Meiryo UI" panose="020B0604030504040204" pitchFamily="50" charset="-128"/>
                <a:ea typeface="Meiryo UI" panose="020B0604030504040204" pitchFamily="50" charset="-128"/>
              </a:rPr>
              <a:t>である。</a:t>
            </a:r>
          </a:p>
          <a:p>
            <a:endParaRPr kumimoji="1" lang="en-US" altLang="ja-JP" sz="300" b="1" dirty="0">
              <a:solidFill>
                <a:schemeClr val="tx1"/>
              </a:solidFill>
              <a:latin typeface="Meiryo UI" panose="020B0604030504040204" pitchFamily="50" charset="-128"/>
              <a:ea typeface="Meiryo UI" panose="020B0604030504040204" pitchFamily="50" charset="-128"/>
            </a:endParaRPr>
          </a:p>
          <a:p>
            <a:r>
              <a:rPr kumimoji="1" lang="en-US" altLang="ja-JP" b="1" dirty="0">
                <a:solidFill>
                  <a:schemeClr val="tx1"/>
                </a:solidFill>
                <a:latin typeface="Meiryo UI" panose="020B0604030504040204" pitchFamily="50" charset="-128"/>
                <a:ea typeface="Meiryo UI" panose="020B0604030504040204" pitchFamily="50" charset="-128"/>
              </a:rPr>
              <a:t>(d) </a:t>
            </a:r>
            <a:r>
              <a:rPr kumimoji="1" lang="ja-JP" altLang="en-US" b="1" dirty="0">
                <a:solidFill>
                  <a:srgbClr val="FF5050"/>
                </a:solidFill>
                <a:latin typeface="Meiryo UI" panose="020B0604030504040204" pitchFamily="50" charset="-128"/>
                <a:ea typeface="Meiryo UI" panose="020B0604030504040204" pitchFamily="50" charset="-128"/>
              </a:rPr>
              <a:t>欠乏に対する戦い</a:t>
            </a:r>
            <a:r>
              <a:rPr kumimoji="1" lang="ja-JP" altLang="en-US" b="1" dirty="0">
                <a:solidFill>
                  <a:schemeClr val="tx1"/>
                </a:solidFill>
                <a:latin typeface="Meiryo UI" panose="020B0604030504040204" pitchFamily="50" charset="-128"/>
                <a:ea typeface="Meiryo UI" panose="020B0604030504040204" pitchFamily="50" charset="-128"/>
              </a:rPr>
              <a:t>は、各国内における不屈の勇気をもって、且つ</a:t>
            </a:r>
            <a:endParaRPr kumimoji="1" lang="en-US" altLang="ja-JP" b="1" dirty="0">
              <a:solidFill>
                <a:schemeClr val="tx1"/>
              </a:solidFill>
              <a:latin typeface="Meiryo UI" panose="020B0604030504040204" pitchFamily="50" charset="-128"/>
              <a:ea typeface="Meiryo UI" panose="020B0604030504040204" pitchFamily="50" charset="-128"/>
            </a:endParaRPr>
          </a:p>
          <a:p>
            <a:r>
              <a:rPr lang="en-US" altLang="ja-JP" b="1" dirty="0">
                <a:solidFill>
                  <a:schemeClr val="tx1"/>
                </a:solidFill>
                <a:latin typeface="Meiryo UI" panose="020B0604030504040204" pitchFamily="50" charset="-128"/>
                <a:ea typeface="Meiryo UI" panose="020B0604030504040204" pitchFamily="50" charset="-128"/>
              </a:rPr>
              <a:t>      </a:t>
            </a:r>
            <a:r>
              <a:rPr kumimoji="1" lang="ja-JP" altLang="en-US" b="1" dirty="0">
                <a:solidFill>
                  <a:srgbClr val="0070C0"/>
                </a:solidFill>
                <a:latin typeface="Meiryo UI" panose="020B0604030504040204" pitchFamily="50" charset="-128"/>
                <a:ea typeface="Meiryo UI" panose="020B0604030504040204" pitchFamily="50" charset="-128"/>
              </a:rPr>
              <a:t>労働者及び使用者の代表が、政府の代表者と同等の地位において</a:t>
            </a:r>
            <a:r>
              <a:rPr kumimoji="1" lang="ja-JP" altLang="en-US" b="1" dirty="0">
                <a:solidFill>
                  <a:schemeClr val="tx1"/>
                </a:solidFill>
                <a:latin typeface="Meiryo UI" panose="020B0604030504040204" pitchFamily="50" charset="-128"/>
                <a:ea typeface="Meiryo UI" panose="020B0604030504040204" pitchFamily="50" charset="-128"/>
              </a:rPr>
              <a:t>、</a:t>
            </a:r>
            <a:endParaRPr kumimoji="1" lang="en-US" altLang="ja-JP" b="1" dirty="0">
              <a:solidFill>
                <a:schemeClr val="tx1"/>
              </a:solidFill>
              <a:latin typeface="Meiryo UI" panose="020B0604030504040204" pitchFamily="50" charset="-128"/>
              <a:ea typeface="Meiryo UI" panose="020B0604030504040204" pitchFamily="50" charset="-128"/>
            </a:endParaRPr>
          </a:p>
          <a:p>
            <a:r>
              <a:rPr lang="en-US" altLang="ja-JP" b="1" dirty="0">
                <a:solidFill>
                  <a:schemeClr val="tx1"/>
                </a:solidFill>
                <a:latin typeface="Meiryo UI" panose="020B0604030504040204" pitchFamily="50" charset="-128"/>
                <a:ea typeface="Meiryo UI" panose="020B0604030504040204" pitchFamily="50" charset="-128"/>
              </a:rPr>
              <a:t>      </a:t>
            </a:r>
            <a:r>
              <a:rPr kumimoji="1" lang="ja-JP" altLang="en-US" b="1" dirty="0">
                <a:solidFill>
                  <a:schemeClr val="tx1"/>
                </a:solidFill>
                <a:latin typeface="Meiryo UI" panose="020B0604030504040204" pitchFamily="50" charset="-128"/>
                <a:ea typeface="Meiryo UI" panose="020B0604030504040204" pitchFamily="50" charset="-128"/>
              </a:rPr>
              <a:t>一般の福祉を増進するために自由な討議及び民主的な決定にともに</a:t>
            </a:r>
            <a:endParaRPr kumimoji="1" lang="en-US" altLang="ja-JP" b="1" dirty="0">
              <a:solidFill>
                <a:schemeClr val="tx1"/>
              </a:solidFill>
              <a:latin typeface="Meiryo UI" panose="020B0604030504040204" pitchFamily="50" charset="-128"/>
              <a:ea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rPr>
              <a:t>　　　</a:t>
            </a:r>
            <a:r>
              <a:rPr kumimoji="1" lang="ja-JP" altLang="en-US" b="1" dirty="0">
                <a:solidFill>
                  <a:schemeClr val="tx1"/>
                </a:solidFill>
                <a:latin typeface="Meiryo UI" panose="020B0604030504040204" pitchFamily="50" charset="-128"/>
                <a:ea typeface="Meiryo UI" panose="020B0604030504040204" pitchFamily="50" charset="-128"/>
              </a:rPr>
              <a:t>参加する</a:t>
            </a:r>
            <a:r>
              <a:rPr kumimoji="1" lang="ja-JP" altLang="en-US" b="1" dirty="0">
                <a:solidFill>
                  <a:srgbClr val="0070C0"/>
                </a:solidFill>
                <a:latin typeface="Meiryo UI" panose="020B0604030504040204" pitchFamily="50" charset="-128"/>
                <a:ea typeface="Meiryo UI" panose="020B0604030504040204" pitchFamily="50" charset="-128"/>
              </a:rPr>
              <a:t>継続的且つ強調的な国際的努力</a:t>
            </a:r>
            <a:r>
              <a:rPr kumimoji="1" lang="ja-JP" altLang="en-US" b="1" dirty="0">
                <a:solidFill>
                  <a:schemeClr val="tx1"/>
                </a:solidFill>
                <a:latin typeface="Meiryo UI" panose="020B0604030504040204" pitchFamily="50" charset="-128"/>
                <a:ea typeface="Meiryo UI" panose="020B0604030504040204" pitchFamily="50" charset="-128"/>
              </a:rPr>
              <a:t>によって、遂行することを</a:t>
            </a:r>
            <a:endParaRPr kumimoji="1" lang="en-US" altLang="ja-JP" b="1" dirty="0">
              <a:solidFill>
                <a:schemeClr val="tx1"/>
              </a:solidFill>
              <a:latin typeface="Meiryo UI" panose="020B0604030504040204" pitchFamily="50" charset="-128"/>
              <a:ea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rPr>
              <a:t>　　　</a:t>
            </a:r>
            <a:r>
              <a:rPr kumimoji="1" lang="ja-JP" altLang="en-US" b="1" dirty="0">
                <a:solidFill>
                  <a:schemeClr val="tx1"/>
                </a:solidFill>
                <a:latin typeface="Meiryo UI" panose="020B0604030504040204" pitchFamily="50" charset="-128"/>
                <a:ea typeface="Meiryo UI" panose="020B0604030504040204" pitchFamily="50" charset="-128"/>
              </a:rPr>
              <a:t>要する。</a:t>
            </a:r>
          </a:p>
        </p:txBody>
      </p:sp>
      <p:sp>
        <p:nvSpPr>
          <p:cNvPr id="8" name="正方形/長方形 7">
            <a:extLst>
              <a:ext uri="{FF2B5EF4-FFF2-40B4-BE49-F238E27FC236}">
                <a16:creationId xmlns:a16="http://schemas.microsoft.com/office/drawing/2014/main" id="{64E39374-DAFD-43B1-C40E-C28CD403344E}"/>
              </a:ext>
            </a:extLst>
          </p:cNvPr>
          <p:cNvSpPr/>
          <p:nvPr/>
        </p:nvSpPr>
        <p:spPr>
          <a:xfrm>
            <a:off x="88778" y="3934696"/>
            <a:ext cx="1491447" cy="2337514"/>
          </a:xfrm>
          <a:prstGeom prst="rect">
            <a:avLst/>
          </a:prstGeom>
          <a:solidFill>
            <a:schemeClr val="accent5">
              <a:lumMod val="20000"/>
              <a:lumOff val="80000"/>
            </a:schemeClr>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最も重要視</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している規範</a:t>
            </a:r>
            <a:endParaRPr lang="en-US" altLang="ja-JP" sz="1400" b="1" dirty="0">
              <a:solidFill>
                <a:srgbClr val="0070C0"/>
              </a:solidFill>
              <a:latin typeface="Meiryo UI" panose="020B0604030504040204" pitchFamily="50" charset="-128"/>
              <a:ea typeface="Meiryo UI" panose="020B0604030504040204" pitchFamily="50" charset="-128"/>
            </a:endParaRPr>
          </a:p>
          <a:p>
            <a:pPr algn="ctr"/>
            <a:endParaRPr lang="en-US" altLang="ja-JP" sz="400" dirty="0">
              <a:solidFill>
                <a:schemeClr val="tx1"/>
              </a:solidFill>
              <a:latin typeface="Meiryo UI" panose="020B0604030504040204" pitchFamily="50" charset="-128"/>
              <a:ea typeface="Meiryo UI" panose="020B0604030504040204" pitchFamily="50" charset="-128"/>
            </a:endParaRPr>
          </a:p>
          <a:p>
            <a:pPr algn="ctr"/>
            <a:endParaRPr lang="en-US" altLang="ja-JP" sz="400" dirty="0">
              <a:solidFill>
                <a:schemeClr val="tx1"/>
              </a:solidFill>
              <a:latin typeface="Meiryo UI" panose="020B0604030504040204" pitchFamily="50" charset="-128"/>
              <a:ea typeface="Meiryo UI" panose="020B0604030504040204" pitchFamily="50" charset="-128"/>
            </a:endParaRPr>
          </a:p>
          <a:p>
            <a:pPr algn="ctr"/>
            <a:r>
              <a:rPr lang="en-US" altLang="ja-JP" sz="1600" b="1" dirty="0">
                <a:solidFill>
                  <a:srgbClr val="0070C0"/>
                </a:solidFill>
                <a:latin typeface="Meiryo UI" panose="020B0604030504040204" pitchFamily="50" charset="-128"/>
                <a:ea typeface="Meiryo UI" panose="020B0604030504040204" pitchFamily="50" charset="-128"/>
              </a:rPr>
              <a:t>ILO</a:t>
            </a:r>
            <a:r>
              <a:rPr kumimoji="1" lang="ja-JP" altLang="en-US" sz="1600" b="1" dirty="0">
                <a:solidFill>
                  <a:srgbClr val="0070C0"/>
                </a:solidFill>
                <a:latin typeface="Meiryo UI" panose="020B0604030504040204" pitchFamily="50" charset="-128"/>
                <a:ea typeface="Meiryo UI" panose="020B0604030504040204" pitchFamily="50" charset="-128"/>
              </a:rPr>
              <a:t>中核的</a:t>
            </a:r>
            <a:endParaRPr kumimoji="1" lang="en-US" altLang="ja-JP" sz="1600" b="1" dirty="0">
              <a:solidFill>
                <a:srgbClr val="0070C0"/>
              </a:solidFill>
              <a:latin typeface="Meiryo UI" panose="020B0604030504040204" pitchFamily="50" charset="-128"/>
              <a:ea typeface="Meiryo UI" panose="020B0604030504040204" pitchFamily="50" charset="-128"/>
            </a:endParaRPr>
          </a:p>
          <a:p>
            <a:pPr algn="ctr"/>
            <a:r>
              <a:rPr kumimoji="1" lang="ja-JP" altLang="en-US" sz="1600" b="1" dirty="0">
                <a:solidFill>
                  <a:srgbClr val="0070C0"/>
                </a:solidFill>
                <a:latin typeface="Meiryo UI" panose="020B0604030504040204" pitchFamily="50" charset="-128"/>
                <a:ea typeface="Meiryo UI" panose="020B0604030504040204" pitchFamily="50" charset="-128"/>
              </a:rPr>
              <a:t>労働基準</a:t>
            </a:r>
            <a:endParaRPr kumimoji="1" lang="en-US" altLang="ja-JP" sz="1600" b="1" dirty="0">
              <a:solidFill>
                <a:srgbClr val="0070C0"/>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2DF8A2FB-A041-ADCC-F653-CED09566FE4E}"/>
              </a:ext>
            </a:extLst>
          </p:cNvPr>
          <p:cNvSpPr/>
          <p:nvPr/>
        </p:nvSpPr>
        <p:spPr>
          <a:xfrm>
            <a:off x="1688238" y="3934695"/>
            <a:ext cx="7366984" cy="2323227"/>
          </a:xfrm>
          <a:prstGeom prst="rect">
            <a:avLst/>
          </a:prstGeom>
          <a:solidFill>
            <a:schemeClr val="bg1"/>
          </a:solidFill>
          <a:ln w="28575">
            <a:solidFill>
              <a:srgbClr val="0070C0"/>
            </a:solidFill>
          </a:ln>
        </p:spPr>
        <p:style>
          <a:lnRef idx="1">
            <a:schemeClr val="accent1"/>
          </a:lnRef>
          <a:fillRef idx="3">
            <a:schemeClr val="accent1"/>
          </a:fillRef>
          <a:effectRef idx="2">
            <a:schemeClr val="accent1"/>
          </a:effectRef>
          <a:fontRef idx="minor">
            <a:schemeClr val="lt1"/>
          </a:fontRef>
        </p:style>
        <p:txBody>
          <a:bodyPr wrap="none" rtlCol="0" anchor="ctr"/>
          <a:lstStyle/>
          <a:p>
            <a:pPr marL="342900" indent="-342900">
              <a:buFont typeface="Wingdings" panose="05000000000000000000" pitchFamily="2" charset="2"/>
              <a:buChar char="l"/>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団結権・結社の自由、団体交渉権</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endParaRPr lang="en-US" altLang="ja-JP"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強制労働の禁止</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endParaRPr lang="en-US" altLang="ja-JP"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児童労働の撤廃</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endParaRPr lang="en-US" altLang="ja-JP"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雇用および職業における差別の排除</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endParaRPr lang="en-US" altLang="ja-JP" sz="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安全で健康な労働環境</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年追加項目</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a:extLst>
              <a:ext uri="{FF2B5EF4-FFF2-40B4-BE49-F238E27FC236}">
                <a16:creationId xmlns:a16="http://schemas.microsoft.com/office/drawing/2014/main" id="{1C1AE01F-E0FC-00B8-1A72-3FBE09CDA66A}"/>
              </a:ext>
            </a:extLst>
          </p:cNvPr>
          <p:cNvPicPr>
            <a:picLocks noChangeAspect="1"/>
          </p:cNvPicPr>
          <p:nvPr/>
        </p:nvPicPr>
        <p:blipFill>
          <a:blip r:embed="rId3"/>
          <a:stretch>
            <a:fillRect/>
          </a:stretch>
        </p:blipFill>
        <p:spPr>
          <a:xfrm>
            <a:off x="7841974" y="4367404"/>
            <a:ext cx="668683" cy="445789"/>
          </a:xfrm>
          <a:prstGeom prst="rect">
            <a:avLst/>
          </a:prstGeom>
          <a:ln>
            <a:solidFill>
              <a:schemeClr val="tx1"/>
            </a:solidFill>
          </a:ln>
        </p:spPr>
      </p:pic>
      <p:sp>
        <p:nvSpPr>
          <p:cNvPr id="12" name="テキスト ボックス 11">
            <a:extLst>
              <a:ext uri="{FF2B5EF4-FFF2-40B4-BE49-F238E27FC236}">
                <a16:creationId xmlns:a16="http://schemas.microsoft.com/office/drawing/2014/main" id="{EAE0F577-F745-C550-2692-F362E93BC4A8}"/>
              </a:ext>
            </a:extLst>
          </p:cNvPr>
          <p:cNvSpPr txBox="1"/>
          <p:nvPr/>
        </p:nvSpPr>
        <p:spPr>
          <a:xfrm>
            <a:off x="7573620" y="4842478"/>
            <a:ext cx="1202026" cy="461665"/>
          </a:xfrm>
          <a:prstGeom prst="rect">
            <a:avLst/>
          </a:prstGeom>
          <a:noFill/>
        </p:spPr>
        <p:txBody>
          <a:bodyPr wrap="square" rtlCol="0">
            <a:spAutoFit/>
          </a:bodyPr>
          <a:lstStyle/>
          <a:p>
            <a:pPr algn="ctr"/>
            <a:r>
              <a:rPr kumimoji="1" lang="en-US" altLang="ja-JP" sz="1200" dirty="0">
                <a:latin typeface="Meiryo UI" panose="020B0604030504040204" pitchFamily="50" charset="-128"/>
                <a:ea typeface="Meiryo UI" panose="020B0604030504040204" pitchFamily="50" charset="-128"/>
              </a:rPr>
              <a:t>111</a:t>
            </a:r>
            <a:r>
              <a:rPr lang="ja-JP" altLang="en-US" sz="1200" dirty="0">
                <a:latin typeface="Meiryo UI" panose="020B0604030504040204" pitchFamily="50" charset="-128"/>
                <a:ea typeface="Meiryo UI" panose="020B0604030504040204" pitchFamily="50" charset="-128"/>
              </a:rPr>
              <a:t>号・</a:t>
            </a:r>
            <a:r>
              <a:rPr kumimoji="1" lang="en-US" altLang="ja-JP" sz="1200" dirty="0">
                <a:latin typeface="Meiryo UI" panose="020B0604030504040204" pitchFamily="50" charset="-128"/>
                <a:ea typeface="Meiryo UI" panose="020B0604030504040204" pitchFamily="50" charset="-128"/>
              </a:rPr>
              <a:t>155</a:t>
            </a:r>
            <a:r>
              <a:rPr kumimoji="1" lang="ja-JP" altLang="en-US" sz="1200" dirty="0">
                <a:latin typeface="Meiryo UI" panose="020B0604030504040204" pitchFamily="50" charset="-128"/>
                <a:ea typeface="Meiryo UI" panose="020B0604030504040204" pitchFamily="50" charset="-128"/>
              </a:rPr>
              <a:t>号</a:t>
            </a:r>
            <a:endParaRPr kumimoji="1"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未批准</a:t>
            </a:r>
            <a:endParaRPr kumimoji="1" lang="en-US" altLang="ja-JP" sz="12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F1E81EE2-9F71-FB0D-EF32-F0BB14F349EA}"/>
              </a:ext>
            </a:extLst>
          </p:cNvPr>
          <p:cNvSpPr/>
          <p:nvPr/>
        </p:nvSpPr>
        <p:spPr>
          <a:xfrm>
            <a:off x="5685602" y="5838294"/>
            <a:ext cx="3458398" cy="3401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u="sng" dirty="0">
                <a:solidFill>
                  <a:srgbClr val="FF0000"/>
                </a:solidFill>
                <a:latin typeface="ＭＳ 明朝" panose="02020609040205080304" pitchFamily="17" charset="-128"/>
                <a:ea typeface="ＭＳ 明朝" panose="02020609040205080304" pitchFamily="17" charset="-128"/>
              </a:rPr>
              <a:t>4</a:t>
            </a:r>
            <a:r>
              <a:rPr kumimoji="1" lang="ja-JP" altLang="en-US" u="sng" dirty="0">
                <a:solidFill>
                  <a:srgbClr val="FF0000"/>
                </a:solidFill>
                <a:latin typeface="ＭＳ 明朝" panose="02020609040205080304" pitchFamily="17" charset="-128"/>
                <a:ea typeface="ＭＳ 明朝" panose="02020609040205080304" pitchFamily="17" charset="-128"/>
              </a:rPr>
              <a:t>分野</a:t>
            </a:r>
            <a:r>
              <a:rPr kumimoji="1" lang="en-US" altLang="ja-JP" u="sng" dirty="0">
                <a:solidFill>
                  <a:srgbClr val="FF0000"/>
                </a:solidFill>
                <a:latin typeface="ＭＳ 明朝" panose="02020609040205080304" pitchFamily="17" charset="-128"/>
                <a:ea typeface="ＭＳ 明朝" panose="02020609040205080304" pitchFamily="17" charset="-128"/>
              </a:rPr>
              <a:t>8</a:t>
            </a:r>
            <a:r>
              <a:rPr kumimoji="1" lang="ja-JP" altLang="en-US" u="sng" dirty="0">
                <a:solidFill>
                  <a:srgbClr val="FF0000"/>
                </a:solidFill>
                <a:latin typeface="ＭＳ 明朝" panose="02020609040205080304" pitchFamily="17" charset="-128"/>
                <a:ea typeface="ＭＳ 明朝" panose="02020609040205080304" pitchFamily="17" charset="-128"/>
              </a:rPr>
              <a:t>条約 → </a:t>
            </a:r>
            <a:r>
              <a:rPr kumimoji="1" lang="en-US" altLang="ja-JP" u="sng" dirty="0">
                <a:solidFill>
                  <a:srgbClr val="FF0000"/>
                </a:solidFill>
                <a:latin typeface="ＭＳ 明朝" panose="02020609040205080304" pitchFamily="17" charset="-128"/>
                <a:ea typeface="ＭＳ 明朝" panose="02020609040205080304" pitchFamily="17" charset="-128"/>
              </a:rPr>
              <a:t>5</a:t>
            </a:r>
            <a:r>
              <a:rPr kumimoji="1" lang="ja-JP" altLang="en-US" u="sng" dirty="0">
                <a:solidFill>
                  <a:srgbClr val="FF0000"/>
                </a:solidFill>
                <a:latin typeface="ＭＳ 明朝" panose="02020609040205080304" pitchFamily="17" charset="-128"/>
                <a:ea typeface="ＭＳ 明朝" panose="02020609040205080304" pitchFamily="17" charset="-128"/>
              </a:rPr>
              <a:t>分野</a:t>
            </a:r>
            <a:r>
              <a:rPr kumimoji="1" lang="en-US" altLang="ja-JP" u="sng" dirty="0">
                <a:solidFill>
                  <a:srgbClr val="FF0000"/>
                </a:solidFill>
                <a:latin typeface="ＭＳ 明朝" panose="02020609040205080304" pitchFamily="17" charset="-128"/>
                <a:ea typeface="ＭＳ 明朝" panose="02020609040205080304" pitchFamily="17" charset="-128"/>
              </a:rPr>
              <a:t>10</a:t>
            </a:r>
            <a:r>
              <a:rPr kumimoji="1" lang="ja-JP" altLang="en-US" u="sng" dirty="0">
                <a:solidFill>
                  <a:srgbClr val="FF0000"/>
                </a:solidFill>
                <a:latin typeface="ＭＳ 明朝" panose="02020609040205080304" pitchFamily="17" charset="-128"/>
                <a:ea typeface="ＭＳ 明朝" panose="02020609040205080304" pitchFamily="17" charset="-128"/>
              </a:rPr>
              <a:t>条約へ</a:t>
            </a:r>
          </a:p>
        </p:txBody>
      </p:sp>
      <p:sp>
        <p:nvSpPr>
          <p:cNvPr id="15" name="テキスト ボックス 14">
            <a:extLst>
              <a:ext uri="{FF2B5EF4-FFF2-40B4-BE49-F238E27FC236}">
                <a16:creationId xmlns:a16="http://schemas.microsoft.com/office/drawing/2014/main" id="{A9F7F8C2-0144-BDDB-0E5D-50811AA3F2A8}"/>
              </a:ext>
            </a:extLst>
          </p:cNvPr>
          <p:cNvSpPr txBox="1">
            <a:spLocks noChangeArrowheads="1"/>
          </p:cNvSpPr>
          <p:nvPr/>
        </p:nvSpPr>
        <p:spPr bwMode="auto">
          <a:xfrm>
            <a:off x="0" y="6386512"/>
            <a:ext cx="9144000" cy="471487"/>
          </a:xfrm>
          <a:prstGeom prst="rect">
            <a:avLst/>
          </a:prstGeom>
          <a:solidFill>
            <a:schemeClr val="accent6"/>
          </a:solidFill>
          <a:ln>
            <a:noFill/>
          </a:ln>
        </p:spPr>
        <p:txBody>
          <a:bodyPr wrap="square"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「国際労働運動の基本原則」として理解されている</a:t>
            </a:r>
          </a:p>
        </p:txBody>
      </p:sp>
    </p:spTree>
    <p:extLst>
      <p:ext uri="{BB962C8B-B14F-4D97-AF65-F5344CB8AC3E}">
        <p14:creationId xmlns:p14="http://schemas.microsoft.com/office/powerpoint/2010/main" val="403864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485652E-248C-73B5-137A-7ED90122B1F5}"/>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40041B47-9C13-BB32-699B-5B3C042CBC7F}"/>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DEA86B9D-7FCD-9235-5A1B-67F155E1BEA6}"/>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52857E2-5B01-2E60-8C72-6B17800E7CC3}"/>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5E69C90-8980-1923-FB17-F33173ED1C9B}"/>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参考：厚生労働省　建設的な労使関係をベースとした取り組み</a:t>
            </a:r>
          </a:p>
        </p:txBody>
      </p:sp>
      <p:pic>
        <p:nvPicPr>
          <p:cNvPr id="9" name="図 8">
            <a:extLst>
              <a:ext uri="{FF2B5EF4-FFF2-40B4-BE49-F238E27FC236}">
                <a16:creationId xmlns:a16="http://schemas.microsoft.com/office/drawing/2014/main" id="{A2D336B7-416C-FE7A-5FF7-8125383466A5}"/>
              </a:ext>
            </a:extLst>
          </p:cNvPr>
          <p:cNvPicPr>
            <a:picLocks noChangeAspect="1"/>
          </p:cNvPicPr>
          <p:nvPr/>
        </p:nvPicPr>
        <p:blipFill rotWithShape="1">
          <a:blip r:embed="rId3"/>
          <a:srcRect l="16970" t="10808" r="17121" b="6766"/>
          <a:stretch/>
        </p:blipFill>
        <p:spPr>
          <a:xfrm>
            <a:off x="332507" y="543668"/>
            <a:ext cx="8542957" cy="6009528"/>
          </a:xfrm>
          <a:prstGeom prst="rect">
            <a:avLst/>
          </a:prstGeom>
        </p:spPr>
      </p:pic>
      <p:sp>
        <p:nvSpPr>
          <p:cNvPr id="12" name="テキスト ボックス 11">
            <a:extLst>
              <a:ext uri="{FF2B5EF4-FFF2-40B4-BE49-F238E27FC236}">
                <a16:creationId xmlns:a16="http://schemas.microsoft.com/office/drawing/2014/main" id="{840FA8B6-5236-36C6-686C-6FF950B866BD}"/>
              </a:ext>
            </a:extLst>
          </p:cNvPr>
          <p:cNvSpPr txBox="1"/>
          <p:nvPr/>
        </p:nvSpPr>
        <p:spPr>
          <a:xfrm>
            <a:off x="1451263" y="6516378"/>
            <a:ext cx="72355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hlinkClick r:id="rId4"/>
              </a:rPr>
              <a:t>https://www.mhlw.go.jp/content/10501000/001181135.pdf</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4979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485652E-248C-73B5-137A-7ED90122B1F5}"/>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40041B47-9C13-BB32-699B-5B3C042CBC7F}"/>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DEA86B9D-7FCD-9235-5A1B-67F155E1BEA6}"/>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52857E2-5B01-2E60-8C72-6B17800E7CC3}"/>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5E69C90-8980-1923-FB17-F33173ED1C9B}"/>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参考：世界の国や地域における人権侵害リスク分析</a:t>
            </a:r>
          </a:p>
        </p:txBody>
      </p:sp>
      <p:pic>
        <p:nvPicPr>
          <p:cNvPr id="2" name="図 1">
            <a:extLst>
              <a:ext uri="{FF2B5EF4-FFF2-40B4-BE49-F238E27FC236}">
                <a16:creationId xmlns:a16="http://schemas.microsoft.com/office/drawing/2014/main" id="{86A374E3-0070-AE3A-92CA-BEB9082A8078}"/>
              </a:ext>
            </a:extLst>
          </p:cNvPr>
          <p:cNvPicPr>
            <a:picLocks noChangeAspect="1"/>
          </p:cNvPicPr>
          <p:nvPr/>
        </p:nvPicPr>
        <p:blipFill>
          <a:blip r:embed="rId3"/>
          <a:stretch>
            <a:fillRect/>
          </a:stretch>
        </p:blipFill>
        <p:spPr>
          <a:xfrm>
            <a:off x="87417" y="607546"/>
            <a:ext cx="6010275" cy="561975"/>
          </a:xfrm>
          <a:prstGeom prst="rect">
            <a:avLst/>
          </a:prstGeom>
        </p:spPr>
      </p:pic>
      <p:pic>
        <p:nvPicPr>
          <p:cNvPr id="3" name="図 2">
            <a:extLst>
              <a:ext uri="{FF2B5EF4-FFF2-40B4-BE49-F238E27FC236}">
                <a16:creationId xmlns:a16="http://schemas.microsoft.com/office/drawing/2014/main" id="{AC02FA97-891E-3C7D-BB11-427B7DD2404E}"/>
              </a:ext>
            </a:extLst>
          </p:cNvPr>
          <p:cNvPicPr>
            <a:picLocks noChangeAspect="1"/>
          </p:cNvPicPr>
          <p:nvPr/>
        </p:nvPicPr>
        <p:blipFill>
          <a:blip r:embed="rId4"/>
          <a:stretch>
            <a:fillRect/>
          </a:stretch>
        </p:blipFill>
        <p:spPr>
          <a:xfrm>
            <a:off x="6021" y="1109806"/>
            <a:ext cx="9117226" cy="5459645"/>
          </a:xfrm>
          <a:prstGeom prst="rect">
            <a:avLst/>
          </a:prstGeom>
        </p:spPr>
      </p:pic>
      <p:pic>
        <p:nvPicPr>
          <p:cNvPr id="4" name="図 3">
            <a:extLst>
              <a:ext uri="{FF2B5EF4-FFF2-40B4-BE49-F238E27FC236}">
                <a16:creationId xmlns:a16="http://schemas.microsoft.com/office/drawing/2014/main" id="{D92503C6-2332-4BE7-ECB3-CCE55771A643}"/>
              </a:ext>
            </a:extLst>
          </p:cNvPr>
          <p:cNvPicPr>
            <a:picLocks noChangeAspect="1"/>
          </p:cNvPicPr>
          <p:nvPr/>
        </p:nvPicPr>
        <p:blipFill rotWithShape="1">
          <a:blip r:embed="rId5"/>
          <a:srcRect r="37291"/>
          <a:stretch/>
        </p:blipFill>
        <p:spPr>
          <a:xfrm>
            <a:off x="6802224" y="581192"/>
            <a:ext cx="2341776" cy="2022537"/>
          </a:xfrm>
          <a:prstGeom prst="rect">
            <a:avLst/>
          </a:prstGeom>
        </p:spPr>
      </p:pic>
      <p:sp>
        <p:nvSpPr>
          <p:cNvPr id="8" name="テキスト ボックス 7">
            <a:extLst>
              <a:ext uri="{FF2B5EF4-FFF2-40B4-BE49-F238E27FC236}">
                <a16:creationId xmlns:a16="http://schemas.microsoft.com/office/drawing/2014/main" id="{2612DD53-4F6A-11F8-74EA-576EF6EE8000}"/>
              </a:ext>
            </a:extLst>
          </p:cNvPr>
          <p:cNvSpPr txBox="1"/>
          <p:nvPr/>
        </p:nvSpPr>
        <p:spPr>
          <a:xfrm>
            <a:off x="2746594" y="6548321"/>
            <a:ext cx="6634830" cy="338554"/>
          </a:xfrm>
          <a:prstGeom prst="rect">
            <a:avLst/>
          </a:prstGeom>
          <a:noFill/>
        </p:spPr>
        <p:txBody>
          <a:bodyPr wrap="none" rtlCol="0">
            <a:spAutoFit/>
          </a:bodyPr>
          <a:lstStyle/>
          <a:p>
            <a:r>
              <a:rPr lang="en-US" altLang="ja-JP" sz="1600" dirty="0"/>
              <a:t>ITUC Global Rights Index 2023 ; https://www.globalrightsindex.org/en/2023 </a:t>
            </a:r>
            <a:endParaRPr kumimoji="1" lang="ja-JP" altLang="en-US" sz="1600" dirty="0"/>
          </a:p>
        </p:txBody>
      </p:sp>
    </p:spTree>
    <p:extLst>
      <p:ext uri="{BB962C8B-B14F-4D97-AF65-F5344CB8AC3E}">
        <p14:creationId xmlns:p14="http://schemas.microsoft.com/office/powerpoint/2010/main" val="12916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64784-7717-ED7D-A73D-32C604CAD950}"/>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210735B-5634-1832-E3F2-054D20822FF1}"/>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51AB5673-6B9D-F2CD-D3B7-A4F5BFCBC03D}"/>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144569F7-1715-0D04-69B1-60A255893258}"/>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B5823025-1642-475D-6900-99489E797A9C}"/>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40BB1F7-AAFF-664C-5710-D2563941B1EC}"/>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ビジネスと人権とは</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四角形: 角を丸くする 1">
            <a:extLst>
              <a:ext uri="{FF2B5EF4-FFF2-40B4-BE49-F238E27FC236}">
                <a16:creationId xmlns:a16="http://schemas.microsoft.com/office/drawing/2014/main" id="{1103D584-5116-051F-D87A-3EE178F4FFFB}"/>
              </a:ext>
            </a:extLst>
          </p:cNvPr>
          <p:cNvSpPr/>
          <p:nvPr/>
        </p:nvSpPr>
        <p:spPr>
          <a:xfrm>
            <a:off x="173255" y="1056992"/>
            <a:ext cx="8758989" cy="5012332"/>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
        <p:nvSpPr>
          <p:cNvPr id="3" name="テキスト ボックス 2">
            <a:extLst>
              <a:ext uri="{FF2B5EF4-FFF2-40B4-BE49-F238E27FC236}">
                <a16:creationId xmlns:a16="http://schemas.microsoft.com/office/drawing/2014/main" id="{D39B0107-6CF6-11FE-38A0-87E2ED2E924A}"/>
              </a:ext>
            </a:extLst>
          </p:cNvPr>
          <p:cNvSpPr txBox="1"/>
          <p:nvPr/>
        </p:nvSpPr>
        <p:spPr>
          <a:xfrm>
            <a:off x="394637" y="1314172"/>
            <a:ext cx="8287350" cy="4124206"/>
          </a:xfrm>
          <a:prstGeom prst="rect">
            <a:avLst/>
          </a:prstGeom>
          <a:noFill/>
        </p:spPr>
        <p:txBody>
          <a:bodyPr wrap="square">
            <a:spAutoFit/>
          </a:bodyPr>
          <a:lstStyle/>
          <a:p>
            <a:pPr algn="ctr"/>
            <a:endParaRPr lang="en-US" altLang="ja-JP" sz="24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ja-JP" sz="2800" b="1" kern="100" dirty="0">
                <a:solidFill>
                  <a:srgbClr val="0070C0"/>
                </a:solidFill>
                <a:effectLst/>
                <a:latin typeface="Meiryo UI" panose="020B0604030504040204" pitchFamily="50" charset="-128"/>
                <a:ea typeface="Meiryo UI" panose="020B0604030504040204" pitchFamily="50" charset="-128"/>
                <a:cs typeface="Times New Roman" panose="02020603050405020304" pitchFamily="18" charset="0"/>
              </a:rPr>
              <a:t>企業の事業活動</a:t>
            </a:r>
            <a:endParaRPr lang="en-US" altLang="ja-JP" sz="2800" b="1" kern="100" dirty="0">
              <a:solidFill>
                <a:srgbClr val="0070C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endParaRPr lang="en-US" altLang="ja-JP" sz="5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ja-JP" sz="22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（原材料調達、製造から利用、廃棄、再資源化までのサプライチェーン）</a:t>
            </a:r>
            <a:endParaRPr lang="en-US" altLang="ja-JP" sz="220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algn="ctr"/>
            <a:endParaRPr lang="en-US" altLang="ja-JP" sz="200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220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と</a:t>
            </a:r>
            <a:endParaRPr lang="en-US" altLang="ja-JP" sz="220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algn="ctr"/>
            <a:endParaRPr lang="en-US" altLang="ja-JP" sz="20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ja-JP" sz="2800" b="1" kern="100" dirty="0">
                <a:solidFill>
                  <a:srgbClr val="0070C0"/>
                </a:solidFill>
                <a:effectLst/>
                <a:latin typeface="Meiryo UI" panose="020B0604030504040204" pitchFamily="50" charset="-128"/>
                <a:ea typeface="Meiryo UI" panose="020B0604030504040204" pitchFamily="50" charset="-128"/>
                <a:cs typeface="Times New Roman" panose="02020603050405020304" pitchFamily="18" charset="0"/>
              </a:rPr>
              <a:t>ステークホルダー</a:t>
            </a:r>
            <a:endParaRPr lang="en-US" altLang="ja-JP" sz="2800" b="1" kern="100" dirty="0">
              <a:solidFill>
                <a:srgbClr val="0070C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endParaRPr lang="en-US" altLang="ja-JP" sz="500" b="1"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ja-JP" sz="22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（労働者、消費者、地域住民など）</a:t>
            </a:r>
            <a:endParaRPr lang="en-US" altLang="ja-JP" sz="22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endParaRPr lang="en-US" altLang="ja-JP" sz="200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algn="ctr"/>
            <a:endParaRPr lang="en-US" altLang="ja-JP" sz="200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20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22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との関わりにおける</a:t>
            </a:r>
            <a:r>
              <a:rPr lang="ja-JP" altLang="en-US" sz="2000" kern="100"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2800" b="1" kern="100" dirty="0">
                <a:solidFill>
                  <a:srgbClr val="0070C0"/>
                </a:solidFill>
                <a:effectLst/>
                <a:latin typeface="Meiryo UI" panose="020B0604030504040204" pitchFamily="50" charset="-128"/>
                <a:ea typeface="Meiryo UI" panose="020B0604030504040204" pitchFamily="50" charset="-128"/>
                <a:cs typeface="Times New Roman" panose="02020603050405020304" pitchFamily="18" charset="0"/>
              </a:rPr>
              <a:t>人権課題</a:t>
            </a:r>
            <a:r>
              <a:rPr lang="ja-JP" altLang="en-US" sz="2400" b="1" kern="100" dirty="0">
                <a:solidFill>
                  <a:srgbClr val="0070C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2200" kern="100"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を包括的にとらえた概念</a:t>
            </a:r>
          </a:p>
        </p:txBody>
      </p:sp>
    </p:spTree>
    <p:extLst>
      <p:ext uri="{BB962C8B-B14F-4D97-AF65-F5344CB8AC3E}">
        <p14:creationId xmlns:p14="http://schemas.microsoft.com/office/powerpoint/2010/main" val="34931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5CB0F-0A56-150C-044F-AAAA429628F7}"/>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172BD32-3F49-A82B-EE80-84EFE8E3088D}"/>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0EBDD79A-8151-1F19-DDE3-4F26DC980B0F}"/>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5AC7AAEC-F774-F805-4405-AD0DB8F2B0C7}"/>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2338B2B1-B072-097F-F2C3-C518620A7101}"/>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CD8992D1-DDEB-1BCA-53F5-F9F2A09DDF31}"/>
              </a:ext>
            </a:extLst>
          </p:cNvPr>
          <p:cNvSpPr txBox="1"/>
          <p:nvPr/>
        </p:nvSpPr>
        <p:spPr>
          <a:xfrm>
            <a:off x="-19876" y="72878"/>
            <a:ext cx="91638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ビジネスに関係する人権問題の代表例</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1A093BC2-1759-4A86-6370-9F442B0B730A}"/>
              </a:ext>
            </a:extLst>
          </p:cNvPr>
          <p:cNvSpPr txBox="1"/>
          <p:nvPr/>
        </p:nvSpPr>
        <p:spPr>
          <a:xfrm>
            <a:off x="7313812" y="135502"/>
            <a:ext cx="176500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 </a:t>
            </a:r>
            <a:r>
              <a:rPr kumimoji="1" lang="en-US" altLang="ja-JP"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lang="en-US" altLang="ja-JP" sz="900" dirty="0">
                <a:solidFill>
                  <a:prstClr val="black">
                    <a:lumMod val="75000"/>
                    <a:lumOff val="25000"/>
                  </a:prstClr>
                </a:solidFill>
                <a:latin typeface="Meiryo UI" panose="020B0604030504040204" pitchFamily="50" charset="-128"/>
                <a:ea typeface="Meiryo UI" panose="020B0604030504040204" pitchFamily="50" charset="-128"/>
              </a:rPr>
              <a:t>14</a:t>
            </a:r>
            <a:r>
              <a:rPr kumimoji="1" lang="ja-JP" altLang="en-US" sz="9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ページ</a:t>
            </a:r>
          </a:p>
        </p:txBody>
      </p:sp>
      <p:pic>
        <p:nvPicPr>
          <p:cNvPr id="2" name="Picture 2" descr="ラナプラザ崩壊">
            <a:extLst>
              <a:ext uri="{FF2B5EF4-FFF2-40B4-BE49-F238E27FC236}">
                <a16:creationId xmlns:a16="http://schemas.microsoft.com/office/drawing/2014/main" id="{53A20275-16D6-4795-598C-36E5FFF0E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875" y="1515799"/>
            <a:ext cx="7202086" cy="478888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DB57620E-2C61-A550-7060-9324ED89AD02}"/>
              </a:ext>
            </a:extLst>
          </p:cNvPr>
          <p:cNvSpPr txBox="1"/>
          <p:nvPr/>
        </p:nvSpPr>
        <p:spPr>
          <a:xfrm>
            <a:off x="440675" y="537557"/>
            <a:ext cx="8373174" cy="908903"/>
          </a:xfrm>
          <a:prstGeom prst="rect">
            <a:avLst/>
          </a:prstGeom>
          <a:noFill/>
        </p:spPr>
        <p:txBody>
          <a:bodyPr wrap="square">
            <a:spAutoFit/>
          </a:bodyPr>
          <a:lstStyle/>
          <a:p>
            <a:pPr>
              <a:lnSpc>
                <a:spcPts val="2200"/>
              </a:lnSpc>
            </a:pPr>
            <a:r>
              <a:rPr lang="en-US" altLang="ja-JP" sz="1600" b="0" i="0" dirty="0">
                <a:solidFill>
                  <a:srgbClr val="333333"/>
                </a:solidFill>
                <a:effectLst/>
                <a:latin typeface="Meiryo UI" panose="020B0604030504040204" pitchFamily="50" charset="-128"/>
                <a:ea typeface="Meiryo UI" panose="020B0604030504040204" pitchFamily="50" charset="-128"/>
              </a:rPr>
              <a:t>2013</a:t>
            </a:r>
            <a:r>
              <a:rPr lang="ja-JP" altLang="en-US" sz="1600" b="0" i="0" dirty="0">
                <a:solidFill>
                  <a:srgbClr val="333333"/>
                </a:solidFill>
                <a:effectLst/>
                <a:latin typeface="Meiryo UI" panose="020B0604030504040204" pitchFamily="50" charset="-128"/>
                <a:ea typeface="Meiryo UI" panose="020B0604030504040204" pitchFamily="50" charset="-128"/>
              </a:rPr>
              <a:t>年</a:t>
            </a:r>
            <a:r>
              <a:rPr lang="en-US" altLang="ja-JP" sz="1600" b="0" i="0" dirty="0">
                <a:solidFill>
                  <a:srgbClr val="333333"/>
                </a:solidFill>
                <a:effectLst/>
                <a:latin typeface="Meiryo UI" panose="020B0604030504040204" pitchFamily="50" charset="-128"/>
                <a:ea typeface="Meiryo UI" panose="020B0604030504040204" pitchFamily="50" charset="-128"/>
              </a:rPr>
              <a:t>4</a:t>
            </a:r>
            <a:r>
              <a:rPr lang="ja-JP" altLang="en-US" sz="1600" b="0" i="0" dirty="0">
                <a:solidFill>
                  <a:srgbClr val="333333"/>
                </a:solidFill>
                <a:effectLst/>
                <a:latin typeface="Meiryo UI" panose="020B0604030504040204" pitchFamily="50" charset="-128"/>
                <a:ea typeface="Meiryo UI" panose="020B0604030504040204" pitchFamily="50" charset="-128"/>
              </a:rPr>
              <a:t>月 バングラデシュ首都ダッカ近郊にある</a:t>
            </a:r>
            <a:r>
              <a:rPr lang="en-US" altLang="ja-JP" sz="1600" b="0" i="0" dirty="0">
                <a:solidFill>
                  <a:srgbClr val="333333"/>
                </a:solidFill>
                <a:effectLst/>
                <a:latin typeface="Meiryo UI" panose="020B0604030504040204" pitchFamily="50" charset="-128"/>
                <a:ea typeface="Meiryo UI" panose="020B0604030504040204" pitchFamily="50" charset="-128"/>
              </a:rPr>
              <a:t>8</a:t>
            </a:r>
            <a:r>
              <a:rPr lang="ja-JP" altLang="en-US" sz="1600" b="0" i="0" dirty="0">
                <a:solidFill>
                  <a:srgbClr val="333333"/>
                </a:solidFill>
                <a:effectLst/>
                <a:latin typeface="Meiryo UI" panose="020B0604030504040204" pitchFamily="50" charset="-128"/>
                <a:ea typeface="Meiryo UI" panose="020B0604030504040204" pitchFamily="50" charset="-128"/>
              </a:rPr>
              <a:t>階建ての</a:t>
            </a:r>
            <a:r>
              <a:rPr lang="ja-JP" altLang="en-US" sz="1600" b="0" i="0" dirty="0">
                <a:solidFill>
                  <a:srgbClr val="333333"/>
                </a:solidFill>
                <a:effectLst/>
                <a:highlight>
                  <a:srgbClr val="FFFF00"/>
                </a:highlight>
                <a:latin typeface="Meiryo UI" panose="020B0604030504040204" pitchFamily="50" charset="-128"/>
                <a:ea typeface="Meiryo UI" panose="020B0604030504040204" pitchFamily="50" charset="-128"/>
              </a:rPr>
              <a:t>商業ビル「ラナ・プラザ」が崩落</a:t>
            </a:r>
            <a:r>
              <a:rPr lang="ja-JP" altLang="en-US" sz="1600" b="0" i="0" dirty="0">
                <a:solidFill>
                  <a:srgbClr val="333333"/>
                </a:solidFill>
                <a:effectLst/>
                <a:latin typeface="Meiryo UI" panose="020B0604030504040204" pitchFamily="50" charset="-128"/>
                <a:ea typeface="Meiryo UI" panose="020B0604030504040204" pitchFamily="50" charset="-128"/>
              </a:rPr>
              <a:t>。</a:t>
            </a:r>
            <a:endParaRPr lang="en-US" altLang="ja-JP" sz="1600" b="0" i="0" dirty="0">
              <a:solidFill>
                <a:srgbClr val="333333"/>
              </a:solidFill>
              <a:effectLst/>
              <a:latin typeface="Meiryo UI" panose="020B0604030504040204" pitchFamily="50" charset="-128"/>
              <a:ea typeface="Meiryo UI" panose="020B0604030504040204" pitchFamily="50" charset="-128"/>
            </a:endParaRPr>
          </a:p>
          <a:p>
            <a:pPr>
              <a:lnSpc>
                <a:spcPts val="2200"/>
              </a:lnSpc>
            </a:pPr>
            <a:r>
              <a:rPr lang="ja-JP" altLang="en-US" sz="1600" b="0" i="0" dirty="0">
                <a:solidFill>
                  <a:srgbClr val="333333"/>
                </a:solidFill>
                <a:effectLst/>
                <a:latin typeface="Meiryo UI" panose="020B0604030504040204" pitchFamily="50" charset="-128"/>
                <a:ea typeface="Meiryo UI" panose="020B0604030504040204" pitchFamily="50" charset="-128"/>
              </a:rPr>
              <a:t>ファストファッション</a:t>
            </a:r>
            <a:r>
              <a:rPr lang="ja-JP" altLang="en-US" sz="1600" dirty="0">
                <a:solidFill>
                  <a:srgbClr val="333333"/>
                </a:solidFill>
                <a:latin typeface="Meiryo UI" panose="020B0604030504040204" pitchFamily="50" charset="-128"/>
                <a:ea typeface="Meiryo UI" panose="020B0604030504040204" pitchFamily="50" charset="-128"/>
              </a:rPr>
              <a:t>の縫製工場が入居、</a:t>
            </a:r>
            <a:r>
              <a:rPr lang="ja-JP" altLang="en-US" sz="1600" b="0" i="0" dirty="0">
                <a:solidFill>
                  <a:srgbClr val="333333"/>
                </a:solidFill>
                <a:effectLst/>
                <a:highlight>
                  <a:srgbClr val="FFFF00"/>
                </a:highlight>
                <a:latin typeface="Meiryo UI" panose="020B0604030504040204" pitchFamily="50" charset="-128"/>
                <a:ea typeface="Meiryo UI" panose="020B0604030504040204" pitchFamily="50" charset="-128"/>
              </a:rPr>
              <a:t>死者</a:t>
            </a:r>
            <a:r>
              <a:rPr lang="en-US" altLang="ja-JP" sz="1600" b="0" i="0" dirty="0">
                <a:solidFill>
                  <a:srgbClr val="333333"/>
                </a:solidFill>
                <a:effectLst/>
                <a:highlight>
                  <a:srgbClr val="FFFF00"/>
                </a:highlight>
                <a:latin typeface="Meiryo UI" panose="020B0604030504040204" pitchFamily="50" charset="-128"/>
                <a:ea typeface="Meiryo UI" panose="020B0604030504040204" pitchFamily="50" charset="-128"/>
              </a:rPr>
              <a:t>1,000</a:t>
            </a:r>
            <a:r>
              <a:rPr lang="ja-JP" altLang="en-US" sz="1600" b="0" i="0" dirty="0">
                <a:solidFill>
                  <a:srgbClr val="333333"/>
                </a:solidFill>
                <a:effectLst/>
                <a:highlight>
                  <a:srgbClr val="FFFF00"/>
                </a:highlight>
                <a:latin typeface="Meiryo UI" panose="020B0604030504040204" pitchFamily="50" charset="-128"/>
                <a:ea typeface="Meiryo UI" panose="020B0604030504040204" pitchFamily="50" charset="-128"/>
              </a:rPr>
              <a:t>人以上、負傷者</a:t>
            </a:r>
            <a:r>
              <a:rPr lang="en-US" altLang="ja-JP" sz="1600" b="0" i="0" dirty="0">
                <a:solidFill>
                  <a:srgbClr val="333333"/>
                </a:solidFill>
                <a:effectLst/>
                <a:highlight>
                  <a:srgbClr val="FFFF00"/>
                </a:highlight>
                <a:latin typeface="Meiryo UI" panose="020B0604030504040204" pitchFamily="50" charset="-128"/>
                <a:ea typeface="Meiryo UI" panose="020B0604030504040204" pitchFamily="50" charset="-128"/>
              </a:rPr>
              <a:t>2,500</a:t>
            </a:r>
            <a:r>
              <a:rPr lang="ja-JP" altLang="en-US" sz="1600" b="0" i="0" dirty="0">
                <a:solidFill>
                  <a:srgbClr val="333333"/>
                </a:solidFill>
                <a:effectLst/>
                <a:highlight>
                  <a:srgbClr val="FFFF00"/>
                </a:highlight>
                <a:latin typeface="Meiryo UI" panose="020B0604030504040204" pitchFamily="50" charset="-128"/>
                <a:ea typeface="Meiryo UI" panose="020B0604030504040204" pitchFamily="50" charset="-128"/>
              </a:rPr>
              <a:t>人以上</a:t>
            </a:r>
            <a:r>
              <a:rPr lang="ja-JP" altLang="en-US" sz="1600" b="0" i="0" dirty="0">
                <a:solidFill>
                  <a:srgbClr val="333333"/>
                </a:solidFill>
                <a:effectLst/>
                <a:latin typeface="Meiryo UI" panose="020B0604030504040204" pitchFamily="50" charset="-128"/>
                <a:ea typeface="Meiryo UI" panose="020B0604030504040204" pitchFamily="50" charset="-128"/>
              </a:rPr>
              <a:t>。</a:t>
            </a:r>
            <a:endParaRPr lang="en-US" altLang="ja-JP" sz="1600" b="0" i="0" dirty="0">
              <a:solidFill>
                <a:srgbClr val="333333"/>
              </a:solidFill>
              <a:effectLst/>
              <a:latin typeface="Meiryo UI" panose="020B0604030504040204" pitchFamily="50" charset="-128"/>
              <a:ea typeface="Meiryo UI" panose="020B0604030504040204" pitchFamily="50" charset="-128"/>
            </a:endParaRPr>
          </a:p>
          <a:p>
            <a:pPr>
              <a:lnSpc>
                <a:spcPts val="2200"/>
              </a:lnSpc>
            </a:pPr>
            <a:r>
              <a:rPr lang="ja-JP" altLang="en-US" sz="1600" dirty="0">
                <a:solidFill>
                  <a:srgbClr val="333333"/>
                </a:solidFill>
                <a:latin typeface="Meiryo UI" panose="020B0604030504040204" pitchFamily="50" charset="-128"/>
                <a:ea typeface="Meiryo UI" panose="020B0604030504040204" pitchFamily="50" charset="-128"/>
              </a:rPr>
              <a:t>違法増築した</a:t>
            </a:r>
            <a:r>
              <a:rPr lang="ja-JP" altLang="en-US" sz="1600" b="0" i="0" dirty="0">
                <a:solidFill>
                  <a:srgbClr val="333333"/>
                </a:solidFill>
                <a:effectLst/>
                <a:latin typeface="Meiryo UI" panose="020B0604030504040204" pitchFamily="50" charset="-128"/>
                <a:ea typeface="Meiryo UI" panose="020B0604030504040204" pitchFamily="50" charset="-128"/>
              </a:rPr>
              <a:t>ビルの上層階に大型発電機・数千台のミシンが配置されていた。振動</a:t>
            </a:r>
            <a:r>
              <a:rPr lang="ja-JP" altLang="en-US" sz="1600" dirty="0">
                <a:solidFill>
                  <a:srgbClr val="333333"/>
                </a:solidFill>
                <a:latin typeface="Meiryo UI" panose="020B0604030504040204" pitchFamily="50" charset="-128"/>
                <a:ea typeface="Meiryo UI" panose="020B0604030504040204" pitchFamily="50" charset="-128"/>
              </a:rPr>
              <a:t>により</a:t>
            </a:r>
            <a:r>
              <a:rPr lang="ja-JP" altLang="en-US" sz="1600" b="0" i="0" dirty="0">
                <a:solidFill>
                  <a:srgbClr val="333333"/>
                </a:solidFill>
                <a:effectLst/>
                <a:latin typeface="Meiryo UI" panose="020B0604030504040204" pitchFamily="50" charset="-128"/>
                <a:ea typeface="Meiryo UI" panose="020B0604030504040204" pitchFamily="50" charset="-128"/>
              </a:rPr>
              <a:t>ビルが崩落。</a:t>
            </a:r>
            <a:endParaRPr lang="en-US" altLang="ja-JP" sz="1600" b="0" i="0" dirty="0">
              <a:solidFill>
                <a:srgbClr val="333333"/>
              </a:solidFill>
              <a:effectLst/>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69C0CE2D-AA80-3B18-6767-5CB096544102}"/>
              </a:ext>
            </a:extLst>
          </p:cNvPr>
          <p:cNvSpPr/>
          <p:nvPr/>
        </p:nvSpPr>
        <p:spPr>
          <a:xfrm>
            <a:off x="103026" y="2316580"/>
            <a:ext cx="1648251" cy="58816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建物の違法増築</a:t>
            </a:r>
            <a:endParaRPr kumimoji="1"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ずさんな安全管理</a:t>
            </a:r>
            <a:endParaRPr kumimoji="1" lang="ja-JP" altLang="en-US" sz="1400"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472329E5-4FCA-8B40-4342-0D3EA33D87D9}"/>
              </a:ext>
            </a:extLst>
          </p:cNvPr>
          <p:cNvSpPr/>
          <p:nvPr/>
        </p:nvSpPr>
        <p:spPr>
          <a:xfrm>
            <a:off x="165811" y="4941225"/>
            <a:ext cx="1407145" cy="58816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結社の自由の</a:t>
            </a:r>
            <a:endParaRPr kumimoji="1"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弾圧</a:t>
            </a:r>
            <a:endParaRPr kumimoji="1" lang="ja-JP" altLang="en-US" sz="14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781A9380-9980-0814-D1A0-ADCA20710BA8}"/>
              </a:ext>
            </a:extLst>
          </p:cNvPr>
          <p:cNvSpPr/>
          <p:nvPr/>
        </p:nvSpPr>
        <p:spPr>
          <a:xfrm>
            <a:off x="7648677" y="3224004"/>
            <a:ext cx="1368592" cy="897548"/>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長時間労働</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児童労働</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強制労働</a:t>
            </a:r>
            <a:endParaRPr lang="en-US" altLang="ja-JP" sz="1400"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79C917D8-ECBF-1F1F-EBAE-C18D79778165}"/>
              </a:ext>
            </a:extLst>
          </p:cNvPr>
          <p:cNvSpPr/>
          <p:nvPr/>
        </p:nvSpPr>
        <p:spPr>
          <a:xfrm>
            <a:off x="7186239" y="1724436"/>
            <a:ext cx="1893814" cy="58816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低価格製品を</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実現する低賃金労働</a:t>
            </a:r>
            <a:endParaRPr kumimoji="1" lang="ja-JP" altLang="en-US" sz="1400" dirty="0">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023E6B85-E0D3-2C11-AD27-3F648B3F5F08}"/>
              </a:ext>
            </a:extLst>
          </p:cNvPr>
          <p:cNvSpPr/>
          <p:nvPr/>
        </p:nvSpPr>
        <p:spPr>
          <a:xfrm>
            <a:off x="7186239" y="5166153"/>
            <a:ext cx="1861210" cy="72647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実態を知らなかった</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発注元・</a:t>
            </a:r>
            <a:r>
              <a:rPr lang="ja-JP" altLang="en-US" sz="1400" dirty="0">
                <a:latin typeface="Meiryo UI" panose="020B0604030504040204" pitchFamily="50" charset="-128"/>
                <a:ea typeface="Meiryo UI" panose="020B0604030504040204" pitchFamily="50" charset="-128"/>
              </a:rPr>
              <a:t>消費者</a:t>
            </a:r>
            <a:endParaRPr kumimoji="1" lang="en-US" altLang="ja-JP" sz="14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2DC8EBC-7CBF-8883-86F1-BF384A7E951F}"/>
              </a:ext>
            </a:extLst>
          </p:cNvPr>
          <p:cNvSpPr txBox="1">
            <a:spLocks noChangeArrowheads="1"/>
          </p:cNvSpPr>
          <p:nvPr/>
        </p:nvSpPr>
        <p:spPr bwMode="auto">
          <a:xfrm>
            <a:off x="0" y="6357938"/>
            <a:ext cx="9144000" cy="500062"/>
          </a:xfrm>
          <a:prstGeom prst="rect">
            <a:avLst/>
          </a:prstGeom>
          <a:solidFill>
            <a:schemeClr val="accent6"/>
          </a:solidFill>
          <a:ln>
            <a:noFill/>
          </a:ln>
        </p:spPr>
        <p:txBody>
          <a:bodyPr wrap="square"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サプライチェーンの末端、弱い立場の人たちの人権尊重の論議が加速</a:t>
            </a:r>
            <a:endPar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92840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302F0-1A36-F971-0519-B17048FDECE4}"/>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9C97F53-E8E2-3B6A-85F7-02DDE28233BA}"/>
              </a:ext>
            </a:extLst>
          </p:cNvPr>
          <p:cNvSpPr txBox="1"/>
          <p:nvPr/>
        </p:nvSpPr>
        <p:spPr>
          <a:xfrm>
            <a:off x="1775792" y="9939"/>
            <a:ext cx="55493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ビジョン実現活動への人権</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DD</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の反映イメージ</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AB194407-E2F0-F35A-52E0-FC549B4E8794}"/>
              </a:ext>
            </a:extLst>
          </p:cNvPr>
          <p:cNvSpPr/>
          <p:nvPr/>
        </p:nvSpPr>
        <p:spPr>
          <a:xfrm>
            <a:off x="0" y="-1"/>
            <a:ext cx="9163876" cy="480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a:extLst>
              <a:ext uri="{FF2B5EF4-FFF2-40B4-BE49-F238E27FC236}">
                <a16:creationId xmlns:a16="http://schemas.microsoft.com/office/drawing/2014/main" id="{FA1D1C37-CACB-C72F-32FB-004226A99CF8}"/>
              </a:ext>
            </a:extLst>
          </p:cNvPr>
          <p:cNvCxnSpPr>
            <a:cxnSpLocks/>
          </p:cNvCxnSpPr>
          <p:nvPr/>
        </p:nvCxnSpPr>
        <p:spPr>
          <a:xfrm>
            <a:off x="-16001" y="480282"/>
            <a:ext cx="9163876" cy="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DBEBFD7B-A2DD-E9CE-CFDD-C3EF052A6B68}"/>
              </a:ext>
            </a:extLst>
          </p:cNvPr>
          <p:cNvCxnSpPr>
            <a:cxnSpLocks/>
          </p:cNvCxnSpPr>
          <p:nvPr/>
        </p:nvCxnSpPr>
        <p:spPr>
          <a:xfrm>
            <a:off x="-19876" y="533289"/>
            <a:ext cx="9163876"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B7519AED-67B4-9150-723E-1964F25C0A91}"/>
              </a:ext>
            </a:extLst>
          </p:cNvPr>
          <p:cNvSpPr txBox="1"/>
          <p:nvPr/>
        </p:nvSpPr>
        <p:spPr>
          <a:xfrm>
            <a:off x="-91316" y="72878"/>
            <a:ext cx="80923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参考：</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海外事業体での</a:t>
            </a:r>
            <a:r>
              <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人権侵害を含めた</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労使問題が日本にどう関係するか</a:t>
            </a:r>
            <a:endParaRPr kumimoji="1" lang="ja-JP" altLang="en-US" sz="2000" b="1"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p:txBody>
      </p:sp>
      <p:pic>
        <p:nvPicPr>
          <p:cNvPr id="3" name="図 2">
            <a:extLst>
              <a:ext uri="{FF2B5EF4-FFF2-40B4-BE49-F238E27FC236}">
                <a16:creationId xmlns:a16="http://schemas.microsoft.com/office/drawing/2014/main" id="{32E099F4-36D1-7BA0-30D0-6A75F00530A6}"/>
              </a:ext>
            </a:extLst>
          </p:cNvPr>
          <p:cNvPicPr>
            <a:picLocks noChangeAspect="1"/>
          </p:cNvPicPr>
          <p:nvPr/>
        </p:nvPicPr>
        <p:blipFill>
          <a:blip r:embed="rId3"/>
          <a:stretch>
            <a:fillRect/>
          </a:stretch>
        </p:blipFill>
        <p:spPr>
          <a:xfrm>
            <a:off x="2716647" y="4838883"/>
            <a:ext cx="1140672" cy="1305987"/>
          </a:xfrm>
          <a:prstGeom prst="rect">
            <a:avLst/>
          </a:prstGeom>
        </p:spPr>
      </p:pic>
      <p:sp>
        <p:nvSpPr>
          <p:cNvPr id="4" name="テキスト ボックス 3">
            <a:extLst>
              <a:ext uri="{FF2B5EF4-FFF2-40B4-BE49-F238E27FC236}">
                <a16:creationId xmlns:a16="http://schemas.microsoft.com/office/drawing/2014/main" id="{106A560C-0164-E101-C7F8-160A20D96668}"/>
              </a:ext>
            </a:extLst>
          </p:cNvPr>
          <p:cNvSpPr txBox="1"/>
          <p:nvPr/>
        </p:nvSpPr>
        <p:spPr>
          <a:xfrm>
            <a:off x="175335" y="620118"/>
            <a:ext cx="882662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１）ストによる海外工場生産停止　⇒　販売減による日本本社へのロイヤリティ減少</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B472DF3B-FE88-4D8A-AD07-ABBB8B564C2C}"/>
              </a:ext>
            </a:extLst>
          </p:cNvPr>
          <p:cNvSpPr txBox="1"/>
          <p:nvPr/>
        </p:nvSpPr>
        <p:spPr>
          <a:xfrm>
            <a:off x="175335" y="2535045"/>
            <a:ext cx="865794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２）ストによる海外から日本への部品出荷停止　⇒　国内生産停止</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6E175A3B-5390-8906-D5BA-CA880D836DBA}"/>
              </a:ext>
            </a:extLst>
          </p:cNvPr>
          <p:cNvSpPr txBox="1"/>
          <p:nvPr/>
        </p:nvSpPr>
        <p:spPr>
          <a:xfrm>
            <a:off x="175335" y="4491615"/>
            <a:ext cx="85336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３）人権侵害にあたる問題の発生　⇒　製品不買運動</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 name="図 9">
            <a:extLst>
              <a:ext uri="{FF2B5EF4-FFF2-40B4-BE49-F238E27FC236}">
                <a16:creationId xmlns:a16="http://schemas.microsoft.com/office/drawing/2014/main" id="{7C17CE84-C527-C728-DB4F-7E98F820A22B}"/>
              </a:ext>
            </a:extLst>
          </p:cNvPr>
          <p:cNvPicPr>
            <a:picLocks noChangeAspect="1"/>
          </p:cNvPicPr>
          <p:nvPr/>
        </p:nvPicPr>
        <p:blipFill>
          <a:blip r:embed="rId4"/>
          <a:stretch>
            <a:fillRect/>
          </a:stretch>
        </p:blipFill>
        <p:spPr>
          <a:xfrm>
            <a:off x="888957" y="3137338"/>
            <a:ext cx="1397434" cy="1321777"/>
          </a:xfrm>
          <a:prstGeom prst="rect">
            <a:avLst/>
          </a:prstGeom>
        </p:spPr>
      </p:pic>
      <p:pic>
        <p:nvPicPr>
          <p:cNvPr id="12" name="図 11">
            <a:extLst>
              <a:ext uri="{FF2B5EF4-FFF2-40B4-BE49-F238E27FC236}">
                <a16:creationId xmlns:a16="http://schemas.microsoft.com/office/drawing/2014/main" id="{5E52B840-9E3C-462D-0FEF-41CEAC67C68B}"/>
              </a:ext>
            </a:extLst>
          </p:cNvPr>
          <p:cNvPicPr>
            <a:picLocks noChangeAspect="1"/>
          </p:cNvPicPr>
          <p:nvPr/>
        </p:nvPicPr>
        <p:blipFill>
          <a:blip r:embed="rId5"/>
          <a:stretch>
            <a:fillRect/>
          </a:stretch>
        </p:blipFill>
        <p:spPr>
          <a:xfrm>
            <a:off x="888957" y="1117789"/>
            <a:ext cx="1015118" cy="1157460"/>
          </a:xfrm>
          <a:prstGeom prst="rect">
            <a:avLst/>
          </a:prstGeom>
        </p:spPr>
      </p:pic>
      <p:pic>
        <p:nvPicPr>
          <p:cNvPr id="14" name="図 13">
            <a:extLst>
              <a:ext uri="{FF2B5EF4-FFF2-40B4-BE49-F238E27FC236}">
                <a16:creationId xmlns:a16="http://schemas.microsoft.com/office/drawing/2014/main" id="{2FBBC3BC-F67C-8122-F601-62C501E64C35}"/>
              </a:ext>
            </a:extLst>
          </p:cNvPr>
          <p:cNvPicPr>
            <a:picLocks noChangeAspect="1"/>
          </p:cNvPicPr>
          <p:nvPr/>
        </p:nvPicPr>
        <p:blipFill>
          <a:blip r:embed="rId6"/>
          <a:stretch>
            <a:fillRect/>
          </a:stretch>
        </p:blipFill>
        <p:spPr>
          <a:xfrm>
            <a:off x="2608309" y="2984080"/>
            <a:ext cx="1481525" cy="1509835"/>
          </a:xfrm>
          <a:prstGeom prst="rect">
            <a:avLst/>
          </a:prstGeom>
        </p:spPr>
      </p:pic>
      <p:pic>
        <p:nvPicPr>
          <p:cNvPr id="15" name="図 14">
            <a:extLst>
              <a:ext uri="{FF2B5EF4-FFF2-40B4-BE49-F238E27FC236}">
                <a16:creationId xmlns:a16="http://schemas.microsoft.com/office/drawing/2014/main" id="{EC013A1F-CC55-1C72-8050-44BA1C4A677B}"/>
              </a:ext>
            </a:extLst>
          </p:cNvPr>
          <p:cNvPicPr>
            <a:picLocks noChangeAspect="1"/>
          </p:cNvPicPr>
          <p:nvPr/>
        </p:nvPicPr>
        <p:blipFill>
          <a:blip r:embed="rId5"/>
          <a:stretch>
            <a:fillRect/>
          </a:stretch>
        </p:blipFill>
        <p:spPr>
          <a:xfrm>
            <a:off x="1904075" y="1119115"/>
            <a:ext cx="1015118" cy="1157460"/>
          </a:xfrm>
          <a:prstGeom prst="rect">
            <a:avLst/>
          </a:prstGeom>
        </p:spPr>
      </p:pic>
      <p:pic>
        <p:nvPicPr>
          <p:cNvPr id="16" name="図 15">
            <a:extLst>
              <a:ext uri="{FF2B5EF4-FFF2-40B4-BE49-F238E27FC236}">
                <a16:creationId xmlns:a16="http://schemas.microsoft.com/office/drawing/2014/main" id="{C304EF6E-C3FB-05BE-556B-0E47C4F767C6}"/>
              </a:ext>
            </a:extLst>
          </p:cNvPr>
          <p:cNvPicPr>
            <a:picLocks noChangeAspect="1"/>
          </p:cNvPicPr>
          <p:nvPr/>
        </p:nvPicPr>
        <p:blipFill>
          <a:blip r:embed="rId5"/>
          <a:stretch>
            <a:fillRect/>
          </a:stretch>
        </p:blipFill>
        <p:spPr>
          <a:xfrm>
            <a:off x="2919193" y="1117789"/>
            <a:ext cx="1015118" cy="1157460"/>
          </a:xfrm>
          <a:prstGeom prst="rect">
            <a:avLst/>
          </a:prstGeom>
        </p:spPr>
      </p:pic>
      <p:pic>
        <p:nvPicPr>
          <p:cNvPr id="17" name="図 16">
            <a:extLst>
              <a:ext uri="{FF2B5EF4-FFF2-40B4-BE49-F238E27FC236}">
                <a16:creationId xmlns:a16="http://schemas.microsoft.com/office/drawing/2014/main" id="{17759BB1-26A8-9EED-C84C-8C59C338545C}"/>
              </a:ext>
            </a:extLst>
          </p:cNvPr>
          <p:cNvPicPr>
            <a:picLocks noChangeAspect="1"/>
          </p:cNvPicPr>
          <p:nvPr/>
        </p:nvPicPr>
        <p:blipFill>
          <a:blip r:embed="rId7"/>
          <a:stretch>
            <a:fillRect/>
          </a:stretch>
        </p:blipFill>
        <p:spPr>
          <a:xfrm>
            <a:off x="2492793" y="2054136"/>
            <a:ext cx="485843" cy="342948"/>
          </a:xfrm>
          <a:prstGeom prst="rect">
            <a:avLst/>
          </a:prstGeom>
        </p:spPr>
      </p:pic>
      <p:pic>
        <p:nvPicPr>
          <p:cNvPr id="18" name="図 17">
            <a:extLst>
              <a:ext uri="{FF2B5EF4-FFF2-40B4-BE49-F238E27FC236}">
                <a16:creationId xmlns:a16="http://schemas.microsoft.com/office/drawing/2014/main" id="{3F84CA25-C23C-676B-5E21-02429E0C70A0}"/>
              </a:ext>
            </a:extLst>
          </p:cNvPr>
          <p:cNvPicPr>
            <a:picLocks noChangeAspect="1"/>
          </p:cNvPicPr>
          <p:nvPr/>
        </p:nvPicPr>
        <p:blipFill>
          <a:blip r:embed="rId8"/>
          <a:stretch>
            <a:fillRect/>
          </a:stretch>
        </p:blipFill>
        <p:spPr>
          <a:xfrm>
            <a:off x="1463386" y="2064414"/>
            <a:ext cx="495369" cy="333422"/>
          </a:xfrm>
          <a:prstGeom prst="rect">
            <a:avLst/>
          </a:prstGeom>
        </p:spPr>
      </p:pic>
      <p:pic>
        <p:nvPicPr>
          <p:cNvPr id="20" name="図 19">
            <a:extLst>
              <a:ext uri="{FF2B5EF4-FFF2-40B4-BE49-F238E27FC236}">
                <a16:creationId xmlns:a16="http://schemas.microsoft.com/office/drawing/2014/main" id="{B5A17217-B091-FE9C-A261-2CB4710DAFB3}"/>
              </a:ext>
            </a:extLst>
          </p:cNvPr>
          <p:cNvPicPr>
            <a:picLocks noChangeAspect="1"/>
          </p:cNvPicPr>
          <p:nvPr/>
        </p:nvPicPr>
        <p:blipFill>
          <a:blip r:embed="rId9"/>
          <a:stretch>
            <a:fillRect/>
          </a:stretch>
        </p:blipFill>
        <p:spPr>
          <a:xfrm>
            <a:off x="3567413" y="2017902"/>
            <a:ext cx="495369" cy="352474"/>
          </a:xfrm>
          <a:prstGeom prst="rect">
            <a:avLst/>
          </a:prstGeom>
        </p:spPr>
      </p:pic>
      <p:sp>
        <p:nvSpPr>
          <p:cNvPr id="21" name="乗算記号 20">
            <a:extLst>
              <a:ext uri="{FF2B5EF4-FFF2-40B4-BE49-F238E27FC236}">
                <a16:creationId xmlns:a16="http://schemas.microsoft.com/office/drawing/2014/main" id="{FBB4192F-BA49-8230-3B91-AC0896841DF2}"/>
              </a:ext>
            </a:extLst>
          </p:cNvPr>
          <p:cNvSpPr/>
          <p:nvPr/>
        </p:nvSpPr>
        <p:spPr>
          <a:xfrm>
            <a:off x="369353" y="1223585"/>
            <a:ext cx="4246880" cy="1088128"/>
          </a:xfrm>
          <a:prstGeom prst="mathMultiply">
            <a:avLst>
              <a:gd name="adj1" fmla="val 6713"/>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乗算記号 21">
            <a:extLst>
              <a:ext uri="{FF2B5EF4-FFF2-40B4-BE49-F238E27FC236}">
                <a16:creationId xmlns:a16="http://schemas.microsoft.com/office/drawing/2014/main" id="{85CA4BDB-8F6A-E412-CAAE-F97B35463186}"/>
              </a:ext>
            </a:extLst>
          </p:cNvPr>
          <p:cNvSpPr/>
          <p:nvPr/>
        </p:nvSpPr>
        <p:spPr>
          <a:xfrm>
            <a:off x="369353" y="3174344"/>
            <a:ext cx="4246880" cy="1088128"/>
          </a:xfrm>
          <a:prstGeom prst="mathMultiply">
            <a:avLst>
              <a:gd name="adj1" fmla="val 6713"/>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3" name="図 22">
            <a:extLst>
              <a:ext uri="{FF2B5EF4-FFF2-40B4-BE49-F238E27FC236}">
                <a16:creationId xmlns:a16="http://schemas.microsoft.com/office/drawing/2014/main" id="{6ABBA8BD-37EC-8CFE-13B9-AA1D63FC6FB3}"/>
              </a:ext>
            </a:extLst>
          </p:cNvPr>
          <p:cNvPicPr>
            <a:picLocks noChangeAspect="1"/>
          </p:cNvPicPr>
          <p:nvPr/>
        </p:nvPicPr>
        <p:blipFill>
          <a:blip r:embed="rId7"/>
          <a:stretch>
            <a:fillRect/>
          </a:stretch>
        </p:blipFill>
        <p:spPr>
          <a:xfrm>
            <a:off x="596703" y="5358801"/>
            <a:ext cx="922592" cy="651241"/>
          </a:xfrm>
          <a:prstGeom prst="rect">
            <a:avLst/>
          </a:prstGeom>
        </p:spPr>
      </p:pic>
      <p:pic>
        <p:nvPicPr>
          <p:cNvPr id="24" name="図 23">
            <a:extLst>
              <a:ext uri="{FF2B5EF4-FFF2-40B4-BE49-F238E27FC236}">
                <a16:creationId xmlns:a16="http://schemas.microsoft.com/office/drawing/2014/main" id="{437AC334-F6FE-31FC-C65E-4DE1CB1DE17E}"/>
              </a:ext>
            </a:extLst>
          </p:cNvPr>
          <p:cNvPicPr>
            <a:picLocks noChangeAspect="1"/>
          </p:cNvPicPr>
          <p:nvPr/>
        </p:nvPicPr>
        <p:blipFill>
          <a:blip r:embed="rId8"/>
          <a:stretch>
            <a:fillRect/>
          </a:stretch>
        </p:blipFill>
        <p:spPr>
          <a:xfrm>
            <a:off x="1711070" y="5360489"/>
            <a:ext cx="967556" cy="651241"/>
          </a:xfrm>
          <a:prstGeom prst="rect">
            <a:avLst/>
          </a:prstGeom>
        </p:spPr>
      </p:pic>
      <p:pic>
        <p:nvPicPr>
          <p:cNvPr id="25" name="図 24">
            <a:extLst>
              <a:ext uri="{FF2B5EF4-FFF2-40B4-BE49-F238E27FC236}">
                <a16:creationId xmlns:a16="http://schemas.microsoft.com/office/drawing/2014/main" id="{70D52D48-C020-BA51-09F3-39EEBE75FF30}"/>
              </a:ext>
            </a:extLst>
          </p:cNvPr>
          <p:cNvPicPr>
            <a:picLocks noChangeAspect="1"/>
          </p:cNvPicPr>
          <p:nvPr/>
        </p:nvPicPr>
        <p:blipFill>
          <a:blip r:embed="rId10"/>
          <a:stretch>
            <a:fillRect/>
          </a:stretch>
        </p:blipFill>
        <p:spPr>
          <a:xfrm>
            <a:off x="8023051" y="2929428"/>
            <a:ext cx="901485" cy="1428949"/>
          </a:xfrm>
          <a:prstGeom prst="rect">
            <a:avLst/>
          </a:prstGeom>
        </p:spPr>
      </p:pic>
      <p:pic>
        <p:nvPicPr>
          <p:cNvPr id="26" name="図 25">
            <a:extLst>
              <a:ext uri="{FF2B5EF4-FFF2-40B4-BE49-F238E27FC236}">
                <a16:creationId xmlns:a16="http://schemas.microsoft.com/office/drawing/2014/main" id="{573A58ED-88CB-6518-31B9-D737353A61DB}"/>
              </a:ext>
            </a:extLst>
          </p:cNvPr>
          <p:cNvPicPr>
            <a:picLocks noChangeAspect="1"/>
          </p:cNvPicPr>
          <p:nvPr/>
        </p:nvPicPr>
        <p:blipFill>
          <a:blip r:embed="rId11"/>
          <a:stretch>
            <a:fillRect/>
          </a:stretch>
        </p:blipFill>
        <p:spPr>
          <a:xfrm>
            <a:off x="8041672" y="982940"/>
            <a:ext cx="885977" cy="1315808"/>
          </a:xfrm>
          <a:prstGeom prst="rect">
            <a:avLst/>
          </a:prstGeom>
        </p:spPr>
      </p:pic>
      <p:sp>
        <p:nvSpPr>
          <p:cNvPr id="27" name="吹き出し: 角を丸めた四角形 26">
            <a:extLst>
              <a:ext uri="{FF2B5EF4-FFF2-40B4-BE49-F238E27FC236}">
                <a16:creationId xmlns:a16="http://schemas.microsoft.com/office/drawing/2014/main" id="{A5A4394E-D6CD-EA61-AFE8-EFE70C1E8AC1}"/>
              </a:ext>
            </a:extLst>
          </p:cNvPr>
          <p:cNvSpPr/>
          <p:nvPr/>
        </p:nvSpPr>
        <p:spPr>
          <a:xfrm>
            <a:off x="4751122" y="1130711"/>
            <a:ext cx="2896096" cy="1088128"/>
          </a:xfrm>
          <a:prstGeom prst="wedgeRoundRectCallout">
            <a:avLst>
              <a:gd name="adj1" fmla="val 63950"/>
              <a:gd name="adj2" fmla="val -992"/>
              <a:gd name="adj3" fmla="val 16667"/>
            </a:avLst>
          </a:prstGeom>
          <a:solidFill>
            <a:schemeClr val="bg1">
              <a:lumMod val="85000"/>
              <a:alpha val="48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海外からの収入が収益の</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柱なのに・・・</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今年一時金でるかしら・・・</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吹き出し: 角を丸めた四角形 27">
            <a:extLst>
              <a:ext uri="{FF2B5EF4-FFF2-40B4-BE49-F238E27FC236}">
                <a16:creationId xmlns:a16="http://schemas.microsoft.com/office/drawing/2014/main" id="{0BC3DE64-214D-7FC8-DAED-3388132EA001}"/>
              </a:ext>
            </a:extLst>
          </p:cNvPr>
          <p:cNvSpPr/>
          <p:nvPr/>
        </p:nvSpPr>
        <p:spPr>
          <a:xfrm>
            <a:off x="4751122" y="3043144"/>
            <a:ext cx="2896096" cy="1088128"/>
          </a:xfrm>
          <a:prstGeom prst="wedgeRoundRectCallout">
            <a:avLst>
              <a:gd name="adj1" fmla="val 63950"/>
              <a:gd name="adj2" fmla="val -992"/>
              <a:gd name="adj3" fmla="val 16667"/>
            </a:avLst>
          </a:prstGeom>
          <a:solidFill>
            <a:schemeClr val="bg1">
              <a:lumMod val="85000"/>
              <a:alpha val="48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来週から稼働停止だ・・・</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出勤どうなるんだろう・・・</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また年休計画変更か・・・</a:t>
            </a:r>
          </a:p>
        </p:txBody>
      </p:sp>
      <p:sp>
        <p:nvSpPr>
          <p:cNvPr id="29" name="吹き出し: 角を丸めた四角形 28">
            <a:extLst>
              <a:ext uri="{FF2B5EF4-FFF2-40B4-BE49-F238E27FC236}">
                <a16:creationId xmlns:a16="http://schemas.microsoft.com/office/drawing/2014/main" id="{59CAF236-3B68-AD40-ECAC-FDFD64A75897}"/>
              </a:ext>
            </a:extLst>
          </p:cNvPr>
          <p:cNvSpPr/>
          <p:nvPr/>
        </p:nvSpPr>
        <p:spPr>
          <a:xfrm>
            <a:off x="4751122" y="4858615"/>
            <a:ext cx="2896096" cy="1114139"/>
          </a:xfrm>
          <a:prstGeom prst="wedgeRoundRectCallout">
            <a:avLst>
              <a:gd name="adj1" fmla="val 63950"/>
              <a:gd name="adj2" fmla="val -992"/>
              <a:gd name="adj3" fmla="val 16667"/>
            </a:avLst>
          </a:prstGeom>
          <a:solidFill>
            <a:schemeClr val="bg1">
              <a:lumMod val="85000"/>
              <a:alpha val="48000"/>
            </a:schemeClr>
          </a:solid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受注が次々キャンセルだ。</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今月の売り上げ、どうなることやら・・・</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キャッシュフローもギリギリ・・・</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30" name="図 29">
            <a:extLst>
              <a:ext uri="{FF2B5EF4-FFF2-40B4-BE49-F238E27FC236}">
                <a16:creationId xmlns:a16="http://schemas.microsoft.com/office/drawing/2014/main" id="{AE8F5943-DBB0-4886-663A-FD81E2D28F4F}"/>
              </a:ext>
            </a:extLst>
          </p:cNvPr>
          <p:cNvPicPr>
            <a:picLocks noChangeAspect="1"/>
          </p:cNvPicPr>
          <p:nvPr/>
        </p:nvPicPr>
        <p:blipFill>
          <a:blip r:embed="rId12"/>
          <a:stretch>
            <a:fillRect/>
          </a:stretch>
        </p:blipFill>
        <p:spPr>
          <a:xfrm>
            <a:off x="8126706" y="4902705"/>
            <a:ext cx="904794" cy="1114139"/>
          </a:xfrm>
          <a:prstGeom prst="rect">
            <a:avLst/>
          </a:prstGeom>
        </p:spPr>
      </p:pic>
      <p:sp>
        <p:nvSpPr>
          <p:cNvPr id="31" name="テキスト ボックス 30">
            <a:extLst>
              <a:ext uri="{FF2B5EF4-FFF2-40B4-BE49-F238E27FC236}">
                <a16:creationId xmlns:a16="http://schemas.microsoft.com/office/drawing/2014/main" id="{EF27D19D-FFCD-63E5-6EC1-637BFFF39C52}"/>
              </a:ext>
            </a:extLst>
          </p:cNvPr>
          <p:cNvSpPr txBox="1">
            <a:spLocks noChangeArrowheads="1"/>
          </p:cNvSpPr>
          <p:nvPr/>
        </p:nvSpPr>
        <p:spPr bwMode="auto">
          <a:xfrm>
            <a:off x="0" y="6043613"/>
            <a:ext cx="9144000" cy="814387"/>
          </a:xfrm>
          <a:prstGeom prst="rect">
            <a:avLst/>
          </a:prstGeom>
          <a:solidFill>
            <a:schemeClr val="accent6"/>
          </a:solidFill>
          <a:ln>
            <a:noFill/>
          </a:ln>
        </p:spPr>
        <p:txBody>
          <a:bodyPr wrap="square"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人権侵害は、</a:t>
            </a:r>
            <a:r>
              <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ESG</a:t>
            </a:r>
            <a:r>
              <a:rPr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環境（</a:t>
            </a:r>
            <a:r>
              <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Environment</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）、社会</a:t>
            </a: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Social</a:t>
            </a: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統治</a:t>
            </a: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Governance</a:t>
            </a:r>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投資にも影響が生じることも・・・</a:t>
            </a:r>
          </a:p>
        </p:txBody>
      </p:sp>
    </p:spTree>
    <p:extLst>
      <p:ext uri="{BB962C8B-B14F-4D97-AF65-F5344CB8AC3E}">
        <p14:creationId xmlns:p14="http://schemas.microsoft.com/office/powerpoint/2010/main" val="172965864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rgbClr val="6699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70000"/>
          </a:lnSpc>
          <a:spcBef>
            <a:spcPct val="50000"/>
          </a:spcBef>
          <a:spcAft>
            <a:spcPct val="0"/>
          </a:spcAft>
          <a:buClrTx/>
          <a:buSzTx/>
          <a:buFontTx/>
          <a:buNone/>
          <a:tabLst/>
          <a:defRPr kumimoji="1" lang="ja-JP" altLang="en-US" sz="3200" b="1"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57150" cap="flat" cmpd="sng" algn="ctr">
          <a:solidFill>
            <a:srgbClr val="6699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70000"/>
          </a:lnSpc>
          <a:spcBef>
            <a:spcPct val="50000"/>
          </a:spcBef>
          <a:spcAft>
            <a:spcPct val="0"/>
          </a:spcAft>
          <a:buClrTx/>
          <a:buSzTx/>
          <a:buFontTx/>
          <a:buNone/>
          <a:tabLst/>
          <a:defRPr kumimoji="1" lang="ja-JP" altLang="en-US" sz="3200" b="1"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defRPr>
        </a:defPPr>
      </a:lst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10410EA9167ED48B59D8397B00F883D" ma:contentTypeVersion="2" ma:contentTypeDescription="新しいドキュメントを作成します。" ma:contentTypeScope="" ma:versionID="d9b55a7766a215474967a186696fb896">
  <xsd:schema xmlns:xsd="http://www.w3.org/2001/XMLSchema" xmlns:xs="http://www.w3.org/2001/XMLSchema" xmlns:p="http://schemas.microsoft.com/office/2006/metadata/properties" xmlns:ns3="cfefe420-92a3-4506-af81-efee9a3805b6" targetNamespace="http://schemas.microsoft.com/office/2006/metadata/properties" ma:root="true" ma:fieldsID="823f1f22688648f4466e50290544cd0e" ns3:_="">
    <xsd:import namespace="cfefe420-92a3-4506-af81-efee9a3805b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efe420-92a3-4506-af81-efee9a3805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9236E-6ED7-4B14-A0FF-3B8A59B46B82}">
  <ds:schemaRefs>
    <ds:schemaRef ds:uri="http://schemas.microsoft.com/sharepoint/v3/contenttype/forms"/>
  </ds:schemaRefs>
</ds:datastoreItem>
</file>

<file path=customXml/itemProps2.xml><?xml version="1.0" encoding="utf-8"?>
<ds:datastoreItem xmlns:ds="http://schemas.openxmlformats.org/officeDocument/2006/customXml" ds:itemID="{48222DBF-F750-4213-9B51-E3EC650C8149}">
  <ds:schemaRefs>
    <ds:schemaRef ds:uri="http://purl.org/dc/dcmitype/"/>
    <ds:schemaRef ds:uri="http://schemas.microsoft.com/office/infopath/2007/PartnerControls"/>
    <ds:schemaRef ds:uri="http://purl.org/dc/elements/1.1/"/>
    <ds:schemaRef ds:uri="http://schemas.microsoft.com/office/2006/metadata/properties"/>
    <ds:schemaRef ds:uri="cfefe420-92a3-4506-af81-efee9a3805b6"/>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32721F4-B387-4F43-B68C-73A5E907D3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efe420-92a3-4506-af81-efee9a3805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25532</TotalTime>
  <Words>4833</Words>
  <Application>Microsoft Office PowerPoint</Application>
  <PresentationFormat>画面に合わせる (4:3)</PresentationFormat>
  <Paragraphs>543</Paragraphs>
  <Slides>17</Slides>
  <Notes>17</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17</vt:i4>
      </vt:variant>
    </vt:vector>
  </HeadingPairs>
  <TitlesOfParts>
    <vt:vector size="29" baseType="lpstr">
      <vt:lpstr>HG丸ｺﾞｼｯｸM-PRO</vt:lpstr>
      <vt:lpstr>Meiryo UI</vt:lpstr>
      <vt:lpstr>ＭＳ Ｐゴシック</vt:lpstr>
      <vt:lpstr>ＭＳ ゴシック</vt:lpstr>
      <vt:lpstr>ＭＳ 明朝</vt:lpstr>
      <vt:lpstr>游ゴシック</vt:lpstr>
      <vt:lpstr>Arial</vt:lpstr>
      <vt:lpstr>Calibri</vt:lpstr>
      <vt:lpstr>Century</vt:lpstr>
      <vt:lpstr>Wingdings</vt:lpstr>
      <vt:lpstr>Office テーマ</vt:lpstr>
      <vt:lpstr>1_標準デザイン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J0514514</dc:creator>
  <cp:lastModifiedBy>JAW 国際・北野</cp:lastModifiedBy>
  <cp:revision>879</cp:revision>
  <cp:lastPrinted>2023-12-19T05:36:54Z</cp:lastPrinted>
  <dcterms:created xsi:type="dcterms:W3CDTF">2016-06-16T02:10:29Z</dcterms:created>
  <dcterms:modified xsi:type="dcterms:W3CDTF">2024-04-04T09:29:09Z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0x010100910410EA9167ED48B59D8397B00F883D</vt:lpwstr>
  </property>
</Properties>
</file>