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2051" r:id="rId5"/>
    <p:sldId id="2078" r:id="rId6"/>
    <p:sldId id="2053" r:id="rId7"/>
    <p:sldId id="2054" r:id="rId8"/>
    <p:sldId id="2055" r:id="rId9"/>
    <p:sldId id="2056" r:id="rId10"/>
    <p:sldId id="2057" r:id="rId11"/>
    <p:sldId id="2058" r:id="rId12"/>
    <p:sldId id="2017" r:id="rId13"/>
    <p:sldId id="2059" r:id="rId14"/>
    <p:sldId id="2065" r:id="rId15"/>
    <p:sldId id="2072" r:id="rId16"/>
    <p:sldId id="2074" r:id="rId17"/>
    <p:sldId id="2076" r:id="rId18"/>
    <p:sldId id="2077" r:id="rId19"/>
    <p:sldId id="2016" r:id="rId20"/>
    <p:sldId id="2073" r:id="rId21"/>
    <p:sldId id="2066" r:id="rId22"/>
    <p:sldId id="2067" r:id="rId23"/>
    <p:sldId id="2063" r:id="rId24"/>
    <p:sldId id="2064" r:id="rId25"/>
    <p:sldId id="2068" r:id="rId26"/>
    <p:sldId id="2069" r:id="rId27"/>
    <p:sldId id="2070" r:id="rId28"/>
    <p:sldId id="2060" r:id="rId29"/>
    <p:sldId id="2061" r:id="rId30"/>
    <p:sldId id="2062" r:id="rId31"/>
    <p:sldId id="2075" r:id="rId32"/>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98BFB239-EAFB-422B-9FB4-FB0F03DBE9E7}">
          <p14:sldIdLst/>
        </p14:section>
        <p14:section name="参考" id="{A01DA151-112A-45B5-99B0-D7F53FA79880}">
          <p14:sldIdLst>
            <p14:sldId id="2051"/>
            <p14:sldId id="2078"/>
            <p14:sldId id="2053"/>
            <p14:sldId id="2054"/>
            <p14:sldId id="2055"/>
            <p14:sldId id="2056"/>
            <p14:sldId id="2057"/>
            <p14:sldId id="2058"/>
            <p14:sldId id="2017"/>
            <p14:sldId id="2059"/>
            <p14:sldId id="2065"/>
            <p14:sldId id="2072"/>
            <p14:sldId id="2074"/>
            <p14:sldId id="2076"/>
            <p14:sldId id="2077"/>
            <p14:sldId id="2016"/>
            <p14:sldId id="2073"/>
            <p14:sldId id="2066"/>
            <p14:sldId id="2067"/>
            <p14:sldId id="2063"/>
            <p14:sldId id="2064"/>
            <p14:sldId id="2068"/>
            <p14:sldId id="2069"/>
            <p14:sldId id="2070"/>
            <p14:sldId id="2060"/>
            <p14:sldId id="2061"/>
            <p14:sldId id="2062"/>
            <p14:sldId id="2075"/>
          </p14:sldIdLst>
        </p14:section>
        <p14:section name="過去の労連資料" id="{F827FB5D-1DBC-41E7-B7D5-5CAC231246FA}">
          <p14:sldIdLst/>
        </p14:section>
      </p14:sectionLst>
    </p:ext>
    <p:ext uri="{EFAFB233-063F-42B5-8137-9DF3F51BA10A}">
      <p15:sldGuideLst xmlns:p15="http://schemas.microsoft.com/office/powerpoint/2012/main">
        <p15:guide id="1" orient="horz" pos="3974" userDrawn="1">
          <p15:clr>
            <a:srgbClr val="A4A3A4"/>
          </p15:clr>
        </p15:guide>
        <p15:guide id="2" pos="376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W 国際・中島" initials="J国" lastIdx="2" clrIdx="0">
    <p:extLst>
      <p:ext uri="{19B8F6BF-5375-455C-9EA6-DF929625EA0E}">
        <p15:presenceInfo xmlns:p15="http://schemas.microsoft.com/office/powerpoint/2012/main" userId="S::nakajima@jaw.or.jp::2109c759-08be-4ffe-9f45-eb7646439f33" providerId="AD"/>
      </p:ext>
    </p:extLst>
  </p:cmAuthor>
  <p:cmAuthor id="2" name="JAW 国際・村上" initials="J国" lastIdx="3" clrIdx="1">
    <p:extLst>
      <p:ext uri="{19B8F6BF-5375-455C-9EA6-DF929625EA0E}">
        <p15:presenceInfo xmlns:p15="http://schemas.microsoft.com/office/powerpoint/2012/main" userId="S::murakami@jaw.or.jp::2034104a-f207-43d7-9243-ad19121035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FFFFCC"/>
    <a:srgbClr val="FF5050"/>
    <a:srgbClr val="CCFFCC"/>
    <a:srgbClr val="F5F5F5"/>
    <a:srgbClr val="F0ECF4"/>
    <a:srgbClr val="E2F1F6"/>
    <a:srgbClr val="4F81BD"/>
    <a:srgbClr val="EFF9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28" autoAdjust="0"/>
    <p:restoredTop sz="93447" autoAdjust="0"/>
  </p:normalViewPr>
  <p:slideViewPr>
    <p:cSldViewPr snapToGrid="0" showGuides="1">
      <p:cViewPr varScale="1">
        <p:scale>
          <a:sx n="63" d="100"/>
          <a:sy n="63" d="100"/>
        </p:scale>
        <p:origin x="1684" y="36"/>
      </p:cViewPr>
      <p:guideLst>
        <p:guide orient="horz" pos="3974"/>
        <p:guide pos="3765"/>
      </p:guideLst>
    </p:cSldViewPr>
  </p:slideViewPr>
  <p:notesTextViewPr>
    <p:cViewPr>
      <p:scale>
        <a:sx n="3" d="2"/>
        <a:sy n="3" d="2"/>
      </p:scale>
      <p:origin x="0" y="0"/>
    </p:cViewPr>
  </p:notesTextViewPr>
  <p:sorterViewPr>
    <p:cViewPr>
      <p:scale>
        <a:sx n="70" d="100"/>
        <a:sy n="70" d="100"/>
      </p:scale>
      <p:origin x="0" y="0"/>
    </p:cViewPr>
  </p:sorterViewPr>
  <p:notesViewPr>
    <p:cSldViewPr snapToGrid="0" showGuides="1">
      <p:cViewPr varScale="1">
        <p:scale>
          <a:sx n="44" d="100"/>
          <a:sy n="44" d="100"/>
        </p:scale>
        <p:origin x="2860" y="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D5B4B9F9-5D3C-4DAC-8A9F-249C2690C344}"/>
              </a:ext>
            </a:extLst>
          </p:cNvPr>
          <p:cNvSpPr>
            <a:spLocks noGrp="1"/>
          </p:cNvSpPr>
          <p:nvPr>
            <p:ph type="hdr" sz="quarter"/>
          </p:nvPr>
        </p:nvSpPr>
        <p:spPr>
          <a:xfrm>
            <a:off x="7" y="3"/>
            <a:ext cx="2918621" cy="494813"/>
          </a:xfrm>
          <a:prstGeom prst="rect">
            <a:avLst/>
          </a:prstGeom>
        </p:spPr>
        <p:txBody>
          <a:bodyPr vert="horz" lIns="90567" tIns="45284" rIns="90567" bIns="45284"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AF33C877-35C6-4A94-A2B4-E8B32EEA822C}"/>
              </a:ext>
            </a:extLst>
          </p:cNvPr>
          <p:cNvSpPr>
            <a:spLocks noGrp="1"/>
          </p:cNvSpPr>
          <p:nvPr>
            <p:ph type="dt" sz="quarter" idx="1"/>
          </p:nvPr>
        </p:nvSpPr>
        <p:spPr>
          <a:xfrm>
            <a:off x="3815574" y="3"/>
            <a:ext cx="2918621" cy="494813"/>
          </a:xfrm>
          <a:prstGeom prst="rect">
            <a:avLst/>
          </a:prstGeom>
        </p:spPr>
        <p:txBody>
          <a:bodyPr vert="horz" lIns="90567" tIns="45284" rIns="90567" bIns="45284" rtlCol="0"/>
          <a:lstStyle>
            <a:lvl1pPr algn="r">
              <a:defRPr sz="1200"/>
            </a:lvl1pPr>
          </a:lstStyle>
          <a:p>
            <a:fld id="{80FF6992-5FD6-473D-9E38-796A828881D5}" type="datetimeFigureOut">
              <a:rPr kumimoji="1" lang="ja-JP" altLang="en-US" smtClean="0"/>
              <a:t>2024/4/17</a:t>
            </a:fld>
            <a:endParaRPr kumimoji="1" lang="ja-JP" altLang="en-US"/>
          </a:p>
        </p:txBody>
      </p:sp>
      <p:sp>
        <p:nvSpPr>
          <p:cNvPr id="4" name="フッター プレースホルダー 3">
            <a:extLst>
              <a:ext uri="{FF2B5EF4-FFF2-40B4-BE49-F238E27FC236}">
                <a16:creationId xmlns:a16="http://schemas.microsoft.com/office/drawing/2014/main" id="{EFAB899A-73F1-4EE6-B594-E0E738FCEB26}"/>
              </a:ext>
            </a:extLst>
          </p:cNvPr>
          <p:cNvSpPr>
            <a:spLocks noGrp="1"/>
          </p:cNvSpPr>
          <p:nvPr>
            <p:ph type="ftr" sz="quarter" idx="2"/>
          </p:nvPr>
        </p:nvSpPr>
        <p:spPr>
          <a:xfrm>
            <a:off x="7" y="9371507"/>
            <a:ext cx="2918621" cy="494813"/>
          </a:xfrm>
          <a:prstGeom prst="rect">
            <a:avLst/>
          </a:prstGeom>
        </p:spPr>
        <p:txBody>
          <a:bodyPr vert="horz" lIns="90567" tIns="45284" rIns="90567" bIns="45284"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6322CDFF-BFC2-409D-BBBB-DA3980FC269A}"/>
              </a:ext>
            </a:extLst>
          </p:cNvPr>
          <p:cNvSpPr>
            <a:spLocks noGrp="1"/>
          </p:cNvSpPr>
          <p:nvPr>
            <p:ph type="sldNum" sz="quarter" idx="3"/>
          </p:nvPr>
        </p:nvSpPr>
        <p:spPr>
          <a:xfrm>
            <a:off x="3815574" y="9371507"/>
            <a:ext cx="2918621" cy="494813"/>
          </a:xfrm>
          <a:prstGeom prst="rect">
            <a:avLst/>
          </a:prstGeom>
        </p:spPr>
        <p:txBody>
          <a:bodyPr vert="horz" lIns="90567" tIns="45284" rIns="90567" bIns="45284" rtlCol="0" anchor="b"/>
          <a:lstStyle>
            <a:lvl1pPr algn="r">
              <a:defRPr sz="1200"/>
            </a:lvl1pPr>
          </a:lstStyle>
          <a:p>
            <a:fld id="{16746716-218E-4889-98DD-8B3FA6B43C15}" type="slidenum">
              <a:rPr kumimoji="1" lang="ja-JP" altLang="en-US" smtClean="0"/>
              <a:t>‹#›</a:t>
            </a:fld>
            <a:endParaRPr kumimoji="1" lang="ja-JP" altLang="en-US"/>
          </a:p>
        </p:txBody>
      </p:sp>
    </p:spTree>
    <p:extLst>
      <p:ext uri="{BB962C8B-B14F-4D97-AF65-F5344CB8AC3E}">
        <p14:creationId xmlns:p14="http://schemas.microsoft.com/office/powerpoint/2010/main" val="2393686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0567" tIns="45284" rIns="90567" bIns="45284"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6" y="0"/>
            <a:ext cx="2918831" cy="493316"/>
          </a:xfrm>
          <a:prstGeom prst="rect">
            <a:avLst/>
          </a:prstGeom>
        </p:spPr>
        <p:txBody>
          <a:bodyPr vert="horz" lIns="90567" tIns="45284" rIns="90567" bIns="45284" rtlCol="0"/>
          <a:lstStyle>
            <a:lvl1pPr algn="r">
              <a:defRPr sz="1200"/>
            </a:lvl1pPr>
          </a:lstStyle>
          <a:p>
            <a:fld id="{96E81AD6-92A8-4E52-8BC8-5AEB9A217B87}" type="datetimeFigureOut">
              <a:rPr kumimoji="1" lang="ja-JP" altLang="en-US" smtClean="0"/>
              <a:t>2024/4/17</a:t>
            </a:fld>
            <a:endParaRPr kumimoji="1" lang="ja-JP" altLang="en-US"/>
          </a:p>
        </p:txBody>
      </p:sp>
      <p:sp>
        <p:nvSpPr>
          <p:cNvPr id="4" name="スライド イメージ プレースホルダ 3"/>
          <p:cNvSpPr>
            <a:spLocks noGrp="1" noRot="1" noChangeAspect="1"/>
          </p:cNvSpPr>
          <p:nvPr>
            <p:ph type="sldImg" idx="2"/>
          </p:nvPr>
        </p:nvSpPr>
        <p:spPr>
          <a:xfrm>
            <a:off x="903288" y="741363"/>
            <a:ext cx="4929187" cy="3697287"/>
          </a:xfrm>
          <a:prstGeom prst="rect">
            <a:avLst/>
          </a:prstGeom>
          <a:noFill/>
          <a:ln w="12700">
            <a:solidFill>
              <a:prstClr val="black"/>
            </a:solidFill>
          </a:ln>
        </p:spPr>
        <p:txBody>
          <a:bodyPr vert="horz" lIns="90567" tIns="45284" rIns="90567" bIns="45284" rtlCol="0" anchor="ctr"/>
          <a:lstStyle/>
          <a:p>
            <a:endParaRPr lang="ja-JP" altLang="en-US"/>
          </a:p>
        </p:txBody>
      </p:sp>
      <p:sp>
        <p:nvSpPr>
          <p:cNvPr id="5" name="ノート プレースホルダ 4"/>
          <p:cNvSpPr>
            <a:spLocks noGrp="1"/>
          </p:cNvSpPr>
          <p:nvPr>
            <p:ph type="body" sz="quarter" idx="3"/>
          </p:nvPr>
        </p:nvSpPr>
        <p:spPr>
          <a:xfrm>
            <a:off x="673577" y="4686503"/>
            <a:ext cx="5388610" cy="4439841"/>
          </a:xfrm>
          <a:prstGeom prst="rect">
            <a:avLst/>
          </a:prstGeom>
        </p:spPr>
        <p:txBody>
          <a:bodyPr vert="horz" lIns="90567" tIns="45284" rIns="90567" bIns="45284"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0567" tIns="45284" rIns="90567" bIns="45284"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6" y="9371285"/>
            <a:ext cx="2918831" cy="493316"/>
          </a:xfrm>
          <a:prstGeom prst="rect">
            <a:avLst/>
          </a:prstGeom>
        </p:spPr>
        <p:txBody>
          <a:bodyPr vert="horz" lIns="90567" tIns="45284" rIns="90567" bIns="45284" rtlCol="0" anchor="b"/>
          <a:lstStyle>
            <a:lvl1pPr algn="r">
              <a:defRPr sz="1200"/>
            </a:lvl1pPr>
          </a:lstStyle>
          <a:p>
            <a:fld id="{22FC0AE2-6A0D-4F56-B6FA-B51756811744}"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2000" dirty="0">
                <a:latin typeface="ＭＳ 明朝" panose="02020609040205080304" pitchFamily="17" charset="-128"/>
                <a:ea typeface="ＭＳ 明朝" panose="02020609040205080304" pitchFamily="17" charset="-128"/>
              </a:rPr>
              <a:t>昨年</a:t>
            </a:r>
            <a:r>
              <a:rPr lang="en-US" altLang="ja-JP" sz="2000" dirty="0">
                <a:latin typeface="ＭＳ 明朝" panose="02020609040205080304" pitchFamily="17" charset="-128"/>
                <a:ea typeface="ＭＳ 明朝" panose="02020609040205080304" pitchFamily="17" charset="-128"/>
              </a:rPr>
              <a:t>9</a:t>
            </a:r>
            <a:r>
              <a:rPr lang="ja-JP" altLang="en-US" sz="2000" dirty="0">
                <a:latin typeface="ＭＳ 明朝" panose="02020609040205080304" pitchFamily="17" charset="-128"/>
                <a:ea typeface="ＭＳ 明朝" panose="02020609040205080304" pitchFamily="17" charset="-128"/>
              </a:rPr>
              <a:t>月から自動車総連にて国際局を担当しています粕谷です。</a:t>
            </a:r>
            <a:endParaRPr lang="en-US" altLang="ja-JP" sz="2000" dirty="0">
              <a:latin typeface="ＭＳ 明朝" panose="02020609040205080304" pitchFamily="17" charset="-128"/>
              <a:ea typeface="ＭＳ 明朝" panose="02020609040205080304" pitchFamily="17" charset="-128"/>
            </a:endParaRPr>
          </a:p>
          <a:p>
            <a:r>
              <a:rPr lang="ja-JP" altLang="en-US" sz="2000" dirty="0">
                <a:latin typeface="ＭＳ 明朝" panose="02020609040205080304" pitchFamily="17" charset="-128"/>
                <a:ea typeface="ＭＳ 明朝" panose="02020609040205080304" pitchFamily="17" charset="-128"/>
              </a:rPr>
              <a:t>本日は、第</a:t>
            </a:r>
            <a:r>
              <a:rPr lang="en-US" altLang="ja-JP" sz="2000" dirty="0">
                <a:latin typeface="ＭＳ 明朝" panose="02020609040205080304" pitchFamily="17" charset="-128"/>
                <a:ea typeface="ＭＳ 明朝" panose="02020609040205080304" pitchFamily="17" charset="-128"/>
              </a:rPr>
              <a:t>3</a:t>
            </a:r>
            <a:r>
              <a:rPr lang="ja-JP" altLang="en-US" sz="2000" dirty="0">
                <a:latin typeface="ＭＳ 明朝" panose="02020609040205080304" pitchFamily="17" charset="-128"/>
                <a:ea typeface="ＭＳ 明朝" panose="02020609040205080304" pitchFamily="17" charset="-128"/>
              </a:rPr>
              <a:t>回グローバル政策委員会にて、貴重なお時間をいただき、ありがとうございます。</a:t>
            </a:r>
            <a:endParaRPr lang="en-US" altLang="ja-JP" sz="2000" dirty="0">
              <a:latin typeface="ＭＳ 明朝" panose="02020609040205080304" pitchFamily="17" charset="-128"/>
              <a:ea typeface="ＭＳ 明朝" panose="02020609040205080304" pitchFamily="17" charset="-128"/>
            </a:endParaRPr>
          </a:p>
          <a:p>
            <a:endParaRPr lang="en-US" altLang="ja-JP" sz="2000" dirty="0">
              <a:latin typeface="ＭＳ 明朝" panose="02020609040205080304" pitchFamily="17" charset="-128"/>
              <a:ea typeface="ＭＳ 明朝" panose="02020609040205080304" pitchFamily="17" charset="-128"/>
            </a:endParaRPr>
          </a:p>
          <a:p>
            <a:r>
              <a:rPr lang="ja-JP" altLang="en-US" sz="2000" dirty="0">
                <a:latin typeface="ＭＳ 明朝" panose="02020609040205080304" pitchFamily="17" charset="-128"/>
                <a:ea typeface="ＭＳ 明朝" panose="02020609040205080304" pitchFamily="17" charset="-128"/>
              </a:rPr>
              <a:t>私からは人権</a:t>
            </a:r>
            <a:r>
              <a:rPr lang="en-US" altLang="ja-JP" sz="2000" dirty="0">
                <a:latin typeface="ＭＳ 明朝" panose="02020609040205080304" pitchFamily="17" charset="-128"/>
                <a:ea typeface="ＭＳ 明朝" panose="02020609040205080304" pitchFamily="17" charset="-128"/>
              </a:rPr>
              <a:t>DD</a:t>
            </a:r>
            <a:r>
              <a:rPr lang="ja-JP" altLang="en-US" sz="2000" dirty="0">
                <a:latin typeface="ＭＳ 明朝" panose="02020609040205080304" pitchFamily="17" charset="-128"/>
                <a:ea typeface="ＭＳ 明朝" panose="02020609040205080304" pitchFamily="17" charset="-128"/>
              </a:rPr>
              <a:t>を踏まえた自動車総連 国際活動</a:t>
            </a:r>
            <a:r>
              <a:rPr lang="en-US" altLang="ja-JP" sz="2000" dirty="0">
                <a:latin typeface="ＭＳ 明朝" panose="02020609040205080304" pitchFamily="17" charset="-128"/>
                <a:ea typeface="ＭＳ 明朝" panose="02020609040205080304" pitchFamily="17" charset="-128"/>
              </a:rPr>
              <a:t>『20</a:t>
            </a:r>
            <a:r>
              <a:rPr lang="ja-JP" altLang="en-US" sz="2000" dirty="0">
                <a:latin typeface="ＭＳ 明朝" panose="02020609040205080304" pitchFamily="17" charset="-128"/>
                <a:ea typeface="ＭＳ 明朝" panose="02020609040205080304" pitchFamily="17" charset="-128"/>
              </a:rPr>
              <a:t>・</a:t>
            </a:r>
            <a:r>
              <a:rPr lang="en-US" altLang="ja-JP" sz="2000" dirty="0">
                <a:latin typeface="ＭＳ 明朝" panose="02020609040205080304" pitchFamily="17" charset="-128"/>
                <a:ea typeface="ＭＳ 明朝" panose="02020609040205080304" pitchFamily="17" charset="-128"/>
              </a:rPr>
              <a:t>30</a:t>
            </a:r>
            <a:r>
              <a:rPr lang="ja-JP" altLang="en-US" sz="2000" dirty="0">
                <a:latin typeface="ＭＳ 明朝" panose="02020609040205080304" pitchFamily="17" charset="-128"/>
                <a:ea typeface="ＭＳ 明朝" panose="02020609040205080304" pitchFamily="17" charset="-128"/>
              </a:rPr>
              <a:t>ビジョン</a:t>
            </a:r>
            <a:r>
              <a:rPr lang="en-US" altLang="ja-JP" sz="2000" dirty="0">
                <a:latin typeface="ＭＳ 明朝" panose="02020609040205080304" pitchFamily="17" charset="-128"/>
                <a:ea typeface="ＭＳ 明朝" panose="02020609040205080304" pitchFamily="17" charset="-128"/>
              </a:rPr>
              <a:t>』</a:t>
            </a:r>
            <a:r>
              <a:rPr lang="ja-JP" altLang="en-US" sz="2000" dirty="0">
                <a:latin typeface="ＭＳ 明朝" panose="02020609040205080304" pitchFamily="17" charset="-128"/>
                <a:ea typeface="ＭＳ 明朝" panose="02020609040205080304" pitchFamily="17" charset="-128"/>
              </a:rPr>
              <a:t>実現に向けた活動についてご説明させていただきながら、ぜひ意見交換させていただければと思いますので、よろしくお願いします。</a:t>
            </a:r>
            <a:endParaRPr lang="en-US" altLang="ja-JP" sz="2000" dirty="0">
              <a:latin typeface="ＭＳ 明朝" panose="02020609040205080304" pitchFamily="17" charset="-128"/>
              <a:ea typeface="ＭＳ 明朝" panose="02020609040205080304" pitchFamily="17" charset="-128"/>
            </a:endParaRPr>
          </a:p>
          <a:p>
            <a:endParaRPr lang="en-US" altLang="ja-JP" sz="2000" dirty="0">
              <a:latin typeface="ＭＳ 明朝" panose="02020609040205080304" pitchFamily="17" charset="-128"/>
              <a:ea typeface="ＭＳ 明朝" panose="02020609040205080304" pitchFamily="17" charset="-128"/>
            </a:endParaRPr>
          </a:p>
          <a:p>
            <a:endParaRPr lang="ja-JP" altLang="en-US" sz="2000"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5"/>
          </p:nvPr>
        </p:nvSpPr>
        <p:spPr/>
        <p:txBody>
          <a:bodyPr/>
          <a:lstStyle/>
          <a:p>
            <a:pPr defTabSz="875480">
              <a:defRPr/>
            </a:pPr>
            <a:fld id="{22FC0AE2-6A0D-4F56-B6FA-B51756811744}" type="slidenum">
              <a:rPr lang="ja-JP" altLang="en-US">
                <a:solidFill>
                  <a:prstClr val="black"/>
                </a:solidFill>
                <a:latin typeface="Calibri"/>
                <a:ea typeface="ＭＳ Ｐゴシック" panose="020B0600070205080204" pitchFamily="50" charset="-128"/>
              </a:rPr>
              <a:pPr defTabSz="875480">
                <a:defRPr/>
              </a:pPr>
              <a:t>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987239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577" y="4686503"/>
            <a:ext cx="5388610" cy="5080953"/>
          </a:xfrm>
        </p:spPr>
        <p:txBody>
          <a:bodyPr>
            <a:normAutofit lnSpcReduction="10000"/>
          </a:bodyPr>
          <a:lstStyle/>
          <a:p>
            <a:r>
              <a:rPr lang="ja-JP" altLang="en-US" sz="2000" dirty="0">
                <a:latin typeface="ＭＳ 明朝" panose="02020609040205080304" pitchFamily="17" charset="-128"/>
                <a:ea typeface="ＭＳ 明朝" panose="02020609040205080304" pitchFamily="17" charset="-128"/>
              </a:rPr>
              <a:t>スライド１２ページをご覧ください。</a:t>
            </a:r>
            <a:endParaRPr lang="en-US" altLang="ja-JP" sz="2000" dirty="0">
              <a:latin typeface="ＭＳ 明朝" panose="02020609040205080304" pitchFamily="17" charset="-128"/>
              <a:ea typeface="ＭＳ 明朝" panose="02020609040205080304" pitchFamily="17" charset="-128"/>
            </a:endParaRPr>
          </a:p>
          <a:p>
            <a:r>
              <a:rPr lang="ja-JP" altLang="en-US" sz="2000" dirty="0">
                <a:latin typeface="ＭＳ 明朝" panose="02020609040205080304" pitchFamily="17" charset="-128"/>
                <a:ea typeface="ＭＳ 明朝" panose="02020609040205080304" pitchFamily="17" charset="-128"/>
              </a:rPr>
              <a:t>ここからはあらたな国際規範である「人権デュー・ディリジェンス」についてとなります。</a:t>
            </a:r>
            <a:endParaRPr lang="en-US" altLang="ja-JP" sz="2000" dirty="0">
              <a:latin typeface="ＭＳ 明朝" panose="02020609040205080304" pitchFamily="17" charset="-128"/>
              <a:ea typeface="ＭＳ 明朝" panose="02020609040205080304" pitchFamily="17" charset="-128"/>
            </a:endParaRPr>
          </a:p>
          <a:p>
            <a:r>
              <a:rPr lang="ja-JP" altLang="en-US" sz="2000" dirty="0">
                <a:latin typeface="ＭＳ 明朝" panose="02020609040205080304" pitchFamily="17" charset="-128"/>
                <a:ea typeface="ＭＳ 明朝" panose="02020609040205080304" pitchFamily="17" charset="-128"/>
              </a:rPr>
              <a:t>資料上段、</a:t>
            </a:r>
            <a:r>
              <a:rPr lang="en-US" altLang="ja-JP" sz="2000" dirty="0">
                <a:latin typeface="ＭＳ 明朝" panose="02020609040205080304" pitchFamily="17" charset="-128"/>
                <a:ea typeface="ＭＳ 明朝" panose="02020609040205080304" pitchFamily="17" charset="-128"/>
              </a:rPr>
              <a:t>1990</a:t>
            </a:r>
            <a:r>
              <a:rPr lang="ja-JP" altLang="en-US" sz="2000" dirty="0">
                <a:latin typeface="ＭＳ 明朝" panose="02020609040205080304" pitchFamily="17" charset="-128"/>
                <a:ea typeface="ＭＳ 明朝" panose="02020609040205080304" pitchFamily="17" charset="-128"/>
              </a:rPr>
              <a:t>年代は主に「国家」を対象にしたものでしたが、多国籍企業のグローバルサプライチェーンにおける労働者の人権侵害や労働問題を背景とし、資料下段にある</a:t>
            </a:r>
            <a:r>
              <a:rPr lang="en-US" altLang="ja-JP" sz="2000" dirty="0">
                <a:latin typeface="ＭＳ 明朝" panose="02020609040205080304" pitchFamily="17" charset="-128"/>
                <a:ea typeface="ＭＳ 明朝" panose="02020609040205080304" pitchFamily="17" charset="-128"/>
              </a:rPr>
              <a:t>2010</a:t>
            </a:r>
            <a:r>
              <a:rPr lang="ja-JP" altLang="en-US" sz="2000" dirty="0">
                <a:latin typeface="ＭＳ 明朝" panose="02020609040205080304" pitchFamily="17" charset="-128"/>
                <a:ea typeface="ＭＳ 明朝" panose="02020609040205080304" pitchFamily="17" charset="-128"/>
              </a:rPr>
              <a:t>年代には「国家」のみならず「企業」も対象となり、「企業」の責任も問われるようになりました。</a:t>
            </a:r>
            <a:endParaRPr lang="en-US" altLang="ja-JP" sz="2000" dirty="0">
              <a:latin typeface="ＭＳ 明朝" panose="02020609040205080304" pitchFamily="17" charset="-128"/>
              <a:ea typeface="ＭＳ 明朝" panose="02020609040205080304" pitchFamily="17" charset="-128"/>
            </a:endParaRPr>
          </a:p>
          <a:p>
            <a:endParaRPr lang="en-US" altLang="ja-JP" sz="2000" dirty="0">
              <a:latin typeface="ＭＳ 明朝" panose="02020609040205080304" pitchFamily="17" charset="-128"/>
              <a:ea typeface="ＭＳ 明朝" panose="02020609040205080304" pitchFamily="17" charset="-128"/>
            </a:endParaRPr>
          </a:p>
          <a:p>
            <a:r>
              <a:rPr lang="ja-JP" altLang="en-US" sz="2000" dirty="0">
                <a:latin typeface="ＭＳ 明朝" panose="02020609040205080304" pitchFamily="17" charset="-128"/>
                <a:ea typeface="ＭＳ 明朝" panose="02020609040205080304" pitchFamily="17" charset="-128"/>
              </a:rPr>
              <a:t>そして、のちに世界的な動向の詳細はご説明させていただきますが、各国での取り組みが加速し、欧州では法制化された一方、日本では</a:t>
            </a:r>
            <a:r>
              <a:rPr lang="en-US" altLang="ja-JP" sz="2000" dirty="0">
                <a:latin typeface="ＭＳ 明朝" panose="02020609040205080304" pitchFamily="17" charset="-128"/>
                <a:ea typeface="ＭＳ 明朝" panose="02020609040205080304" pitchFamily="17" charset="-128"/>
              </a:rPr>
              <a:t>2022</a:t>
            </a:r>
            <a:r>
              <a:rPr lang="ja-JP" altLang="en-US" sz="2000" dirty="0">
                <a:latin typeface="ＭＳ 明朝" panose="02020609040205080304" pitchFamily="17" charset="-128"/>
                <a:ea typeface="ＭＳ 明朝" panose="02020609040205080304" pitchFamily="17" charset="-128"/>
              </a:rPr>
              <a:t>年に法的拘束力のないガイドラインの発行に留まっている状況にあります。</a:t>
            </a:r>
            <a:endParaRPr lang="en-US" altLang="ja-JP" sz="2000" dirty="0">
              <a:latin typeface="ＭＳ 明朝" panose="02020609040205080304" pitchFamily="17" charset="-128"/>
              <a:ea typeface="ＭＳ 明朝" panose="02020609040205080304" pitchFamily="17"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defTabSz="875480">
              <a:defRPr/>
            </a:pPr>
            <a:fld id="{22FC0AE2-6A0D-4F56-B6FA-B51756811744}" type="slidenum">
              <a:rPr lang="ja-JP" altLang="en-US">
                <a:solidFill>
                  <a:prstClr val="black"/>
                </a:solidFill>
                <a:latin typeface="Calibri"/>
                <a:ea typeface="ＭＳ Ｐゴシック" panose="020B0600070205080204" pitchFamily="50" charset="-128"/>
              </a:rPr>
              <a:pPr defTabSz="875480">
                <a:defRPr/>
              </a:pPr>
              <a:t>10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661813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766C9-C978-F21F-DD7F-EFC4E0E7665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212127C-A849-D578-3E76-1E2D5296F2E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1CAC437-0DF9-C4B9-6908-342B868F3035}"/>
              </a:ext>
            </a:extLst>
          </p:cNvPr>
          <p:cNvSpPr>
            <a:spLocks noGrp="1"/>
          </p:cNvSpPr>
          <p:nvPr>
            <p:ph type="body" idx="1"/>
          </p:nvPr>
        </p:nvSpPr>
        <p:spPr>
          <a:xfrm>
            <a:off x="638799" y="4518556"/>
            <a:ext cx="5110388" cy="4885513"/>
          </a:xfrm>
        </p:spPr>
        <p:txBody>
          <a:bodyPr>
            <a:normAutofit/>
          </a:bodyPr>
          <a:lstStyle/>
          <a:p>
            <a:r>
              <a:rPr lang="ja-JP" altLang="en-US" sz="1600" dirty="0">
                <a:latin typeface="ＭＳ 明朝" panose="02020609040205080304" pitchFamily="17" charset="-128"/>
                <a:ea typeface="ＭＳ 明朝" panose="02020609040205080304" pitchFamily="17" charset="-128"/>
              </a:rPr>
              <a:t>スライド１３，この資料は、いまご説明したビジネスと人権についての代表例です。</a:t>
            </a:r>
            <a:endParaRPr lang="en-US" altLang="ja-JP" sz="1600" dirty="0">
              <a:latin typeface="ＭＳ 明朝" panose="02020609040205080304" pitchFamily="17" charset="-128"/>
              <a:ea typeface="ＭＳ 明朝" panose="02020609040205080304" pitchFamily="17" charset="-128"/>
            </a:endParaRPr>
          </a:p>
          <a:p>
            <a:endParaRPr lang="en-US" altLang="ja-JP" sz="1600" dirty="0">
              <a:latin typeface="ＭＳ 明朝" panose="02020609040205080304" pitchFamily="17" charset="-128"/>
              <a:ea typeface="ＭＳ 明朝" panose="02020609040205080304" pitchFamily="17" charset="-128"/>
            </a:endParaRPr>
          </a:p>
          <a:p>
            <a:r>
              <a:rPr lang="ja-JP" altLang="en-US" sz="1600" dirty="0">
                <a:latin typeface="ＭＳ 明朝" panose="02020609040205080304" pitchFamily="17" charset="-128"/>
                <a:ea typeface="ＭＳ 明朝" panose="02020609040205080304" pitchFamily="17" charset="-128"/>
              </a:rPr>
              <a:t>記憶にある方もいるとは思いますが、</a:t>
            </a:r>
            <a:r>
              <a:rPr lang="en-US" altLang="ja-JP" sz="1600" dirty="0">
                <a:latin typeface="ＭＳ 明朝" panose="02020609040205080304" pitchFamily="17" charset="-128"/>
                <a:ea typeface="ＭＳ 明朝" panose="02020609040205080304" pitchFamily="17" charset="-128"/>
              </a:rPr>
              <a:t>2013</a:t>
            </a:r>
            <a:r>
              <a:rPr lang="ja-JP" altLang="en-US" sz="1600" dirty="0">
                <a:latin typeface="ＭＳ 明朝" panose="02020609040205080304" pitchFamily="17" charset="-128"/>
                <a:ea typeface="ＭＳ 明朝" panose="02020609040205080304" pitchFamily="17" charset="-128"/>
              </a:rPr>
              <a:t>年、バングラディッシュにある「ラナ・プラザ」という商業ビルの崩落事故です。入居していた縫製工場で働く方々のうち、</a:t>
            </a:r>
            <a:r>
              <a:rPr lang="en-US" altLang="ja-JP" sz="1600" dirty="0">
                <a:latin typeface="ＭＳ 明朝" panose="02020609040205080304" pitchFamily="17" charset="-128"/>
                <a:ea typeface="ＭＳ 明朝" panose="02020609040205080304" pitchFamily="17" charset="-128"/>
              </a:rPr>
              <a:t>1,000</a:t>
            </a:r>
            <a:r>
              <a:rPr lang="ja-JP" altLang="en-US" sz="1600" dirty="0">
                <a:latin typeface="ＭＳ 明朝" panose="02020609040205080304" pitchFamily="17" charset="-128"/>
                <a:ea typeface="ＭＳ 明朝" panose="02020609040205080304" pitchFamily="17" charset="-128"/>
              </a:rPr>
              <a:t>人以上が死亡、</a:t>
            </a:r>
            <a:r>
              <a:rPr lang="en-US" altLang="ja-JP" sz="1600" dirty="0">
                <a:latin typeface="ＭＳ 明朝" panose="02020609040205080304" pitchFamily="17" charset="-128"/>
                <a:ea typeface="ＭＳ 明朝" panose="02020609040205080304" pitchFamily="17" charset="-128"/>
              </a:rPr>
              <a:t>2,500</a:t>
            </a:r>
            <a:r>
              <a:rPr lang="ja-JP" altLang="en-US" sz="1600" dirty="0">
                <a:latin typeface="ＭＳ 明朝" panose="02020609040205080304" pitchFamily="17" charset="-128"/>
                <a:ea typeface="ＭＳ 明朝" panose="02020609040205080304" pitchFamily="17" charset="-128"/>
              </a:rPr>
              <a:t>名以上が負傷した事例となります。</a:t>
            </a:r>
            <a:endParaRPr lang="en-US" altLang="ja-JP" sz="1600" dirty="0">
              <a:latin typeface="ＭＳ 明朝" panose="02020609040205080304" pitchFamily="17" charset="-128"/>
              <a:ea typeface="ＭＳ 明朝" panose="02020609040205080304" pitchFamily="17" charset="-128"/>
            </a:endParaRPr>
          </a:p>
          <a:p>
            <a:pPr>
              <a:lnSpc>
                <a:spcPts val="1100"/>
              </a:lnSpc>
            </a:pPr>
            <a:endParaRPr lang="en-US" altLang="ja-JP" sz="1600" dirty="0">
              <a:latin typeface="ＭＳ 明朝" panose="02020609040205080304" pitchFamily="17" charset="-128"/>
              <a:ea typeface="ＭＳ 明朝" panose="02020609040205080304" pitchFamily="17" charset="-128"/>
            </a:endParaRPr>
          </a:p>
          <a:p>
            <a:r>
              <a:rPr lang="ja-JP" altLang="en-US" sz="1600" dirty="0">
                <a:latin typeface="ＭＳ 明朝" panose="02020609040205080304" pitchFamily="17" charset="-128"/>
                <a:ea typeface="ＭＳ 明朝" panose="02020609040205080304" pitchFamily="17" charset="-128"/>
              </a:rPr>
              <a:t>この工場では、低賃金での労働や長時間労働はおろか、強制労働や児童労働に加え、安全管理さえ蔑ろ（ないがしろ）にされていたことが後に判明し、</a:t>
            </a:r>
            <a:endParaRPr lang="en-US" altLang="ja-JP" sz="1600" dirty="0">
              <a:latin typeface="ＭＳ 明朝" panose="02020609040205080304" pitchFamily="17" charset="-128"/>
              <a:ea typeface="ＭＳ 明朝" panose="02020609040205080304" pitchFamily="17" charset="-128"/>
            </a:endParaRPr>
          </a:p>
          <a:p>
            <a:pPr>
              <a:lnSpc>
                <a:spcPts val="1100"/>
              </a:lnSpc>
            </a:pPr>
            <a:endParaRPr lang="en-US" altLang="ja-JP" sz="1600" dirty="0">
              <a:latin typeface="ＭＳ 明朝" panose="02020609040205080304" pitchFamily="17" charset="-128"/>
              <a:ea typeface="ＭＳ 明朝" panose="02020609040205080304" pitchFamily="17" charset="-128"/>
            </a:endParaRPr>
          </a:p>
          <a:p>
            <a:r>
              <a:rPr lang="ja-JP" altLang="en-US" sz="1600" dirty="0">
                <a:latin typeface="ＭＳ 明朝" panose="02020609040205080304" pitchFamily="17" charset="-128"/>
                <a:ea typeface="ＭＳ 明朝" panose="02020609040205080304" pitchFamily="17" charset="-128"/>
              </a:rPr>
              <a:t>以後、サプライチェーンにおいては、弱い立場といわれる末端で働く方々の人権尊重に関する論議がグローバルで加速しました。</a:t>
            </a:r>
            <a:endParaRPr lang="en-US" altLang="ja-JP" sz="1600" dirty="0">
              <a:latin typeface="ＭＳ 明朝" panose="02020609040205080304" pitchFamily="17" charset="-128"/>
              <a:ea typeface="ＭＳ 明朝" panose="02020609040205080304" pitchFamily="17" charset="-128"/>
            </a:endParaRPr>
          </a:p>
          <a:p>
            <a:pPr algn="just"/>
            <a:endParaRPr lang="ja-JP" altLang="ja-JP" sz="190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AB57ED76-FCE0-179F-ABAC-40C75C224933}"/>
              </a:ext>
            </a:extLst>
          </p:cNvPr>
          <p:cNvSpPr>
            <a:spLocks noGrp="1"/>
          </p:cNvSpPr>
          <p:nvPr>
            <p:ph type="sldNum" sz="quarter" idx="5"/>
          </p:nvPr>
        </p:nvSpPr>
        <p:spPr/>
        <p:txBody>
          <a:bodyPr/>
          <a:lstStyle/>
          <a:p>
            <a:fld id="{22FC0AE2-6A0D-4F56-B6FA-B51756811744}" type="slidenum">
              <a:rPr kumimoji="1" lang="ja-JP" altLang="en-US" smtClean="0"/>
              <a:t>11</a:t>
            </a:fld>
            <a:endParaRPr kumimoji="1" lang="ja-JP" altLang="en-US"/>
          </a:p>
        </p:txBody>
      </p:sp>
    </p:spTree>
    <p:extLst>
      <p:ext uri="{BB962C8B-B14F-4D97-AF65-F5344CB8AC3E}">
        <p14:creationId xmlns:p14="http://schemas.microsoft.com/office/powerpoint/2010/main" val="1884017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50601-9D86-B584-D012-A6AC85D8803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6665522-2B17-FF8B-6514-3015FDD7D04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9E35D1A-DD90-7DFB-623B-0632DFA2F68D}"/>
              </a:ext>
            </a:extLst>
          </p:cNvPr>
          <p:cNvSpPr>
            <a:spLocks noGrp="1"/>
          </p:cNvSpPr>
          <p:nvPr>
            <p:ph type="body" idx="1"/>
          </p:nvPr>
        </p:nvSpPr>
        <p:spPr>
          <a:xfrm>
            <a:off x="638799" y="4518556"/>
            <a:ext cx="5110388" cy="4885513"/>
          </a:xfrm>
        </p:spPr>
        <p:txBody>
          <a:bodyPr>
            <a:normAutofit/>
          </a:bodyPr>
          <a:lstStyle/>
          <a:p>
            <a:r>
              <a:rPr lang="ja-JP" altLang="en-US" sz="1600" dirty="0">
                <a:latin typeface="ＭＳ 明朝" panose="02020609040205080304" pitchFamily="17" charset="-128"/>
                <a:ea typeface="ＭＳ 明朝" panose="02020609040205080304" pitchFamily="17" charset="-128"/>
              </a:rPr>
              <a:t>スライド１４，ここで、人権侵害も含めた労使問題（紛争）といっても、海の向こうの出来事だと思う人もいると思いますので、それがどう日本に影響するのかということをご説明します。</a:t>
            </a:r>
            <a:endParaRPr lang="en-US" altLang="ja-JP" sz="1600" dirty="0">
              <a:latin typeface="ＭＳ 明朝" panose="02020609040205080304" pitchFamily="17" charset="-128"/>
              <a:ea typeface="ＭＳ 明朝" panose="02020609040205080304" pitchFamily="17" charset="-128"/>
            </a:endParaRPr>
          </a:p>
          <a:p>
            <a:endParaRPr lang="en-US" altLang="ja-JP" sz="1600" dirty="0">
              <a:latin typeface="ＭＳ 明朝" panose="02020609040205080304" pitchFamily="17" charset="-128"/>
              <a:ea typeface="ＭＳ 明朝" panose="02020609040205080304" pitchFamily="17" charset="-128"/>
            </a:endParaRPr>
          </a:p>
          <a:p>
            <a:r>
              <a:rPr lang="ja-JP" altLang="en-US" sz="1600" dirty="0">
                <a:latin typeface="ＭＳ 明朝" panose="02020609040205080304" pitchFamily="17" charset="-128"/>
                <a:ea typeface="ＭＳ 明朝" panose="02020609040205080304" pitchFamily="17" charset="-128"/>
              </a:rPr>
              <a:t>海外生産台数や海外からの部品調達が増加しているなか、海外工場が生産停止になった場合、グローバル販売台数が減少したり、国内生産が停止となります。</a:t>
            </a:r>
            <a:endParaRPr lang="en-US" altLang="ja-JP" sz="1600" dirty="0">
              <a:latin typeface="ＭＳ 明朝" panose="02020609040205080304" pitchFamily="17" charset="-128"/>
              <a:ea typeface="ＭＳ 明朝" panose="02020609040205080304" pitchFamily="17" charset="-128"/>
            </a:endParaRPr>
          </a:p>
          <a:p>
            <a:endParaRPr lang="en-US" altLang="ja-JP" sz="1600" dirty="0">
              <a:latin typeface="ＭＳ 明朝" panose="02020609040205080304" pitchFamily="17" charset="-128"/>
              <a:ea typeface="ＭＳ 明朝" panose="02020609040205080304" pitchFamily="17" charset="-128"/>
            </a:endParaRPr>
          </a:p>
          <a:p>
            <a:r>
              <a:rPr lang="ja-JP" altLang="en-US" sz="1600" dirty="0">
                <a:latin typeface="ＭＳ 明朝" panose="02020609040205080304" pitchFamily="17" charset="-128"/>
                <a:ea typeface="ＭＳ 明朝" panose="02020609040205080304" pitchFamily="17" charset="-128"/>
              </a:rPr>
              <a:t>また、人権侵害にあたる案件などが発生した場合は、世界的な不買活動などにも繋がりますし、人権侵害をしている企業とみなされた場合、</a:t>
            </a:r>
            <a:r>
              <a:rPr lang="en-US" altLang="ja-JP" sz="1600" dirty="0">
                <a:latin typeface="ＭＳ 明朝" panose="02020609040205080304" pitchFamily="17" charset="-128"/>
                <a:ea typeface="ＭＳ 明朝" panose="02020609040205080304" pitchFamily="17" charset="-128"/>
              </a:rPr>
              <a:t>ESG</a:t>
            </a:r>
            <a:r>
              <a:rPr lang="ja-JP" altLang="en-US" sz="1600" dirty="0">
                <a:latin typeface="ＭＳ 明朝" panose="02020609040205080304" pitchFamily="17" charset="-128"/>
                <a:ea typeface="ＭＳ 明朝" panose="02020609040205080304" pitchFamily="17" charset="-128"/>
              </a:rPr>
              <a:t>をベースとした投資家からの支持を失なう場合もあるとされています。</a:t>
            </a:r>
            <a:endParaRPr lang="en-US" altLang="ja-JP" sz="1600" dirty="0">
              <a:latin typeface="ＭＳ 明朝" panose="02020609040205080304" pitchFamily="17" charset="-128"/>
              <a:ea typeface="ＭＳ 明朝" panose="02020609040205080304" pitchFamily="17" charset="-128"/>
            </a:endParaRPr>
          </a:p>
          <a:p>
            <a:endParaRPr lang="en-US" altLang="ja-JP" sz="1600" dirty="0">
              <a:latin typeface="ＭＳ 明朝" panose="02020609040205080304" pitchFamily="17" charset="-128"/>
              <a:ea typeface="ＭＳ 明朝" panose="02020609040205080304" pitchFamily="17" charset="-128"/>
            </a:endParaRPr>
          </a:p>
          <a:p>
            <a:r>
              <a:rPr lang="ja-JP" altLang="en-US" sz="1600" dirty="0">
                <a:latin typeface="ＭＳ 明朝" panose="02020609040205080304" pitchFamily="17" charset="-128"/>
                <a:ea typeface="ＭＳ 明朝" panose="02020609040205080304" pitchFamily="17" charset="-128"/>
              </a:rPr>
              <a:t>ここには一例として記載させていただいておりますが、結果として私たちの組合員の仕事や生活にも影響を及ぼし、正に「対岸の火事」ではありません。</a:t>
            </a:r>
          </a:p>
          <a:p>
            <a:pPr algn="just"/>
            <a:endParaRPr lang="ja-JP" altLang="ja-JP" sz="190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C9564ED3-5EFA-8858-FD14-BB569DBC0BAE}"/>
              </a:ext>
            </a:extLst>
          </p:cNvPr>
          <p:cNvSpPr>
            <a:spLocks noGrp="1"/>
          </p:cNvSpPr>
          <p:nvPr>
            <p:ph type="sldNum" sz="quarter" idx="5"/>
          </p:nvPr>
        </p:nvSpPr>
        <p:spPr/>
        <p:txBody>
          <a:bodyPr/>
          <a:lstStyle/>
          <a:p>
            <a:fld id="{22FC0AE2-6A0D-4F56-B6FA-B51756811744}" type="slidenum">
              <a:rPr kumimoji="1" lang="ja-JP" altLang="en-US" smtClean="0"/>
              <a:t>12</a:t>
            </a:fld>
            <a:endParaRPr kumimoji="1" lang="ja-JP" altLang="en-US"/>
          </a:p>
        </p:txBody>
      </p:sp>
    </p:spTree>
    <p:extLst>
      <p:ext uri="{BB962C8B-B14F-4D97-AF65-F5344CB8AC3E}">
        <p14:creationId xmlns:p14="http://schemas.microsoft.com/office/powerpoint/2010/main" val="2450271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577" y="4686502"/>
            <a:ext cx="5388610" cy="5067098"/>
          </a:xfrm>
        </p:spPr>
        <p:txBody>
          <a:bodyPr>
            <a:normAutofit/>
          </a:bodyPr>
          <a:lstStyle/>
          <a:p>
            <a:pPr algn="just"/>
            <a:r>
              <a:rPr lang="ja-JP" altLang="en-US" sz="2000" dirty="0">
                <a:latin typeface="ＭＳ 明朝" panose="02020609040205080304" pitchFamily="17" charset="-128"/>
                <a:ea typeface="ＭＳ 明朝" panose="02020609040205080304" pitchFamily="17" charset="-128"/>
                <a:cs typeface="ＭＳ Ｐゴシック" panose="020B0600070205080204" pitchFamily="50" charset="-128"/>
              </a:rPr>
              <a:t>スライド１５、</a:t>
            </a:r>
            <a:r>
              <a:rPr lang="ja-JP" altLang="ja-JP" sz="2000" dirty="0">
                <a:latin typeface="ＭＳ 明朝" panose="02020609040205080304" pitchFamily="17" charset="-128"/>
                <a:ea typeface="ＭＳ 明朝" panose="02020609040205080304" pitchFamily="17" charset="-128"/>
                <a:cs typeface="ＭＳ Ｐゴシック" panose="020B0600070205080204" pitchFamily="50" charset="-128"/>
              </a:rPr>
              <a:t>こちらの資料は</a:t>
            </a:r>
            <a:r>
              <a:rPr lang="ja-JP" altLang="en-US" sz="2000" dirty="0">
                <a:latin typeface="ＭＳ 明朝" panose="02020609040205080304" pitchFamily="17" charset="-128"/>
                <a:ea typeface="ＭＳ 明朝" panose="02020609040205080304" pitchFamily="17" charset="-128"/>
                <a:cs typeface="ＭＳ Ｐゴシック" panose="020B0600070205080204" pitchFamily="50" charset="-128"/>
              </a:rPr>
              <a:t>事実云々ではなく、人権</a:t>
            </a:r>
            <a:r>
              <a:rPr lang="en-US" altLang="ja-JP" sz="2000" dirty="0">
                <a:latin typeface="ＭＳ 明朝" panose="02020609040205080304" pitchFamily="17" charset="-128"/>
                <a:ea typeface="ＭＳ 明朝" panose="02020609040205080304" pitchFamily="17" charset="-128"/>
                <a:cs typeface="ＭＳ Ｐゴシック" panose="020B0600070205080204" pitchFamily="50" charset="-128"/>
              </a:rPr>
              <a:t>DD</a:t>
            </a:r>
            <a:r>
              <a:rPr lang="ja-JP" altLang="en-US" sz="2000" dirty="0">
                <a:latin typeface="ＭＳ 明朝" panose="02020609040205080304" pitchFamily="17" charset="-128"/>
                <a:ea typeface="ＭＳ 明朝" panose="02020609040205080304" pitchFamily="17" charset="-128"/>
                <a:cs typeface="ＭＳ Ｐゴシック" panose="020B0600070205080204" pitchFamily="50" charset="-128"/>
              </a:rPr>
              <a:t>の対応について、報道機関などがどのように取り上げるのかという実例です。</a:t>
            </a:r>
            <a:endParaRPr lang="en-US" altLang="ja-JP" sz="2000" dirty="0">
              <a:latin typeface="ＭＳ 明朝" panose="02020609040205080304" pitchFamily="17" charset="-128"/>
              <a:ea typeface="ＭＳ 明朝" panose="02020609040205080304" pitchFamily="17" charset="-128"/>
              <a:cs typeface="ＭＳ Ｐゴシック" panose="020B0600070205080204" pitchFamily="50" charset="-128"/>
            </a:endParaRPr>
          </a:p>
          <a:p>
            <a:pPr algn="just"/>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社名はもちろんですが、人の目をどう引き付けるかという見出しや写真などが掲載され、多くの方々の目に届くことになります。</a:t>
            </a:r>
            <a:endPar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22FC0AE2-6A0D-4F56-B6FA-B51756811744}" type="slidenum">
              <a:rPr kumimoji="1" lang="ja-JP" altLang="en-US" smtClean="0"/>
              <a:t>13</a:t>
            </a:fld>
            <a:endParaRPr kumimoji="1" lang="ja-JP" altLang="en-US"/>
          </a:p>
        </p:txBody>
      </p:sp>
    </p:spTree>
    <p:extLst>
      <p:ext uri="{BB962C8B-B14F-4D97-AF65-F5344CB8AC3E}">
        <p14:creationId xmlns:p14="http://schemas.microsoft.com/office/powerpoint/2010/main" val="3679898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577" y="4686502"/>
            <a:ext cx="5388610" cy="5067098"/>
          </a:xfrm>
        </p:spPr>
        <p:txBody>
          <a:bodyPr>
            <a:normAutofit/>
          </a:bodyPr>
          <a:lstStyle/>
          <a:p>
            <a:pPr algn="just"/>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スライド１６、こちらは、ウイグル地区における強制労働に関する問題の記事です。</a:t>
            </a:r>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rPr>
              <a:t>2021</a:t>
            </a:r>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年、ウイグル輸入禁止法案が成立し、直近では今年</a:t>
            </a:r>
            <a:r>
              <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rPr>
              <a:t>2</a:t>
            </a:r>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月、米国にて</a:t>
            </a:r>
            <a:r>
              <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rPr>
              <a:t>VW</a:t>
            </a:r>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グループの自動車輸入が差し止められました。</a:t>
            </a:r>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これは、人権と政治の世界の問題が複雑にリンクし、国家間における対立が深くなったという一例だと思います。</a:t>
            </a:r>
            <a:endPar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22FC0AE2-6A0D-4F56-B6FA-B51756811744}" type="slidenum">
              <a:rPr kumimoji="1" lang="ja-JP" altLang="en-US" smtClean="0"/>
              <a:t>14</a:t>
            </a:fld>
            <a:endParaRPr kumimoji="1" lang="ja-JP" altLang="en-US"/>
          </a:p>
        </p:txBody>
      </p:sp>
    </p:spTree>
    <p:extLst>
      <p:ext uri="{BB962C8B-B14F-4D97-AF65-F5344CB8AC3E}">
        <p14:creationId xmlns:p14="http://schemas.microsoft.com/office/powerpoint/2010/main" val="1280152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577" y="4686502"/>
            <a:ext cx="5388610" cy="5067098"/>
          </a:xfrm>
        </p:spPr>
        <p:txBody>
          <a:bodyPr>
            <a:normAutofit/>
          </a:bodyPr>
          <a:lstStyle/>
          <a:p>
            <a:pPr algn="just"/>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スライド１７、これは参考資料となりますが、いままで何となく話をしている「人権」そして「デュー・ディリジェンス」とは何でしょう。</a:t>
            </a:r>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人権とは、国などから与えられるものではなく、誰もが人間として存在するために有する権利であり、デュー・ディリジェンスとは、当然に行われるべき義務であるとされています。</a:t>
            </a:r>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22FC0AE2-6A0D-4F56-B6FA-B51756811744}" type="slidenum">
              <a:rPr kumimoji="1" lang="ja-JP" altLang="en-US" smtClean="0"/>
              <a:t>15</a:t>
            </a:fld>
            <a:endParaRPr kumimoji="1" lang="ja-JP" altLang="en-US"/>
          </a:p>
        </p:txBody>
      </p:sp>
    </p:spTree>
    <p:extLst>
      <p:ext uri="{BB962C8B-B14F-4D97-AF65-F5344CB8AC3E}">
        <p14:creationId xmlns:p14="http://schemas.microsoft.com/office/powerpoint/2010/main" val="559841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r>
              <a:rPr lang="ja-JP" altLang="en-US" sz="2000" dirty="0">
                <a:latin typeface="ＭＳ 明朝" panose="02020609040205080304" pitchFamily="17" charset="-128"/>
                <a:ea typeface="ＭＳ 明朝" panose="02020609040205080304" pitchFamily="17" charset="-128"/>
              </a:rPr>
              <a:t>スライド１８ページをご覧ください。</a:t>
            </a:r>
            <a:endParaRPr lang="en-US" altLang="ja-JP" sz="2000" dirty="0">
              <a:latin typeface="ＭＳ 明朝" panose="02020609040205080304" pitchFamily="17" charset="-128"/>
              <a:ea typeface="ＭＳ 明朝" panose="02020609040205080304" pitchFamily="17" charset="-128"/>
            </a:endParaRPr>
          </a:p>
          <a:p>
            <a:endParaRPr lang="en-US" altLang="ja-JP" sz="2000" dirty="0">
              <a:latin typeface="ＭＳ 明朝" panose="02020609040205080304" pitchFamily="17" charset="-128"/>
              <a:ea typeface="ＭＳ 明朝" panose="02020609040205080304" pitchFamily="17" charset="-128"/>
            </a:endParaRPr>
          </a:p>
          <a:p>
            <a:r>
              <a:rPr lang="ja-JP" altLang="en-US" sz="2000" dirty="0">
                <a:latin typeface="ＭＳ 明朝" panose="02020609040205080304" pitchFamily="17" charset="-128"/>
                <a:ea typeface="ＭＳ 明朝" panose="02020609040205080304" pitchFamily="17" charset="-128"/>
              </a:rPr>
              <a:t>記載の通り「人権デュー・ディリジェンス」の取り組みとは、自社だけに留まることなく、そして、企業が直接・間接関係なく、サプライチェーンを含め、利害関係を有するすべてのステークホルダーの人権に及ぼす影響を調査し、それを予防・是正する一連の取り組みとなります。</a:t>
            </a:r>
            <a:endParaRPr lang="en-US" altLang="ja-JP" sz="2000" dirty="0">
              <a:latin typeface="ＭＳ 明朝" panose="02020609040205080304" pitchFamily="17" charset="-128"/>
              <a:ea typeface="ＭＳ 明朝" panose="02020609040205080304" pitchFamily="17" charset="-128"/>
            </a:endParaRPr>
          </a:p>
          <a:p>
            <a:endParaRPr lang="en-US" altLang="ja-JP" sz="2000" dirty="0">
              <a:latin typeface="ＭＳ 明朝" panose="02020609040205080304" pitchFamily="17" charset="-128"/>
              <a:ea typeface="ＭＳ 明朝" panose="02020609040205080304" pitchFamily="17" charset="-128"/>
            </a:endParaRPr>
          </a:p>
          <a:p>
            <a:r>
              <a:rPr lang="ja-JP" altLang="en-US" sz="2000" dirty="0">
                <a:latin typeface="ＭＳ 明朝" panose="02020609040205080304" pitchFamily="17" charset="-128"/>
                <a:ea typeface="ＭＳ 明朝" panose="02020609040205080304" pitchFamily="17" charset="-128"/>
              </a:rPr>
              <a:t>そして、労働組合は被害者にも加害者にも、双方の立場になり得るということ、そして、現場をはじめ、多くの声を吸い上げられる唯一の組織であることから、キーマンであることは言うまでなく、右側に記載のような役割が期待されています。</a:t>
            </a:r>
          </a:p>
        </p:txBody>
      </p:sp>
      <p:sp>
        <p:nvSpPr>
          <p:cNvPr id="4" name="スライド番号プレースホルダー 3"/>
          <p:cNvSpPr>
            <a:spLocks noGrp="1"/>
          </p:cNvSpPr>
          <p:nvPr>
            <p:ph type="sldNum" sz="quarter" idx="5"/>
          </p:nvPr>
        </p:nvSpPr>
        <p:spPr/>
        <p:txBody>
          <a:bodyPr/>
          <a:lstStyle/>
          <a:p>
            <a:pPr defTabSz="875480">
              <a:defRPr/>
            </a:pPr>
            <a:fld id="{22FC0AE2-6A0D-4F56-B6FA-B51756811744}" type="slidenum">
              <a:rPr lang="ja-JP" altLang="en-US">
                <a:solidFill>
                  <a:prstClr val="black"/>
                </a:solidFill>
                <a:latin typeface="Calibri"/>
                <a:ea typeface="ＭＳ Ｐゴシック" panose="020B0600070205080204" pitchFamily="50" charset="-128"/>
              </a:rPr>
              <a:pPr defTabSz="875480">
                <a:defRPr/>
              </a:pPr>
              <a:t>16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924105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577" y="4686502"/>
            <a:ext cx="5388610" cy="5067098"/>
          </a:xfrm>
        </p:spPr>
        <p:txBody>
          <a:bodyPr>
            <a:normAutofit/>
          </a:bodyPr>
          <a:lstStyle/>
          <a:p>
            <a:pPr algn="just"/>
            <a:r>
              <a:rPr lang="ja-JP" altLang="en-US" sz="2000" dirty="0">
                <a:latin typeface="ＭＳ 明朝" panose="02020609040205080304" pitchFamily="17" charset="-128"/>
                <a:ea typeface="ＭＳ 明朝" panose="02020609040205080304" pitchFamily="17" charset="-128"/>
                <a:cs typeface="ＭＳ Ｐゴシック" panose="020B0600070205080204" pitchFamily="50" charset="-128"/>
              </a:rPr>
              <a:t>スライド１９、</a:t>
            </a:r>
            <a:r>
              <a:rPr lang="ja-JP" altLang="ja-JP" sz="2000" dirty="0">
                <a:latin typeface="ＭＳ 明朝" panose="02020609040205080304" pitchFamily="17" charset="-128"/>
                <a:ea typeface="ＭＳ 明朝" panose="02020609040205080304" pitchFamily="17" charset="-128"/>
                <a:cs typeface="ＭＳ Ｐゴシック" panose="020B0600070205080204" pitchFamily="50" charset="-128"/>
              </a:rPr>
              <a:t>こちらの資料は</a:t>
            </a:r>
            <a:r>
              <a:rPr lang="en-US" altLang="ja-JP" sz="2000" dirty="0">
                <a:latin typeface="ＭＳ 明朝" panose="02020609040205080304" pitchFamily="17" charset="-128"/>
                <a:ea typeface="ＭＳ 明朝" panose="02020609040205080304" pitchFamily="17" charset="-128"/>
                <a:cs typeface="ＭＳ Ｐゴシック" panose="020B0600070205080204" pitchFamily="50" charset="-128"/>
              </a:rPr>
              <a:t>2024</a:t>
            </a:r>
            <a:r>
              <a:rPr lang="ja-JP" altLang="en-US" sz="2000" dirty="0">
                <a:latin typeface="ＭＳ 明朝" panose="02020609040205080304" pitchFamily="17" charset="-128"/>
                <a:ea typeface="ＭＳ 明朝" panose="02020609040205080304" pitchFamily="17" charset="-128"/>
                <a:cs typeface="ＭＳ Ｐゴシック" panose="020B0600070205080204" pitchFamily="50" charset="-128"/>
              </a:rPr>
              <a:t>年</a:t>
            </a:r>
            <a:r>
              <a:rPr lang="en-US" altLang="ja-JP" sz="2000" dirty="0">
                <a:latin typeface="ＭＳ 明朝" panose="02020609040205080304" pitchFamily="17" charset="-128"/>
                <a:ea typeface="ＭＳ 明朝" panose="02020609040205080304" pitchFamily="17" charset="-128"/>
                <a:cs typeface="ＭＳ Ｐゴシック" panose="020B0600070205080204" pitchFamily="50" charset="-128"/>
              </a:rPr>
              <a:t>12</a:t>
            </a:r>
            <a:r>
              <a:rPr lang="ja-JP" altLang="en-US" sz="2000" dirty="0">
                <a:latin typeface="ＭＳ 明朝" panose="02020609040205080304" pitchFamily="17" charset="-128"/>
                <a:ea typeface="ＭＳ 明朝" panose="02020609040205080304" pitchFamily="17" charset="-128"/>
                <a:cs typeface="ＭＳ Ｐゴシック" panose="020B0600070205080204" pitchFamily="50" charset="-128"/>
              </a:rPr>
              <a:t>月</a:t>
            </a:r>
            <a:r>
              <a:rPr lang="en-US" altLang="ja-JP" sz="2000" dirty="0">
                <a:latin typeface="ＭＳ 明朝" panose="02020609040205080304" pitchFamily="17" charset="-128"/>
                <a:ea typeface="ＭＳ 明朝" panose="02020609040205080304" pitchFamily="17" charset="-128"/>
                <a:cs typeface="ＭＳ Ｐゴシック" panose="020B0600070205080204" pitchFamily="50" charset="-128"/>
              </a:rPr>
              <a:t>13</a:t>
            </a:r>
            <a:r>
              <a:rPr lang="ja-JP" altLang="en-US" sz="2000" dirty="0">
                <a:latin typeface="ＭＳ 明朝" panose="02020609040205080304" pitchFamily="17" charset="-128"/>
                <a:ea typeface="ＭＳ 明朝" panose="02020609040205080304" pitchFamily="17" charset="-128"/>
                <a:cs typeface="ＭＳ Ｐゴシック" panose="020B0600070205080204" pitchFamily="50" charset="-128"/>
              </a:rPr>
              <a:t>日、厚生労働省主催の検討会において、国内における労使関係をベースにし、何をどう取り組めば良いのかというものを纏めたとともに、今後、国としての検討ステップなどをまとめた検討会の報告概要資料となります。</a:t>
            </a:r>
            <a:endParaRPr lang="en-US" altLang="ja-JP" sz="2000" dirty="0">
              <a:latin typeface="ＭＳ 明朝" panose="02020609040205080304" pitchFamily="17" charset="-128"/>
              <a:ea typeface="ＭＳ 明朝" panose="02020609040205080304" pitchFamily="17" charset="-128"/>
              <a:cs typeface="ＭＳ Ｐゴシック" panose="020B0600070205080204" pitchFamily="50" charset="-128"/>
            </a:endParaRPr>
          </a:p>
          <a:p>
            <a:pPr algn="just"/>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尚、</a:t>
            </a:r>
            <a:r>
              <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rPr>
              <a:t>7</a:t>
            </a:r>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月</a:t>
            </a:r>
            <a:r>
              <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rPr>
              <a:t>30</a:t>
            </a:r>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日に開催を予定している建設的な労使関係構築セミナーでは、本検討会の主査を務めている厚労省参事官にご講演をお願いしているとともに、意見交換が出来ればと思っていますので、ぜひ、労使での積極的な参加をお待ちしています！</a:t>
            </a:r>
            <a:endPar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22FC0AE2-6A0D-4F56-B6FA-B51756811744}" type="slidenum">
              <a:rPr kumimoji="1" lang="ja-JP" altLang="en-US" smtClean="0"/>
              <a:t>17</a:t>
            </a:fld>
            <a:endParaRPr kumimoji="1" lang="ja-JP" altLang="en-US"/>
          </a:p>
        </p:txBody>
      </p:sp>
    </p:spTree>
    <p:extLst>
      <p:ext uri="{BB962C8B-B14F-4D97-AF65-F5344CB8AC3E}">
        <p14:creationId xmlns:p14="http://schemas.microsoft.com/office/powerpoint/2010/main" val="908071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A6A8B-68E8-292B-5FE1-6C141807397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A626D76-6643-95DC-64EC-7603EC54FA5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071B383-F1F6-AC8D-DF67-9C527C77C693}"/>
              </a:ext>
            </a:extLst>
          </p:cNvPr>
          <p:cNvSpPr>
            <a:spLocks noGrp="1"/>
          </p:cNvSpPr>
          <p:nvPr>
            <p:ph type="body" idx="1"/>
          </p:nvPr>
        </p:nvSpPr>
        <p:spPr>
          <a:xfrm>
            <a:off x="362857" y="4518556"/>
            <a:ext cx="6066972" cy="5089901"/>
          </a:xfrm>
        </p:spPr>
        <p:txBody>
          <a:bodyPr>
            <a:noAutofit/>
          </a:bodyPr>
          <a:lstStyle/>
          <a:p>
            <a:r>
              <a:rPr lang="ja-JP" altLang="en-US" sz="1600" dirty="0">
                <a:latin typeface="ＭＳ 明朝" panose="02020609040205080304" pitchFamily="17" charset="-128"/>
                <a:ea typeface="ＭＳ 明朝" panose="02020609040205080304" pitchFamily="17" charset="-128"/>
              </a:rPr>
              <a:t>次にスライド２０、この資料は、ビジネスと人権に関する国際機関、日本国内、そして欧米諸国における動きを一覧にしたものとなります。</a:t>
            </a:r>
            <a:endParaRPr lang="en-US" altLang="ja-JP" sz="1600" dirty="0">
              <a:latin typeface="ＭＳ 明朝" panose="02020609040205080304" pitchFamily="17" charset="-128"/>
              <a:ea typeface="ＭＳ 明朝" panose="02020609040205080304" pitchFamily="17" charset="-128"/>
            </a:endParaRPr>
          </a:p>
          <a:p>
            <a:r>
              <a:rPr lang="en-US" altLang="ja-JP" sz="1600" dirty="0">
                <a:latin typeface="ＭＳ 明朝" panose="02020609040205080304" pitchFamily="17" charset="-128"/>
                <a:ea typeface="ＭＳ 明朝" panose="02020609040205080304" pitchFamily="17" charset="-128"/>
              </a:rPr>
              <a:t>2013</a:t>
            </a:r>
            <a:r>
              <a:rPr lang="ja-JP" altLang="en-US" sz="1600" dirty="0">
                <a:latin typeface="ＭＳ 明朝" panose="02020609040205080304" pitchFamily="17" charset="-128"/>
                <a:ea typeface="ＭＳ 明朝" panose="02020609040205080304" pitchFamily="17" charset="-128"/>
              </a:rPr>
              <a:t>年、国連にて</a:t>
            </a:r>
            <a:r>
              <a:rPr lang="en-US" altLang="ja-JP" sz="1600" dirty="0">
                <a:latin typeface="ＭＳ 明朝" panose="02020609040205080304" pitchFamily="17" charset="-128"/>
                <a:ea typeface="ＭＳ 明朝" panose="02020609040205080304" pitchFamily="17" charset="-128"/>
              </a:rPr>
              <a:t>NAP</a:t>
            </a:r>
            <a:r>
              <a:rPr lang="ja-JP" altLang="en-US" sz="1600" dirty="0">
                <a:latin typeface="ＭＳ 明朝" panose="02020609040205080304" pitchFamily="17" charset="-128"/>
                <a:ea typeface="ＭＳ 明朝" panose="02020609040205080304" pitchFamily="17" charset="-128"/>
              </a:rPr>
              <a:t>（ビジネスと人権に関する国別行動計画）策定を推奨した以降、欧米諸国では</a:t>
            </a:r>
            <a:r>
              <a:rPr lang="en-US" altLang="ja-JP" sz="1600" dirty="0">
                <a:latin typeface="ＭＳ 明朝" panose="02020609040205080304" pitchFamily="17" charset="-128"/>
                <a:ea typeface="ＭＳ 明朝" panose="02020609040205080304" pitchFamily="17" charset="-128"/>
              </a:rPr>
              <a:t>NAP</a:t>
            </a:r>
            <a:r>
              <a:rPr lang="ja-JP" altLang="en-US" sz="1600" dirty="0">
                <a:latin typeface="ＭＳ 明朝" panose="02020609040205080304" pitchFamily="17" charset="-128"/>
                <a:ea typeface="ＭＳ 明朝" panose="02020609040205080304" pitchFamily="17" charset="-128"/>
              </a:rPr>
              <a:t>の策定が加速。日本でも</a:t>
            </a:r>
            <a:r>
              <a:rPr lang="en-US" altLang="ja-JP" sz="1600" dirty="0">
                <a:latin typeface="ＭＳ 明朝" panose="02020609040205080304" pitchFamily="17" charset="-128"/>
                <a:ea typeface="ＭＳ 明朝" panose="02020609040205080304" pitchFamily="17" charset="-128"/>
              </a:rPr>
              <a:t>2020</a:t>
            </a:r>
            <a:r>
              <a:rPr lang="ja-JP" altLang="en-US" sz="1600" dirty="0">
                <a:latin typeface="ＭＳ 明朝" panose="02020609040205080304" pitchFamily="17" charset="-128"/>
                <a:ea typeface="ＭＳ 明朝" panose="02020609040205080304" pitchFamily="17" charset="-128"/>
              </a:rPr>
              <a:t>年に行動計画が策定されています。</a:t>
            </a:r>
            <a:endParaRPr lang="en-US" altLang="ja-JP" sz="1600" dirty="0">
              <a:latin typeface="ＭＳ 明朝" panose="02020609040205080304" pitchFamily="17" charset="-128"/>
              <a:ea typeface="ＭＳ 明朝" panose="02020609040205080304" pitchFamily="17" charset="-128"/>
            </a:endParaRPr>
          </a:p>
          <a:p>
            <a:r>
              <a:rPr lang="ja-JP" altLang="en-US" sz="1600" dirty="0">
                <a:latin typeface="ＭＳ 明朝" panose="02020609040205080304" pitchFamily="17" charset="-128"/>
                <a:ea typeface="ＭＳ 明朝" panose="02020609040205080304" pitchFamily="17" charset="-128"/>
              </a:rPr>
              <a:t>また、欧米諸国では既に人権デュー・ディリジェンスに関する法令なども制定されているなか、昨年、ガイドラインをやっと示した日本は、このビジネスと人権に対する　国としての取り組みは、国際的にみて遅れを取っていると言わざるを得ない状況にあると思います。</a:t>
            </a:r>
            <a:endParaRPr lang="en-US" altLang="ja-JP" sz="1600" dirty="0">
              <a:latin typeface="ＭＳ 明朝" panose="02020609040205080304" pitchFamily="17" charset="-128"/>
              <a:ea typeface="ＭＳ 明朝" panose="02020609040205080304" pitchFamily="17" charset="-128"/>
            </a:endParaRPr>
          </a:p>
          <a:p>
            <a:endParaRPr lang="en-US" altLang="ja-JP" sz="1600" dirty="0">
              <a:latin typeface="ＭＳ 明朝" panose="02020609040205080304" pitchFamily="17" charset="-128"/>
              <a:ea typeface="ＭＳ 明朝" panose="02020609040205080304" pitchFamily="17" charset="-128"/>
            </a:endParaRPr>
          </a:p>
          <a:p>
            <a:r>
              <a:rPr lang="ja-JP" altLang="en-US" sz="1600" dirty="0">
                <a:latin typeface="ＭＳ 明朝" panose="02020609040205080304" pitchFamily="17" charset="-128"/>
                <a:ea typeface="ＭＳ 明朝" panose="02020609040205080304" pitchFamily="17" charset="-128"/>
              </a:rPr>
              <a:t>尚、直近における人権</a:t>
            </a:r>
            <a:r>
              <a:rPr lang="en-US" altLang="ja-JP" sz="1600" dirty="0">
                <a:latin typeface="ＭＳ 明朝" panose="02020609040205080304" pitchFamily="17" charset="-128"/>
                <a:ea typeface="ＭＳ 明朝" panose="02020609040205080304" pitchFamily="17" charset="-128"/>
              </a:rPr>
              <a:t>DD</a:t>
            </a:r>
            <a:r>
              <a:rPr lang="ja-JP" altLang="en-US" sz="1600" dirty="0">
                <a:latin typeface="ＭＳ 明朝" panose="02020609040205080304" pitchFamily="17" charset="-128"/>
                <a:ea typeface="ＭＳ 明朝" panose="02020609040205080304" pitchFamily="17" charset="-128"/>
              </a:rPr>
              <a:t>の状況については、ドイツでは罰金（売り上げの</a:t>
            </a:r>
            <a:r>
              <a:rPr lang="en-US" altLang="ja-JP" sz="1600" dirty="0">
                <a:latin typeface="ＭＳ 明朝" panose="02020609040205080304" pitchFamily="17" charset="-128"/>
                <a:ea typeface="ＭＳ 明朝" panose="02020609040205080304" pitchFamily="17" charset="-128"/>
              </a:rPr>
              <a:t>1/10</a:t>
            </a:r>
            <a:r>
              <a:rPr lang="ja-JP" altLang="en-US" sz="1600" dirty="0">
                <a:latin typeface="ＭＳ 明朝" panose="02020609040205080304" pitchFamily="17" charset="-128"/>
                <a:ea typeface="ＭＳ 明朝" panose="02020609040205080304" pitchFamily="17" charset="-128"/>
              </a:rPr>
              <a:t>相当額）制度の論議がされている一方、米国では裁判制度を活用した問題解決に向けた動きがあります。</a:t>
            </a:r>
            <a:endParaRPr lang="en-US" altLang="ja-JP" sz="1600" dirty="0">
              <a:latin typeface="ＭＳ 明朝" panose="02020609040205080304" pitchFamily="17" charset="-128"/>
              <a:ea typeface="ＭＳ 明朝" panose="02020609040205080304" pitchFamily="17" charset="-128"/>
            </a:endParaRPr>
          </a:p>
          <a:p>
            <a:r>
              <a:rPr lang="ja-JP" altLang="en-US" sz="1600" dirty="0">
                <a:latin typeface="ＭＳ 明朝" panose="02020609040205080304" pitchFamily="17" charset="-128"/>
                <a:ea typeface="ＭＳ 明朝" panose="02020609040205080304" pitchFamily="17" charset="-128"/>
              </a:rPr>
              <a:t>そして、昨年</a:t>
            </a:r>
            <a:r>
              <a:rPr lang="en-US" altLang="ja-JP" sz="1600" dirty="0">
                <a:latin typeface="ＭＳ 明朝" panose="02020609040205080304" pitchFamily="17" charset="-128"/>
                <a:ea typeface="ＭＳ 明朝" panose="02020609040205080304" pitchFamily="17" charset="-128"/>
              </a:rPr>
              <a:t>11</a:t>
            </a:r>
            <a:r>
              <a:rPr lang="ja-JP" altLang="en-US" sz="1600" dirty="0">
                <a:latin typeface="ＭＳ 明朝" panose="02020609040205080304" pitchFamily="17" charset="-128"/>
                <a:ea typeface="ＭＳ 明朝" panose="02020609040205080304" pitchFamily="17" charset="-128"/>
              </a:rPr>
              <a:t>月、メキシコで行われた</a:t>
            </a:r>
            <a:r>
              <a:rPr lang="en-US" altLang="ja-JP" sz="1600" dirty="0">
                <a:latin typeface="ＭＳ 明朝" panose="02020609040205080304" pitchFamily="17" charset="-128"/>
                <a:ea typeface="ＭＳ 明朝" panose="02020609040205080304" pitchFamily="17" charset="-128"/>
              </a:rPr>
              <a:t>IA</a:t>
            </a:r>
            <a:r>
              <a:rPr lang="ja-JP" altLang="en-US" sz="1600" dirty="0">
                <a:latin typeface="ＭＳ 明朝" panose="02020609040205080304" pitchFamily="17" charset="-128"/>
                <a:ea typeface="ＭＳ 明朝" panose="02020609040205080304" pitchFamily="17" charset="-128"/>
              </a:rPr>
              <a:t>自動車部会で分かったことですが、労働組合としては、中核的労働基準などは、何の効力もないが、人権</a:t>
            </a:r>
            <a:r>
              <a:rPr lang="en-US" altLang="ja-JP" sz="1600" dirty="0">
                <a:latin typeface="ＭＳ 明朝" panose="02020609040205080304" pitchFamily="17" charset="-128"/>
                <a:ea typeface="ＭＳ 明朝" panose="02020609040205080304" pitchFamily="17" charset="-128"/>
              </a:rPr>
              <a:t>DD</a:t>
            </a:r>
            <a:r>
              <a:rPr lang="ja-JP" altLang="en-US" sz="1600" dirty="0">
                <a:latin typeface="ＭＳ 明朝" panose="02020609040205080304" pitchFamily="17" charset="-128"/>
                <a:ea typeface="ＭＳ 明朝" panose="02020609040205080304" pitchFamily="17" charset="-128"/>
              </a:rPr>
              <a:t>というものは、実効性のある第</a:t>
            </a:r>
            <a:r>
              <a:rPr lang="en-US" altLang="ja-JP" sz="1600" dirty="0">
                <a:latin typeface="ＭＳ 明朝" panose="02020609040205080304" pitchFamily="17" charset="-128"/>
                <a:ea typeface="ＭＳ 明朝" panose="02020609040205080304" pitchFamily="17" charset="-128"/>
              </a:rPr>
              <a:t>3</a:t>
            </a:r>
            <a:r>
              <a:rPr lang="ja-JP" altLang="en-US" sz="1600" dirty="0">
                <a:latin typeface="ＭＳ 明朝" panose="02020609040205080304" pitchFamily="17" charset="-128"/>
                <a:ea typeface="ＭＳ 明朝" panose="02020609040205080304" pitchFamily="17" charset="-128"/>
              </a:rPr>
              <a:t>の手を手に入れたという発言があり、日本と海外の温度差が大きいことを実感しました。</a:t>
            </a:r>
            <a:endParaRPr lang="en-US" altLang="ja-JP" sz="1600" dirty="0">
              <a:latin typeface="ＭＳ 明朝" panose="02020609040205080304" pitchFamily="17" charset="-128"/>
              <a:ea typeface="ＭＳ 明朝" panose="02020609040205080304" pitchFamily="17" charset="-128"/>
            </a:endParaRPr>
          </a:p>
          <a:p>
            <a:endParaRPr lang="ja-JP" altLang="en-US" sz="1600" dirty="0">
              <a:latin typeface="ＭＳ 明朝" panose="02020609040205080304" pitchFamily="17" charset="-128"/>
              <a:ea typeface="ＭＳ 明朝" panose="02020609040205080304" pitchFamily="17" charset="-128"/>
            </a:endParaRPr>
          </a:p>
          <a:p>
            <a:pPr algn="just"/>
            <a:endParaRPr lang="ja-JP" altLang="ja-JP" sz="160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1C6D9FD9-2EAD-A28A-E8BF-6F3B23B35462}"/>
              </a:ext>
            </a:extLst>
          </p:cNvPr>
          <p:cNvSpPr>
            <a:spLocks noGrp="1"/>
          </p:cNvSpPr>
          <p:nvPr>
            <p:ph type="sldNum" sz="quarter" idx="5"/>
          </p:nvPr>
        </p:nvSpPr>
        <p:spPr/>
        <p:txBody>
          <a:bodyPr/>
          <a:lstStyle/>
          <a:p>
            <a:fld id="{22FC0AE2-6A0D-4F56-B6FA-B51756811744}" type="slidenum">
              <a:rPr kumimoji="1" lang="ja-JP" altLang="en-US" smtClean="0"/>
              <a:t>18</a:t>
            </a:fld>
            <a:endParaRPr kumimoji="1" lang="ja-JP" altLang="en-US"/>
          </a:p>
        </p:txBody>
      </p:sp>
    </p:spTree>
    <p:extLst>
      <p:ext uri="{BB962C8B-B14F-4D97-AF65-F5344CB8AC3E}">
        <p14:creationId xmlns:p14="http://schemas.microsoft.com/office/powerpoint/2010/main" val="2504973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157A3-21BC-0924-F9A9-4A148EBB802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BAD4E53-56B1-8364-EF69-8F97AA20125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0FD0A51-DBD8-E69B-AE48-BFA65B0C1F60}"/>
              </a:ext>
            </a:extLst>
          </p:cNvPr>
          <p:cNvSpPr>
            <a:spLocks noGrp="1"/>
          </p:cNvSpPr>
          <p:nvPr>
            <p:ph type="body" idx="1"/>
          </p:nvPr>
        </p:nvSpPr>
        <p:spPr>
          <a:xfrm>
            <a:off x="435429" y="4518556"/>
            <a:ext cx="6008913" cy="4885513"/>
          </a:xfrm>
        </p:spPr>
        <p:txBody>
          <a:bodyPr>
            <a:normAutofit/>
          </a:bodyPr>
          <a:lstStyle/>
          <a:p>
            <a:r>
              <a:rPr lang="ja-JP" altLang="en-US" sz="1800" dirty="0">
                <a:latin typeface="ＭＳ 明朝" panose="02020609040205080304" pitchFamily="17" charset="-128"/>
                <a:ea typeface="ＭＳ 明朝" panose="02020609040205080304" pitchFamily="17" charset="-128"/>
              </a:rPr>
              <a:t>次にスライド２１は、ビジネスと人権を考え、取り組みを進めるうえで求められる「リスク」についてとなります。</a:t>
            </a:r>
            <a:endParaRPr lang="en-US" altLang="ja-JP" sz="1800" dirty="0">
              <a:latin typeface="ＭＳ 明朝" panose="02020609040205080304" pitchFamily="17" charset="-128"/>
              <a:ea typeface="ＭＳ 明朝" panose="02020609040205080304" pitchFamily="17" charset="-128"/>
            </a:endParaRPr>
          </a:p>
          <a:p>
            <a:pPr>
              <a:lnSpc>
                <a:spcPts val="1192"/>
              </a:lnSpc>
            </a:pPr>
            <a:endParaRPr lang="en-US" altLang="ja-JP" sz="1800" dirty="0">
              <a:latin typeface="ＭＳ 明朝" panose="02020609040205080304" pitchFamily="17" charset="-128"/>
              <a:ea typeface="ＭＳ 明朝" panose="02020609040205080304" pitchFamily="17" charset="-128"/>
            </a:endParaRPr>
          </a:p>
          <a:p>
            <a:r>
              <a:rPr lang="ja-JP" altLang="en-US" sz="1800" dirty="0">
                <a:latin typeface="ＭＳ 明朝" panose="02020609040205080304" pitchFamily="17" charset="-128"/>
                <a:ea typeface="ＭＳ 明朝" panose="02020609040205080304" pitchFamily="17" charset="-128"/>
              </a:rPr>
              <a:t>このビジネスと人権という話のなかで、よく経営上のリスクの視点で進める　といく話を聴きますが、国連による指導原則では、そうではなく、労働者をはじめとする権利保持者の人権侵害リスクに対処するという視点から取り組むべきとされており、ナショナルセンターである連合でも、社会正義の追求と人権の尊重を中心とし、この課題に取り組むと整理しています。</a:t>
            </a:r>
          </a:p>
          <a:p>
            <a:pPr algn="just"/>
            <a:endParaRPr lang="en-US" altLang="ja-JP" sz="18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1800" kern="100" dirty="0">
                <a:latin typeface="ＭＳ 明朝" panose="02020609040205080304" pitchFamily="17" charset="-128"/>
                <a:ea typeface="ＭＳ 明朝" panose="02020609040205080304" pitchFamily="17" charset="-128"/>
                <a:cs typeface="Times New Roman" panose="02020603050405020304" pitchFamily="18" charset="0"/>
              </a:rPr>
              <a:t>私達も、日本で働く者の代表である労働組合として、国籍に関係なく、働く者一人ひとりに寄り添い、また、裾野の広いサプライチェーンも視野に入れつつ、働く者、仲間の人権侵害リスクに向き合うこと、すなわち一人一人の人権に向き合った国際労働運動が重要になっていると思います。</a:t>
            </a:r>
            <a:endParaRPr lang="ja-JP" altLang="ja-JP" sz="180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F9B0CD05-CA4F-96C3-1D32-AE1831DEB4DB}"/>
              </a:ext>
            </a:extLst>
          </p:cNvPr>
          <p:cNvSpPr>
            <a:spLocks noGrp="1"/>
          </p:cNvSpPr>
          <p:nvPr>
            <p:ph type="sldNum" sz="quarter" idx="5"/>
          </p:nvPr>
        </p:nvSpPr>
        <p:spPr/>
        <p:txBody>
          <a:bodyPr/>
          <a:lstStyle/>
          <a:p>
            <a:fld id="{22FC0AE2-6A0D-4F56-B6FA-B51756811744}" type="slidenum">
              <a:rPr kumimoji="1" lang="ja-JP" altLang="en-US" smtClean="0"/>
              <a:t>19</a:t>
            </a:fld>
            <a:endParaRPr kumimoji="1" lang="ja-JP" altLang="en-US"/>
          </a:p>
        </p:txBody>
      </p:sp>
    </p:spTree>
    <p:extLst>
      <p:ext uri="{BB962C8B-B14F-4D97-AF65-F5344CB8AC3E}">
        <p14:creationId xmlns:p14="http://schemas.microsoft.com/office/powerpoint/2010/main" val="2096649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rPr>
              <a:t>右上に記載の</a:t>
            </a:r>
            <a:r>
              <a:rPr lang="ja-JP" altLang="en-US" sz="2000" dirty="0">
                <a:latin typeface="ＭＳ 明朝" panose="02020609040205080304" pitchFamily="17" charset="-128"/>
                <a:ea typeface="ＭＳ 明朝" panose="02020609040205080304" pitchFamily="17" charset="-128"/>
              </a:rPr>
              <a:t>スライド番号４をご覧ください。本日</a:t>
            </a:r>
            <a:r>
              <a:rPr lang="ja-JP" altLang="en-US" sz="2000" dirty="0">
                <a:solidFill>
                  <a:schemeClr val="tx1"/>
                </a:solidFill>
                <a:latin typeface="ＭＳ 明朝" panose="02020609040205080304" pitchFamily="17" charset="-128"/>
                <a:ea typeface="ＭＳ 明朝" panose="02020609040205080304" pitchFamily="17" charset="-128"/>
              </a:rPr>
              <a:t>の</a:t>
            </a:r>
            <a:r>
              <a:rPr lang="ja-JP" altLang="en-US" sz="2000" dirty="0">
                <a:latin typeface="ＭＳ 明朝" panose="02020609040205080304" pitchFamily="17" charset="-128"/>
                <a:ea typeface="ＭＳ 明朝" panose="02020609040205080304" pitchFamily="17" charset="-128"/>
              </a:rPr>
              <a:t>目次となります。</a:t>
            </a:r>
            <a:endParaRPr lang="en-US" altLang="ja-JP" sz="2000" dirty="0">
              <a:latin typeface="ＭＳ 明朝" panose="02020609040205080304" pitchFamily="17" charset="-128"/>
              <a:ea typeface="ＭＳ 明朝" panose="02020609040205080304" pitchFamily="17" charset="-128"/>
            </a:endParaRPr>
          </a:p>
          <a:p>
            <a:r>
              <a:rPr lang="ja-JP" altLang="en-US" sz="2000" dirty="0">
                <a:latin typeface="ＭＳ 明朝" panose="02020609040205080304" pitchFamily="17" charset="-128"/>
                <a:ea typeface="ＭＳ 明朝" panose="02020609040205080304" pitchFamily="17" charset="-128"/>
              </a:rPr>
              <a:t>記載の通り、大きく分けて４つの構成にて話を進めさせていただきます。</a:t>
            </a:r>
          </a:p>
        </p:txBody>
      </p:sp>
      <p:sp>
        <p:nvSpPr>
          <p:cNvPr id="4" name="スライド番号プレースホルダー 3"/>
          <p:cNvSpPr>
            <a:spLocks noGrp="1"/>
          </p:cNvSpPr>
          <p:nvPr>
            <p:ph type="sldNum" sz="quarter" idx="5"/>
          </p:nvPr>
        </p:nvSpPr>
        <p:spPr/>
        <p:txBody>
          <a:bodyPr/>
          <a:lstStyle/>
          <a:p>
            <a:pPr defTabSz="875480">
              <a:defRPr/>
            </a:pPr>
            <a:fld id="{22FC0AE2-6A0D-4F56-B6FA-B51756811744}" type="slidenum">
              <a:rPr lang="ja-JP" altLang="en-US">
                <a:solidFill>
                  <a:prstClr val="black"/>
                </a:solidFill>
                <a:latin typeface="Calibri"/>
                <a:ea typeface="ＭＳ Ｐゴシック" panose="020B0600070205080204" pitchFamily="50" charset="-128"/>
              </a:rPr>
              <a:pPr defTabSz="875480">
                <a:defRPr/>
              </a:pPr>
              <a:t>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8624078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A03AD-B226-7271-0484-C2132F96720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6E5AAEB-B391-5E20-9E7A-55A88290EA7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7E2C6E9-2106-838B-D428-AD1EA48A38D1}"/>
              </a:ext>
            </a:extLst>
          </p:cNvPr>
          <p:cNvSpPr>
            <a:spLocks noGrp="1"/>
          </p:cNvSpPr>
          <p:nvPr>
            <p:ph type="body" idx="1"/>
          </p:nvPr>
        </p:nvSpPr>
        <p:spPr>
          <a:xfrm>
            <a:off x="420914" y="4518556"/>
            <a:ext cx="5979885" cy="4885513"/>
          </a:xfrm>
        </p:spPr>
        <p:txBody>
          <a:bodyPr>
            <a:noAutofit/>
          </a:bodyPr>
          <a:lstStyle/>
          <a:p>
            <a:r>
              <a:rPr lang="ja-JP" altLang="en-US" sz="1400" dirty="0">
                <a:solidFill>
                  <a:srgbClr val="1F497D"/>
                </a:solidFill>
                <a:latin typeface="ＭＳ 明朝" panose="02020609040205080304" pitchFamily="17" charset="-128"/>
                <a:ea typeface="ＭＳ 明朝" panose="02020609040205080304" pitchFamily="17" charset="-128"/>
              </a:rPr>
              <a:t>スライド２２，</a:t>
            </a:r>
            <a:r>
              <a:rPr lang="ja-JP" altLang="en-US" sz="1400" dirty="0">
                <a:latin typeface="ＭＳ 明朝" panose="02020609040205080304" pitchFamily="17" charset="-128"/>
                <a:ea typeface="ＭＳ 明朝" panose="02020609040205080304" pitchFamily="17" charset="-128"/>
              </a:rPr>
              <a:t>では、私たちが進める国際労働運動とは、どのような視点や考えをもとにして行われているのかという点をご説明いたします。</a:t>
            </a:r>
            <a:endParaRPr lang="en-US" altLang="ja-JP" sz="1400" dirty="0">
              <a:latin typeface="ＭＳ 明朝" panose="02020609040205080304" pitchFamily="17" charset="-128"/>
              <a:ea typeface="ＭＳ 明朝" panose="02020609040205080304" pitchFamily="17" charset="-128"/>
            </a:endParaRPr>
          </a:p>
          <a:p>
            <a:endParaRPr lang="en-US" altLang="ja-JP" sz="1400" dirty="0">
              <a:latin typeface="ＭＳ 明朝" panose="02020609040205080304" pitchFamily="17" charset="-128"/>
              <a:ea typeface="ＭＳ 明朝" panose="02020609040205080304" pitchFamily="17" charset="-128"/>
            </a:endParaRPr>
          </a:p>
          <a:p>
            <a:r>
              <a:rPr lang="ja-JP" altLang="en-US" sz="1400" dirty="0">
                <a:latin typeface="ＭＳ 明朝" panose="02020609040205080304" pitchFamily="17" charset="-128"/>
                <a:ea typeface="ＭＳ 明朝" panose="02020609040205080304" pitchFamily="17" charset="-128"/>
              </a:rPr>
              <a:t>スライド１９の資料に記載した通り、価値観としては</a:t>
            </a:r>
            <a:r>
              <a:rPr lang="en-US" altLang="ja-JP" sz="1400" dirty="0">
                <a:latin typeface="ＭＳ 明朝" panose="02020609040205080304" pitchFamily="17" charset="-128"/>
                <a:ea typeface="ＭＳ 明朝" panose="02020609040205080304" pitchFamily="17" charset="-128"/>
              </a:rPr>
              <a:t>5</a:t>
            </a:r>
            <a:r>
              <a:rPr lang="ja-JP" altLang="en-US" sz="1400" dirty="0">
                <a:latin typeface="ＭＳ 明朝" panose="02020609040205080304" pitchFamily="17" charset="-128"/>
                <a:ea typeface="ＭＳ 明朝" panose="02020609040205080304" pitchFamily="17" charset="-128"/>
              </a:rPr>
              <a:t>項目からなる「フィラデルフィア宣言」、規範（行動は判断基準）としては、下段に記載されている「</a:t>
            </a:r>
            <a:r>
              <a:rPr lang="en-US" altLang="ja-JP" sz="1400" dirty="0">
                <a:latin typeface="ＭＳ 明朝" panose="02020609040205080304" pitchFamily="17" charset="-128"/>
                <a:ea typeface="ＭＳ 明朝" panose="02020609040205080304" pitchFamily="17" charset="-128"/>
              </a:rPr>
              <a:t>ILO</a:t>
            </a:r>
            <a:r>
              <a:rPr lang="ja-JP" altLang="en-US" sz="1400" dirty="0">
                <a:latin typeface="ＭＳ 明朝" panose="02020609040205080304" pitchFamily="17" charset="-128"/>
                <a:ea typeface="ＭＳ 明朝" panose="02020609040205080304" pitchFamily="17" charset="-128"/>
              </a:rPr>
              <a:t>の中核的労働基準」となり、この２つが国際的労働運動の基本原則として理解されています。（ＩＬＯ中核的労働基準は昨年、</a:t>
            </a:r>
            <a:r>
              <a:rPr lang="en-US" altLang="ja-JP" sz="1400" dirty="0">
                <a:latin typeface="ＭＳ 明朝" panose="02020609040205080304" pitchFamily="17" charset="-128"/>
                <a:ea typeface="ＭＳ 明朝" panose="02020609040205080304" pitchFamily="17" charset="-128"/>
              </a:rPr>
              <a:t>1</a:t>
            </a:r>
            <a:r>
              <a:rPr lang="ja-JP" altLang="en-US" sz="1400" dirty="0">
                <a:latin typeface="ＭＳ 明朝" panose="02020609040205080304" pitchFamily="17" charset="-128"/>
                <a:ea typeface="ＭＳ 明朝" panose="02020609040205080304" pitchFamily="17" charset="-128"/>
              </a:rPr>
              <a:t>分野</a:t>
            </a:r>
            <a:r>
              <a:rPr lang="en-US" altLang="ja-JP" sz="1400" dirty="0">
                <a:latin typeface="ＭＳ 明朝" panose="02020609040205080304" pitchFamily="17" charset="-128"/>
                <a:ea typeface="ＭＳ 明朝" panose="02020609040205080304" pitchFamily="17" charset="-128"/>
              </a:rPr>
              <a:t>2</a:t>
            </a:r>
            <a:r>
              <a:rPr lang="ja-JP" altLang="en-US" sz="1400" dirty="0">
                <a:latin typeface="ＭＳ 明朝" panose="02020609040205080304" pitchFamily="17" charset="-128"/>
                <a:ea typeface="ＭＳ 明朝" panose="02020609040205080304" pitchFamily="17" charset="-128"/>
              </a:rPr>
              <a:t>条約が追加され、</a:t>
            </a:r>
            <a:r>
              <a:rPr lang="en-US" altLang="ja-JP" sz="1400" dirty="0">
                <a:latin typeface="ＭＳ 明朝" panose="02020609040205080304" pitchFamily="17" charset="-128"/>
                <a:ea typeface="ＭＳ 明朝" panose="02020609040205080304" pitchFamily="17" charset="-128"/>
              </a:rPr>
              <a:t>5</a:t>
            </a:r>
            <a:r>
              <a:rPr lang="ja-JP" altLang="en-US" sz="1400" dirty="0">
                <a:latin typeface="ＭＳ 明朝" panose="02020609040205080304" pitchFamily="17" charset="-128"/>
                <a:ea typeface="ＭＳ 明朝" panose="02020609040205080304" pitchFamily="17" charset="-128"/>
              </a:rPr>
              <a:t>分野１０条約になった）</a:t>
            </a:r>
            <a:endParaRPr lang="en-US" altLang="ja-JP" sz="1400" dirty="0">
              <a:latin typeface="ＭＳ 明朝" panose="02020609040205080304" pitchFamily="17" charset="-128"/>
              <a:ea typeface="ＭＳ 明朝" panose="02020609040205080304" pitchFamily="17" charset="-128"/>
            </a:endParaRPr>
          </a:p>
          <a:p>
            <a:endParaRPr lang="en-US" altLang="ja-JP" sz="1400" dirty="0">
              <a:latin typeface="ＭＳ 明朝" panose="02020609040205080304" pitchFamily="17" charset="-128"/>
              <a:ea typeface="ＭＳ 明朝" panose="02020609040205080304" pitchFamily="17" charset="-128"/>
            </a:endParaRPr>
          </a:p>
          <a:p>
            <a:r>
              <a:rPr lang="ja-JP" altLang="en-US" sz="1400" dirty="0">
                <a:latin typeface="ＭＳ 明朝" panose="02020609040205080304" pitchFamily="17" charset="-128"/>
                <a:ea typeface="ＭＳ 明朝" panose="02020609040205080304" pitchFamily="17" charset="-128"/>
              </a:rPr>
              <a:t>難しく聞こえるかも知れませんが、これは今、国内で気にしないで労働運動としてやっていることであり、諸先輩方が築き上げてきてくれたものと何ら変わりはありませんが、裏を返せば、日本では当たり前とされていることが、まだまだ多くの国や地域ではあたりまえでななく、人が人として、社会の中で自由に考え、自由に行動し、幸福に暮らせる権利が脅かされているという現実があるということになります。</a:t>
            </a:r>
            <a:endParaRPr lang="en-US" altLang="ja-JP" sz="1400" dirty="0">
              <a:latin typeface="ＭＳ 明朝" panose="02020609040205080304" pitchFamily="17" charset="-128"/>
              <a:ea typeface="ＭＳ 明朝" panose="02020609040205080304" pitchFamily="17" charset="-128"/>
            </a:endParaRPr>
          </a:p>
          <a:p>
            <a:r>
              <a:rPr lang="ja-JP" altLang="en-US" sz="1400" dirty="0">
                <a:latin typeface="ＭＳ 明朝" panose="02020609040205080304" pitchFamily="17" charset="-128"/>
                <a:ea typeface="ＭＳ 明朝" panose="02020609040205080304" pitchFamily="17" charset="-128"/>
              </a:rPr>
              <a:t>また、日本は中核的労働基準のなかで</a:t>
            </a:r>
            <a:r>
              <a:rPr lang="en-US" altLang="ja-JP" sz="1400" dirty="0">
                <a:latin typeface="ＭＳ 明朝" panose="02020609040205080304" pitchFamily="17" charset="-128"/>
                <a:ea typeface="ＭＳ 明朝" panose="02020609040205080304" pitchFamily="17" charset="-128"/>
              </a:rPr>
              <a:t>111</a:t>
            </a:r>
            <a:r>
              <a:rPr lang="ja-JP" altLang="en-US" sz="1400" dirty="0">
                <a:latin typeface="ＭＳ 明朝" panose="02020609040205080304" pitchFamily="17" charset="-128"/>
                <a:ea typeface="ＭＳ 明朝" panose="02020609040205080304" pitchFamily="17" charset="-128"/>
              </a:rPr>
              <a:t>号（差別）、</a:t>
            </a:r>
            <a:r>
              <a:rPr lang="en-US" altLang="ja-JP" sz="1400" dirty="0">
                <a:latin typeface="ＭＳ 明朝" panose="02020609040205080304" pitchFamily="17" charset="-128"/>
                <a:ea typeface="ＭＳ 明朝" panose="02020609040205080304" pitchFamily="17" charset="-128"/>
              </a:rPr>
              <a:t>155</a:t>
            </a:r>
            <a:r>
              <a:rPr lang="ja-JP" altLang="en-US" sz="1400" dirty="0">
                <a:latin typeface="ＭＳ 明朝" panose="02020609040205080304" pitchFamily="17" charset="-128"/>
                <a:ea typeface="ＭＳ 明朝" panose="02020609040205080304" pitchFamily="17" charset="-128"/>
              </a:rPr>
              <a:t>号（安全）を批准、すなわちこの条約に拘束されることへの国としての確認・同意は行われていませんが、批准していないから何もしなくても良いということではなく、</a:t>
            </a:r>
            <a:r>
              <a:rPr lang="en-US" altLang="ja-JP" sz="1400" dirty="0">
                <a:latin typeface="ＭＳ 明朝" panose="02020609040205080304" pitchFamily="17" charset="-128"/>
                <a:ea typeface="ＭＳ 明朝" panose="02020609040205080304" pitchFamily="17" charset="-128"/>
              </a:rPr>
              <a:t>ILO</a:t>
            </a:r>
            <a:r>
              <a:rPr lang="ja-JP" altLang="en-US" sz="1400" dirty="0">
                <a:latin typeface="ＭＳ 明朝" panose="02020609040205080304" pitchFamily="17" charset="-128"/>
                <a:ea typeface="ＭＳ 明朝" panose="02020609040205080304" pitchFamily="17" charset="-128"/>
              </a:rPr>
              <a:t>は批准・未批准に関わらず、すべての国や地域は、この基準の実現に向けた取り組みを行わなければならないとしています。</a:t>
            </a:r>
          </a:p>
          <a:p>
            <a:pPr algn="just"/>
            <a:endParaRPr lang="ja-JP" altLang="ja-JP" sz="1400" dirty="0">
              <a:latin typeface="ＭＳ 明朝" panose="02020609040205080304" pitchFamily="17" charset="-128"/>
              <a:ea typeface="ＭＳ 明朝" panose="02020609040205080304" pitchFamily="17" charset="-128"/>
              <a:cs typeface="ＭＳ Ｐゴシック" panose="020B0600070205080204" pitchFamily="50" charset="-128"/>
            </a:endParaRPr>
          </a:p>
          <a:p>
            <a:pPr algn="just"/>
            <a:endParaRPr lang="ja-JP" altLang="ja-JP" sz="140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B6041BCB-CF44-927A-6ACC-87F84A1F7133}"/>
              </a:ext>
            </a:extLst>
          </p:cNvPr>
          <p:cNvSpPr>
            <a:spLocks noGrp="1"/>
          </p:cNvSpPr>
          <p:nvPr>
            <p:ph type="sldNum" sz="quarter" idx="5"/>
          </p:nvPr>
        </p:nvSpPr>
        <p:spPr/>
        <p:txBody>
          <a:bodyPr/>
          <a:lstStyle/>
          <a:p>
            <a:fld id="{22FC0AE2-6A0D-4F56-B6FA-B51756811744}" type="slidenum">
              <a:rPr kumimoji="1" lang="ja-JP" altLang="en-US" smtClean="0"/>
              <a:t>20</a:t>
            </a:fld>
            <a:endParaRPr kumimoji="1" lang="ja-JP" altLang="en-US"/>
          </a:p>
        </p:txBody>
      </p:sp>
    </p:spTree>
    <p:extLst>
      <p:ext uri="{BB962C8B-B14F-4D97-AF65-F5344CB8AC3E}">
        <p14:creationId xmlns:p14="http://schemas.microsoft.com/office/powerpoint/2010/main" val="5956108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348344" y="4475015"/>
            <a:ext cx="6241142" cy="5278586"/>
          </a:xfrm>
        </p:spPr>
        <p:txBody>
          <a:bodyPr>
            <a:noAutofit/>
          </a:bodyPr>
          <a:lstStyle/>
          <a:p>
            <a:pPr algn="just"/>
            <a:r>
              <a:rPr lang="ja-JP" altLang="en-US" sz="1800" dirty="0">
                <a:latin typeface="ＭＳ 明朝" panose="02020609040205080304" pitchFamily="17" charset="-128"/>
                <a:ea typeface="ＭＳ 明朝" panose="02020609040205080304" pitchFamily="17" charset="-128"/>
                <a:cs typeface="ＭＳ Ｐゴシック" panose="020B0600070205080204" pitchFamily="50" charset="-128"/>
              </a:rPr>
              <a:t>スライド２３。</a:t>
            </a:r>
            <a:r>
              <a:rPr lang="ja-JP" altLang="ja-JP" sz="1800" dirty="0">
                <a:latin typeface="ＭＳ 明朝" panose="02020609040205080304" pitchFamily="17" charset="-128"/>
                <a:ea typeface="ＭＳ 明朝" panose="02020609040205080304" pitchFamily="17" charset="-128"/>
                <a:cs typeface="ＭＳ Ｐゴシック" panose="020B0600070205080204" pitchFamily="50" charset="-128"/>
              </a:rPr>
              <a:t>こちらの資料は</a:t>
            </a:r>
            <a:r>
              <a:rPr lang="en-US" altLang="ja-JP" sz="1800" dirty="0">
                <a:latin typeface="ＭＳ 明朝" panose="02020609040205080304" pitchFamily="17" charset="-128"/>
                <a:ea typeface="ＭＳ 明朝" panose="02020609040205080304" pitchFamily="17" charset="-128"/>
                <a:cs typeface="ＭＳ Ｐゴシック" panose="020B0600070205080204" pitchFamily="50" charset="-128"/>
              </a:rPr>
              <a:t>ITUC</a:t>
            </a:r>
            <a:r>
              <a:rPr lang="ja-JP" altLang="ja-JP" sz="1800" dirty="0">
                <a:latin typeface="ＭＳ 明朝" panose="02020609040205080304" pitchFamily="17" charset="-128"/>
                <a:ea typeface="ＭＳ 明朝" panose="02020609040205080304" pitchFamily="17" charset="-128"/>
                <a:cs typeface="ＭＳ Ｐゴシック" panose="020B0600070205080204" pitchFamily="50" charset="-128"/>
              </a:rPr>
              <a:t>（国際労働組合総連合）が「２０２３年版　世界の人権指数」として発表した資料となります。</a:t>
            </a:r>
          </a:p>
          <a:p>
            <a:pPr algn="just"/>
            <a:r>
              <a:rPr lang="ja-JP" altLang="ja-JP" sz="1800" dirty="0">
                <a:latin typeface="ＭＳ 明朝" panose="02020609040205080304" pitchFamily="17" charset="-128"/>
                <a:ea typeface="ＭＳ 明朝" panose="02020609040205080304" pitchFamily="17" charset="-128"/>
                <a:cs typeface="ＭＳ Ｐゴシック" panose="020B0600070205080204" pitchFamily="50" charset="-128"/>
              </a:rPr>
              <a:t>赤色が濃いほど「（政府や企業による）人権侵害がより深刻な国や地域」となり、東南アジアやアフリカなど、グローバルサウスが多く含まれています。</a:t>
            </a:r>
            <a:endParaRPr lang="en-US" altLang="ja-JP" sz="1800" dirty="0">
              <a:latin typeface="ＭＳ 明朝" panose="02020609040205080304" pitchFamily="17" charset="-128"/>
              <a:ea typeface="ＭＳ 明朝" panose="02020609040205080304" pitchFamily="17" charset="-128"/>
              <a:cs typeface="ＭＳ Ｐゴシック" panose="020B0600070205080204" pitchFamily="50" charset="-128"/>
            </a:endParaRPr>
          </a:p>
          <a:p>
            <a:pPr algn="just"/>
            <a:r>
              <a:rPr lang="ja-JP" altLang="en-US" sz="1800" dirty="0">
                <a:latin typeface="ＭＳ 明朝" panose="02020609040205080304" pitchFamily="17" charset="-128"/>
                <a:ea typeface="ＭＳ 明朝" panose="02020609040205080304" pitchFamily="17" charset="-128"/>
                <a:cs typeface="ＭＳ Ｐゴシック" panose="020B0600070205080204" pitchFamily="50" charset="-128"/>
              </a:rPr>
              <a:t>一方、企業目線からみると、</a:t>
            </a:r>
            <a:r>
              <a:rPr lang="ja-JP" altLang="ja-JP" sz="1800" dirty="0">
                <a:latin typeface="ＭＳ 明朝" panose="02020609040205080304" pitchFamily="17" charset="-128"/>
                <a:ea typeface="ＭＳ 明朝" panose="02020609040205080304" pitchFamily="17" charset="-128"/>
                <a:cs typeface="ＭＳ Ｐゴシック" panose="020B0600070205080204" pitchFamily="50" charset="-128"/>
              </a:rPr>
              <a:t>これらの国々で事業を行うこと自体が、人権リスクが高いと言</a:t>
            </a:r>
            <a:r>
              <a:rPr lang="ja-JP" altLang="en-US" sz="1800" dirty="0">
                <a:latin typeface="ＭＳ 明朝" panose="02020609040205080304" pitchFamily="17" charset="-128"/>
                <a:ea typeface="ＭＳ 明朝" panose="02020609040205080304" pitchFamily="17" charset="-128"/>
                <a:cs typeface="ＭＳ Ｐゴシック" panose="020B0600070205080204" pitchFamily="50" charset="-128"/>
              </a:rPr>
              <a:t>うことになります。</a:t>
            </a:r>
            <a:endParaRPr lang="en-US" altLang="ja-JP" sz="1800" dirty="0">
              <a:latin typeface="ＭＳ 明朝" panose="02020609040205080304" pitchFamily="17" charset="-128"/>
              <a:ea typeface="ＭＳ 明朝" panose="02020609040205080304" pitchFamily="17" charset="-128"/>
              <a:cs typeface="ＭＳ Ｐゴシック" panose="020B0600070205080204" pitchFamily="50" charset="-128"/>
            </a:endParaRPr>
          </a:p>
          <a:p>
            <a:pPr algn="just"/>
            <a:r>
              <a:rPr lang="ja-JP" altLang="en-US" sz="1800" dirty="0">
                <a:latin typeface="ＭＳ 明朝" panose="02020609040205080304" pitchFamily="17" charset="-128"/>
                <a:ea typeface="ＭＳ 明朝" panose="02020609040205080304" pitchFamily="17" charset="-128"/>
                <a:cs typeface="ＭＳ Ｐゴシック" panose="020B0600070205080204" pitchFamily="50" charset="-128"/>
              </a:rPr>
              <a:t>よって、</a:t>
            </a:r>
            <a:r>
              <a:rPr lang="ja-JP" altLang="ja-JP" sz="1800" dirty="0">
                <a:latin typeface="ＭＳ 明朝" panose="02020609040205080304" pitchFamily="17" charset="-128"/>
                <a:ea typeface="ＭＳ 明朝" panose="02020609040205080304" pitchFamily="17" charset="-128"/>
                <a:cs typeface="ＭＳ Ｐゴシック" panose="020B0600070205080204" pitchFamily="50" charset="-128"/>
              </a:rPr>
              <a:t>これらの国</a:t>
            </a:r>
            <a:r>
              <a:rPr lang="ja-JP" altLang="en-US" sz="1800" dirty="0">
                <a:latin typeface="ＭＳ 明朝" panose="02020609040205080304" pitchFamily="17" charset="-128"/>
                <a:ea typeface="ＭＳ 明朝" panose="02020609040205080304" pitchFamily="17" charset="-128"/>
                <a:cs typeface="ＭＳ Ｐゴシック" panose="020B0600070205080204" pitchFamily="50" charset="-128"/>
              </a:rPr>
              <a:t>や地域</a:t>
            </a:r>
            <a:r>
              <a:rPr lang="ja-JP" altLang="ja-JP" sz="1800" dirty="0">
                <a:latin typeface="ＭＳ 明朝" panose="02020609040205080304" pitchFamily="17" charset="-128"/>
                <a:ea typeface="ＭＳ 明朝" panose="02020609040205080304" pitchFamily="17" charset="-128"/>
                <a:cs typeface="ＭＳ Ｐゴシック" panose="020B0600070205080204" pitchFamily="50" charset="-128"/>
              </a:rPr>
              <a:t>では</a:t>
            </a:r>
            <a:r>
              <a:rPr lang="ja-JP" altLang="en-US" sz="1800" dirty="0">
                <a:latin typeface="ＭＳ 明朝" panose="02020609040205080304" pitchFamily="17" charset="-128"/>
                <a:ea typeface="ＭＳ 明朝" panose="02020609040205080304" pitchFamily="17" charset="-128"/>
                <a:cs typeface="ＭＳ Ｐゴシック" panose="020B0600070205080204" pitchFamily="50" charset="-128"/>
              </a:rPr>
              <a:t>、</a:t>
            </a:r>
            <a:r>
              <a:rPr lang="ja-JP" altLang="ja-JP" sz="1800" dirty="0">
                <a:latin typeface="ＭＳ 明朝" panose="02020609040205080304" pitchFamily="17" charset="-128"/>
                <a:ea typeface="ＭＳ 明朝" panose="02020609040205080304" pitchFamily="17" charset="-128"/>
                <a:cs typeface="ＭＳ Ｐゴシック" panose="020B0600070205080204" pitchFamily="50" charset="-128"/>
              </a:rPr>
              <a:t>特に、アンテナを高く張って人権リスクの把握・対応を行わなければならず、労働組合はそのための重要なパートナーであるため、</a:t>
            </a:r>
            <a:r>
              <a:rPr lang="ja-JP" altLang="en-US" sz="1800" dirty="0">
                <a:latin typeface="ＭＳ 明朝" panose="02020609040205080304" pitchFamily="17" charset="-128"/>
                <a:ea typeface="ＭＳ 明朝" panose="02020609040205080304" pitchFamily="17" charset="-128"/>
                <a:cs typeface="ＭＳ Ｐゴシック" panose="020B0600070205080204" pitchFamily="50" charset="-128"/>
              </a:rPr>
              <a:t>海外現地での</a:t>
            </a:r>
            <a:r>
              <a:rPr lang="ja-JP" altLang="ja-JP" sz="1800" dirty="0">
                <a:latin typeface="ＭＳ 明朝" panose="02020609040205080304" pitchFamily="17" charset="-128"/>
                <a:ea typeface="ＭＳ 明朝" panose="02020609040205080304" pitchFamily="17" charset="-128"/>
                <a:cs typeface="ＭＳ Ｐゴシック" panose="020B0600070205080204" pitchFamily="50" charset="-128"/>
              </a:rPr>
              <a:t>建設的な労使関係を構築し、一緒になって取り組んでいく必要があると考えます。</a:t>
            </a:r>
          </a:p>
          <a:p>
            <a:pPr algn="just"/>
            <a:r>
              <a:rPr lang="ja-JP" altLang="en-US" sz="1800" dirty="0">
                <a:latin typeface="ＭＳ 明朝" panose="02020609040205080304" pitchFamily="17" charset="-128"/>
                <a:ea typeface="ＭＳ 明朝" panose="02020609040205080304" pitchFamily="17" charset="-128"/>
                <a:cs typeface="ＭＳ Ｐゴシック" panose="020B0600070205080204" pitchFamily="50" charset="-128"/>
              </a:rPr>
              <a:t>尚、</a:t>
            </a:r>
            <a:r>
              <a:rPr lang="ja-JP" altLang="ja-JP" sz="1800" dirty="0">
                <a:latin typeface="ＭＳ 明朝" panose="02020609040205080304" pitchFamily="17" charset="-128"/>
                <a:ea typeface="ＭＳ 明朝" panose="02020609040205080304" pitchFamily="17" charset="-128"/>
                <a:cs typeface="ＭＳ Ｐゴシック" panose="020B0600070205080204" pitchFamily="50" charset="-128"/>
              </a:rPr>
              <a:t>私たち自動車総連の</a:t>
            </a:r>
            <a:r>
              <a:rPr lang="ja-JP" altLang="en-US" sz="1800" dirty="0">
                <a:latin typeface="ＭＳ 明朝" panose="02020609040205080304" pitchFamily="17" charset="-128"/>
                <a:ea typeface="ＭＳ 明朝" panose="02020609040205080304" pitchFamily="17" charset="-128"/>
                <a:cs typeface="ＭＳ Ｐゴシック" panose="020B0600070205080204" pitchFamily="50" charset="-128"/>
              </a:rPr>
              <a:t>国際活動</a:t>
            </a:r>
            <a:r>
              <a:rPr lang="en-US" altLang="ja-JP" sz="1800" dirty="0">
                <a:latin typeface="ＭＳ 明朝" panose="02020609040205080304" pitchFamily="17" charset="-128"/>
                <a:ea typeface="ＭＳ 明朝" panose="02020609040205080304" pitchFamily="17" charset="-128"/>
                <a:cs typeface="ＭＳ Ｐゴシック" panose="020B0600070205080204" pitchFamily="50" charset="-128"/>
              </a:rPr>
              <a:t>20</a:t>
            </a:r>
            <a:r>
              <a:rPr lang="ja-JP" altLang="ja-JP" sz="1800" dirty="0">
                <a:latin typeface="ＭＳ 明朝" panose="02020609040205080304" pitchFamily="17" charset="-128"/>
                <a:ea typeface="ＭＳ 明朝" panose="02020609040205080304" pitchFamily="17" charset="-128"/>
                <a:cs typeface="ＭＳ Ｐゴシック" panose="020B0600070205080204" pitchFamily="50" charset="-128"/>
              </a:rPr>
              <a:t>・</a:t>
            </a:r>
            <a:r>
              <a:rPr lang="en-US" altLang="ja-JP" sz="1800" dirty="0">
                <a:latin typeface="ＭＳ 明朝" panose="02020609040205080304" pitchFamily="17" charset="-128"/>
                <a:ea typeface="ＭＳ 明朝" panose="02020609040205080304" pitchFamily="17" charset="-128"/>
                <a:cs typeface="ＭＳ Ｐゴシック" panose="020B0600070205080204" pitchFamily="50" charset="-128"/>
              </a:rPr>
              <a:t>30</a:t>
            </a:r>
            <a:r>
              <a:rPr lang="ja-JP" altLang="ja-JP" sz="1800" dirty="0">
                <a:latin typeface="ＭＳ 明朝" panose="02020609040205080304" pitchFamily="17" charset="-128"/>
                <a:ea typeface="ＭＳ 明朝" panose="02020609040205080304" pitchFamily="17" charset="-128"/>
                <a:cs typeface="ＭＳ Ｐゴシック" panose="020B0600070205080204" pitchFamily="50" charset="-128"/>
              </a:rPr>
              <a:t>ビジョンにおいて、先ずは、アジアにおける現地労働組合との対話</a:t>
            </a:r>
            <a:r>
              <a:rPr lang="ja-JP" altLang="en-US" sz="1800" dirty="0">
                <a:latin typeface="ＭＳ 明朝" panose="02020609040205080304" pitchFamily="17" charset="-128"/>
                <a:ea typeface="ＭＳ 明朝" panose="02020609040205080304" pitchFamily="17" charset="-128"/>
                <a:cs typeface="ＭＳ Ｐゴシック" panose="020B0600070205080204" pitchFamily="50" charset="-128"/>
              </a:rPr>
              <a:t>を</a:t>
            </a:r>
            <a:r>
              <a:rPr lang="ja-JP" altLang="ja-JP" sz="1800" dirty="0">
                <a:latin typeface="ＭＳ 明朝" panose="02020609040205080304" pitchFamily="17" charset="-128"/>
                <a:ea typeface="ＭＳ 明朝" panose="02020609040205080304" pitchFamily="17" charset="-128"/>
                <a:cs typeface="ＭＳ Ｐゴシック" panose="020B0600070205080204" pitchFamily="50" charset="-128"/>
              </a:rPr>
              <a:t>中心とした関係構築・強化していくというのは、このような人権</a:t>
            </a:r>
            <a:r>
              <a:rPr lang="en-US" altLang="ja-JP" sz="1800" dirty="0">
                <a:latin typeface="ＭＳ 明朝" panose="02020609040205080304" pitchFamily="17" charset="-128"/>
                <a:ea typeface="ＭＳ 明朝" panose="02020609040205080304" pitchFamily="17" charset="-128"/>
                <a:cs typeface="ＭＳ Ｐゴシック" panose="020B0600070205080204" pitchFamily="50" charset="-128"/>
              </a:rPr>
              <a:t>DD</a:t>
            </a:r>
            <a:r>
              <a:rPr lang="ja-JP" altLang="en-US" sz="1800" dirty="0">
                <a:latin typeface="ＭＳ 明朝" panose="02020609040205080304" pitchFamily="17" charset="-128"/>
                <a:ea typeface="ＭＳ 明朝" panose="02020609040205080304" pitchFamily="17" charset="-128"/>
                <a:cs typeface="ＭＳ Ｐゴシック" panose="020B0600070205080204" pitchFamily="50" charset="-128"/>
              </a:rPr>
              <a:t>、人権リスクへの</a:t>
            </a:r>
            <a:r>
              <a:rPr lang="ja-JP" altLang="ja-JP" sz="1800" dirty="0">
                <a:latin typeface="ＭＳ 明朝" panose="02020609040205080304" pitchFamily="17" charset="-128"/>
                <a:ea typeface="ＭＳ 明朝" panose="02020609040205080304" pitchFamily="17" charset="-128"/>
                <a:cs typeface="ＭＳ Ｐゴシック" panose="020B0600070205080204" pitchFamily="50" charset="-128"/>
              </a:rPr>
              <a:t>対応においても重要なこととなります。</a:t>
            </a:r>
          </a:p>
          <a:p>
            <a:pPr algn="just"/>
            <a:r>
              <a:rPr lang="en-US" altLang="ja-JP" sz="1800" dirty="0">
                <a:latin typeface="ＭＳ 明朝" panose="02020609040205080304" pitchFamily="17" charset="-128"/>
                <a:ea typeface="ＭＳ 明朝" panose="02020609040205080304" pitchFamily="17" charset="-128"/>
                <a:cs typeface="ＭＳ Ｐゴシック" panose="020B0600070205080204" pitchFamily="50" charset="-128"/>
              </a:rPr>
              <a:t> </a:t>
            </a:r>
            <a:endParaRPr lang="ja-JP" altLang="ja-JP" sz="1800" dirty="0">
              <a:latin typeface="ＭＳ 明朝" panose="02020609040205080304" pitchFamily="17" charset="-128"/>
              <a:ea typeface="ＭＳ 明朝" panose="02020609040205080304" pitchFamily="17" charset="-128"/>
              <a:cs typeface="ＭＳ Ｐゴシック" panose="020B0600070205080204" pitchFamily="50" charset="-128"/>
            </a:endParaRPr>
          </a:p>
          <a:p>
            <a:pPr algn="just"/>
            <a:endParaRPr lang="ja-JP" altLang="ja-JP" sz="180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22FC0AE2-6A0D-4F56-B6FA-B51756811744}" type="slidenum">
              <a:rPr kumimoji="1" lang="ja-JP" altLang="en-US" smtClean="0"/>
              <a:t>21</a:t>
            </a:fld>
            <a:endParaRPr kumimoji="1" lang="ja-JP" altLang="en-US"/>
          </a:p>
        </p:txBody>
      </p:sp>
    </p:spTree>
    <p:extLst>
      <p:ext uri="{BB962C8B-B14F-4D97-AF65-F5344CB8AC3E}">
        <p14:creationId xmlns:p14="http://schemas.microsoft.com/office/powerpoint/2010/main" val="9080712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34327-5018-48C1-F675-82C0C1FA512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9358384-783E-F64F-0F01-67D4BFCAF6C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9EE1702-C0E3-8593-8281-E0C16C4B271E}"/>
              </a:ext>
            </a:extLst>
          </p:cNvPr>
          <p:cNvSpPr>
            <a:spLocks noGrp="1"/>
          </p:cNvSpPr>
          <p:nvPr>
            <p:ph type="body" idx="1"/>
          </p:nvPr>
        </p:nvSpPr>
        <p:spPr>
          <a:xfrm>
            <a:off x="435430" y="4518556"/>
            <a:ext cx="5776684" cy="4885513"/>
          </a:xfrm>
        </p:spPr>
        <p:txBody>
          <a:bodyPr>
            <a:normAutofit/>
          </a:bodyPr>
          <a:lstStyle/>
          <a:p>
            <a:pPr algn="just" defTabSz="838502">
              <a:defRPr/>
            </a:pPr>
            <a:r>
              <a:rPr lang="ja-JP" altLang="en-US" sz="2000" dirty="0">
                <a:latin typeface="ＭＳ 明朝" panose="02020609040205080304" pitchFamily="17" charset="-128"/>
                <a:ea typeface="ＭＳ 明朝" panose="02020609040205080304" pitchFamily="17" charset="-128"/>
              </a:rPr>
              <a:t>スライド２４，この資料は、人権</a:t>
            </a:r>
            <a:r>
              <a:rPr lang="en-US" altLang="ja-JP" sz="2000" dirty="0">
                <a:latin typeface="ＭＳ 明朝" panose="02020609040205080304" pitchFamily="17" charset="-128"/>
                <a:ea typeface="ＭＳ 明朝" panose="02020609040205080304" pitchFamily="17" charset="-128"/>
              </a:rPr>
              <a:t>DD</a:t>
            </a:r>
            <a:r>
              <a:rPr lang="ja-JP" altLang="en-US" sz="2000" dirty="0">
                <a:latin typeface="ＭＳ 明朝" panose="02020609040205080304" pitchFamily="17" charset="-128"/>
                <a:ea typeface="ＭＳ 明朝" panose="02020609040205080304" pitchFamily="17" charset="-128"/>
              </a:rPr>
              <a:t>の取り組みについて、今までお話しした内容のまとめ的資料となります。</a:t>
            </a:r>
            <a:endParaRPr lang="en-US" altLang="ja-JP" sz="2000" dirty="0">
              <a:latin typeface="ＭＳ 明朝" panose="02020609040205080304" pitchFamily="17" charset="-128"/>
              <a:ea typeface="ＭＳ 明朝" panose="02020609040205080304" pitchFamily="17" charset="-128"/>
            </a:endParaRPr>
          </a:p>
          <a:p>
            <a:pPr algn="just" defTabSz="838502">
              <a:defRPr/>
            </a:pPr>
            <a:r>
              <a:rPr lang="ja-JP" altLang="en-US" sz="2000" dirty="0">
                <a:latin typeface="ＭＳ 明朝" panose="02020609040205080304" pitchFamily="17" charset="-128"/>
                <a:ea typeface="ＭＳ 明朝" panose="02020609040205080304" pitchFamily="17" charset="-128"/>
              </a:rPr>
              <a:t>誰が誰に対し、何を行うのか。活動するメリットとしないデメリット、さらには人権を語るうえで、どのような基準が世界的に見てベースとなるのか、が記載されていますので、後ほどお目通しください。</a:t>
            </a:r>
          </a:p>
          <a:p>
            <a:pPr algn="just"/>
            <a:endPar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449C8839-31E2-E9A5-8F0F-3C1188266CBB}"/>
              </a:ext>
            </a:extLst>
          </p:cNvPr>
          <p:cNvSpPr>
            <a:spLocks noGrp="1"/>
          </p:cNvSpPr>
          <p:nvPr>
            <p:ph type="sldNum" sz="quarter" idx="5"/>
          </p:nvPr>
        </p:nvSpPr>
        <p:spPr/>
        <p:txBody>
          <a:bodyPr/>
          <a:lstStyle/>
          <a:p>
            <a:fld id="{22FC0AE2-6A0D-4F56-B6FA-B51756811744}" type="slidenum">
              <a:rPr kumimoji="1" lang="ja-JP" altLang="en-US" smtClean="0"/>
              <a:t>22</a:t>
            </a:fld>
            <a:endParaRPr kumimoji="1" lang="ja-JP" altLang="en-US"/>
          </a:p>
        </p:txBody>
      </p:sp>
    </p:spTree>
    <p:extLst>
      <p:ext uri="{BB962C8B-B14F-4D97-AF65-F5344CB8AC3E}">
        <p14:creationId xmlns:p14="http://schemas.microsoft.com/office/powerpoint/2010/main" val="3100694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4BFCA-7E66-6883-F539-535DFADC45A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06DCDA0-2110-47DD-E8BE-891990E649F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660D019-A772-96DB-ABCD-CED0234950C0}"/>
              </a:ext>
            </a:extLst>
          </p:cNvPr>
          <p:cNvSpPr>
            <a:spLocks noGrp="1"/>
          </p:cNvSpPr>
          <p:nvPr>
            <p:ph type="body" idx="1"/>
          </p:nvPr>
        </p:nvSpPr>
        <p:spPr>
          <a:xfrm>
            <a:off x="319314" y="4518556"/>
            <a:ext cx="6081485" cy="4885513"/>
          </a:xfrm>
        </p:spPr>
        <p:txBody>
          <a:bodyPr>
            <a:normAutofit/>
          </a:bodyPr>
          <a:lstStyle/>
          <a:p>
            <a:r>
              <a:rPr lang="ja-JP" altLang="en-US" sz="2000" dirty="0">
                <a:latin typeface="ＭＳ 明朝" panose="02020609040205080304" pitchFamily="17" charset="-128"/>
                <a:ea typeface="ＭＳ 明朝" panose="02020609040205080304" pitchFamily="17" charset="-128"/>
              </a:rPr>
              <a:t>スライド２５、この資料は参考となりますが、人権</a:t>
            </a:r>
            <a:r>
              <a:rPr lang="en-US" altLang="ja-JP" sz="2000" dirty="0">
                <a:latin typeface="ＭＳ 明朝" panose="02020609040205080304" pitchFamily="17" charset="-128"/>
                <a:ea typeface="ＭＳ 明朝" panose="02020609040205080304" pitchFamily="17" charset="-128"/>
              </a:rPr>
              <a:t>DD</a:t>
            </a:r>
            <a:r>
              <a:rPr lang="ja-JP" altLang="en-US" sz="2000" dirty="0">
                <a:latin typeface="ＭＳ 明朝" panose="02020609040205080304" pitchFamily="17" charset="-128"/>
                <a:ea typeface="ＭＳ 明朝" panose="02020609040205080304" pitchFamily="17" charset="-128"/>
              </a:rPr>
              <a:t>のプロセスと、それぞれのプロセスに対する自動車総連として取り組みの方向性を示したものとなります。</a:t>
            </a:r>
            <a:endParaRPr lang="en-US" altLang="ja-JP" sz="2000" dirty="0">
              <a:latin typeface="ＭＳ 明朝" panose="02020609040205080304" pitchFamily="17" charset="-128"/>
              <a:ea typeface="ＭＳ 明朝" panose="02020609040205080304" pitchFamily="17" charset="-128"/>
            </a:endParaRPr>
          </a:p>
          <a:p>
            <a:endParaRPr lang="en-US" altLang="ja-JP" sz="2000" dirty="0">
              <a:latin typeface="ＭＳ 明朝" panose="02020609040205080304" pitchFamily="17" charset="-128"/>
              <a:ea typeface="ＭＳ 明朝" panose="02020609040205080304" pitchFamily="17" charset="-128"/>
            </a:endParaRPr>
          </a:p>
          <a:p>
            <a:r>
              <a:rPr lang="ja-JP" altLang="en-US" sz="2000" dirty="0">
                <a:latin typeface="ＭＳ 明朝" panose="02020609040205080304" pitchFamily="17" charset="-128"/>
                <a:ea typeface="ＭＳ 明朝" panose="02020609040205080304" pitchFamily="17" charset="-128"/>
              </a:rPr>
              <a:t>記載の通り、日本の個別企業労使の建設的な労使関係をベースに、人権</a:t>
            </a:r>
            <a:r>
              <a:rPr lang="en-US" altLang="ja-JP" sz="2000" dirty="0">
                <a:latin typeface="ＭＳ 明朝" panose="02020609040205080304" pitchFamily="17" charset="-128"/>
                <a:ea typeface="ＭＳ 明朝" panose="02020609040205080304" pitchFamily="17" charset="-128"/>
              </a:rPr>
              <a:t>DD</a:t>
            </a:r>
            <a:r>
              <a:rPr lang="ja-JP" altLang="en-US" sz="2000" dirty="0">
                <a:latin typeface="ＭＳ 明朝" panose="02020609040205080304" pitchFamily="17" charset="-128"/>
                <a:ea typeface="ＭＳ 明朝" panose="02020609040205080304" pitchFamily="17" charset="-128"/>
              </a:rPr>
              <a:t>のプロセスに対応し、推進していくことにより、海外事業体が主体性のもと、人権ＤＤの取り組みが行われるように働きかけを行っていきたいと思いますので、各労連の皆様におかれましても、海外労働組合組織とのネットワークの更なる構築、連携を通じ、人権ＤＤへの参画に加え、</a:t>
            </a:r>
            <a:r>
              <a:rPr lang="en-US" altLang="ja-JP" sz="2000" dirty="0">
                <a:latin typeface="ＭＳ 明朝" panose="02020609040205080304" pitchFamily="17" charset="-128"/>
                <a:ea typeface="ＭＳ 明朝" panose="02020609040205080304" pitchFamily="17" charset="-128"/>
              </a:rPr>
              <a:t>『20</a:t>
            </a:r>
            <a:r>
              <a:rPr lang="ja-JP" altLang="en-US" sz="2000" dirty="0">
                <a:latin typeface="ＭＳ 明朝" panose="02020609040205080304" pitchFamily="17" charset="-128"/>
                <a:ea typeface="ＭＳ 明朝" panose="02020609040205080304" pitchFamily="17" charset="-128"/>
              </a:rPr>
              <a:t>・</a:t>
            </a:r>
            <a:r>
              <a:rPr lang="en-US" altLang="ja-JP" sz="2000" dirty="0">
                <a:latin typeface="ＭＳ 明朝" panose="02020609040205080304" pitchFamily="17" charset="-128"/>
                <a:ea typeface="ＭＳ 明朝" panose="02020609040205080304" pitchFamily="17" charset="-128"/>
              </a:rPr>
              <a:t>30</a:t>
            </a:r>
            <a:r>
              <a:rPr lang="ja-JP" altLang="en-US" sz="2000" dirty="0">
                <a:latin typeface="ＭＳ 明朝" panose="02020609040205080304" pitchFamily="17" charset="-128"/>
                <a:ea typeface="ＭＳ 明朝" panose="02020609040205080304" pitchFamily="17" charset="-128"/>
              </a:rPr>
              <a:t>ビジョン</a:t>
            </a:r>
            <a:r>
              <a:rPr lang="en-US" altLang="ja-JP" sz="2000" dirty="0">
                <a:latin typeface="ＭＳ 明朝" panose="02020609040205080304" pitchFamily="17" charset="-128"/>
                <a:ea typeface="ＭＳ 明朝" panose="02020609040205080304" pitchFamily="17" charset="-128"/>
              </a:rPr>
              <a:t>』</a:t>
            </a:r>
            <a:r>
              <a:rPr lang="ja-JP" altLang="en-US" sz="2000" dirty="0">
                <a:latin typeface="ＭＳ 明朝" panose="02020609040205080304" pitchFamily="17" charset="-128"/>
                <a:ea typeface="ＭＳ 明朝" panose="02020609040205080304" pitchFamily="17" charset="-128"/>
              </a:rPr>
              <a:t>の実現に向け、ご理解・ご協力をお願い致します。</a:t>
            </a:r>
          </a:p>
          <a:p>
            <a:pPr algn="just"/>
            <a:endPar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75EA1F25-507E-EC81-BA3A-FEC9FA63CECF}"/>
              </a:ext>
            </a:extLst>
          </p:cNvPr>
          <p:cNvSpPr>
            <a:spLocks noGrp="1"/>
          </p:cNvSpPr>
          <p:nvPr>
            <p:ph type="sldNum" sz="quarter" idx="5"/>
          </p:nvPr>
        </p:nvSpPr>
        <p:spPr/>
        <p:txBody>
          <a:bodyPr/>
          <a:lstStyle/>
          <a:p>
            <a:fld id="{22FC0AE2-6A0D-4F56-B6FA-B51756811744}" type="slidenum">
              <a:rPr kumimoji="1" lang="ja-JP" altLang="en-US" smtClean="0"/>
              <a:t>23</a:t>
            </a:fld>
            <a:endParaRPr kumimoji="1" lang="ja-JP" altLang="en-US"/>
          </a:p>
        </p:txBody>
      </p:sp>
    </p:spTree>
    <p:extLst>
      <p:ext uri="{BB962C8B-B14F-4D97-AF65-F5344CB8AC3E}">
        <p14:creationId xmlns:p14="http://schemas.microsoft.com/office/powerpoint/2010/main" val="23561801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7288E-8FD9-D4B9-5B8F-A4C60C18A72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F02DB69-EA2B-B65E-CD3F-0CF1644635C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6F106DD-F2CB-A734-CB61-3CBCF4791910}"/>
              </a:ext>
            </a:extLst>
          </p:cNvPr>
          <p:cNvSpPr>
            <a:spLocks noGrp="1"/>
          </p:cNvSpPr>
          <p:nvPr>
            <p:ph type="body" idx="1"/>
          </p:nvPr>
        </p:nvSpPr>
        <p:spPr>
          <a:xfrm>
            <a:off x="348344" y="4489528"/>
            <a:ext cx="6052456" cy="5346045"/>
          </a:xfrm>
        </p:spPr>
        <p:txBody>
          <a:bodyPr>
            <a:noAutofit/>
          </a:bodyPr>
          <a:lstStyle/>
          <a:p>
            <a:r>
              <a:rPr lang="ja-JP" altLang="en-US" sz="1800" dirty="0">
                <a:latin typeface="ＭＳ 明朝" panose="02020609040205080304" pitchFamily="17" charset="-128"/>
                <a:ea typeface="ＭＳ 明朝" panose="02020609040205080304" pitchFamily="17" charset="-128"/>
              </a:rPr>
              <a:t>スライド２６、こちらの資料も参考となりますが、人権</a:t>
            </a:r>
            <a:r>
              <a:rPr lang="en-US" altLang="ja-JP" sz="1800" dirty="0">
                <a:latin typeface="ＭＳ 明朝" panose="02020609040205080304" pitchFamily="17" charset="-128"/>
                <a:ea typeface="ＭＳ 明朝" panose="02020609040205080304" pitchFamily="17" charset="-128"/>
              </a:rPr>
              <a:t>DD</a:t>
            </a:r>
            <a:r>
              <a:rPr lang="ja-JP" altLang="en-US" sz="1800" dirty="0">
                <a:latin typeface="ＭＳ 明朝" panose="02020609040205080304" pitchFamily="17" charset="-128"/>
                <a:ea typeface="ＭＳ 明朝" panose="02020609040205080304" pitchFamily="17" charset="-128"/>
              </a:rPr>
              <a:t>の取り組みと、</a:t>
            </a:r>
            <a:r>
              <a:rPr lang="en-US" altLang="ja-JP" sz="1800" dirty="0">
                <a:latin typeface="ＭＳ 明朝" panose="02020609040205080304" pitchFamily="17" charset="-128"/>
                <a:ea typeface="ＭＳ 明朝" panose="02020609040205080304" pitchFamily="17" charset="-128"/>
              </a:rPr>
              <a:t>『20</a:t>
            </a:r>
            <a:r>
              <a:rPr lang="ja-JP" altLang="en-US" sz="1800" dirty="0">
                <a:latin typeface="ＭＳ 明朝" panose="02020609040205080304" pitchFamily="17" charset="-128"/>
                <a:ea typeface="ＭＳ 明朝" panose="02020609040205080304" pitchFamily="17" charset="-128"/>
              </a:rPr>
              <a:t>・</a:t>
            </a:r>
            <a:r>
              <a:rPr lang="en-US" altLang="ja-JP" sz="1800" dirty="0">
                <a:latin typeface="ＭＳ 明朝" panose="02020609040205080304" pitchFamily="17" charset="-128"/>
                <a:ea typeface="ＭＳ 明朝" panose="02020609040205080304" pitchFamily="17" charset="-128"/>
              </a:rPr>
              <a:t>30</a:t>
            </a:r>
            <a:r>
              <a:rPr lang="ja-JP" altLang="en-US" sz="1800" dirty="0">
                <a:latin typeface="ＭＳ 明朝" panose="02020609040205080304" pitchFamily="17" charset="-128"/>
                <a:ea typeface="ＭＳ 明朝" panose="02020609040205080304" pitchFamily="17" charset="-128"/>
              </a:rPr>
              <a:t>ビジョン</a:t>
            </a:r>
            <a:r>
              <a:rPr lang="en-US" altLang="ja-JP" sz="1800" dirty="0">
                <a:latin typeface="ＭＳ 明朝" panose="02020609040205080304" pitchFamily="17" charset="-128"/>
                <a:ea typeface="ＭＳ 明朝" panose="02020609040205080304" pitchFamily="17" charset="-128"/>
              </a:rPr>
              <a:t>』</a:t>
            </a:r>
            <a:r>
              <a:rPr lang="ja-JP" altLang="en-US" sz="1800" dirty="0">
                <a:latin typeface="ＭＳ 明朝" panose="02020609040205080304" pitchFamily="17" charset="-128"/>
                <a:ea typeface="ＭＳ 明朝" panose="02020609040205080304" pitchFamily="17" charset="-128"/>
              </a:rPr>
              <a:t>を照らし合わせた活用事例を示したものとなります。</a:t>
            </a:r>
            <a:endParaRPr lang="en-US" altLang="ja-JP" sz="1800" dirty="0">
              <a:latin typeface="ＭＳ 明朝" panose="02020609040205080304" pitchFamily="17" charset="-128"/>
              <a:ea typeface="ＭＳ 明朝" panose="02020609040205080304" pitchFamily="17" charset="-128"/>
            </a:endParaRPr>
          </a:p>
          <a:p>
            <a:r>
              <a:rPr lang="ja-JP" altLang="en-US" sz="1800" dirty="0">
                <a:latin typeface="ＭＳ 明朝" panose="02020609040205080304" pitchFamily="17" charset="-128"/>
                <a:ea typeface="ＭＳ 明朝" panose="02020609040205080304" pitchFamily="17" charset="-128"/>
              </a:rPr>
              <a:t>私たち自動車総連は、産別組織として、タイやインドネシア、ベトナムなどとのネットワークをより強固にしていくとともに、アジア域内に留まることなく、米国</a:t>
            </a:r>
            <a:r>
              <a:rPr lang="en-US" altLang="ja-JP" sz="1800" dirty="0">
                <a:latin typeface="ＭＳ 明朝" panose="02020609040205080304" pitchFamily="17" charset="-128"/>
                <a:ea typeface="ＭＳ 明朝" panose="02020609040205080304" pitchFamily="17" charset="-128"/>
              </a:rPr>
              <a:t>UAW</a:t>
            </a:r>
            <a:r>
              <a:rPr lang="ja-JP" altLang="en-US" sz="1800" dirty="0">
                <a:latin typeface="ＭＳ 明朝" panose="02020609040205080304" pitchFamily="17" charset="-128"/>
                <a:ea typeface="ＭＳ 明朝" panose="02020609040205080304" pitchFamily="17" charset="-128"/>
              </a:rPr>
              <a:t>や欧州、ドイツ</a:t>
            </a:r>
            <a:r>
              <a:rPr lang="en-US" altLang="ja-JP" sz="1800" dirty="0">
                <a:latin typeface="ＭＳ 明朝" panose="02020609040205080304" pitchFamily="17" charset="-128"/>
                <a:ea typeface="ＭＳ 明朝" panose="02020609040205080304" pitchFamily="17" charset="-128"/>
              </a:rPr>
              <a:t>IG METALL</a:t>
            </a:r>
            <a:r>
              <a:rPr lang="ja-JP" altLang="en-US" sz="1800" dirty="0">
                <a:latin typeface="ＭＳ 明朝" panose="02020609040205080304" pitchFamily="17" charset="-128"/>
                <a:ea typeface="ＭＳ 明朝" panose="02020609040205080304" pitchFamily="17" charset="-128"/>
              </a:rPr>
              <a:t>などとの、より強固な関係構築に向け、活動をしていきます。</a:t>
            </a:r>
            <a:endParaRPr lang="en-US" altLang="ja-JP" sz="1800" dirty="0">
              <a:latin typeface="ＭＳ 明朝" panose="02020609040205080304" pitchFamily="17" charset="-128"/>
              <a:ea typeface="ＭＳ 明朝" panose="02020609040205080304" pitchFamily="17" charset="-128"/>
            </a:endParaRPr>
          </a:p>
          <a:p>
            <a:r>
              <a:rPr lang="ja-JP" altLang="en-US" sz="1800" dirty="0">
                <a:latin typeface="ＭＳ 明朝" panose="02020609040205080304" pitchFamily="17" charset="-128"/>
                <a:ea typeface="ＭＳ 明朝" panose="02020609040205080304" pitchFamily="17" charset="-128"/>
              </a:rPr>
              <a:t>皆様におかれましては、一番下段に記載させていただいておりますが、引き続き、労連、そして単組においても、それぞれの海外労組とのネットワーク構築をお願いします。</a:t>
            </a:r>
            <a:endParaRPr lang="en-US" altLang="ja-JP" sz="1800" dirty="0">
              <a:latin typeface="ＭＳ 明朝" panose="02020609040205080304" pitchFamily="17" charset="-128"/>
              <a:ea typeface="ＭＳ 明朝" panose="02020609040205080304" pitchFamily="17" charset="-128"/>
            </a:endParaRPr>
          </a:p>
          <a:p>
            <a:pPr>
              <a:lnSpc>
                <a:spcPts val="1100"/>
              </a:lnSpc>
            </a:pPr>
            <a:endParaRPr lang="en-US" altLang="ja-JP" sz="1800" dirty="0">
              <a:latin typeface="ＭＳ 明朝" panose="02020609040205080304" pitchFamily="17" charset="-128"/>
              <a:ea typeface="ＭＳ 明朝" panose="02020609040205080304" pitchFamily="17" charset="-128"/>
            </a:endParaRPr>
          </a:p>
          <a:p>
            <a:r>
              <a:rPr lang="ja-JP" altLang="en-US" sz="1800" dirty="0">
                <a:latin typeface="ＭＳ 明朝" panose="02020609040205080304" pitchFamily="17" charset="-128"/>
                <a:ea typeface="ＭＳ 明朝" panose="02020609040205080304" pitchFamily="17" charset="-128"/>
              </a:rPr>
              <a:t>そして、今、まだ枠組みが存在していない場合は、</a:t>
            </a:r>
            <a:r>
              <a:rPr lang="en-US" altLang="ja-JP" sz="1800" dirty="0">
                <a:latin typeface="ＭＳ 明朝" panose="02020609040205080304" pitchFamily="17" charset="-128"/>
                <a:ea typeface="ＭＳ 明朝" panose="02020609040205080304" pitchFamily="17" charset="-128"/>
              </a:rPr>
              <a:t>『20</a:t>
            </a:r>
            <a:r>
              <a:rPr lang="ja-JP" altLang="en-US" sz="1800" dirty="0">
                <a:latin typeface="ＭＳ 明朝" panose="02020609040205080304" pitchFamily="17" charset="-128"/>
                <a:ea typeface="ＭＳ 明朝" panose="02020609040205080304" pitchFamily="17" charset="-128"/>
              </a:rPr>
              <a:t>・</a:t>
            </a:r>
            <a:r>
              <a:rPr lang="en-US" altLang="ja-JP" sz="1800" dirty="0">
                <a:latin typeface="ＭＳ 明朝" panose="02020609040205080304" pitchFamily="17" charset="-128"/>
                <a:ea typeface="ＭＳ 明朝" panose="02020609040205080304" pitchFamily="17" charset="-128"/>
              </a:rPr>
              <a:t>30</a:t>
            </a:r>
            <a:r>
              <a:rPr lang="ja-JP" altLang="en-US" sz="1800" dirty="0">
                <a:latin typeface="ＭＳ 明朝" panose="02020609040205080304" pitchFamily="17" charset="-128"/>
                <a:ea typeface="ＭＳ 明朝" panose="02020609040205080304" pitchFamily="17" charset="-128"/>
              </a:rPr>
              <a:t>ビジョン</a:t>
            </a:r>
            <a:r>
              <a:rPr lang="en-US" altLang="ja-JP" sz="1800" dirty="0">
                <a:latin typeface="ＭＳ 明朝" panose="02020609040205080304" pitchFamily="17" charset="-128"/>
                <a:ea typeface="ＭＳ 明朝" panose="02020609040205080304" pitchFamily="17" charset="-128"/>
              </a:rPr>
              <a:t>』</a:t>
            </a:r>
            <a:r>
              <a:rPr lang="ja-JP" altLang="en-US" sz="1800" dirty="0">
                <a:latin typeface="ＭＳ 明朝" panose="02020609040205080304" pitchFamily="17" charset="-128"/>
                <a:ea typeface="ＭＳ 明朝" panose="02020609040205080304" pitchFamily="17" charset="-128"/>
              </a:rPr>
              <a:t>の実現に向けた各労連における基盤整備の</a:t>
            </a:r>
            <a:r>
              <a:rPr lang="en-US" altLang="ja-JP" sz="1800" dirty="0">
                <a:latin typeface="ＭＳ 明朝" panose="02020609040205080304" pitchFamily="17" charset="-128"/>
                <a:ea typeface="ＭＳ 明朝" panose="02020609040205080304" pitchFamily="17" charset="-128"/>
              </a:rPr>
              <a:t>1</a:t>
            </a:r>
            <a:r>
              <a:rPr lang="ja-JP" altLang="en-US" sz="1800" dirty="0">
                <a:latin typeface="ＭＳ 明朝" panose="02020609040205080304" pitchFamily="17" charset="-128"/>
                <a:ea typeface="ＭＳ 明朝" panose="02020609040205080304" pitchFamily="17" charset="-128"/>
              </a:rPr>
              <a:t>つでもある海外労組とのネットワーク構築をぜひとも、私たちと一緒になって推進していただきたいと思いますので、重ねてのお願いとなり恐縮ではありますが、引き続きのご理解・ご協力をお願い致します。</a:t>
            </a:r>
          </a:p>
          <a:p>
            <a:pPr algn="just"/>
            <a:endParaRPr lang="ja-JP" altLang="ja-JP" sz="180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E20E8D02-936E-B726-436C-8B29CE6F2994}"/>
              </a:ext>
            </a:extLst>
          </p:cNvPr>
          <p:cNvSpPr>
            <a:spLocks noGrp="1"/>
          </p:cNvSpPr>
          <p:nvPr>
            <p:ph type="sldNum" sz="quarter" idx="5"/>
          </p:nvPr>
        </p:nvSpPr>
        <p:spPr/>
        <p:txBody>
          <a:bodyPr/>
          <a:lstStyle/>
          <a:p>
            <a:fld id="{22FC0AE2-6A0D-4F56-B6FA-B51756811744}" type="slidenum">
              <a:rPr kumimoji="1" lang="ja-JP" altLang="en-US" smtClean="0"/>
              <a:t>24</a:t>
            </a:fld>
            <a:endParaRPr kumimoji="1" lang="ja-JP" altLang="en-US"/>
          </a:p>
        </p:txBody>
      </p:sp>
    </p:spTree>
    <p:extLst>
      <p:ext uri="{BB962C8B-B14F-4D97-AF65-F5344CB8AC3E}">
        <p14:creationId xmlns:p14="http://schemas.microsoft.com/office/powerpoint/2010/main" val="32754828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348343" y="4686503"/>
            <a:ext cx="5994400" cy="4684782"/>
          </a:xfrm>
        </p:spPr>
        <p:txBody>
          <a:bodyPr/>
          <a:lstStyle/>
          <a:p>
            <a:pPr algn="just"/>
            <a:r>
              <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rPr>
              <a:t>スライド</a:t>
            </a:r>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２７</a:t>
            </a:r>
            <a:r>
              <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rPr>
              <a:t>ページをご覧ください。</a:t>
            </a:r>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r>
              <a:rPr lang="ja-JP" altLang="en-US" sz="2000" dirty="0">
                <a:latin typeface="ＭＳ 明朝" panose="02020609040205080304" pitchFamily="17" charset="-128"/>
                <a:ea typeface="ＭＳ 明朝" panose="02020609040205080304" pitchFamily="17" charset="-128"/>
              </a:rPr>
              <a:t>こちらの資料は、今までお話しした「人権デュー・ディリジェンス」の取り組みと</a:t>
            </a:r>
            <a:r>
              <a:rPr lang="en-US" altLang="ja-JP" sz="2000" dirty="0">
                <a:latin typeface="ＭＳ 明朝" panose="02020609040205080304" pitchFamily="17" charset="-128"/>
                <a:ea typeface="ＭＳ 明朝" panose="02020609040205080304" pitchFamily="17" charset="-128"/>
              </a:rPr>
              <a:t>『20</a:t>
            </a:r>
            <a:r>
              <a:rPr lang="ja-JP" altLang="en-US" sz="2000" dirty="0">
                <a:latin typeface="ＭＳ 明朝" panose="02020609040205080304" pitchFamily="17" charset="-128"/>
                <a:ea typeface="ＭＳ 明朝" panose="02020609040205080304" pitchFamily="17" charset="-128"/>
              </a:rPr>
              <a:t>・</a:t>
            </a:r>
            <a:r>
              <a:rPr lang="en-US" altLang="ja-JP" sz="2000" dirty="0">
                <a:latin typeface="ＭＳ 明朝" panose="02020609040205080304" pitchFamily="17" charset="-128"/>
                <a:ea typeface="ＭＳ 明朝" panose="02020609040205080304" pitchFamily="17" charset="-128"/>
              </a:rPr>
              <a:t>30</a:t>
            </a:r>
            <a:r>
              <a:rPr lang="ja-JP" altLang="en-US" sz="2000" dirty="0">
                <a:latin typeface="ＭＳ 明朝" panose="02020609040205080304" pitchFamily="17" charset="-128"/>
                <a:ea typeface="ＭＳ 明朝" panose="02020609040205080304" pitchFamily="17" charset="-128"/>
              </a:rPr>
              <a:t>ビジョン</a:t>
            </a:r>
            <a:r>
              <a:rPr lang="en-US" altLang="ja-JP" sz="2000" dirty="0">
                <a:latin typeface="ＭＳ 明朝" panose="02020609040205080304" pitchFamily="17" charset="-128"/>
                <a:ea typeface="ＭＳ 明朝" panose="02020609040205080304" pitchFamily="17" charset="-128"/>
              </a:rPr>
              <a:t>』</a:t>
            </a:r>
            <a:r>
              <a:rPr lang="ja-JP" altLang="en-US" sz="2000" dirty="0">
                <a:latin typeface="ＭＳ 明朝" panose="02020609040205080304" pitchFamily="17" charset="-128"/>
                <a:ea typeface="ＭＳ 明朝" panose="02020609040205080304" pitchFamily="17" charset="-128"/>
              </a:rPr>
              <a:t>における位置づけを示したものになります。</a:t>
            </a:r>
            <a:endParaRPr lang="en-US" altLang="ja-JP" sz="2000" dirty="0">
              <a:latin typeface="ＭＳ 明朝" panose="02020609040205080304" pitchFamily="17" charset="-128"/>
              <a:ea typeface="ＭＳ 明朝" panose="02020609040205080304" pitchFamily="17" charset="-128"/>
            </a:endParaRPr>
          </a:p>
          <a:p>
            <a:endParaRPr lang="en-US" altLang="ja-JP" sz="2000" dirty="0">
              <a:latin typeface="ＭＳ 明朝" panose="02020609040205080304" pitchFamily="17" charset="-128"/>
              <a:ea typeface="ＭＳ 明朝" panose="02020609040205080304" pitchFamily="17" charset="-128"/>
            </a:endParaRPr>
          </a:p>
          <a:p>
            <a:r>
              <a:rPr lang="ja-JP" altLang="en-US" sz="2000" dirty="0">
                <a:latin typeface="ＭＳ 明朝" panose="02020609040205080304" pitchFamily="17" charset="-128"/>
                <a:ea typeface="ＭＳ 明朝" panose="02020609040205080304" pitchFamily="17" charset="-128"/>
              </a:rPr>
              <a:t>今までご説明した通り「人権デュー・ディリジェンス」の取り組みと</a:t>
            </a:r>
            <a:r>
              <a:rPr lang="en-US" altLang="ja-JP" sz="2000" dirty="0">
                <a:latin typeface="ＭＳ 明朝" panose="02020609040205080304" pitchFamily="17" charset="-128"/>
                <a:ea typeface="ＭＳ 明朝" panose="02020609040205080304" pitchFamily="17" charset="-128"/>
              </a:rPr>
              <a:t>『20</a:t>
            </a:r>
            <a:r>
              <a:rPr lang="ja-JP" altLang="en-US" sz="2000" dirty="0">
                <a:latin typeface="ＭＳ 明朝" panose="02020609040205080304" pitchFamily="17" charset="-128"/>
                <a:ea typeface="ＭＳ 明朝" panose="02020609040205080304" pitchFamily="17" charset="-128"/>
              </a:rPr>
              <a:t>・</a:t>
            </a:r>
            <a:r>
              <a:rPr lang="en-US" altLang="ja-JP" sz="2000" dirty="0">
                <a:latin typeface="ＭＳ 明朝" panose="02020609040205080304" pitchFamily="17" charset="-128"/>
                <a:ea typeface="ＭＳ 明朝" panose="02020609040205080304" pitchFamily="17" charset="-128"/>
              </a:rPr>
              <a:t>30</a:t>
            </a:r>
            <a:r>
              <a:rPr lang="ja-JP" altLang="en-US" sz="2000" dirty="0">
                <a:latin typeface="ＭＳ 明朝" panose="02020609040205080304" pitchFamily="17" charset="-128"/>
                <a:ea typeface="ＭＳ 明朝" panose="02020609040205080304" pitchFamily="17" charset="-128"/>
              </a:rPr>
              <a:t>ビジョン</a:t>
            </a:r>
            <a:r>
              <a:rPr lang="en-US" altLang="ja-JP" sz="2000" dirty="0">
                <a:latin typeface="ＭＳ 明朝" panose="02020609040205080304" pitchFamily="17" charset="-128"/>
                <a:ea typeface="ＭＳ 明朝" panose="02020609040205080304" pitchFamily="17" charset="-128"/>
              </a:rPr>
              <a:t>』</a:t>
            </a:r>
            <a:r>
              <a:rPr lang="ja-JP" altLang="en-US" sz="2000" dirty="0">
                <a:latin typeface="ＭＳ 明朝" panose="02020609040205080304" pitchFamily="17" charset="-128"/>
                <a:ea typeface="ＭＳ 明朝" panose="02020609040205080304" pitchFamily="17" charset="-128"/>
              </a:rPr>
              <a:t>は別々ではなく、</a:t>
            </a:r>
            <a:r>
              <a:rPr lang="en-US" altLang="ja-JP" sz="2000" dirty="0">
                <a:latin typeface="ＭＳ 明朝" panose="02020609040205080304" pitchFamily="17" charset="-128"/>
                <a:ea typeface="ＭＳ 明朝" panose="02020609040205080304" pitchFamily="17" charset="-128"/>
              </a:rPr>
              <a:t>『20</a:t>
            </a:r>
            <a:r>
              <a:rPr lang="ja-JP" altLang="en-US" sz="2000" dirty="0">
                <a:latin typeface="ＭＳ 明朝" panose="02020609040205080304" pitchFamily="17" charset="-128"/>
                <a:ea typeface="ＭＳ 明朝" panose="02020609040205080304" pitchFamily="17" charset="-128"/>
              </a:rPr>
              <a:t>・</a:t>
            </a:r>
            <a:r>
              <a:rPr lang="en-US" altLang="ja-JP" sz="2000" dirty="0">
                <a:latin typeface="ＭＳ 明朝" panose="02020609040205080304" pitchFamily="17" charset="-128"/>
                <a:ea typeface="ＭＳ 明朝" panose="02020609040205080304" pitchFamily="17" charset="-128"/>
              </a:rPr>
              <a:t>30</a:t>
            </a:r>
            <a:r>
              <a:rPr lang="ja-JP" altLang="en-US" sz="2000" dirty="0">
                <a:latin typeface="ＭＳ 明朝" panose="02020609040205080304" pitchFamily="17" charset="-128"/>
                <a:ea typeface="ＭＳ 明朝" panose="02020609040205080304" pitchFamily="17" charset="-128"/>
              </a:rPr>
              <a:t>ビジョン</a:t>
            </a:r>
            <a:r>
              <a:rPr lang="en-US" altLang="ja-JP" sz="2000" dirty="0">
                <a:latin typeface="ＭＳ 明朝" panose="02020609040205080304" pitchFamily="17" charset="-128"/>
                <a:ea typeface="ＭＳ 明朝" panose="02020609040205080304" pitchFamily="17" charset="-128"/>
              </a:rPr>
              <a:t>』</a:t>
            </a:r>
            <a:r>
              <a:rPr lang="ja-JP" altLang="en-US" sz="2000" dirty="0">
                <a:latin typeface="ＭＳ 明朝" panose="02020609040205080304" pitchFamily="17" charset="-128"/>
                <a:ea typeface="ＭＳ 明朝" panose="02020609040205080304" pitchFamily="17" charset="-128"/>
              </a:rPr>
              <a:t>の活動を通じ、実現していく海外事業体における建設的な労使関係を礎に、海外事業体の労働組合が現地での人権デュー・ディリジェンスに参画していくとさせていただいています。</a:t>
            </a:r>
          </a:p>
        </p:txBody>
      </p:sp>
      <p:sp>
        <p:nvSpPr>
          <p:cNvPr id="4" name="スライド番号プレースホルダー 3"/>
          <p:cNvSpPr>
            <a:spLocks noGrp="1"/>
          </p:cNvSpPr>
          <p:nvPr>
            <p:ph type="sldNum" sz="quarter" idx="5"/>
          </p:nvPr>
        </p:nvSpPr>
        <p:spPr/>
        <p:txBody>
          <a:bodyPr/>
          <a:lstStyle/>
          <a:p>
            <a:pPr defTabSz="875480">
              <a:defRPr/>
            </a:pPr>
            <a:fld id="{22FC0AE2-6A0D-4F56-B6FA-B51756811744}" type="slidenum">
              <a:rPr lang="ja-JP" altLang="en-US">
                <a:solidFill>
                  <a:prstClr val="black"/>
                </a:solidFill>
                <a:latin typeface="Calibri"/>
                <a:ea typeface="ＭＳ Ｐゴシック" panose="020B0600070205080204" pitchFamily="50" charset="-128"/>
              </a:rPr>
              <a:pPr defTabSz="875480">
                <a:defRPr/>
              </a:pPr>
              <a:t>25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4934948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261257" y="4557486"/>
            <a:ext cx="6197600" cy="5196114"/>
          </a:xfrm>
        </p:spPr>
        <p:txBody>
          <a:bodyPr>
            <a:normAutofit lnSpcReduction="10000"/>
          </a:bodyPr>
          <a:lstStyle/>
          <a:p>
            <a:pPr algn="just"/>
            <a:r>
              <a:rPr lang="en-US" altLang="ja-JP" sz="2000"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2000"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rPr>
              <a:t>説明の流れで、２８ページ、２９ページとスライドを進めてください。</a:t>
            </a:r>
            <a:endParaRPr lang="en-US" altLang="ja-JP" sz="2000"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2000" kern="100" dirty="0">
              <a:solidFill>
                <a:srgbClr val="FF0000"/>
              </a:solidFill>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rPr>
              <a:t>そして、スライド</a:t>
            </a:r>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２８</a:t>
            </a:r>
            <a:r>
              <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rPr>
              <a:t>ページには、今までご説明した内容を活動スキームとして、そして</a:t>
            </a:r>
            <a:r>
              <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rPr>
              <a:t>27</a:t>
            </a:r>
            <a:r>
              <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rPr>
              <a:t>ページには「</a:t>
            </a:r>
            <a:r>
              <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rPr>
              <a:t>2030</a:t>
            </a:r>
            <a:r>
              <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rPr>
              <a:t>年に向けて」として、今までご説明した内容をまとめさせていただいておりますので、後ほどご確認ください。</a:t>
            </a:r>
          </a:p>
          <a:p>
            <a:pPr algn="just"/>
            <a:r>
              <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rPr>
              <a:t>いずれにしましても、本取り組みは、各労連</a:t>
            </a:r>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、そして労組</a:t>
            </a:r>
            <a:r>
              <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rPr>
              <a:t>の皆様のご理解と行動なくして前進はありません</a:t>
            </a:r>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そして、私たち自動車総連としても、前段でお伝えした通り、各労連、労組が活動を進めるにあたり、少しでもサポートできるよう、海外産別との連携をはじめ、国内外での連携を強化していきたいと思いますので、繰り返しにはなりますが、皆様方の</a:t>
            </a:r>
            <a:r>
              <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rPr>
              <a:t>引き続きのご理解・ご協力をお願い</a:t>
            </a:r>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します。</a:t>
            </a:r>
            <a:endPar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22FC0AE2-6A0D-4F56-B6FA-B51756811744}" type="slidenum">
              <a:rPr kumimoji="1" lang="ja-JP" altLang="en-US" smtClean="0"/>
              <a:t>26</a:t>
            </a:fld>
            <a:endParaRPr kumimoji="1" lang="ja-JP" altLang="en-US"/>
          </a:p>
        </p:txBody>
      </p:sp>
    </p:spTree>
    <p:extLst>
      <p:ext uri="{BB962C8B-B14F-4D97-AF65-F5344CB8AC3E}">
        <p14:creationId xmlns:p14="http://schemas.microsoft.com/office/powerpoint/2010/main" val="9080712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ja-JP" altLang="ja-JP"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pPr defTabSz="875480">
              <a:defRPr/>
            </a:pPr>
            <a:fld id="{22FC0AE2-6A0D-4F56-B6FA-B51756811744}" type="slidenum">
              <a:rPr lang="ja-JP" altLang="en-US">
                <a:solidFill>
                  <a:prstClr val="black"/>
                </a:solidFill>
                <a:latin typeface="Calibri"/>
                <a:ea typeface="ＭＳ Ｐゴシック" panose="020B0600070205080204" pitchFamily="50" charset="-128"/>
              </a:rPr>
              <a:pPr defTabSz="875480">
                <a:defRPr/>
              </a:pPr>
              <a:t>27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5847469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22FC0AE2-6A0D-4F56-B6FA-B51756811744}" type="slidenum">
              <a:rPr kumimoji="1" lang="ja-JP" altLang="en-US" smtClean="0"/>
              <a:t>28</a:t>
            </a:fld>
            <a:endParaRPr kumimoji="1" lang="ja-JP" altLang="en-US"/>
          </a:p>
        </p:txBody>
      </p:sp>
    </p:spTree>
    <p:extLst>
      <p:ext uri="{BB962C8B-B14F-4D97-AF65-F5344CB8AC3E}">
        <p14:creationId xmlns:p14="http://schemas.microsoft.com/office/powerpoint/2010/main" val="1457001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360224" y="4686503"/>
            <a:ext cx="5909787" cy="4776153"/>
          </a:xfrm>
        </p:spPr>
        <p:txBody>
          <a:bodyPr>
            <a:normAutofit fontScale="92500" lnSpcReduction="20000"/>
          </a:bodyPr>
          <a:lstStyle/>
          <a:p>
            <a:pPr algn="just"/>
            <a:r>
              <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rPr>
              <a:t>右上に記載のスライド</a:t>
            </a:r>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５</a:t>
            </a:r>
            <a:r>
              <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rPr>
              <a:t>ページをご覧ください。</a:t>
            </a:r>
          </a:p>
          <a:p>
            <a:pPr algn="just"/>
            <a:r>
              <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rPr>
              <a:t>先ずは、振り返りです。</a:t>
            </a:r>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rPr>
              <a:t>国際活動の経過としては、</a:t>
            </a:r>
            <a:r>
              <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rPr>
              <a:t>1972</a:t>
            </a:r>
            <a:r>
              <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rPr>
              <a:t>年、自動車総連結成当初から、国際産別組織に加盟しつつ、米国など、海外の労働組合組織と個々にネットワークを構築し、活動を行ってきました。</a:t>
            </a:r>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rPr>
              <a:t>その後、</a:t>
            </a:r>
            <a:r>
              <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rPr>
              <a:t>1990</a:t>
            </a:r>
            <a:r>
              <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rPr>
              <a:t>年～</a:t>
            </a:r>
            <a:r>
              <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rPr>
              <a:t>2000</a:t>
            </a:r>
            <a:r>
              <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rPr>
              <a:t>年代にかけては、グローバル化の加速を視野にいれ、アジア域内での国際活動を強化し、各国労働組合組織と定期的な協議を開始。</a:t>
            </a:r>
          </a:p>
          <a:p>
            <a:pPr algn="just"/>
            <a:r>
              <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rPr>
              <a:t>2007</a:t>
            </a:r>
            <a:r>
              <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rPr>
              <a:t>年には海外生産台数が国内生産台数を上回るようになり、</a:t>
            </a:r>
            <a:r>
              <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rPr>
              <a:t>2010</a:t>
            </a:r>
            <a:r>
              <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rPr>
              <a:t>年代には、日本の自動車企業が進出した国々で労使問題が増加・拡大・複雑化し始め</a:t>
            </a:r>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rPr>
              <a:t>2013</a:t>
            </a:r>
            <a:r>
              <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rPr>
              <a:t>年には、第</a:t>
            </a:r>
            <a:r>
              <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rPr>
              <a:t>1</a:t>
            </a:r>
            <a:r>
              <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rPr>
              <a:t>回となるアジア自動車労組会議を開催しました。</a:t>
            </a:r>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rPr>
              <a:t>そして、結成から</a:t>
            </a:r>
            <a:r>
              <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rPr>
              <a:t>45</a:t>
            </a:r>
            <a:r>
              <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rPr>
              <a:t>年の時を経た</a:t>
            </a:r>
            <a:r>
              <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rPr>
              <a:t>2017</a:t>
            </a:r>
            <a:r>
              <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rPr>
              <a:t>年、自動車総連 国際活動『</a:t>
            </a:r>
            <a:r>
              <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rPr>
              <a:t>20</a:t>
            </a:r>
            <a:r>
              <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rPr>
              <a:t>30</a:t>
            </a:r>
            <a:r>
              <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rPr>
              <a:t>ビジョン』を策定しました。</a:t>
            </a:r>
          </a:p>
        </p:txBody>
      </p:sp>
      <p:sp>
        <p:nvSpPr>
          <p:cNvPr id="4" name="スライド番号プレースホルダー 3"/>
          <p:cNvSpPr>
            <a:spLocks noGrp="1"/>
          </p:cNvSpPr>
          <p:nvPr>
            <p:ph type="sldNum" sz="quarter" idx="5"/>
          </p:nvPr>
        </p:nvSpPr>
        <p:spPr/>
        <p:txBody>
          <a:bodyPr/>
          <a:lstStyle/>
          <a:p>
            <a:pPr defTabSz="875480">
              <a:defRPr/>
            </a:pPr>
            <a:fld id="{22FC0AE2-6A0D-4F56-B6FA-B51756811744}" type="slidenum">
              <a:rPr lang="ja-JP" altLang="en-US">
                <a:solidFill>
                  <a:prstClr val="black"/>
                </a:solidFill>
                <a:latin typeface="Calibri"/>
                <a:ea typeface="ＭＳ Ｐゴシック" panose="020B0600070205080204" pitchFamily="50" charset="-128"/>
              </a:rPr>
              <a:pPr defTabSz="875480">
                <a:defRPr/>
              </a:pPr>
              <a:t>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244002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rPr>
              <a:t>スライド</a:t>
            </a:r>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６</a:t>
            </a:r>
            <a:r>
              <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rPr>
              <a:t>ページをご覧ください。</a:t>
            </a:r>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rPr>
              <a:t>こちらは『</a:t>
            </a:r>
            <a:r>
              <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rPr>
              <a:t>20</a:t>
            </a:r>
            <a:r>
              <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rPr>
              <a:t>30</a:t>
            </a:r>
            <a:r>
              <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rPr>
              <a:t>ビジョン』の位置づけとなります</a:t>
            </a:r>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rPr>
              <a:t>『20</a:t>
            </a:r>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rPr>
              <a:t>30</a:t>
            </a:r>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ビジョン</a:t>
            </a:r>
            <a:r>
              <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は、</a:t>
            </a:r>
            <a:r>
              <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rPr>
              <a:t>自動車総連として、</a:t>
            </a:r>
            <a:r>
              <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rPr>
              <a:t>2030</a:t>
            </a:r>
            <a:r>
              <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rPr>
              <a:t>年に海外事業体において、どのような労使関係を実現したいのか、そして、目指すべき労使関係の実現に向け、日本の労働組合が、どのような存在でありたいのかというものを</a:t>
            </a:r>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示したものとなり、私たち自動車総連が取り組む国際活動のバイブルとなるものです。</a:t>
            </a:r>
            <a:endPar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defTabSz="875480">
              <a:defRPr/>
            </a:pPr>
            <a:fld id="{22FC0AE2-6A0D-4F56-B6FA-B51756811744}" type="slidenum">
              <a:rPr lang="ja-JP" altLang="en-US">
                <a:solidFill>
                  <a:prstClr val="black"/>
                </a:solidFill>
                <a:latin typeface="Calibri"/>
                <a:ea typeface="ＭＳ Ｐゴシック" panose="020B0600070205080204" pitchFamily="50" charset="-128"/>
              </a:rPr>
              <a:pPr defTabSz="875480">
                <a:defRPr/>
              </a:pPr>
              <a:t>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402500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304800" y="4686503"/>
            <a:ext cx="5999018" cy="4965497"/>
          </a:xfrm>
        </p:spPr>
        <p:txBody>
          <a:bodyPr>
            <a:normAutofit fontScale="92500" lnSpcReduction="20000"/>
          </a:bodyPr>
          <a:lstStyle/>
          <a:p>
            <a:pPr algn="just"/>
            <a:r>
              <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rPr>
              <a:t>スライド</a:t>
            </a:r>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７</a:t>
            </a:r>
            <a:r>
              <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rPr>
              <a:t>ページをご覧ください。</a:t>
            </a:r>
          </a:p>
          <a:p>
            <a:r>
              <a:rPr lang="ja-JP" altLang="en-US" sz="2000" dirty="0">
                <a:latin typeface="ＭＳ 明朝" panose="02020609040205080304" pitchFamily="17" charset="-128"/>
                <a:ea typeface="ＭＳ 明朝" panose="02020609040205080304" pitchFamily="17" charset="-128"/>
              </a:rPr>
              <a:t>こちらは</a:t>
            </a:r>
            <a:r>
              <a:rPr lang="en-US" altLang="ja-JP" sz="2000" dirty="0">
                <a:latin typeface="ＭＳ 明朝" panose="02020609040205080304" pitchFamily="17" charset="-128"/>
                <a:ea typeface="ＭＳ 明朝" panose="02020609040205080304" pitchFamily="17" charset="-128"/>
              </a:rPr>
              <a:t>『20</a:t>
            </a:r>
            <a:r>
              <a:rPr lang="ja-JP" altLang="en-US" sz="2000" dirty="0">
                <a:latin typeface="ＭＳ 明朝" panose="02020609040205080304" pitchFamily="17" charset="-128"/>
                <a:ea typeface="ＭＳ 明朝" panose="02020609040205080304" pitchFamily="17" charset="-128"/>
              </a:rPr>
              <a:t>・</a:t>
            </a:r>
            <a:r>
              <a:rPr lang="en-US" altLang="ja-JP" sz="2000" dirty="0">
                <a:latin typeface="ＭＳ 明朝" panose="02020609040205080304" pitchFamily="17" charset="-128"/>
                <a:ea typeface="ＭＳ 明朝" panose="02020609040205080304" pitchFamily="17" charset="-128"/>
              </a:rPr>
              <a:t>30</a:t>
            </a:r>
            <a:r>
              <a:rPr lang="ja-JP" altLang="en-US" sz="2000" dirty="0">
                <a:latin typeface="ＭＳ 明朝" panose="02020609040205080304" pitchFamily="17" charset="-128"/>
                <a:ea typeface="ＭＳ 明朝" panose="02020609040205080304" pitchFamily="17" charset="-128"/>
              </a:rPr>
              <a:t>ビジョン</a:t>
            </a:r>
            <a:r>
              <a:rPr lang="en-US" altLang="ja-JP" sz="2000" dirty="0">
                <a:latin typeface="ＭＳ 明朝" panose="02020609040205080304" pitchFamily="17" charset="-128"/>
                <a:ea typeface="ＭＳ 明朝" panose="02020609040205080304" pitchFamily="17" charset="-128"/>
              </a:rPr>
              <a:t>』</a:t>
            </a:r>
            <a:r>
              <a:rPr lang="ja-JP" altLang="en-US" sz="2000" dirty="0">
                <a:latin typeface="ＭＳ 明朝" panose="02020609040205080304" pitchFamily="17" charset="-128"/>
                <a:ea typeface="ＭＳ 明朝" panose="02020609040205080304" pitchFamily="17" charset="-128"/>
              </a:rPr>
              <a:t>の概要を示した資料となります。</a:t>
            </a:r>
            <a:endParaRPr lang="en-US" altLang="ja-JP" sz="2000" dirty="0">
              <a:latin typeface="ＭＳ 明朝" panose="02020609040205080304" pitchFamily="17" charset="-128"/>
              <a:ea typeface="ＭＳ 明朝" panose="02020609040205080304" pitchFamily="17" charset="-128"/>
            </a:endParaRPr>
          </a:p>
          <a:p>
            <a:endParaRPr lang="en-US" altLang="ja-JP" sz="2000" dirty="0">
              <a:latin typeface="ＭＳ 明朝" panose="02020609040205080304" pitchFamily="17" charset="-128"/>
              <a:ea typeface="ＭＳ 明朝" panose="02020609040205080304" pitchFamily="17" charset="-128"/>
            </a:endParaRPr>
          </a:p>
          <a:p>
            <a:r>
              <a:rPr lang="ja-JP" altLang="en-US" sz="2000" dirty="0">
                <a:latin typeface="ＭＳ 明朝" panose="02020609040205080304" pitchFamily="17" charset="-128"/>
                <a:ea typeface="ＭＳ 明朝" panose="02020609040205080304" pitchFamily="17" charset="-128"/>
              </a:rPr>
              <a:t>目指すべきところとして、全世界の自動車産業における「労働基本権の確保」「建設的労使関係の構築」、そして「企業の健全で永続的な発展」を目標に掲げ、向かうべき理想としては「全世界の自動車産業に関わる人々の幸福」を実現していこうというものになります。</a:t>
            </a:r>
            <a:endParaRPr lang="en-US" altLang="ja-JP" sz="2000" dirty="0">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dirty="0">
                <a:latin typeface="ＭＳ 明朝" panose="02020609040205080304" pitchFamily="17" charset="-128"/>
                <a:ea typeface="ＭＳ 明朝" panose="02020609040205080304" pitchFamily="17" charset="-128"/>
              </a:rPr>
              <a:t>そして、そのために日本の労働組合は海外の労働組合にとってみて、どのような存在となり、海外事業体における労使関係の枠組み、価値観はどうあるべきかを四角の枠内に示してありますが、</a:t>
            </a:r>
            <a:endParaRPr lang="en-US" altLang="ja-JP" sz="2000" dirty="0">
              <a:latin typeface="ＭＳ 明朝" panose="02020609040205080304" pitchFamily="17" charset="-128"/>
              <a:ea typeface="ＭＳ 明朝" panose="02020609040205080304" pitchFamily="17" charset="-128"/>
            </a:endParaRPr>
          </a:p>
          <a:p>
            <a:r>
              <a:rPr lang="ja-JP" altLang="en-US" sz="2000" dirty="0">
                <a:latin typeface="ＭＳ 明朝" panose="02020609040205080304" pitchFamily="17" charset="-128"/>
                <a:ea typeface="ＭＳ 明朝" panose="02020609040205080304" pitchFamily="17" charset="-128"/>
              </a:rPr>
              <a:t>海外現地の事業体の労使関係については、建設的な労使関係を理解・共有していること、そして、枠組みとしては、労使での対話がしっかりと実践されている姿を目指しています。</a:t>
            </a:r>
            <a:endParaRPr lang="en-US" altLang="ja-JP" sz="2000" dirty="0">
              <a:latin typeface="ＭＳ 明朝" panose="02020609040205080304" pitchFamily="17" charset="-128"/>
              <a:ea typeface="ＭＳ 明朝" panose="02020609040205080304" pitchFamily="17" charset="-128"/>
            </a:endParaRPr>
          </a:p>
          <a:p>
            <a:r>
              <a:rPr lang="ja-JP" altLang="en-US" sz="2000" dirty="0">
                <a:latin typeface="ＭＳ 明朝" panose="02020609040205080304" pitchFamily="17" charset="-128"/>
                <a:ea typeface="ＭＳ 明朝" panose="02020609040205080304" pitchFamily="17" charset="-128"/>
              </a:rPr>
              <a:t>日本の労働組合としては、海外現地の労働組合からみて、一番の相談相手になれる存在を目指すとしています。</a:t>
            </a:r>
            <a:endParaRPr lang="en-US" altLang="ja-JP" sz="2000" dirty="0">
              <a:latin typeface="ＭＳ 明朝" panose="02020609040205080304" pitchFamily="17" charset="-128"/>
              <a:ea typeface="ＭＳ 明朝" panose="02020609040205080304" pitchFamily="17" charset="-128"/>
            </a:endParaRPr>
          </a:p>
          <a:p>
            <a:endParaRPr lang="en-US" altLang="ja-JP" sz="2000"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5"/>
          </p:nvPr>
        </p:nvSpPr>
        <p:spPr/>
        <p:txBody>
          <a:bodyPr/>
          <a:lstStyle/>
          <a:p>
            <a:pPr defTabSz="875480">
              <a:defRPr/>
            </a:pPr>
            <a:fld id="{22FC0AE2-6A0D-4F56-B6FA-B51756811744}" type="slidenum">
              <a:rPr lang="ja-JP" altLang="en-US">
                <a:solidFill>
                  <a:prstClr val="black"/>
                </a:solidFill>
                <a:latin typeface="Calibri"/>
                <a:ea typeface="ＭＳ Ｐゴシック" panose="020B0600070205080204" pitchFamily="50" charset="-128"/>
              </a:rPr>
              <a:pPr defTabSz="875480">
                <a:defRPr/>
              </a:pPr>
              <a:t>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703644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9493" y="4686503"/>
            <a:ext cx="5874326" cy="4439841"/>
          </a:xfrm>
        </p:spPr>
        <p:txBody>
          <a:bodyPr/>
          <a:lstStyle/>
          <a:p>
            <a:pPr algn="just"/>
            <a:r>
              <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rPr>
              <a:t>スライド</a:t>
            </a:r>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８ページ</a:t>
            </a:r>
            <a:r>
              <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rPr>
              <a:t>をご覧ください。</a:t>
            </a:r>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rPr>
              <a:t>この資料は、先ほどらいお伝えしている「建設的な労使関係」の定義となります。</a:t>
            </a:r>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一見、堅苦しく思うかもしれませんが、私たちが普段から意識せずにやっていることであり、互いの立場を尊重すること、そして、労使で雇用・生活の向上・安定を目指すとともに、企業の健全で永続的な発展も目指していくこと。</a:t>
            </a:r>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さらに、労使は常に職場実態を把握し、率直な意見を尊重しつつ、徹底的に話し合う労使対話で物事の解決を図り、その際、必要な情報は透明性をもって共有する。</a:t>
            </a:r>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もちろん、労使での約束事は双方が遵守するなどです。</a:t>
            </a:r>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pPr defTabSz="875480">
              <a:defRPr/>
            </a:pPr>
            <a:fld id="{22FC0AE2-6A0D-4F56-B6FA-B51756811744}" type="slidenum">
              <a:rPr lang="ja-JP" altLang="en-US">
                <a:solidFill>
                  <a:prstClr val="black"/>
                </a:solidFill>
                <a:latin typeface="Calibri"/>
                <a:ea typeface="ＭＳ Ｐゴシック" panose="020B0600070205080204" pitchFamily="50" charset="-128"/>
              </a:rPr>
              <a:pPr defTabSz="875480">
                <a:defRPr/>
              </a:pPr>
              <a:t>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330044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20000"/>
          </a:bodyPr>
          <a:lstStyle/>
          <a:p>
            <a:pPr algn="just"/>
            <a:r>
              <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rPr>
              <a:t>スライド</a:t>
            </a:r>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９</a:t>
            </a:r>
            <a:r>
              <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rPr>
              <a:t>ページをご覧ください。</a:t>
            </a:r>
          </a:p>
          <a:p>
            <a:endParaRPr lang="en-US" altLang="ja-JP" sz="2000" dirty="0">
              <a:latin typeface="ＭＳ 明朝" panose="02020609040205080304" pitchFamily="17" charset="-128"/>
              <a:ea typeface="ＭＳ 明朝" panose="02020609040205080304" pitchFamily="17" charset="-128"/>
            </a:endParaRPr>
          </a:p>
          <a:p>
            <a:r>
              <a:rPr lang="ja-JP" altLang="en-US" sz="2000" dirty="0">
                <a:latin typeface="ＭＳ 明朝" panose="02020609040205080304" pitchFamily="17" charset="-128"/>
                <a:ea typeface="ＭＳ 明朝" panose="02020609040205080304" pitchFamily="17" charset="-128"/>
              </a:rPr>
              <a:t>この資料は、各種活動とゴールのイメージを示したものとなります。</a:t>
            </a:r>
            <a:endParaRPr lang="en-US" altLang="ja-JP" sz="2000" dirty="0">
              <a:latin typeface="ＭＳ 明朝" panose="02020609040205080304" pitchFamily="17" charset="-128"/>
              <a:ea typeface="ＭＳ 明朝" panose="02020609040205080304" pitchFamily="17" charset="-128"/>
            </a:endParaRPr>
          </a:p>
          <a:p>
            <a:endParaRPr lang="en-US" altLang="ja-JP" sz="2000" dirty="0">
              <a:latin typeface="ＭＳ 明朝" panose="02020609040205080304" pitchFamily="17" charset="-128"/>
              <a:ea typeface="ＭＳ 明朝" panose="02020609040205080304" pitchFamily="17" charset="-128"/>
            </a:endParaRPr>
          </a:p>
          <a:p>
            <a:r>
              <a:rPr lang="ja-JP" altLang="en-US" sz="2000" dirty="0">
                <a:latin typeface="ＭＳ 明朝" panose="02020609040205080304" pitchFamily="17" charset="-128"/>
                <a:ea typeface="ＭＳ 明朝" panose="02020609040205080304" pitchFamily="17" charset="-128"/>
              </a:rPr>
              <a:t>今までお話をしてきていますので詳細は割愛しますが、個々の海外事業体労使にてビジョンの実現に向け、それぞれのルートで様々な活動を行ってきています。</a:t>
            </a:r>
            <a:endParaRPr lang="en-US" altLang="ja-JP" sz="2000" dirty="0">
              <a:latin typeface="ＭＳ 明朝" panose="02020609040205080304" pitchFamily="17" charset="-128"/>
              <a:ea typeface="ＭＳ 明朝" panose="02020609040205080304" pitchFamily="17" charset="-128"/>
            </a:endParaRPr>
          </a:p>
          <a:p>
            <a:r>
              <a:rPr lang="ja-JP" altLang="en-US" sz="2000" dirty="0">
                <a:latin typeface="ＭＳ 明朝" panose="02020609040205080304" pitchFamily="17" charset="-128"/>
                <a:ea typeface="ＭＳ 明朝" panose="02020609040205080304" pitchFamily="17" charset="-128"/>
              </a:rPr>
              <a:t>尚、自動車総連としては、海外産別、具体的にはタイやインドネシア、フィリピンなどのアジア圏内に加え、今期から米国</a:t>
            </a:r>
            <a:r>
              <a:rPr lang="en-US" altLang="ja-JP" sz="2000" dirty="0">
                <a:latin typeface="ＭＳ 明朝" panose="02020609040205080304" pitchFamily="17" charset="-128"/>
                <a:ea typeface="ＭＳ 明朝" panose="02020609040205080304" pitchFamily="17" charset="-128"/>
              </a:rPr>
              <a:t>UAW</a:t>
            </a:r>
            <a:r>
              <a:rPr lang="ja-JP" altLang="en-US" sz="2000" dirty="0">
                <a:latin typeface="ＭＳ 明朝" panose="02020609040205080304" pitchFamily="17" charset="-128"/>
                <a:ea typeface="ＭＳ 明朝" panose="02020609040205080304" pitchFamily="17" charset="-128"/>
              </a:rPr>
              <a:t>や、世界一規模の大きいドイツの</a:t>
            </a:r>
            <a:r>
              <a:rPr lang="en-US" altLang="ja-JP" sz="2000" dirty="0">
                <a:latin typeface="ＭＳ 明朝" panose="02020609040205080304" pitchFamily="17" charset="-128"/>
                <a:ea typeface="ＭＳ 明朝" panose="02020609040205080304" pitchFamily="17" charset="-128"/>
              </a:rPr>
              <a:t>IG METALL</a:t>
            </a:r>
            <a:r>
              <a:rPr lang="ja-JP" altLang="en-US" sz="2000" dirty="0">
                <a:latin typeface="ＭＳ 明朝" panose="02020609040205080304" pitchFamily="17" charset="-128"/>
                <a:ea typeface="ＭＳ 明朝" panose="02020609040205080304" pitchFamily="17" charset="-128"/>
              </a:rPr>
              <a:t>との連携強化に取り組むとともに、まだ検討段階ですが、働く者を取り巻く環境が不安定なメキシコでの建設的な労使関係構築に向けたワークショップの開催などを考え、取り組みを進めています。</a:t>
            </a:r>
          </a:p>
        </p:txBody>
      </p:sp>
      <p:sp>
        <p:nvSpPr>
          <p:cNvPr id="4" name="スライド番号プレースホルダー 3"/>
          <p:cNvSpPr>
            <a:spLocks noGrp="1"/>
          </p:cNvSpPr>
          <p:nvPr>
            <p:ph type="sldNum" sz="quarter" idx="5"/>
          </p:nvPr>
        </p:nvSpPr>
        <p:spPr/>
        <p:txBody>
          <a:bodyPr/>
          <a:lstStyle/>
          <a:p>
            <a:fld id="{22FC0AE2-6A0D-4F56-B6FA-B51756811744}" type="slidenum">
              <a:rPr kumimoji="1" lang="ja-JP" altLang="en-US" smtClean="0"/>
              <a:t>7</a:t>
            </a:fld>
            <a:endParaRPr kumimoji="1" lang="ja-JP" altLang="en-US"/>
          </a:p>
        </p:txBody>
      </p:sp>
    </p:spTree>
    <p:extLst>
      <p:ext uri="{BB962C8B-B14F-4D97-AF65-F5344CB8AC3E}">
        <p14:creationId xmlns:p14="http://schemas.microsoft.com/office/powerpoint/2010/main" val="4199270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577" y="4686503"/>
            <a:ext cx="5388610" cy="4831571"/>
          </a:xfrm>
        </p:spPr>
        <p:txBody>
          <a:bodyPr>
            <a:normAutofit fontScale="92500" lnSpcReduction="20000"/>
          </a:bodyPr>
          <a:lstStyle/>
          <a:p>
            <a:pPr algn="just"/>
            <a:r>
              <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rPr>
              <a:t>スライド</a:t>
            </a:r>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１０</a:t>
            </a:r>
            <a:r>
              <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rPr>
              <a:t>ページをご覧ください。</a:t>
            </a:r>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rPr>
              <a:t>ここからは、</a:t>
            </a:r>
            <a:r>
              <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rPr>
              <a:t>2017</a:t>
            </a:r>
            <a:r>
              <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rPr>
              <a:t>年に『</a:t>
            </a:r>
            <a:r>
              <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rPr>
              <a:t>20</a:t>
            </a:r>
            <a:r>
              <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rPr>
              <a:t>30</a:t>
            </a:r>
            <a:r>
              <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rPr>
              <a:t>ビジョン』を策定した以降の活動実績と、今後に向けた主な課題をまとめたものとなります。</a:t>
            </a:r>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rPr>
              <a:t>コロナ禍に入り、人の移動が制限されたなか、各労連の皆様には</a:t>
            </a:r>
            <a:r>
              <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rPr>
              <a:t>ASEAN</a:t>
            </a:r>
            <a:r>
              <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rPr>
              <a:t>を中心とした国、そして業種別での具体的な目標の設定、</a:t>
            </a:r>
            <a:r>
              <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rPr>
              <a:t>Web</a:t>
            </a:r>
            <a:r>
              <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rPr>
              <a:t>を活用した海外労組とのネットワーク活動等を推進していただいています。</a:t>
            </a:r>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また、直近では既に多くの労連、そして労組の方々が、アジア域内の海外現地企業の労組を訪問したり、日本へ受け入れを行ったりしてくれているなど、積極的に動きだしてくれています。</a:t>
            </a:r>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rPr>
              <a:t>そして、今後に向けた課題としては、既存のネットワークを深化させつつ、新たなネットワークの拡大と</a:t>
            </a:r>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させていただいています</a:t>
            </a:r>
            <a:r>
              <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rPr>
              <a:t>。</a:t>
            </a:r>
          </a:p>
          <a:p>
            <a:endParaRPr kumimoji="1" lang="ja-JP" altLang="en-US" dirty="0"/>
          </a:p>
        </p:txBody>
      </p:sp>
      <p:sp>
        <p:nvSpPr>
          <p:cNvPr id="4" name="スライド番号プレースホルダー 3"/>
          <p:cNvSpPr>
            <a:spLocks noGrp="1"/>
          </p:cNvSpPr>
          <p:nvPr>
            <p:ph type="sldNum" sz="quarter" idx="5"/>
          </p:nvPr>
        </p:nvSpPr>
        <p:spPr/>
        <p:txBody>
          <a:bodyPr/>
          <a:lstStyle/>
          <a:p>
            <a:pPr defTabSz="875480">
              <a:defRPr/>
            </a:pPr>
            <a:fld id="{22FC0AE2-6A0D-4F56-B6FA-B51756811744}" type="slidenum">
              <a:rPr lang="ja-JP" altLang="en-US">
                <a:solidFill>
                  <a:prstClr val="black"/>
                </a:solidFill>
                <a:latin typeface="Calibri"/>
                <a:ea typeface="ＭＳ Ｐゴシック" panose="020B0600070205080204" pitchFamily="50" charset="-128"/>
              </a:rPr>
              <a:pPr defTabSz="875480">
                <a:defRPr/>
              </a:pPr>
              <a:t>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949115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pPr algn="just"/>
            <a:r>
              <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rPr>
              <a:t>スライド</a:t>
            </a:r>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１１</a:t>
            </a:r>
            <a:r>
              <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rPr>
              <a:t>ページには、今、ご説明した活動の進捗イメージを図にしたものとなりますので、</a:t>
            </a:r>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詳細は</a:t>
            </a:r>
            <a:r>
              <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rPr>
              <a:t>後ほどご確認</a:t>
            </a:r>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いただければと思いますが、やはり、</a:t>
            </a:r>
            <a:r>
              <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rPr>
              <a:t>20</a:t>
            </a:r>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rPr>
              <a:t>30</a:t>
            </a:r>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ビジョンの実現、すなわち、海外現地企業労組が、労使対話という枠組みを実践しつつ、建設的な労使関係を実現するにあたり、肝になるのは、労連、そして労組の皆さんの海外現地労組とのネットワーク活動です。</a:t>
            </a:r>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そして私たち自動車総連としては、各労連、労組、それぞれ国際活動にかけられるリーソースが違う中、それぞれの労連、労組へのサポートできるよう、海外産別組織などへの</a:t>
            </a:r>
            <a:r>
              <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rPr>
              <a:t>20</a:t>
            </a:r>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rPr>
              <a:t>30</a:t>
            </a:r>
            <a:r>
              <a:rPr lang="ja-JP" altLang="en-US" sz="2000" kern="100" dirty="0">
                <a:latin typeface="ＭＳ 明朝" panose="02020609040205080304" pitchFamily="17" charset="-128"/>
                <a:ea typeface="ＭＳ 明朝" panose="02020609040205080304" pitchFamily="17" charset="-128"/>
                <a:cs typeface="Times New Roman" panose="02020603050405020304" pitchFamily="18" charset="0"/>
              </a:rPr>
              <a:t>ビジョンの訴求も含め、連携を強化していく必要があると思います。</a:t>
            </a:r>
            <a:endPar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22FC0AE2-6A0D-4F56-B6FA-B51756811744}" type="slidenum">
              <a:rPr kumimoji="1" lang="ja-JP" altLang="en-US" smtClean="0"/>
              <a:t>9</a:t>
            </a:fld>
            <a:endParaRPr kumimoji="1" lang="ja-JP" altLang="en-US"/>
          </a:p>
        </p:txBody>
      </p:sp>
    </p:spTree>
    <p:extLst>
      <p:ext uri="{BB962C8B-B14F-4D97-AF65-F5344CB8AC3E}">
        <p14:creationId xmlns:p14="http://schemas.microsoft.com/office/powerpoint/2010/main" val="3402951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03313"/>
            <a:ext cx="8229600" cy="1143000"/>
          </a:xfrm>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F765C4CA-25C2-4EA0-A120-8788259DD45C}" type="datetimeFigureOut">
              <a:rPr kumimoji="1" lang="ja-JP" altLang="en-US" smtClean="0"/>
              <a:t>2024/4/17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971EB38-E175-4548-9EF2-B4F27C84D96A}" type="slidenum">
              <a:rPr kumimoji="1" lang="ja-JP" altLang="en-US" smtClean="0"/>
              <a:t>‹#›</a:t>
            </a:fld>
            <a:endParaRPr kumimoji="1" lang="ja-JP" altLang="en-US"/>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F765C4CA-25C2-4EA0-A120-8788259DD45C}" type="datetimeFigureOut">
              <a:rPr kumimoji="1" lang="ja-JP" altLang="en-US" smtClean="0"/>
              <a:t>2024/4/17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971EB38-E175-4548-9EF2-B4F27C84D96A}"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AA8207-7CAF-4EA0-A125-9F300A07373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68AE75F-A6ED-40CF-97AC-51D21621F2F4}"/>
              </a:ext>
            </a:extLst>
          </p:cNvPr>
          <p:cNvSpPr>
            <a:spLocks noGrp="1"/>
          </p:cNvSpPr>
          <p:nvPr>
            <p:ph type="dt" sz="half" idx="10"/>
          </p:nvPr>
        </p:nvSpPr>
        <p:spPr/>
        <p:txBody>
          <a:bodyPr/>
          <a:lstStyle/>
          <a:p>
            <a:fld id="{F765C4CA-25C2-4EA0-A120-8788259DD45C}" type="datetimeFigureOut">
              <a:rPr kumimoji="1" lang="ja-JP" altLang="en-US" smtClean="0"/>
              <a:t>2024/4/17</a:t>
            </a:fld>
            <a:endParaRPr kumimoji="1" lang="ja-JP" altLang="en-US"/>
          </a:p>
        </p:txBody>
      </p:sp>
      <p:sp>
        <p:nvSpPr>
          <p:cNvPr id="4" name="フッター プレースホルダー 3">
            <a:extLst>
              <a:ext uri="{FF2B5EF4-FFF2-40B4-BE49-F238E27FC236}">
                <a16:creationId xmlns:a16="http://schemas.microsoft.com/office/drawing/2014/main" id="{B322E255-ED1F-486D-A1B9-2F2AD272E68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4D3FE72-5516-488E-ACBB-43C093925B40}"/>
              </a:ext>
            </a:extLst>
          </p:cNvPr>
          <p:cNvSpPr>
            <a:spLocks noGrp="1"/>
          </p:cNvSpPr>
          <p:nvPr>
            <p:ph type="sldNum" sz="quarter" idx="12"/>
          </p:nvPr>
        </p:nvSpPr>
        <p:spPr/>
        <p:txBody>
          <a:bodyPr/>
          <a:lstStyle/>
          <a:p>
            <a:fld id="{3971EB38-E175-4548-9EF2-B4F27C84D96A}" type="slidenum">
              <a:rPr kumimoji="1" lang="ja-JP" altLang="en-US" smtClean="0"/>
              <a:t>‹#›</a:t>
            </a:fld>
            <a:endParaRPr kumimoji="1" lang="ja-JP" altLang="en-US"/>
          </a:p>
        </p:txBody>
      </p:sp>
    </p:spTree>
    <p:extLst>
      <p:ext uri="{BB962C8B-B14F-4D97-AF65-F5344CB8AC3E}">
        <p14:creationId xmlns:p14="http://schemas.microsoft.com/office/powerpoint/2010/main" val="4185428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EC1C48A-C740-42E9-94E8-20C6BACF5D97}" type="datetimeFigureOut">
              <a:rPr kumimoji="1" lang="ja-JP" altLang="en-US" smtClean="0"/>
              <a:t>2024/4/17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36BDFB-08B0-487A-ABBC-69A9EFC4D742}" type="slidenum">
              <a:rPr kumimoji="1" lang="ja-JP" altLang="en-US" smtClean="0"/>
              <a:t>‹#›</a:t>
            </a:fld>
            <a:endParaRPr kumimoji="1" lang="ja-JP" altLang="en-US"/>
          </a:p>
        </p:txBody>
      </p:sp>
    </p:spTree>
    <p:extLst>
      <p:ext uri="{BB962C8B-B14F-4D97-AF65-F5344CB8AC3E}">
        <p14:creationId xmlns:p14="http://schemas.microsoft.com/office/powerpoint/2010/main" val="217482610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F765C4CA-25C2-4EA0-A120-8788259DD45C}" type="datetimeFigureOut">
              <a:rPr kumimoji="1" lang="ja-JP" altLang="en-US" smtClean="0"/>
              <a:t>2024/4/17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971EB38-E175-4548-9EF2-B4F27C84D96A}"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F765C4CA-25C2-4EA0-A120-8788259DD45C}" type="datetimeFigureOut">
              <a:rPr kumimoji="1" lang="ja-JP" altLang="en-US" smtClean="0"/>
              <a:t>2024/4/17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971EB38-E175-4548-9EF2-B4F27C84D96A}"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F765C4CA-25C2-4EA0-A120-8788259DD45C}" type="datetimeFigureOut">
              <a:rPr kumimoji="1" lang="ja-JP" altLang="en-US" smtClean="0"/>
              <a:t>2024/4/17</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3971EB38-E175-4548-9EF2-B4F27C84D96A}"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F765C4CA-25C2-4EA0-A120-8788259DD45C}" type="datetimeFigureOut">
              <a:rPr kumimoji="1" lang="ja-JP" altLang="en-US" smtClean="0"/>
              <a:t>2024/4/17</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3971EB38-E175-4548-9EF2-B4F27C84D96A}"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765C4CA-25C2-4EA0-A120-8788259DD45C}" type="datetimeFigureOut">
              <a:rPr kumimoji="1" lang="ja-JP" altLang="en-US" smtClean="0"/>
              <a:t>2024/4/17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3971EB38-E175-4548-9EF2-B4F27C84D96A}"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F765C4CA-25C2-4EA0-A120-8788259DD45C}" type="datetimeFigureOut">
              <a:rPr kumimoji="1" lang="ja-JP" altLang="en-US" smtClean="0"/>
              <a:t>2024/4/17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971EB38-E175-4548-9EF2-B4F27C84D96A}"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F765C4CA-25C2-4EA0-A120-8788259DD45C}" type="datetimeFigureOut">
              <a:rPr kumimoji="1" lang="ja-JP" altLang="en-US" smtClean="0"/>
              <a:t>2024/4/17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971EB38-E175-4548-9EF2-B4F27C84D96A}"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F765C4CA-25C2-4EA0-A120-8788259DD45C}" type="datetimeFigureOut">
              <a:rPr kumimoji="1" lang="ja-JP" altLang="en-US" smtClean="0"/>
              <a:t>2024/4/17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971EB38-E175-4548-9EF2-B4F27C84D96A}"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65C4CA-25C2-4EA0-A120-8788259DD45C}" type="datetimeFigureOut">
              <a:rPr kumimoji="1" lang="ja-JP" altLang="en-US" smtClean="0"/>
              <a:t>2024/4/17</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71EB38-E175-4548-9EF2-B4F27C84D96A}"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s://toyokeizai.net/articles/-/735521?display=b"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hyperlink" Target="https://www.jetro.go.jp/biznews/2024/02/186e00c82927fdde.html"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hyperlink" Target="https://www.ohchr.org/en/what-are-human-rights"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hyperlink" Target="https://www.jcmetal.jp/files/due-diligence-leaflet_etsuran.pdf" TargetMode="Externa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hyperlink" Target="https://www.mhlw.go.jp/content/10501000/001181135.pd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AA991534-357D-18A0-2107-139CDDE39F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0"/>
          <a:stretch>
            <a:fillRect/>
          </a:stretch>
        </p:blipFill>
        <p:spPr bwMode="auto">
          <a:xfrm>
            <a:off x="8008938" y="0"/>
            <a:ext cx="1135062" cy="1044575"/>
          </a:xfrm>
          <a:prstGeom prst="rect">
            <a:avLst/>
          </a:prstGeom>
          <a:solidFill>
            <a:schemeClr val="accent1">
              <a:lumMod val="40000"/>
              <a:lumOff val="60000"/>
            </a:schemeClr>
          </a:solidFill>
          <a:ln>
            <a:noFill/>
          </a:ln>
        </p:spPr>
      </p:pic>
      <p:cxnSp>
        <p:nvCxnSpPr>
          <p:cNvPr id="6" name="直線コネクタ 5">
            <a:extLst>
              <a:ext uri="{FF2B5EF4-FFF2-40B4-BE49-F238E27FC236}">
                <a16:creationId xmlns:a16="http://schemas.microsoft.com/office/drawing/2014/main" id="{39DB20B8-C519-4727-2088-8320E5956E7B}"/>
              </a:ext>
            </a:extLst>
          </p:cNvPr>
          <p:cNvCxnSpPr/>
          <p:nvPr/>
        </p:nvCxnSpPr>
        <p:spPr>
          <a:xfrm>
            <a:off x="735495" y="3508614"/>
            <a:ext cx="7673009"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DFEF3064-785E-7464-1D2B-15813CC9EF83}"/>
              </a:ext>
            </a:extLst>
          </p:cNvPr>
          <p:cNvCxnSpPr/>
          <p:nvPr/>
        </p:nvCxnSpPr>
        <p:spPr>
          <a:xfrm>
            <a:off x="735495" y="3621255"/>
            <a:ext cx="7673009"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9DEA3D9B-F0F9-90F8-BBB8-E447776DF178}"/>
              </a:ext>
            </a:extLst>
          </p:cNvPr>
          <p:cNvSpPr txBox="1"/>
          <p:nvPr/>
        </p:nvSpPr>
        <p:spPr>
          <a:xfrm>
            <a:off x="0" y="2656198"/>
            <a:ext cx="912412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人権デュー・ディリジェンスを踏まえた</a:t>
            </a:r>
            <a:endParaRPr kumimoji="1" lang="en-US" altLang="ja-JP" sz="24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自動車総連 国際活動</a:t>
            </a:r>
            <a:r>
              <a:rPr kumimoji="1" lang="en-US" altLang="ja-JP" sz="24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『20</a:t>
            </a:r>
            <a:r>
              <a:rPr kumimoji="1" lang="ja-JP" altLang="en-US" sz="24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a:t>
            </a:r>
            <a:r>
              <a:rPr kumimoji="1" lang="en-US" altLang="ja-JP" sz="24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30</a:t>
            </a:r>
            <a:r>
              <a:rPr kumimoji="1" lang="ja-JP" altLang="en-US" sz="24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ビジョン</a:t>
            </a:r>
            <a:r>
              <a:rPr kumimoji="1" lang="en-US" altLang="ja-JP" sz="24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a:t>
            </a:r>
            <a:r>
              <a:rPr kumimoji="1" lang="ja-JP" altLang="en-US" sz="24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実現に向けた活動</a:t>
            </a:r>
          </a:p>
        </p:txBody>
      </p:sp>
      <p:sp>
        <p:nvSpPr>
          <p:cNvPr id="2" name="正方形/長方形 7">
            <a:extLst>
              <a:ext uri="{FF2B5EF4-FFF2-40B4-BE49-F238E27FC236}">
                <a16:creationId xmlns:a16="http://schemas.microsoft.com/office/drawing/2014/main" id="{4C0189CD-4FE7-6F46-1006-FC36B6198BCD}"/>
              </a:ext>
            </a:extLst>
          </p:cNvPr>
          <p:cNvSpPr>
            <a:spLocks noChangeArrowheads="1"/>
          </p:cNvSpPr>
          <p:nvPr/>
        </p:nvSpPr>
        <p:spPr bwMode="auto">
          <a:xfrm>
            <a:off x="6421084" y="6033596"/>
            <a:ext cx="2639591" cy="738664"/>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dist" eaLnBrk="1" hangingPunct="1">
              <a:spcBef>
                <a:spcPct val="0"/>
              </a:spcBef>
              <a:buFontTx/>
              <a:buNone/>
            </a:pPr>
            <a:r>
              <a:rPr lang="en-US" altLang="ja-JP" sz="14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a:t>
            </a:r>
            <a:endParaRPr lang="en-US" altLang="ja-JP" sz="14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dist" eaLnBrk="1" hangingPunct="1">
              <a:spcBef>
                <a:spcPct val="0"/>
              </a:spcBef>
              <a:buFontTx/>
              <a:buNone/>
            </a:pPr>
            <a:r>
              <a:rPr lang="ja-JP" altLang="en-US" sz="14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全トヨタ労連</a:t>
            </a:r>
            <a:endParaRPr lang="en-US" altLang="ja-JP" sz="14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dist" eaLnBrk="1" hangingPunct="1">
              <a:spcBef>
                <a:spcPct val="0"/>
              </a:spcBef>
              <a:buFontTx/>
              <a:buNone/>
            </a:pPr>
            <a:r>
              <a:rPr lang="ja-JP" altLang="en-US" sz="14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4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回グローバル政策委員会</a:t>
            </a:r>
            <a:endParaRPr lang="en-US" altLang="ja-JP" sz="1400" b="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サブタイトル 2">
            <a:extLst>
              <a:ext uri="{FF2B5EF4-FFF2-40B4-BE49-F238E27FC236}">
                <a16:creationId xmlns:a16="http://schemas.microsoft.com/office/drawing/2014/main" id="{DFF14088-31EB-3A1A-C5FB-CAB1EF6724F7}"/>
              </a:ext>
            </a:extLst>
          </p:cNvPr>
          <p:cNvSpPr txBox="1">
            <a:spLocks/>
          </p:cNvSpPr>
          <p:nvPr/>
        </p:nvSpPr>
        <p:spPr>
          <a:xfrm>
            <a:off x="4475747" y="3706804"/>
            <a:ext cx="3965610" cy="663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dist">
              <a:buNone/>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全日本自動車産業労働組合総連合会</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0" indent="0" algn="dist">
              <a:buNone/>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（自動車総連）</a:t>
            </a:r>
          </a:p>
        </p:txBody>
      </p:sp>
    </p:spTree>
    <p:extLst>
      <p:ext uri="{BB962C8B-B14F-4D97-AF65-F5344CB8AC3E}">
        <p14:creationId xmlns:p14="http://schemas.microsoft.com/office/powerpoint/2010/main" val="3981198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2DFA7AA-F402-9F3B-7DCD-0F5C6A0B9760}"/>
              </a:ext>
            </a:extLst>
          </p:cNvPr>
          <p:cNvSpPr/>
          <p:nvPr/>
        </p:nvSpPr>
        <p:spPr>
          <a:xfrm>
            <a:off x="0" y="-1"/>
            <a:ext cx="9163876" cy="480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5" name="直線コネクタ 4">
            <a:extLst>
              <a:ext uri="{FF2B5EF4-FFF2-40B4-BE49-F238E27FC236}">
                <a16:creationId xmlns:a16="http://schemas.microsoft.com/office/drawing/2014/main" id="{BA05680D-00C3-26E7-224B-8901D60501BF}"/>
              </a:ext>
            </a:extLst>
          </p:cNvPr>
          <p:cNvCxnSpPr>
            <a:cxnSpLocks/>
          </p:cNvCxnSpPr>
          <p:nvPr/>
        </p:nvCxnSpPr>
        <p:spPr>
          <a:xfrm>
            <a:off x="-16001" y="480282"/>
            <a:ext cx="9163876" cy="6"/>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0D6C7EC9-F5CE-6777-6EAC-CB06977464DE}"/>
              </a:ext>
            </a:extLst>
          </p:cNvPr>
          <p:cNvCxnSpPr>
            <a:cxnSpLocks/>
          </p:cNvCxnSpPr>
          <p:nvPr/>
        </p:nvCxnSpPr>
        <p:spPr>
          <a:xfrm>
            <a:off x="-19876" y="533289"/>
            <a:ext cx="9163876"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4CA259D1-E780-B2A4-4383-0D4AF4FEDA70}"/>
              </a:ext>
            </a:extLst>
          </p:cNvPr>
          <p:cNvSpPr txBox="1"/>
          <p:nvPr/>
        </p:nvSpPr>
        <p:spPr>
          <a:xfrm>
            <a:off x="-19876" y="72878"/>
            <a:ext cx="91638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85000"/>
                    <a:lumOff val="15000"/>
                  </a:prstClr>
                </a:solidFill>
                <a:effectLst/>
                <a:highlight>
                  <a:srgbClr val="FFFF00"/>
                </a:highlight>
                <a:uLnTx/>
                <a:uFillTx/>
                <a:latin typeface="Meiryo UI" panose="020B0604030504040204" pitchFamily="50" charset="-128"/>
                <a:ea typeface="Meiryo UI" panose="020B0604030504040204" pitchFamily="50" charset="-128"/>
                <a:cs typeface="+mn-cs"/>
              </a:rPr>
              <a:t>人権確保責任は「国家」のみならず「企業」も問われる時代に</a:t>
            </a:r>
          </a:p>
        </p:txBody>
      </p:sp>
      <p:sp>
        <p:nvSpPr>
          <p:cNvPr id="27" name="テキスト ボックス 26">
            <a:extLst>
              <a:ext uri="{FF2B5EF4-FFF2-40B4-BE49-F238E27FC236}">
                <a16:creationId xmlns:a16="http://schemas.microsoft.com/office/drawing/2014/main" id="{F66D5BB7-4F69-C8A3-9532-6C2BB0345BC1}"/>
              </a:ext>
            </a:extLst>
          </p:cNvPr>
          <p:cNvSpPr txBox="1"/>
          <p:nvPr/>
        </p:nvSpPr>
        <p:spPr>
          <a:xfrm>
            <a:off x="318047" y="1046410"/>
            <a:ext cx="8754515"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1998</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年</a:t>
            </a:r>
            <a:r>
              <a:rPr kumimoji="1" lang="en-US" altLang="ja-JP"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国連の専門機関であり、加盟各国の政労使代表で構成される</a:t>
            </a:r>
            <a:r>
              <a:rPr kumimoji="1" lang="zh-TW" altLang="en-US"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国際労働機関</a:t>
            </a:r>
            <a:r>
              <a:rPr kumimoji="1" lang="en-US" altLang="zh-TW"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r>
              <a:rPr kumimoji="1" lang="en-US" altLang="ja-JP"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ILO)</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の第</a:t>
            </a: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86</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回総会で</a:t>
            </a:r>
            <a:endPar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ja-JP" altLang="en-US"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「中核的労働基準」</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が採択され、</a:t>
            </a:r>
            <a:r>
              <a:rPr kumimoji="1" lang="ja-JP" altLang="en-US"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国連加盟国に条約批准の有無を問わず尊重・実現を義務付け</a:t>
            </a:r>
            <a:endPar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2024</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年</a:t>
            </a: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1</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月現在、以下の</a:t>
            </a: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5</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項目が「中核的労働基準」に該当</a:t>
            </a:r>
            <a:endPar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①結社の自由・団体交渉権 ②強制労働の撤廃 ③児童労働の廃止</a:t>
            </a:r>
            <a:endPar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④職業・雇用上の差別撤廃 ⑤労働安全衛生 </a:t>
            </a: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⑤は</a:t>
            </a: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2022</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年</a:t>
            </a: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6</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月の年次総会で新たに追加</a:t>
            </a: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新基準は</a:t>
            </a: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2024</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年</a:t>
            </a: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12</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月に発効見通し</a:t>
            </a:r>
            <a:endPar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29" name="テキスト ボックス 28">
            <a:extLst>
              <a:ext uri="{FF2B5EF4-FFF2-40B4-BE49-F238E27FC236}">
                <a16:creationId xmlns:a16="http://schemas.microsoft.com/office/drawing/2014/main" id="{817755FC-DC5F-59A1-7009-364F66552AFF}"/>
              </a:ext>
            </a:extLst>
          </p:cNvPr>
          <p:cNvSpPr txBox="1"/>
          <p:nvPr/>
        </p:nvSpPr>
        <p:spPr>
          <a:xfrm>
            <a:off x="318048" y="2399443"/>
            <a:ext cx="8754515" cy="11233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1999</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年</a:t>
            </a:r>
            <a:r>
              <a:rPr kumimoji="1" lang="en-US" altLang="ja-JP"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グローバルかつ地域的な経済問題に取り組むために、政治、経済、学術等の各分野における指導者層</a:t>
            </a:r>
            <a:endPar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の交流促進を目的とした独立・非営利団体の</a:t>
            </a:r>
            <a:r>
              <a:rPr kumimoji="1" lang="ja-JP" altLang="en-US"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「世界経済フォーラム」</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において、</a:t>
            </a:r>
            <a:r>
              <a:rPr kumimoji="1" lang="ja-JP" altLang="en-US"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国連事務総長</a:t>
            </a:r>
            <a:endParaRPr kumimoji="1" lang="en-US" altLang="ja-JP"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コフィ・アナン氏</a:t>
            </a: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当時</a:t>
            </a: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が</a:t>
            </a:r>
            <a:r>
              <a:rPr kumimoji="1" lang="ja-JP" altLang="en-US" sz="1300" b="0"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企業に対し「国連グローバルコンパクト</a:t>
            </a:r>
            <a:r>
              <a:rPr kumimoji="1" lang="en-US" altLang="ja-JP" sz="1300" b="0"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(UNGC)</a:t>
            </a:r>
            <a:r>
              <a:rPr kumimoji="1" lang="ja-JP" altLang="en-US" sz="1300" b="0"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」への署名・加入を要請</a:t>
            </a:r>
            <a:endParaRPr kumimoji="1" lang="en-US" altLang="ja-JP" sz="1300" b="0"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ja-JP" altLang="en-US"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UNGC</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は ①人権 ②労働 ③環境 ④腐敗防止 の</a:t>
            </a: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4</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分野にわたる</a:t>
            </a: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10</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原則で構成</a:t>
            </a:r>
            <a:endPar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2022</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年時点で、世界で</a:t>
            </a: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20,000</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以上の企業と団体が署名・加入</a:t>
            </a:r>
            <a:endPar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37" name="テキスト ボックス 36">
            <a:extLst>
              <a:ext uri="{FF2B5EF4-FFF2-40B4-BE49-F238E27FC236}">
                <a16:creationId xmlns:a16="http://schemas.microsoft.com/office/drawing/2014/main" id="{3B909108-C98E-69A8-98F1-31ADD2215382}"/>
              </a:ext>
            </a:extLst>
          </p:cNvPr>
          <p:cNvSpPr txBox="1"/>
          <p:nvPr/>
        </p:nvSpPr>
        <p:spPr>
          <a:xfrm>
            <a:off x="4033" y="1674838"/>
            <a:ext cx="929235" cy="1184940"/>
          </a:xfrm>
          <a:prstGeom prst="rect">
            <a:avLst/>
          </a:prstGeom>
          <a:noFill/>
        </p:spPr>
        <p:txBody>
          <a:bodyPr vert="horz"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1990</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年代</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主に</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「国家」</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を対象とした</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アプローチ</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企業は</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副次的</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38" name="正方形/長方形 37">
            <a:extLst>
              <a:ext uri="{FF2B5EF4-FFF2-40B4-BE49-F238E27FC236}">
                <a16:creationId xmlns:a16="http://schemas.microsoft.com/office/drawing/2014/main" id="{A2F9995A-5A8C-0375-9263-7EC559587B56}"/>
              </a:ext>
            </a:extLst>
          </p:cNvPr>
          <p:cNvSpPr/>
          <p:nvPr/>
        </p:nvSpPr>
        <p:spPr>
          <a:xfrm>
            <a:off x="72028" y="1033297"/>
            <a:ext cx="9000534" cy="2489527"/>
          </a:xfrm>
          <a:prstGeom prst="rect">
            <a:avLst/>
          </a:prstGeom>
          <a:noFill/>
          <a:ln w="9525">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3" name="正方形/長方形 42">
            <a:extLst>
              <a:ext uri="{FF2B5EF4-FFF2-40B4-BE49-F238E27FC236}">
                <a16:creationId xmlns:a16="http://schemas.microsoft.com/office/drawing/2014/main" id="{452AC95D-D29F-8555-4C27-AD4626070D31}"/>
              </a:ext>
            </a:extLst>
          </p:cNvPr>
          <p:cNvSpPr/>
          <p:nvPr/>
        </p:nvSpPr>
        <p:spPr>
          <a:xfrm>
            <a:off x="72028" y="647892"/>
            <a:ext cx="8989902" cy="271916"/>
          </a:xfrm>
          <a:prstGeom prst="rect">
            <a:avLst/>
          </a:prstGeom>
          <a:solidFill>
            <a:schemeClr val="bg1">
              <a:lumMod val="95000"/>
            </a:schemeClr>
          </a:solidFill>
          <a:ln w="9525">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背景</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多国籍企業のグローバルサプライチェーンにおける労働者の人権侵害や労働問題</a:t>
            </a:r>
          </a:p>
        </p:txBody>
      </p:sp>
      <p:sp>
        <p:nvSpPr>
          <p:cNvPr id="44" name="正方形/長方形 43">
            <a:extLst>
              <a:ext uri="{FF2B5EF4-FFF2-40B4-BE49-F238E27FC236}">
                <a16:creationId xmlns:a16="http://schemas.microsoft.com/office/drawing/2014/main" id="{A14B04C2-B22F-05E9-1808-CBD2D6B3E71F}"/>
              </a:ext>
            </a:extLst>
          </p:cNvPr>
          <p:cNvSpPr/>
          <p:nvPr/>
        </p:nvSpPr>
        <p:spPr>
          <a:xfrm>
            <a:off x="72428" y="3620047"/>
            <a:ext cx="9000534" cy="3165074"/>
          </a:xfrm>
          <a:prstGeom prst="rect">
            <a:avLst/>
          </a:prstGeom>
          <a:noFill/>
          <a:ln w="9525">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5" name="テキスト ボックス 44">
            <a:extLst>
              <a:ext uri="{FF2B5EF4-FFF2-40B4-BE49-F238E27FC236}">
                <a16:creationId xmlns:a16="http://schemas.microsoft.com/office/drawing/2014/main" id="{B1AC6434-1E69-E444-4CC7-005BFAE76829}"/>
              </a:ext>
            </a:extLst>
          </p:cNvPr>
          <p:cNvSpPr txBox="1"/>
          <p:nvPr/>
        </p:nvSpPr>
        <p:spPr>
          <a:xfrm>
            <a:off x="-34775" y="4680687"/>
            <a:ext cx="1045563" cy="1184940"/>
          </a:xfrm>
          <a:prstGeom prst="rect">
            <a:avLst/>
          </a:prstGeom>
          <a:noFill/>
        </p:spPr>
        <p:txBody>
          <a:bodyPr vert="horz"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2010</a:t>
            </a:r>
            <a:r>
              <a:rPr kumimoji="1" lang="ja-JP" altLang="en-US" sz="1100" b="0"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年代～</a:t>
            </a:r>
            <a:endParaRPr kumimoji="1" lang="en-US" altLang="ja-JP" sz="1100" b="0"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00" b="0"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「国家」</a:t>
            </a:r>
            <a:endParaRPr kumimoji="1" lang="en-US" altLang="ja-JP" sz="12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のみならず</a:t>
            </a:r>
            <a:endParaRPr kumimoji="1" lang="en-US" altLang="ja-JP" sz="12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「企業」</a:t>
            </a:r>
            <a:r>
              <a:rPr kumimoji="1" lang="ja-JP" altLang="en-US" sz="11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も</a:t>
            </a:r>
            <a:endParaRPr kumimoji="1" lang="en-US" altLang="ja-JP" sz="11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主たる</a:t>
            </a:r>
            <a:endParaRPr kumimoji="1" lang="en-US" altLang="ja-JP" sz="11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対象に</a:t>
            </a:r>
            <a:endParaRPr kumimoji="1" lang="en-US" altLang="ja-JP" sz="11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48" name="正方形/長方形 47">
            <a:extLst>
              <a:ext uri="{FF2B5EF4-FFF2-40B4-BE49-F238E27FC236}">
                <a16:creationId xmlns:a16="http://schemas.microsoft.com/office/drawing/2014/main" id="{E5C14E3F-1BAD-17F7-7E20-01E1B3DF193C}"/>
              </a:ext>
            </a:extLst>
          </p:cNvPr>
          <p:cNvSpPr/>
          <p:nvPr/>
        </p:nvSpPr>
        <p:spPr>
          <a:xfrm>
            <a:off x="901369" y="3657579"/>
            <a:ext cx="8093777" cy="3070430"/>
          </a:xfrm>
          <a:prstGeom prst="rect">
            <a:avLst/>
          </a:prstGeom>
          <a:solidFill>
            <a:srgbClr val="FFE7E7"/>
          </a:solidFill>
          <a:ln w="6350">
            <a:solidFill>
              <a:srgbClr val="FF5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9" name="正方形/長方形 48">
            <a:extLst>
              <a:ext uri="{FF2B5EF4-FFF2-40B4-BE49-F238E27FC236}">
                <a16:creationId xmlns:a16="http://schemas.microsoft.com/office/drawing/2014/main" id="{619B9237-29E4-B96C-D91E-EFA90A5FBFA7}"/>
              </a:ext>
            </a:extLst>
          </p:cNvPr>
          <p:cNvSpPr/>
          <p:nvPr/>
        </p:nvSpPr>
        <p:spPr>
          <a:xfrm>
            <a:off x="4863548" y="3668212"/>
            <a:ext cx="4131599" cy="258920"/>
          </a:xfrm>
          <a:prstGeom prst="rect">
            <a:avLst/>
          </a:prstGeom>
          <a:solidFill>
            <a:srgbClr val="FF9393"/>
          </a:solidFill>
          <a:ln>
            <a:solidFill>
              <a:srgbClr val="FF9393"/>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glow rad="127000">
                    <a:srgbClr val="FF5050"/>
                  </a:glow>
                </a:effectLst>
                <a:uLnTx/>
                <a:uFillTx/>
                <a:latin typeface="Meiryo UI" panose="020B0604030504040204" pitchFamily="50" charset="-128"/>
                <a:ea typeface="Meiryo UI" panose="020B0604030504040204" pitchFamily="50" charset="-128"/>
                <a:cs typeface="+mn-cs"/>
              </a:rPr>
              <a:t>人権デュー・ディリジェンス </a:t>
            </a:r>
            <a:r>
              <a:rPr kumimoji="1" lang="en-US" altLang="ja-JP" sz="1400" b="1" i="0" u="none" strike="noStrike" kern="1200" cap="none" spc="0" normalizeH="0" baseline="0" noProof="0" dirty="0">
                <a:ln>
                  <a:noFill/>
                </a:ln>
                <a:solidFill>
                  <a:prstClr val="white"/>
                </a:solidFill>
                <a:effectLst>
                  <a:glow rad="127000">
                    <a:srgbClr val="FF5050"/>
                  </a:glow>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prstClr val="white"/>
                </a:solidFill>
                <a:effectLst>
                  <a:glow rad="127000">
                    <a:srgbClr val="FF5050"/>
                  </a:glow>
                </a:effectLst>
                <a:uLnTx/>
                <a:uFillTx/>
                <a:latin typeface="Meiryo UI" panose="020B0604030504040204" pitchFamily="50" charset="-128"/>
                <a:ea typeface="Meiryo UI" panose="020B0604030504040204" pitchFamily="50" charset="-128"/>
                <a:cs typeface="+mn-cs"/>
              </a:rPr>
              <a:t>以降「人権</a:t>
            </a:r>
            <a:r>
              <a:rPr kumimoji="1" lang="en-US" altLang="ja-JP" sz="1400" b="1" i="0" u="none" strike="noStrike" kern="1200" cap="none" spc="0" normalizeH="0" baseline="0" noProof="0" dirty="0">
                <a:ln>
                  <a:noFill/>
                </a:ln>
                <a:solidFill>
                  <a:prstClr val="white"/>
                </a:solidFill>
                <a:effectLst>
                  <a:glow rad="127000">
                    <a:srgbClr val="FF5050"/>
                  </a:glow>
                </a:effectLst>
                <a:uLnTx/>
                <a:uFillTx/>
                <a:latin typeface="Meiryo UI" panose="020B0604030504040204" pitchFamily="50" charset="-128"/>
                <a:ea typeface="Meiryo UI" panose="020B0604030504040204" pitchFamily="50" charset="-128"/>
                <a:cs typeface="+mn-cs"/>
              </a:rPr>
              <a:t>DD</a:t>
            </a:r>
            <a:r>
              <a:rPr kumimoji="1" lang="ja-JP" altLang="en-US" sz="1400" b="1" i="0" u="none" strike="noStrike" kern="1200" cap="none" spc="0" normalizeH="0" baseline="0" noProof="0" dirty="0">
                <a:ln>
                  <a:noFill/>
                </a:ln>
                <a:solidFill>
                  <a:prstClr val="white"/>
                </a:solidFill>
                <a:effectLst>
                  <a:glow rad="127000">
                    <a:srgbClr val="FF5050"/>
                  </a:glow>
                </a:effectLst>
                <a:uLnTx/>
                <a:uFillTx/>
                <a:latin typeface="Meiryo UI" panose="020B0604030504040204" pitchFamily="50" charset="-128"/>
                <a:ea typeface="Meiryo UI" panose="020B0604030504040204" pitchFamily="50" charset="-128"/>
                <a:cs typeface="+mn-cs"/>
              </a:rPr>
              <a:t>」</a:t>
            </a:r>
            <a:r>
              <a:rPr kumimoji="1" lang="en-US" altLang="ja-JP" sz="1400" b="1" i="0" u="none" strike="noStrike" kern="1200" cap="none" spc="0" normalizeH="0" baseline="0" noProof="0" dirty="0">
                <a:ln>
                  <a:noFill/>
                </a:ln>
                <a:solidFill>
                  <a:prstClr val="white"/>
                </a:solidFill>
                <a:effectLst>
                  <a:glow rad="127000">
                    <a:srgbClr val="FF5050"/>
                  </a:glow>
                </a:effectLst>
                <a:uLnTx/>
                <a:uFillTx/>
                <a:latin typeface="Meiryo UI" panose="020B0604030504040204" pitchFamily="50" charset="-128"/>
                <a:ea typeface="Meiryo UI" panose="020B0604030504040204" pitchFamily="50" charset="-128"/>
                <a:cs typeface="+mn-cs"/>
              </a:rPr>
              <a:t>) </a:t>
            </a:r>
            <a:r>
              <a:rPr kumimoji="1" lang="ja-JP" altLang="en-US" sz="1400" b="1" i="0" u="none" strike="noStrike" kern="1200" cap="none" spc="0" normalizeH="0" baseline="0" noProof="0" dirty="0">
                <a:ln>
                  <a:noFill/>
                </a:ln>
                <a:solidFill>
                  <a:prstClr val="white"/>
                </a:solidFill>
                <a:effectLst>
                  <a:glow rad="127000">
                    <a:srgbClr val="FF5050"/>
                  </a:glow>
                </a:effectLst>
                <a:uLnTx/>
                <a:uFillTx/>
                <a:latin typeface="Meiryo UI" panose="020B0604030504040204" pitchFamily="50" charset="-128"/>
                <a:ea typeface="Meiryo UI" panose="020B0604030504040204" pitchFamily="50" charset="-128"/>
                <a:cs typeface="+mn-cs"/>
              </a:rPr>
              <a:t>関連</a:t>
            </a:r>
          </a:p>
        </p:txBody>
      </p:sp>
      <p:sp>
        <p:nvSpPr>
          <p:cNvPr id="31" name="テキスト ボックス 30">
            <a:extLst>
              <a:ext uri="{FF2B5EF4-FFF2-40B4-BE49-F238E27FC236}">
                <a16:creationId xmlns:a16="http://schemas.microsoft.com/office/drawing/2014/main" id="{C77399EB-10E3-FBAF-DFBD-51E5BB42CADE}"/>
              </a:ext>
            </a:extLst>
          </p:cNvPr>
          <p:cNvSpPr txBox="1"/>
          <p:nvPr/>
        </p:nvSpPr>
        <p:spPr>
          <a:xfrm>
            <a:off x="318046" y="5047058"/>
            <a:ext cx="8754515"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en-US" altLang="ja-JP" sz="1300" b="0"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2011</a:t>
            </a:r>
            <a:r>
              <a:rPr kumimoji="1" lang="ja-JP" altLang="en-US" sz="1300" b="0"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年</a:t>
            </a: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国連の</a:t>
            </a: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47</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の理事国によって構成される</a:t>
            </a:r>
            <a:r>
              <a:rPr kumimoji="1" lang="ja-JP" altLang="en-US"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「国連人権理事会</a:t>
            </a:r>
            <a:r>
              <a:rPr kumimoji="1" lang="en-US" altLang="ja-JP"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(UNHRC)</a:t>
            </a:r>
            <a:r>
              <a:rPr kumimoji="1" lang="ja-JP" altLang="en-US"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において、</a:t>
            </a:r>
            <a:endPar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ja-JP" altLang="en-US" sz="13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「ビジネスと人権に関する指導原則」</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が採択</a:t>
            </a:r>
            <a:endPar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		 </a:t>
            </a: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3</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つの柱 </a:t>
            </a:r>
            <a:r>
              <a:rPr kumimoji="1" lang="ja-JP" altLang="en-US"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①人権を保護する国家の義務</a:t>
            </a:r>
            <a:r>
              <a:rPr kumimoji="1" lang="ja-JP" altLang="en-US" sz="13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 </a:t>
            </a:r>
            <a:r>
              <a:rPr kumimoji="1" lang="ja-JP" altLang="en-US" sz="13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②人権を尊重する企業の責任 </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③救済へのアクセス</a:t>
            </a:r>
            <a:endPar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ja-JP" altLang="en-US"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国連加盟国</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に対して</a:t>
            </a:r>
            <a:r>
              <a:rPr kumimoji="1" lang="ja-JP" altLang="en-US"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「ビジネスと人権に関する国別行動計画</a:t>
            </a:r>
            <a:r>
              <a:rPr kumimoji="1" lang="en-US" altLang="ja-JP"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(NAP)</a:t>
            </a:r>
            <a:r>
              <a:rPr kumimoji="1" lang="ja-JP" altLang="en-US"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の策定を奨励</a:t>
            </a:r>
            <a:endPar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33" name="テキスト ボックス 32">
            <a:extLst>
              <a:ext uri="{FF2B5EF4-FFF2-40B4-BE49-F238E27FC236}">
                <a16:creationId xmlns:a16="http://schemas.microsoft.com/office/drawing/2014/main" id="{E0E1A3F6-A0A6-A080-0091-7AC6D2E7BED1}"/>
              </a:ext>
            </a:extLst>
          </p:cNvPr>
          <p:cNvSpPr txBox="1"/>
          <p:nvPr/>
        </p:nvSpPr>
        <p:spPr>
          <a:xfrm>
            <a:off x="318047" y="3916502"/>
            <a:ext cx="8845829" cy="11233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en-US" altLang="ja-JP" sz="1300" b="0"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2011</a:t>
            </a:r>
            <a:r>
              <a:rPr kumimoji="1" lang="ja-JP" altLang="en-US" sz="1300" b="0"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年</a:t>
            </a: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ヨーロッパ諸国を中心に日本を含め</a:t>
            </a: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38</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ヶ国の先進国で構成される</a:t>
            </a:r>
            <a:r>
              <a:rPr kumimoji="1" lang="ja-JP" altLang="en-US"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経済協力開発機構</a:t>
            </a:r>
            <a:r>
              <a:rPr kumimoji="1" lang="en-US" altLang="ja-JP"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(OECD)</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が、</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en-US" altLang="ja-JP"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OECD</a:t>
            </a:r>
            <a:r>
              <a:rPr kumimoji="1" lang="ja-JP" altLang="en-US"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加盟国</a:t>
            </a:r>
            <a:r>
              <a:rPr kumimoji="1" lang="ja-JP" altLang="en-US" sz="105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ほか</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に適用される</a:t>
            </a:r>
            <a:r>
              <a:rPr kumimoji="1" lang="ja-JP" altLang="en-US" sz="13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「多国籍企業行動指針」</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を改訂</a:t>
            </a:r>
            <a:endPar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333333"/>
                </a:solidFill>
                <a:effectLst/>
                <a:uLnTx/>
                <a:uFillTx/>
                <a:latin typeface="Meiryo UI" panose="020B0604030504040204" pitchFamily="50" charset="-128"/>
                <a:ea typeface="Meiryo UI" panose="020B0604030504040204" pitchFamily="50" charset="-128"/>
                <a:cs typeface="+mn-cs"/>
              </a:rPr>
              <a:t>		 </a:t>
            </a:r>
            <a:r>
              <a:rPr kumimoji="1" lang="ja-JP" altLang="en-US" sz="13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「企業</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には</a:t>
            </a:r>
            <a:r>
              <a:rPr kumimoji="1" lang="ja-JP" altLang="en-US" sz="13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人権を尊重する責任</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がある」という内容の</a:t>
            </a:r>
            <a:r>
              <a:rPr kumimoji="1" lang="ja-JP" altLang="en-US" sz="13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人権に関する章</a:t>
            </a:r>
            <a:r>
              <a:rPr kumimoji="1" lang="ja-JP" altLang="en-US" sz="1300" b="0" i="0" u="none" strike="noStrike" kern="1200" cap="none" spc="0" normalizeH="0" baseline="0" noProof="0" dirty="0">
                <a:ln>
                  <a:noFill/>
                </a:ln>
                <a:solidFill>
                  <a:srgbClr val="333333"/>
                </a:solidFill>
                <a:effectLst/>
                <a:uLnTx/>
                <a:uFillTx/>
                <a:latin typeface="Meiryo UI" panose="020B0604030504040204" pitchFamily="50" charset="-128"/>
                <a:ea typeface="Meiryo UI" panose="020B0604030504040204" pitchFamily="50" charset="-128"/>
                <a:cs typeface="+mn-cs"/>
              </a:rPr>
              <a:t>や、「</a:t>
            </a:r>
            <a:r>
              <a:rPr kumimoji="1" lang="ja-JP" altLang="en-US" sz="13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企業</a:t>
            </a:r>
            <a:r>
              <a:rPr kumimoji="1" lang="ja-JP" altLang="en-US" sz="1300" b="0" i="0" u="none" strike="noStrike" kern="1200" cap="none" spc="0" normalizeH="0" baseline="0" noProof="0" dirty="0">
                <a:ln>
                  <a:noFill/>
                </a:ln>
                <a:solidFill>
                  <a:srgbClr val="333333"/>
                </a:solidFill>
                <a:effectLst/>
                <a:uLnTx/>
                <a:uFillTx/>
                <a:latin typeface="Meiryo UI" panose="020B0604030504040204" pitchFamily="50" charset="-128"/>
                <a:ea typeface="Meiryo UI" panose="020B0604030504040204" pitchFamily="50" charset="-128"/>
                <a:cs typeface="+mn-cs"/>
              </a:rPr>
              <a:t>は自企業が引き起こす</a:t>
            </a:r>
            <a:endParaRPr kumimoji="1" lang="en-US" altLang="ja-JP" sz="1300" b="0" i="0" u="none" strike="noStrike" kern="1200" cap="none" spc="0" normalizeH="0" baseline="0" noProof="0" dirty="0">
              <a:ln>
                <a:noFill/>
              </a:ln>
              <a:solidFill>
                <a:srgbClr val="333333"/>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srgbClr val="333333"/>
                </a:solidFill>
                <a:effectLst/>
                <a:uLnTx/>
                <a:uFillTx/>
                <a:latin typeface="Meiryo UI" panose="020B0604030504040204" pitchFamily="50" charset="-128"/>
                <a:ea typeface="Meiryo UI" panose="020B0604030504040204" pitchFamily="50" charset="-128"/>
                <a:cs typeface="+mn-cs"/>
              </a:rPr>
              <a:t>		 </a:t>
            </a:r>
            <a:r>
              <a:rPr kumimoji="1" lang="ja-JP" altLang="en-US" sz="1300" b="0" i="0" u="none" strike="noStrike" kern="1200" cap="none" spc="0" normalizeH="0" baseline="0" noProof="0" dirty="0">
                <a:ln>
                  <a:noFill/>
                </a:ln>
                <a:solidFill>
                  <a:srgbClr val="333333"/>
                </a:solidFill>
                <a:effectLst/>
                <a:uLnTx/>
                <a:uFillTx/>
                <a:latin typeface="Meiryo UI" panose="020B0604030504040204" pitchFamily="50" charset="-128"/>
                <a:ea typeface="Meiryo UI" panose="020B0604030504040204" pitchFamily="50" charset="-128"/>
                <a:cs typeface="+mn-cs"/>
              </a:rPr>
              <a:t>又は一因となる実際の及び潜在的な悪影響を特定・防止・緩和すべく、</a:t>
            </a:r>
            <a:r>
              <a:rPr kumimoji="1" lang="ja-JP" altLang="en-US" sz="13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リスクに基づいたデュー・ディリ</a:t>
            </a:r>
            <a:endParaRPr kumimoji="1" lang="en-US" altLang="ja-JP" sz="13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		</a:t>
            </a:r>
            <a:r>
              <a:rPr kumimoji="1" lang="ja-JP" altLang="en-US" sz="13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　ジェンスを実施すべき」</a:t>
            </a:r>
            <a:r>
              <a:rPr kumimoji="1" lang="ja-JP" altLang="en-US" sz="1300" b="0" i="0" u="none" strike="noStrike" kern="1200" cap="none" spc="0" normalizeH="0" baseline="0" noProof="0" dirty="0">
                <a:ln>
                  <a:noFill/>
                </a:ln>
                <a:solidFill>
                  <a:srgbClr val="333333"/>
                </a:solidFill>
                <a:effectLst/>
                <a:uLnTx/>
                <a:uFillTx/>
                <a:latin typeface="Meiryo UI" panose="020B0604030504040204" pitchFamily="50" charset="-128"/>
                <a:ea typeface="Meiryo UI" panose="020B0604030504040204" pitchFamily="50" charset="-128"/>
                <a:cs typeface="+mn-cs"/>
              </a:rPr>
              <a:t>等の規定が新設</a:t>
            </a:r>
            <a:endPar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46" name="テキスト ボックス 45">
            <a:extLst>
              <a:ext uri="{FF2B5EF4-FFF2-40B4-BE49-F238E27FC236}">
                <a16:creationId xmlns:a16="http://schemas.microsoft.com/office/drawing/2014/main" id="{C6455527-12F9-BDEB-EEC1-0096DCEF6FC8}"/>
              </a:ext>
            </a:extLst>
          </p:cNvPr>
          <p:cNvSpPr txBox="1"/>
          <p:nvPr/>
        </p:nvSpPr>
        <p:spPr>
          <a:xfrm>
            <a:off x="318048" y="6035511"/>
            <a:ext cx="8754515" cy="6924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en-US" altLang="ja-JP" sz="1100" b="0"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2010</a:t>
            </a:r>
            <a:r>
              <a:rPr kumimoji="1" lang="ja-JP" altLang="en-US" sz="1100" b="0"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年代後半</a:t>
            </a:r>
            <a:r>
              <a:rPr kumimoji="1" lang="en-US" altLang="ja-JP" sz="11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「ビジネスと人権に関する指導原則」に基づき、</a:t>
            </a:r>
            <a:r>
              <a:rPr kumimoji="1" lang="ja-JP" altLang="en-US"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各国政府が</a:t>
            </a:r>
            <a:r>
              <a:rPr kumimoji="1" lang="en-US" altLang="ja-JP"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NAP</a:t>
            </a:r>
            <a:r>
              <a:rPr kumimoji="1" lang="ja-JP" altLang="en-US"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を策定し公表</a:t>
            </a:r>
            <a:r>
              <a:rPr kumimoji="1" lang="en-US" altLang="ja-JP" sz="13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日本政府</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:2020</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年</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endPar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～現在</a:t>
            </a: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ja-JP" altLang="en-US"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欧州では法制化が進行 </a:t>
            </a:r>
            <a:r>
              <a:rPr kumimoji="1" lang="en-US" altLang="ja-JP" sz="13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en-US" altLang="ja-JP" sz="13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2022</a:t>
            </a:r>
            <a:r>
              <a:rPr kumimoji="1" lang="ja-JP" altLang="en-US" sz="13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年、日本政府は、企業における人権尊重の取り組みを後押しする</a:t>
            </a:r>
            <a:endParaRPr kumimoji="1" lang="en-US" altLang="ja-JP" sz="13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		</a:t>
            </a:r>
            <a:r>
              <a:rPr kumimoji="1" lang="ja-JP" altLang="en-US" sz="13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ため、「責任あるサプライチェーン等における人権尊重のためのガイドライン」を発行</a:t>
            </a:r>
            <a:endParaRPr kumimoji="1" lang="en-US" altLang="ja-JP" sz="13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endParaRPr>
          </a:p>
        </p:txBody>
      </p:sp>
      <p:sp>
        <p:nvSpPr>
          <p:cNvPr id="28" name="矢印: 下 27">
            <a:extLst>
              <a:ext uri="{FF2B5EF4-FFF2-40B4-BE49-F238E27FC236}">
                <a16:creationId xmlns:a16="http://schemas.microsoft.com/office/drawing/2014/main" id="{2DC616EC-2A96-41AD-7CBF-630FB39C2D15}"/>
              </a:ext>
            </a:extLst>
          </p:cNvPr>
          <p:cNvSpPr/>
          <p:nvPr/>
        </p:nvSpPr>
        <p:spPr>
          <a:xfrm>
            <a:off x="969913" y="1216210"/>
            <a:ext cx="104929" cy="4963209"/>
          </a:xfrm>
          <a:prstGeom prst="downArrow">
            <a:avLst>
              <a:gd name="adj1" fmla="val 100000"/>
              <a:gd name="adj2" fmla="val 2682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47" name="楕円 46">
            <a:extLst>
              <a:ext uri="{FF2B5EF4-FFF2-40B4-BE49-F238E27FC236}">
                <a16:creationId xmlns:a16="http://schemas.microsoft.com/office/drawing/2014/main" id="{A32A3ECD-FCD6-A6CB-4164-847B0BF731B1}"/>
              </a:ext>
            </a:extLst>
          </p:cNvPr>
          <p:cNvSpPr>
            <a:spLocks noChangeAspect="1"/>
          </p:cNvSpPr>
          <p:nvPr/>
        </p:nvSpPr>
        <p:spPr>
          <a:xfrm>
            <a:off x="962943" y="6147806"/>
            <a:ext cx="114295" cy="113902"/>
          </a:xfrm>
          <a:prstGeom prst="ellipse">
            <a:avLst/>
          </a:prstGeom>
          <a:solidFill>
            <a:srgbClr val="FFE7E7"/>
          </a:solidFill>
          <a:ln>
            <a:solidFill>
              <a:srgbClr val="FF5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6" name="楕円 25">
            <a:extLst>
              <a:ext uri="{FF2B5EF4-FFF2-40B4-BE49-F238E27FC236}">
                <a16:creationId xmlns:a16="http://schemas.microsoft.com/office/drawing/2014/main" id="{2BFE948C-4C6D-594D-7F2B-7D88BD211667}"/>
              </a:ext>
            </a:extLst>
          </p:cNvPr>
          <p:cNvSpPr>
            <a:spLocks noChangeAspect="1"/>
          </p:cNvSpPr>
          <p:nvPr/>
        </p:nvSpPr>
        <p:spPr>
          <a:xfrm>
            <a:off x="962940" y="1154265"/>
            <a:ext cx="114295" cy="113902"/>
          </a:xfrm>
          <a:prstGeom prst="ellipse">
            <a:avLst/>
          </a:prstGeom>
          <a:solidFill>
            <a:schemeClr val="tx1">
              <a:lumMod val="50000"/>
              <a:lumOff val="50000"/>
            </a:schemeClr>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0" name="楕円 29">
            <a:extLst>
              <a:ext uri="{FF2B5EF4-FFF2-40B4-BE49-F238E27FC236}">
                <a16:creationId xmlns:a16="http://schemas.microsoft.com/office/drawing/2014/main" id="{A95107D1-70A8-8BF4-48DA-E1218003E7C7}"/>
              </a:ext>
            </a:extLst>
          </p:cNvPr>
          <p:cNvSpPr>
            <a:spLocks noChangeAspect="1"/>
          </p:cNvSpPr>
          <p:nvPr/>
        </p:nvSpPr>
        <p:spPr>
          <a:xfrm>
            <a:off x="962941" y="2496665"/>
            <a:ext cx="114295" cy="113902"/>
          </a:xfrm>
          <a:prstGeom prst="ellipse">
            <a:avLst/>
          </a:prstGeom>
          <a:solidFill>
            <a:schemeClr val="tx1">
              <a:lumMod val="50000"/>
              <a:lumOff val="50000"/>
            </a:schemeClr>
          </a:solidFill>
          <a:ln>
            <a:solidFill>
              <a:srgbClr val="FF505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2" name="楕円 31">
            <a:extLst>
              <a:ext uri="{FF2B5EF4-FFF2-40B4-BE49-F238E27FC236}">
                <a16:creationId xmlns:a16="http://schemas.microsoft.com/office/drawing/2014/main" id="{E4D3D264-B88F-81F1-3642-043799C6CF7A}"/>
              </a:ext>
            </a:extLst>
          </p:cNvPr>
          <p:cNvSpPr>
            <a:spLocks noChangeAspect="1"/>
          </p:cNvSpPr>
          <p:nvPr/>
        </p:nvSpPr>
        <p:spPr>
          <a:xfrm>
            <a:off x="962941" y="5148720"/>
            <a:ext cx="114295" cy="113902"/>
          </a:xfrm>
          <a:prstGeom prst="ellipse">
            <a:avLst/>
          </a:prstGeom>
          <a:solidFill>
            <a:srgbClr val="FFE7E7"/>
          </a:solidFill>
          <a:ln>
            <a:solidFill>
              <a:srgbClr val="FF5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4" name="楕円 33">
            <a:extLst>
              <a:ext uri="{FF2B5EF4-FFF2-40B4-BE49-F238E27FC236}">
                <a16:creationId xmlns:a16="http://schemas.microsoft.com/office/drawing/2014/main" id="{46016EA1-FE28-C65F-5E91-643D3CCFA49B}"/>
              </a:ext>
            </a:extLst>
          </p:cNvPr>
          <p:cNvSpPr>
            <a:spLocks noChangeAspect="1"/>
          </p:cNvSpPr>
          <p:nvPr/>
        </p:nvSpPr>
        <p:spPr>
          <a:xfrm>
            <a:off x="962940" y="4024357"/>
            <a:ext cx="114295" cy="113902"/>
          </a:xfrm>
          <a:prstGeom prst="ellipse">
            <a:avLst/>
          </a:prstGeom>
          <a:solidFill>
            <a:srgbClr val="FFE7E7"/>
          </a:solidFill>
          <a:ln>
            <a:solidFill>
              <a:srgbClr val="FF5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D3B22E50-E087-A822-0D8F-66BD49DD3D17}"/>
              </a:ext>
            </a:extLst>
          </p:cNvPr>
          <p:cNvSpPr/>
          <p:nvPr/>
        </p:nvSpPr>
        <p:spPr>
          <a:xfrm>
            <a:off x="8572500" y="0"/>
            <a:ext cx="571500" cy="471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１０</a:t>
            </a:r>
            <a:endParaRPr kumimoji="1" lang="ja-JP" altLang="en-US" dirty="0">
              <a:solidFill>
                <a:schemeClr val="tx1"/>
              </a:solidFill>
            </a:endParaRPr>
          </a:p>
        </p:txBody>
      </p:sp>
    </p:spTree>
    <p:extLst>
      <p:ext uri="{BB962C8B-B14F-4D97-AF65-F5344CB8AC3E}">
        <p14:creationId xmlns:p14="http://schemas.microsoft.com/office/powerpoint/2010/main" val="2585182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5CB0F-0A56-150C-044F-AAAA429628F7}"/>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172BD32-3F49-A82B-EE80-84EFE8E3088D}"/>
              </a:ext>
            </a:extLst>
          </p:cNvPr>
          <p:cNvSpPr txBox="1"/>
          <p:nvPr/>
        </p:nvSpPr>
        <p:spPr>
          <a:xfrm>
            <a:off x="1775792" y="9939"/>
            <a:ext cx="554934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ビジョン実現活動への人権</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DD</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の反映イメージ</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正方形/長方形 4">
            <a:extLst>
              <a:ext uri="{FF2B5EF4-FFF2-40B4-BE49-F238E27FC236}">
                <a16:creationId xmlns:a16="http://schemas.microsoft.com/office/drawing/2014/main" id="{0EBDD79A-8151-1F19-DDE3-4F26DC980B0F}"/>
              </a:ext>
            </a:extLst>
          </p:cNvPr>
          <p:cNvSpPr/>
          <p:nvPr/>
        </p:nvSpPr>
        <p:spPr>
          <a:xfrm>
            <a:off x="0" y="-1"/>
            <a:ext cx="9163876" cy="480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1" name="直線コネクタ 10">
            <a:extLst>
              <a:ext uri="{FF2B5EF4-FFF2-40B4-BE49-F238E27FC236}">
                <a16:creationId xmlns:a16="http://schemas.microsoft.com/office/drawing/2014/main" id="{5AC7AAEC-F774-F805-4405-AD0DB8F2B0C7}"/>
              </a:ext>
            </a:extLst>
          </p:cNvPr>
          <p:cNvCxnSpPr>
            <a:cxnSpLocks/>
          </p:cNvCxnSpPr>
          <p:nvPr/>
        </p:nvCxnSpPr>
        <p:spPr>
          <a:xfrm>
            <a:off x="-16001" y="480282"/>
            <a:ext cx="9163876" cy="6"/>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2338B2B1-B072-097F-F2C3-C518620A7101}"/>
              </a:ext>
            </a:extLst>
          </p:cNvPr>
          <p:cNvCxnSpPr>
            <a:cxnSpLocks/>
          </p:cNvCxnSpPr>
          <p:nvPr/>
        </p:nvCxnSpPr>
        <p:spPr>
          <a:xfrm>
            <a:off x="-19876" y="533289"/>
            <a:ext cx="9163876"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CD8992D1-DDEB-1BCA-53F5-F9F2A09DDF31}"/>
              </a:ext>
            </a:extLst>
          </p:cNvPr>
          <p:cNvSpPr txBox="1"/>
          <p:nvPr/>
        </p:nvSpPr>
        <p:spPr>
          <a:xfrm>
            <a:off x="-19876" y="72878"/>
            <a:ext cx="91638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参考：</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ビジネスに関係する人権問題の代表例</a:t>
            </a:r>
            <a:endPar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p:txBody>
      </p:sp>
      <p:pic>
        <p:nvPicPr>
          <p:cNvPr id="2" name="Picture 2" descr="ラナプラザ崩壊">
            <a:extLst>
              <a:ext uri="{FF2B5EF4-FFF2-40B4-BE49-F238E27FC236}">
                <a16:creationId xmlns:a16="http://schemas.microsoft.com/office/drawing/2014/main" id="{53A20275-16D6-4795-598C-36E5FFF0E0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875" y="1515799"/>
            <a:ext cx="7202086" cy="4788887"/>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DB57620E-2C61-A550-7060-9324ED89AD02}"/>
              </a:ext>
            </a:extLst>
          </p:cNvPr>
          <p:cNvSpPr txBox="1"/>
          <p:nvPr/>
        </p:nvSpPr>
        <p:spPr>
          <a:xfrm>
            <a:off x="440675" y="537557"/>
            <a:ext cx="8373174" cy="908903"/>
          </a:xfrm>
          <a:prstGeom prst="rect">
            <a:avLst/>
          </a:prstGeom>
          <a:noFill/>
        </p:spPr>
        <p:txBody>
          <a:bodyPr wrap="square">
            <a:spAutoFit/>
          </a:bodyPr>
          <a:lstStyle/>
          <a:p>
            <a:pPr>
              <a:lnSpc>
                <a:spcPts val="2200"/>
              </a:lnSpc>
            </a:pPr>
            <a:r>
              <a:rPr lang="en-US" altLang="ja-JP" sz="1600" b="0" i="0" dirty="0">
                <a:solidFill>
                  <a:srgbClr val="333333"/>
                </a:solidFill>
                <a:effectLst/>
                <a:latin typeface="Meiryo UI" panose="020B0604030504040204" pitchFamily="50" charset="-128"/>
                <a:ea typeface="Meiryo UI" panose="020B0604030504040204" pitchFamily="50" charset="-128"/>
              </a:rPr>
              <a:t>2013</a:t>
            </a:r>
            <a:r>
              <a:rPr lang="ja-JP" altLang="en-US" sz="1600" b="0" i="0" dirty="0">
                <a:solidFill>
                  <a:srgbClr val="333333"/>
                </a:solidFill>
                <a:effectLst/>
                <a:latin typeface="Meiryo UI" panose="020B0604030504040204" pitchFamily="50" charset="-128"/>
                <a:ea typeface="Meiryo UI" panose="020B0604030504040204" pitchFamily="50" charset="-128"/>
              </a:rPr>
              <a:t>年</a:t>
            </a:r>
            <a:r>
              <a:rPr lang="en-US" altLang="ja-JP" sz="1600" b="0" i="0" dirty="0">
                <a:solidFill>
                  <a:srgbClr val="333333"/>
                </a:solidFill>
                <a:effectLst/>
                <a:latin typeface="Meiryo UI" panose="020B0604030504040204" pitchFamily="50" charset="-128"/>
                <a:ea typeface="Meiryo UI" panose="020B0604030504040204" pitchFamily="50" charset="-128"/>
              </a:rPr>
              <a:t>4</a:t>
            </a:r>
            <a:r>
              <a:rPr lang="ja-JP" altLang="en-US" sz="1600" b="0" i="0" dirty="0">
                <a:solidFill>
                  <a:srgbClr val="333333"/>
                </a:solidFill>
                <a:effectLst/>
                <a:latin typeface="Meiryo UI" panose="020B0604030504040204" pitchFamily="50" charset="-128"/>
                <a:ea typeface="Meiryo UI" panose="020B0604030504040204" pitchFamily="50" charset="-128"/>
              </a:rPr>
              <a:t>月 バングラデシュ首都ダッカ近郊にある</a:t>
            </a:r>
            <a:r>
              <a:rPr lang="en-US" altLang="ja-JP" sz="1600" b="0" i="0" dirty="0">
                <a:solidFill>
                  <a:srgbClr val="333333"/>
                </a:solidFill>
                <a:effectLst/>
                <a:latin typeface="Meiryo UI" panose="020B0604030504040204" pitchFamily="50" charset="-128"/>
                <a:ea typeface="Meiryo UI" panose="020B0604030504040204" pitchFamily="50" charset="-128"/>
              </a:rPr>
              <a:t>8</a:t>
            </a:r>
            <a:r>
              <a:rPr lang="ja-JP" altLang="en-US" sz="1600" b="0" i="0" dirty="0">
                <a:solidFill>
                  <a:srgbClr val="333333"/>
                </a:solidFill>
                <a:effectLst/>
                <a:latin typeface="Meiryo UI" panose="020B0604030504040204" pitchFamily="50" charset="-128"/>
                <a:ea typeface="Meiryo UI" panose="020B0604030504040204" pitchFamily="50" charset="-128"/>
              </a:rPr>
              <a:t>階建ての</a:t>
            </a:r>
            <a:r>
              <a:rPr lang="ja-JP" altLang="en-US" sz="1600" b="0" i="0" dirty="0">
                <a:solidFill>
                  <a:srgbClr val="333333"/>
                </a:solidFill>
                <a:effectLst/>
                <a:highlight>
                  <a:srgbClr val="FFFF00"/>
                </a:highlight>
                <a:latin typeface="Meiryo UI" panose="020B0604030504040204" pitchFamily="50" charset="-128"/>
                <a:ea typeface="Meiryo UI" panose="020B0604030504040204" pitchFamily="50" charset="-128"/>
              </a:rPr>
              <a:t>商業ビル「ラナ・プラザ」が崩落</a:t>
            </a:r>
            <a:r>
              <a:rPr lang="ja-JP" altLang="en-US" sz="1600" b="0" i="0" dirty="0">
                <a:solidFill>
                  <a:srgbClr val="333333"/>
                </a:solidFill>
                <a:effectLst/>
                <a:latin typeface="Meiryo UI" panose="020B0604030504040204" pitchFamily="50" charset="-128"/>
                <a:ea typeface="Meiryo UI" panose="020B0604030504040204" pitchFamily="50" charset="-128"/>
              </a:rPr>
              <a:t>。</a:t>
            </a:r>
            <a:endParaRPr lang="en-US" altLang="ja-JP" sz="1600" b="0" i="0" dirty="0">
              <a:solidFill>
                <a:srgbClr val="333333"/>
              </a:solidFill>
              <a:effectLst/>
              <a:latin typeface="Meiryo UI" panose="020B0604030504040204" pitchFamily="50" charset="-128"/>
              <a:ea typeface="Meiryo UI" panose="020B0604030504040204" pitchFamily="50" charset="-128"/>
            </a:endParaRPr>
          </a:p>
          <a:p>
            <a:pPr>
              <a:lnSpc>
                <a:spcPts val="2200"/>
              </a:lnSpc>
            </a:pPr>
            <a:r>
              <a:rPr lang="ja-JP" altLang="en-US" sz="1600" b="0" i="0" dirty="0">
                <a:solidFill>
                  <a:srgbClr val="333333"/>
                </a:solidFill>
                <a:effectLst/>
                <a:latin typeface="Meiryo UI" panose="020B0604030504040204" pitchFamily="50" charset="-128"/>
                <a:ea typeface="Meiryo UI" panose="020B0604030504040204" pitchFamily="50" charset="-128"/>
              </a:rPr>
              <a:t>ファストファッション</a:t>
            </a:r>
            <a:r>
              <a:rPr lang="ja-JP" altLang="en-US" sz="1600" dirty="0">
                <a:solidFill>
                  <a:srgbClr val="333333"/>
                </a:solidFill>
                <a:latin typeface="Meiryo UI" panose="020B0604030504040204" pitchFamily="50" charset="-128"/>
                <a:ea typeface="Meiryo UI" panose="020B0604030504040204" pitchFamily="50" charset="-128"/>
              </a:rPr>
              <a:t>の縫製工場が入居、</a:t>
            </a:r>
            <a:r>
              <a:rPr lang="ja-JP" altLang="en-US" sz="1600" b="0" i="0" dirty="0">
                <a:solidFill>
                  <a:srgbClr val="333333"/>
                </a:solidFill>
                <a:effectLst/>
                <a:highlight>
                  <a:srgbClr val="FFFF00"/>
                </a:highlight>
                <a:latin typeface="Meiryo UI" panose="020B0604030504040204" pitchFamily="50" charset="-128"/>
                <a:ea typeface="Meiryo UI" panose="020B0604030504040204" pitchFamily="50" charset="-128"/>
              </a:rPr>
              <a:t>死者</a:t>
            </a:r>
            <a:r>
              <a:rPr lang="en-US" altLang="ja-JP" sz="1600" b="0" i="0" dirty="0">
                <a:solidFill>
                  <a:srgbClr val="333333"/>
                </a:solidFill>
                <a:effectLst/>
                <a:highlight>
                  <a:srgbClr val="FFFF00"/>
                </a:highlight>
                <a:latin typeface="Meiryo UI" panose="020B0604030504040204" pitchFamily="50" charset="-128"/>
                <a:ea typeface="Meiryo UI" panose="020B0604030504040204" pitchFamily="50" charset="-128"/>
              </a:rPr>
              <a:t>1,000</a:t>
            </a:r>
            <a:r>
              <a:rPr lang="ja-JP" altLang="en-US" sz="1600" b="0" i="0" dirty="0">
                <a:solidFill>
                  <a:srgbClr val="333333"/>
                </a:solidFill>
                <a:effectLst/>
                <a:highlight>
                  <a:srgbClr val="FFFF00"/>
                </a:highlight>
                <a:latin typeface="Meiryo UI" panose="020B0604030504040204" pitchFamily="50" charset="-128"/>
                <a:ea typeface="Meiryo UI" panose="020B0604030504040204" pitchFamily="50" charset="-128"/>
              </a:rPr>
              <a:t>人以上、負傷者</a:t>
            </a:r>
            <a:r>
              <a:rPr lang="en-US" altLang="ja-JP" sz="1600" b="0" i="0" dirty="0">
                <a:solidFill>
                  <a:srgbClr val="333333"/>
                </a:solidFill>
                <a:effectLst/>
                <a:highlight>
                  <a:srgbClr val="FFFF00"/>
                </a:highlight>
                <a:latin typeface="Meiryo UI" panose="020B0604030504040204" pitchFamily="50" charset="-128"/>
                <a:ea typeface="Meiryo UI" panose="020B0604030504040204" pitchFamily="50" charset="-128"/>
              </a:rPr>
              <a:t>2,500</a:t>
            </a:r>
            <a:r>
              <a:rPr lang="ja-JP" altLang="en-US" sz="1600" b="0" i="0" dirty="0">
                <a:solidFill>
                  <a:srgbClr val="333333"/>
                </a:solidFill>
                <a:effectLst/>
                <a:highlight>
                  <a:srgbClr val="FFFF00"/>
                </a:highlight>
                <a:latin typeface="Meiryo UI" panose="020B0604030504040204" pitchFamily="50" charset="-128"/>
                <a:ea typeface="Meiryo UI" panose="020B0604030504040204" pitchFamily="50" charset="-128"/>
              </a:rPr>
              <a:t>人以上</a:t>
            </a:r>
            <a:r>
              <a:rPr lang="ja-JP" altLang="en-US" sz="1600" b="0" i="0" dirty="0">
                <a:solidFill>
                  <a:srgbClr val="333333"/>
                </a:solidFill>
                <a:effectLst/>
                <a:latin typeface="Meiryo UI" panose="020B0604030504040204" pitchFamily="50" charset="-128"/>
                <a:ea typeface="Meiryo UI" panose="020B0604030504040204" pitchFamily="50" charset="-128"/>
              </a:rPr>
              <a:t>。</a:t>
            </a:r>
            <a:endParaRPr lang="en-US" altLang="ja-JP" sz="1600" b="0" i="0" dirty="0">
              <a:solidFill>
                <a:srgbClr val="333333"/>
              </a:solidFill>
              <a:effectLst/>
              <a:latin typeface="Meiryo UI" panose="020B0604030504040204" pitchFamily="50" charset="-128"/>
              <a:ea typeface="Meiryo UI" panose="020B0604030504040204" pitchFamily="50" charset="-128"/>
            </a:endParaRPr>
          </a:p>
          <a:p>
            <a:pPr>
              <a:lnSpc>
                <a:spcPts val="2200"/>
              </a:lnSpc>
            </a:pPr>
            <a:r>
              <a:rPr lang="ja-JP" altLang="en-US" sz="1600" dirty="0">
                <a:solidFill>
                  <a:srgbClr val="333333"/>
                </a:solidFill>
                <a:latin typeface="Meiryo UI" panose="020B0604030504040204" pitchFamily="50" charset="-128"/>
                <a:ea typeface="Meiryo UI" panose="020B0604030504040204" pitchFamily="50" charset="-128"/>
              </a:rPr>
              <a:t>違法増築した</a:t>
            </a:r>
            <a:r>
              <a:rPr lang="ja-JP" altLang="en-US" sz="1600" b="0" i="0" dirty="0">
                <a:solidFill>
                  <a:srgbClr val="333333"/>
                </a:solidFill>
                <a:effectLst/>
                <a:latin typeface="Meiryo UI" panose="020B0604030504040204" pitchFamily="50" charset="-128"/>
                <a:ea typeface="Meiryo UI" panose="020B0604030504040204" pitchFamily="50" charset="-128"/>
              </a:rPr>
              <a:t>ビルの上層階に大型発電機・数千台のミシンが配置されていた。振動</a:t>
            </a:r>
            <a:r>
              <a:rPr lang="ja-JP" altLang="en-US" sz="1600" dirty="0">
                <a:solidFill>
                  <a:srgbClr val="333333"/>
                </a:solidFill>
                <a:latin typeface="Meiryo UI" panose="020B0604030504040204" pitchFamily="50" charset="-128"/>
                <a:ea typeface="Meiryo UI" panose="020B0604030504040204" pitchFamily="50" charset="-128"/>
              </a:rPr>
              <a:t>により</a:t>
            </a:r>
            <a:r>
              <a:rPr lang="ja-JP" altLang="en-US" sz="1600" b="0" i="0" dirty="0">
                <a:solidFill>
                  <a:srgbClr val="333333"/>
                </a:solidFill>
                <a:effectLst/>
                <a:latin typeface="Meiryo UI" panose="020B0604030504040204" pitchFamily="50" charset="-128"/>
                <a:ea typeface="Meiryo UI" panose="020B0604030504040204" pitchFamily="50" charset="-128"/>
              </a:rPr>
              <a:t>ビルが崩落。</a:t>
            </a:r>
            <a:endParaRPr lang="en-US" altLang="ja-JP" sz="1600" b="0" i="0" dirty="0">
              <a:solidFill>
                <a:srgbClr val="333333"/>
              </a:solidFill>
              <a:effectLst/>
              <a:latin typeface="Meiryo UI" panose="020B0604030504040204" pitchFamily="50" charset="-128"/>
              <a:ea typeface="Meiryo UI" panose="020B0604030504040204" pitchFamily="50" charset="-128"/>
            </a:endParaRPr>
          </a:p>
        </p:txBody>
      </p:sp>
      <p:sp>
        <p:nvSpPr>
          <p:cNvPr id="4" name="四角形: 角を丸くする 3">
            <a:extLst>
              <a:ext uri="{FF2B5EF4-FFF2-40B4-BE49-F238E27FC236}">
                <a16:creationId xmlns:a16="http://schemas.microsoft.com/office/drawing/2014/main" id="{69C0CE2D-AA80-3B18-6767-5CB096544102}"/>
              </a:ext>
            </a:extLst>
          </p:cNvPr>
          <p:cNvSpPr/>
          <p:nvPr/>
        </p:nvSpPr>
        <p:spPr>
          <a:xfrm>
            <a:off x="103026" y="2316580"/>
            <a:ext cx="1648251" cy="588165"/>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建物の違法増築</a:t>
            </a:r>
            <a:endParaRPr kumimoji="1"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ずさんな安全管理</a:t>
            </a:r>
            <a:endParaRPr kumimoji="1" lang="ja-JP" altLang="en-US" sz="1400" dirty="0">
              <a:latin typeface="Meiryo UI" panose="020B0604030504040204" pitchFamily="50" charset="-128"/>
              <a:ea typeface="Meiryo UI" panose="020B0604030504040204" pitchFamily="50" charset="-128"/>
            </a:endParaRPr>
          </a:p>
        </p:txBody>
      </p:sp>
      <p:sp>
        <p:nvSpPr>
          <p:cNvPr id="8" name="四角形: 角を丸くする 7">
            <a:extLst>
              <a:ext uri="{FF2B5EF4-FFF2-40B4-BE49-F238E27FC236}">
                <a16:creationId xmlns:a16="http://schemas.microsoft.com/office/drawing/2014/main" id="{472329E5-4FCA-8B40-4342-0D3EA33D87D9}"/>
              </a:ext>
            </a:extLst>
          </p:cNvPr>
          <p:cNvSpPr/>
          <p:nvPr/>
        </p:nvSpPr>
        <p:spPr>
          <a:xfrm>
            <a:off x="165811" y="4941225"/>
            <a:ext cx="1407145" cy="588165"/>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結社の自由の</a:t>
            </a:r>
            <a:endParaRPr kumimoji="1"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弾圧</a:t>
            </a:r>
            <a:endParaRPr kumimoji="1" lang="ja-JP" altLang="en-US" sz="1400" dirty="0">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781A9380-9980-0814-D1A0-ADCA20710BA8}"/>
              </a:ext>
            </a:extLst>
          </p:cNvPr>
          <p:cNvSpPr/>
          <p:nvPr/>
        </p:nvSpPr>
        <p:spPr>
          <a:xfrm>
            <a:off x="7648677" y="3224004"/>
            <a:ext cx="1368592" cy="897548"/>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a:latin typeface="Meiryo UI" panose="020B0604030504040204" pitchFamily="50" charset="-128"/>
                <a:ea typeface="Meiryo UI" panose="020B0604030504040204" pitchFamily="50" charset="-128"/>
              </a:rPr>
              <a:t>長時間労働</a:t>
            </a:r>
            <a:endParaRPr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児童労働</a:t>
            </a:r>
            <a:endParaRPr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強制労働</a:t>
            </a:r>
            <a:endParaRPr lang="en-US" altLang="ja-JP" sz="1400" dirty="0">
              <a:latin typeface="Meiryo UI" panose="020B0604030504040204" pitchFamily="50" charset="-128"/>
              <a:ea typeface="Meiryo UI" panose="020B0604030504040204" pitchFamily="50" charset="-128"/>
            </a:endParaRPr>
          </a:p>
        </p:txBody>
      </p:sp>
      <p:sp>
        <p:nvSpPr>
          <p:cNvPr id="10" name="四角形: 角を丸くする 9">
            <a:extLst>
              <a:ext uri="{FF2B5EF4-FFF2-40B4-BE49-F238E27FC236}">
                <a16:creationId xmlns:a16="http://schemas.microsoft.com/office/drawing/2014/main" id="{79C917D8-ECBF-1F1F-EBAE-C18D79778165}"/>
              </a:ext>
            </a:extLst>
          </p:cNvPr>
          <p:cNvSpPr/>
          <p:nvPr/>
        </p:nvSpPr>
        <p:spPr>
          <a:xfrm>
            <a:off x="7186239" y="1724436"/>
            <a:ext cx="1893814" cy="588165"/>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a:latin typeface="Meiryo UI" panose="020B0604030504040204" pitchFamily="50" charset="-128"/>
                <a:ea typeface="Meiryo UI" panose="020B0604030504040204" pitchFamily="50" charset="-128"/>
              </a:rPr>
              <a:t>低価格製品を</a:t>
            </a:r>
            <a:endParaRPr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実現する低賃金労働</a:t>
            </a:r>
            <a:endParaRPr kumimoji="1" lang="ja-JP" altLang="en-US" sz="1400" dirty="0">
              <a:latin typeface="Meiryo UI" panose="020B0604030504040204" pitchFamily="50" charset="-128"/>
              <a:ea typeface="Meiryo UI" panose="020B0604030504040204" pitchFamily="50" charset="-128"/>
            </a:endParaRPr>
          </a:p>
        </p:txBody>
      </p:sp>
      <p:sp>
        <p:nvSpPr>
          <p:cNvPr id="12" name="四角形: 角を丸くする 11">
            <a:extLst>
              <a:ext uri="{FF2B5EF4-FFF2-40B4-BE49-F238E27FC236}">
                <a16:creationId xmlns:a16="http://schemas.microsoft.com/office/drawing/2014/main" id="{023E6B85-E0D3-2C11-AD27-3F648B3F5F08}"/>
              </a:ext>
            </a:extLst>
          </p:cNvPr>
          <p:cNvSpPr/>
          <p:nvPr/>
        </p:nvSpPr>
        <p:spPr>
          <a:xfrm>
            <a:off x="7186239" y="5166153"/>
            <a:ext cx="1861210" cy="726474"/>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実態を知らなかった</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発注元・</a:t>
            </a:r>
            <a:r>
              <a:rPr lang="ja-JP" altLang="en-US" sz="1400" dirty="0">
                <a:latin typeface="Meiryo UI" panose="020B0604030504040204" pitchFamily="50" charset="-128"/>
                <a:ea typeface="Meiryo UI" panose="020B0604030504040204" pitchFamily="50" charset="-128"/>
              </a:rPr>
              <a:t>消費者</a:t>
            </a:r>
            <a:endParaRPr kumimoji="1" lang="en-US" altLang="ja-JP" sz="14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E2DC8EBC-7CBF-8883-86F1-BF384A7E951F}"/>
              </a:ext>
            </a:extLst>
          </p:cNvPr>
          <p:cNvSpPr txBox="1">
            <a:spLocks noChangeArrowheads="1"/>
          </p:cNvSpPr>
          <p:nvPr/>
        </p:nvSpPr>
        <p:spPr bwMode="auto">
          <a:xfrm>
            <a:off x="0" y="6357938"/>
            <a:ext cx="9144000" cy="500062"/>
          </a:xfrm>
          <a:prstGeom prst="rect">
            <a:avLst/>
          </a:prstGeom>
          <a:solidFill>
            <a:schemeClr val="accent6"/>
          </a:solidFill>
          <a:ln>
            <a:noFill/>
          </a:ln>
        </p:spPr>
        <p:txBody>
          <a:bodyPr wrap="square" anchor="ctr" anchorCtr="0">
            <a:no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サプライチェーンの末端、弱い立場の人たちの人権尊重の論議が加速</a:t>
            </a:r>
            <a:endPar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252846AB-4BFB-13FF-C923-80FFD01EEC8E}"/>
              </a:ext>
            </a:extLst>
          </p:cNvPr>
          <p:cNvSpPr/>
          <p:nvPr/>
        </p:nvSpPr>
        <p:spPr>
          <a:xfrm>
            <a:off x="8572500" y="0"/>
            <a:ext cx="571500" cy="471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１１</a:t>
            </a:r>
          </a:p>
        </p:txBody>
      </p:sp>
    </p:spTree>
    <p:extLst>
      <p:ext uri="{BB962C8B-B14F-4D97-AF65-F5344CB8AC3E}">
        <p14:creationId xmlns:p14="http://schemas.microsoft.com/office/powerpoint/2010/main" val="3792840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302F0-1A36-F971-0519-B17048FDECE4}"/>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F9C97F53-E8E2-3B6A-85F7-02DDE28233BA}"/>
              </a:ext>
            </a:extLst>
          </p:cNvPr>
          <p:cNvSpPr txBox="1"/>
          <p:nvPr/>
        </p:nvSpPr>
        <p:spPr>
          <a:xfrm>
            <a:off x="1775792" y="9939"/>
            <a:ext cx="554934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ビジョン実現活動への人権</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DD</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の反映イメージ</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正方形/長方形 4">
            <a:extLst>
              <a:ext uri="{FF2B5EF4-FFF2-40B4-BE49-F238E27FC236}">
                <a16:creationId xmlns:a16="http://schemas.microsoft.com/office/drawing/2014/main" id="{AB194407-E2F0-F35A-52E0-FC549B4E8794}"/>
              </a:ext>
            </a:extLst>
          </p:cNvPr>
          <p:cNvSpPr/>
          <p:nvPr/>
        </p:nvSpPr>
        <p:spPr>
          <a:xfrm>
            <a:off x="0" y="-1"/>
            <a:ext cx="9163876" cy="480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1" name="直線コネクタ 10">
            <a:extLst>
              <a:ext uri="{FF2B5EF4-FFF2-40B4-BE49-F238E27FC236}">
                <a16:creationId xmlns:a16="http://schemas.microsoft.com/office/drawing/2014/main" id="{FA1D1C37-CACB-C72F-32FB-004226A99CF8}"/>
              </a:ext>
            </a:extLst>
          </p:cNvPr>
          <p:cNvCxnSpPr>
            <a:cxnSpLocks/>
          </p:cNvCxnSpPr>
          <p:nvPr/>
        </p:nvCxnSpPr>
        <p:spPr>
          <a:xfrm>
            <a:off x="-16001" y="480282"/>
            <a:ext cx="9163876" cy="6"/>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DBEBFD7B-A2DD-E9CE-CFDD-C3EF052A6B68}"/>
              </a:ext>
            </a:extLst>
          </p:cNvPr>
          <p:cNvCxnSpPr>
            <a:cxnSpLocks/>
          </p:cNvCxnSpPr>
          <p:nvPr/>
        </p:nvCxnSpPr>
        <p:spPr>
          <a:xfrm>
            <a:off x="-19876" y="533289"/>
            <a:ext cx="9163876"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B7519AED-67B4-9150-723E-1964F25C0A91}"/>
              </a:ext>
            </a:extLst>
          </p:cNvPr>
          <p:cNvSpPr txBox="1"/>
          <p:nvPr/>
        </p:nvSpPr>
        <p:spPr>
          <a:xfrm>
            <a:off x="8700" y="72878"/>
            <a:ext cx="809231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参考：</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海外事業体での</a:t>
            </a: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人権侵害を含めた</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労使問題が日本にどう関係するか</a:t>
            </a:r>
            <a:endPar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p:txBody>
      </p:sp>
      <p:pic>
        <p:nvPicPr>
          <p:cNvPr id="3" name="図 2">
            <a:extLst>
              <a:ext uri="{FF2B5EF4-FFF2-40B4-BE49-F238E27FC236}">
                <a16:creationId xmlns:a16="http://schemas.microsoft.com/office/drawing/2014/main" id="{32E099F4-36D1-7BA0-30D0-6A75F00530A6}"/>
              </a:ext>
            </a:extLst>
          </p:cNvPr>
          <p:cNvPicPr>
            <a:picLocks noChangeAspect="1"/>
          </p:cNvPicPr>
          <p:nvPr/>
        </p:nvPicPr>
        <p:blipFill>
          <a:blip r:embed="rId3"/>
          <a:stretch>
            <a:fillRect/>
          </a:stretch>
        </p:blipFill>
        <p:spPr>
          <a:xfrm>
            <a:off x="2716647" y="4838883"/>
            <a:ext cx="1140672" cy="1305987"/>
          </a:xfrm>
          <a:prstGeom prst="rect">
            <a:avLst/>
          </a:prstGeom>
        </p:spPr>
      </p:pic>
      <p:sp>
        <p:nvSpPr>
          <p:cNvPr id="4" name="テキスト ボックス 3">
            <a:extLst>
              <a:ext uri="{FF2B5EF4-FFF2-40B4-BE49-F238E27FC236}">
                <a16:creationId xmlns:a16="http://schemas.microsoft.com/office/drawing/2014/main" id="{106A560C-0164-E101-C7F8-160A20D96668}"/>
              </a:ext>
            </a:extLst>
          </p:cNvPr>
          <p:cNvSpPr txBox="1"/>
          <p:nvPr/>
        </p:nvSpPr>
        <p:spPr>
          <a:xfrm>
            <a:off x="175335" y="620118"/>
            <a:ext cx="882662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１）ストによる海外工場生産停止　⇒　販売減による日本本社へのロイヤリティ減少</a:t>
            </a: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テキスト ボックス 7">
            <a:extLst>
              <a:ext uri="{FF2B5EF4-FFF2-40B4-BE49-F238E27FC236}">
                <a16:creationId xmlns:a16="http://schemas.microsoft.com/office/drawing/2014/main" id="{B472DF3B-FE88-4D8A-AD07-ABBB8B564C2C}"/>
              </a:ext>
            </a:extLst>
          </p:cNvPr>
          <p:cNvSpPr txBox="1"/>
          <p:nvPr/>
        </p:nvSpPr>
        <p:spPr>
          <a:xfrm>
            <a:off x="175335" y="2535045"/>
            <a:ext cx="865794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２）ストによる海外から日本への部品出荷停止　⇒　国内生産停止</a:t>
            </a: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a:extLst>
              <a:ext uri="{FF2B5EF4-FFF2-40B4-BE49-F238E27FC236}">
                <a16:creationId xmlns:a16="http://schemas.microsoft.com/office/drawing/2014/main" id="{6E175A3B-5390-8906-D5BA-CA880D836DBA}"/>
              </a:ext>
            </a:extLst>
          </p:cNvPr>
          <p:cNvSpPr txBox="1"/>
          <p:nvPr/>
        </p:nvSpPr>
        <p:spPr>
          <a:xfrm>
            <a:off x="175335" y="4491615"/>
            <a:ext cx="853366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３）人権侵害にあたる問題の発生　⇒　製品不買運動</a:t>
            </a: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0" name="図 9">
            <a:extLst>
              <a:ext uri="{FF2B5EF4-FFF2-40B4-BE49-F238E27FC236}">
                <a16:creationId xmlns:a16="http://schemas.microsoft.com/office/drawing/2014/main" id="{7C17CE84-C527-C728-DB4F-7E98F820A22B}"/>
              </a:ext>
            </a:extLst>
          </p:cNvPr>
          <p:cNvPicPr>
            <a:picLocks noChangeAspect="1"/>
          </p:cNvPicPr>
          <p:nvPr/>
        </p:nvPicPr>
        <p:blipFill>
          <a:blip r:embed="rId4"/>
          <a:stretch>
            <a:fillRect/>
          </a:stretch>
        </p:blipFill>
        <p:spPr>
          <a:xfrm>
            <a:off x="888957" y="3137338"/>
            <a:ext cx="1397434" cy="1321777"/>
          </a:xfrm>
          <a:prstGeom prst="rect">
            <a:avLst/>
          </a:prstGeom>
        </p:spPr>
      </p:pic>
      <p:pic>
        <p:nvPicPr>
          <p:cNvPr id="12" name="図 11">
            <a:extLst>
              <a:ext uri="{FF2B5EF4-FFF2-40B4-BE49-F238E27FC236}">
                <a16:creationId xmlns:a16="http://schemas.microsoft.com/office/drawing/2014/main" id="{5E52B840-9E3C-462D-0FEF-41CEAC67C68B}"/>
              </a:ext>
            </a:extLst>
          </p:cNvPr>
          <p:cNvPicPr>
            <a:picLocks noChangeAspect="1"/>
          </p:cNvPicPr>
          <p:nvPr/>
        </p:nvPicPr>
        <p:blipFill>
          <a:blip r:embed="rId5"/>
          <a:stretch>
            <a:fillRect/>
          </a:stretch>
        </p:blipFill>
        <p:spPr>
          <a:xfrm>
            <a:off x="888957" y="1117789"/>
            <a:ext cx="1015118" cy="1157460"/>
          </a:xfrm>
          <a:prstGeom prst="rect">
            <a:avLst/>
          </a:prstGeom>
        </p:spPr>
      </p:pic>
      <p:pic>
        <p:nvPicPr>
          <p:cNvPr id="14" name="図 13">
            <a:extLst>
              <a:ext uri="{FF2B5EF4-FFF2-40B4-BE49-F238E27FC236}">
                <a16:creationId xmlns:a16="http://schemas.microsoft.com/office/drawing/2014/main" id="{2FBBC3BC-F67C-8122-F601-62C501E64C35}"/>
              </a:ext>
            </a:extLst>
          </p:cNvPr>
          <p:cNvPicPr>
            <a:picLocks noChangeAspect="1"/>
          </p:cNvPicPr>
          <p:nvPr/>
        </p:nvPicPr>
        <p:blipFill>
          <a:blip r:embed="rId6"/>
          <a:stretch>
            <a:fillRect/>
          </a:stretch>
        </p:blipFill>
        <p:spPr>
          <a:xfrm>
            <a:off x="2608309" y="2984080"/>
            <a:ext cx="1481525" cy="1509835"/>
          </a:xfrm>
          <a:prstGeom prst="rect">
            <a:avLst/>
          </a:prstGeom>
        </p:spPr>
      </p:pic>
      <p:pic>
        <p:nvPicPr>
          <p:cNvPr id="15" name="図 14">
            <a:extLst>
              <a:ext uri="{FF2B5EF4-FFF2-40B4-BE49-F238E27FC236}">
                <a16:creationId xmlns:a16="http://schemas.microsoft.com/office/drawing/2014/main" id="{EC013A1F-CC55-1C72-8050-44BA1C4A677B}"/>
              </a:ext>
            </a:extLst>
          </p:cNvPr>
          <p:cNvPicPr>
            <a:picLocks noChangeAspect="1"/>
          </p:cNvPicPr>
          <p:nvPr/>
        </p:nvPicPr>
        <p:blipFill>
          <a:blip r:embed="rId5"/>
          <a:stretch>
            <a:fillRect/>
          </a:stretch>
        </p:blipFill>
        <p:spPr>
          <a:xfrm>
            <a:off x="1904075" y="1119115"/>
            <a:ext cx="1015118" cy="1157460"/>
          </a:xfrm>
          <a:prstGeom prst="rect">
            <a:avLst/>
          </a:prstGeom>
        </p:spPr>
      </p:pic>
      <p:pic>
        <p:nvPicPr>
          <p:cNvPr id="16" name="図 15">
            <a:extLst>
              <a:ext uri="{FF2B5EF4-FFF2-40B4-BE49-F238E27FC236}">
                <a16:creationId xmlns:a16="http://schemas.microsoft.com/office/drawing/2014/main" id="{C304EF6E-C3FB-05BE-556B-0E47C4F767C6}"/>
              </a:ext>
            </a:extLst>
          </p:cNvPr>
          <p:cNvPicPr>
            <a:picLocks noChangeAspect="1"/>
          </p:cNvPicPr>
          <p:nvPr/>
        </p:nvPicPr>
        <p:blipFill>
          <a:blip r:embed="rId5"/>
          <a:stretch>
            <a:fillRect/>
          </a:stretch>
        </p:blipFill>
        <p:spPr>
          <a:xfrm>
            <a:off x="2919193" y="1117789"/>
            <a:ext cx="1015118" cy="1157460"/>
          </a:xfrm>
          <a:prstGeom prst="rect">
            <a:avLst/>
          </a:prstGeom>
        </p:spPr>
      </p:pic>
      <p:pic>
        <p:nvPicPr>
          <p:cNvPr id="17" name="図 16">
            <a:extLst>
              <a:ext uri="{FF2B5EF4-FFF2-40B4-BE49-F238E27FC236}">
                <a16:creationId xmlns:a16="http://schemas.microsoft.com/office/drawing/2014/main" id="{17759BB1-26A8-9EED-C84C-8C59C338545C}"/>
              </a:ext>
            </a:extLst>
          </p:cNvPr>
          <p:cNvPicPr>
            <a:picLocks noChangeAspect="1"/>
          </p:cNvPicPr>
          <p:nvPr/>
        </p:nvPicPr>
        <p:blipFill>
          <a:blip r:embed="rId7"/>
          <a:stretch>
            <a:fillRect/>
          </a:stretch>
        </p:blipFill>
        <p:spPr>
          <a:xfrm>
            <a:off x="2492793" y="2054136"/>
            <a:ext cx="485843" cy="342948"/>
          </a:xfrm>
          <a:prstGeom prst="rect">
            <a:avLst/>
          </a:prstGeom>
        </p:spPr>
      </p:pic>
      <p:pic>
        <p:nvPicPr>
          <p:cNvPr id="18" name="図 17">
            <a:extLst>
              <a:ext uri="{FF2B5EF4-FFF2-40B4-BE49-F238E27FC236}">
                <a16:creationId xmlns:a16="http://schemas.microsoft.com/office/drawing/2014/main" id="{3F84CA25-C23C-676B-5E21-02429E0C70A0}"/>
              </a:ext>
            </a:extLst>
          </p:cNvPr>
          <p:cNvPicPr>
            <a:picLocks noChangeAspect="1"/>
          </p:cNvPicPr>
          <p:nvPr/>
        </p:nvPicPr>
        <p:blipFill>
          <a:blip r:embed="rId8"/>
          <a:stretch>
            <a:fillRect/>
          </a:stretch>
        </p:blipFill>
        <p:spPr>
          <a:xfrm>
            <a:off x="1463386" y="2064414"/>
            <a:ext cx="495369" cy="333422"/>
          </a:xfrm>
          <a:prstGeom prst="rect">
            <a:avLst/>
          </a:prstGeom>
        </p:spPr>
      </p:pic>
      <p:pic>
        <p:nvPicPr>
          <p:cNvPr id="20" name="図 19">
            <a:extLst>
              <a:ext uri="{FF2B5EF4-FFF2-40B4-BE49-F238E27FC236}">
                <a16:creationId xmlns:a16="http://schemas.microsoft.com/office/drawing/2014/main" id="{B5A17217-B091-FE9C-A261-2CB4710DAFB3}"/>
              </a:ext>
            </a:extLst>
          </p:cNvPr>
          <p:cNvPicPr>
            <a:picLocks noChangeAspect="1"/>
          </p:cNvPicPr>
          <p:nvPr/>
        </p:nvPicPr>
        <p:blipFill>
          <a:blip r:embed="rId9"/>
          <a:stretch>
            <a:fillRect/>
          </a:stretch>
        </p:blipFill>
        <p:spPr>
          <a:xfrm>
            <a:off x="3567413" y="2017902"/>
            <a:ext cx="495369" cy="352474"/>
          </a:xfrm>
          <a:prstGeom prst="rect">
            <a:avLst/>
          </a:prstGeom>
        </p:spPr>
      </p:pic>
      <p:sp>
        <p:nvSpPr>
          <p:cNvPr id="21" name="乗算記号 20">
            <a:extLst>
              <a:ext uri="{FF2B5EF4-FFF2-40B4-BE49-F238E27FC236}">
                <a16:creationId xmlns:a16="http://schemas.microsoft.com/office/drawing/2014/main" id="{FBB4192F-BA49-8230-3B91-AC0896841DF2}"/>
              </a:ext>
            </a:extLst>
          </p:cNvPr>
          <p:cNvSpPr/>
          <p:nvPr/>
        </p:nvSpPr>
        <p:spPr>
          <a:xfrm>
            <a:off x="369353" y="1223585"/>
            <a:ext cx="4246880" cy="1088128"/>
          </a:xfrm>
          <a:prstGeom prst="mathMultiply">
            <a:avLst>
              <a:gd name="adj1" fmla="val 6713"/>
            </a:avLst>
          </a:prstGeom>
          <a:solidFill>
            <a:srgbClr val="FF0000"/>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2" name="乗算記号 21">
            <a:extLst>
              <a:ext uri="{FF2B5EF4-FFF2-40B4-BE49-F238E27FC236}">
                <a16:creationId xmlns:a16="http://schemas.microsoft.com/office/drawing/2014/main" id="{85CA4BDB-8F6A-E412-CAAE-F97B35463186}"/>
              </a:ext>
            </a:extLst>
          </p:cNvPr>
          <p:cNvSpPr/>
          <p:nvPr/>
        </p:nvSpPr>
        <p:spPr>
          <a:xfrm>
            <a:off x="369353" y="3174344"/>
            <a:ext cx="4246880" cy="1088128"/>
          </a:xfrm>
          <a:prstGeom prst="mathMultiply">
            <a:avLst>
              <a:gd name="adj1" fmla="val 6713"/>
            </a:avLst>
          </a:prstGeom>
          <a:solidFill>
            <a:srgbClr val="FF0000"/>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23" name="図 22">
            <a:extLst>
              <a:ext uri="{FF2B5EF4-FFF2-40B4-BE49-F238E27FC236}">
                <a16:creationId xmlns:a16="http://schemas.microsoft.com/office/drawing/2014/main" id="{6ABBA8BD-37EC-8CFE-13B9-AA1D63FC6FB3}"/>
              </a:ext>
            </a:extLst>
          </p:cNvPr>
          <p:cNvPicPr>
            <a:picLocks noChangeAspect="1"/>
          </p:cNvPicPr>
          <p:nvPr/>
        </p:nvPicPr>
        <p:blipFill>
          <a:blip r:embed="rId7"/>
          <a:stretch>
            <a:fillRect/>
          </a:stretch>
        </p:blipFill>
        <p:spPr>
          <a:xfrm>
            <a:off x="596703" y="5358801"/>
            <a:ext cx="922592" cy="651241"/>
          </a:xfrm>
          <a:prstGeom prst="rect">
            <a:avLst/>
          </a:prstGeom>
        </p:spPr>
      </p:pic>
      <p:pic>
        <p:nvPicPr>
          <p:cNvPr id="24" name="図 23">
            <a:extLst>
              <a:ext uri="{FF2B5EF4-FFF2-40B4-BE49-F238E27FC236}">
                <a16:creationId xmlns:a16="http://schemas.microsoft.com/office/drawing/2014/main" id="{437AC334-F6FE-31FC-C65E-4DE1CB1DE17E}"/>
              </a:ext>
            </a:extLst>
          </p:cNvPr>
          <p:cNvPicPr>
            <a:picLocks noChangeAspect="1"/>
          </p:cNvPicPr>
          <p:nvPr/>
        </p:nvPicPr>
        <p:blipFill>
          <a:blip r:embed="rId8"/>
          <a:stretch>
            <a:fillRect/>
          </a:stretch>
        </p:blipFill>
        <p:spPr>
          <a:xfrm>
            <a:off x="1711070" y="5360489"/>
            <a:ext cx="967556" cy="651241"/>
          </a:xfrm>
          <a:prstGeom prst="rect">
            <a:avLst/>
          </a:prstGeom>
        </p:spPr>
      </p:pic>
      <p:pic>
        <p:nvPicPr>
          <p:cNvPr id="25" name="図 24">
            <a:extLst>
              <a:ext uri="{FF2B5EF4-FFF2-40B4-BE49-F238E27FC236}">
                <a16:creationId xmlns:a16="http://schemas.microsoft.com/office/drawing/2014/main" id="{70D52D48-C020-BA51-09F3-39EEBE75FF30}"/>
              </a:ext>
            </a:extLst>
          </p:cNvPr>
          <p:cNvPicPr>
            <a:picLocks noChangeAspect="1"/>
          </p:cNvPicPr>
          <p:nvPr/>
        </p:nvPicPr>
        <p:blipFill>
          <a:blip r:embed="rId10"/>
          <a:stretch>
            <a:fillRect/>
          </a:stretch>
        </p:blipFill>
        <p:spPr>
          <a:xfrm>
            <a:off x="8023051" y="2929428"/>
            <a:ext cx="901485" cy="1428949"/>
          </a:xfrm>
          <a:prstGeom prst="rect">
            <a:avLst/>
          </a:prstGeom>
        </p:spPr>
      </p:pic>
      <p:pic>
        <p:nvPicPr>
          <p:cNvPr id="26" name="図 25">
            <a:extLst>
              <a:ext uri="{FF2B5EF4-FFF2-40B4-BE49-F238E27FC236}">
                <a16:creationId xmlns:a16="http://schemas.microsoft.com/office/drawing/2014/main" id="{573A58ED-88CB-6518-31B9-D737353A61DB}"/>
              </a:ext>
            </a:extLst>
          </p:cNvPr>
          <p:cNvPicPr>
            <a:picLocks noChangeAspect="1"/>
          </p:cNvPicPr>
          <p:nvPr/>
        </p:nvPicPr>
        <p:blipFill>
          <a:blip r:embed="rId11"/>
          <a:stretch>
            <a:fillRect/>
          </a:stretch>
        </p:blipFill>
        <p:spPr>
          <a:xfrm>
            <a:off x="8041672" y="982940"/>
            <a:ext cx="885977" cy="1315808"/>
          </a:xfrm>
          <a:prstGeom prst="rect">
            <a:avLst/>
          </a:prstGeom>
        </p:spPr>
      </p:pic>
      <p:sp>
        <p:nvSpPr>
          <p:cNvPr id="27" name="吹き出し: 角を丸めた四角形 26">
            <a:extLst>
              <a:ext uri="{FF2B5EF4-FFF2-40B4-BE49-F238E27FC236}">
                <a16:creationId xmlns:a16="http://schemas.microsoft.com/office/drawing/2014/main" id="{A5A4394E-D6CD-EA61-AFE8-EFE70C1E8AC1}"/>
              </a:ext>
            </a:extLst>
          </p:cNvPr>
          <p:cNvSpPr/>
          <p:nvPr/>
        </p:nvSpPr>
        <p:spPr>
          <a:xfrm>
            <a:off x="4751122" y="1130711"/>
            <a:ext cx="2896096" cy="1088128"/>
          </a:xfrm>
          <a:prstGeom prst="wedgeRoundRectCallout">
            <a:avLst>
              <a:gd name="adj1" fmla="val 63950"/>
              <a:gd name="adj2" fmla="val -992"/>
              <a:gd name="adj3" fmla="val 16667"/>
            </a:avLst>
          </a:prstGeom>
          <a:solidFill>
            <a:schemeClr val="bg1">
              <a:lumMod val="85000"/>
              <a:alpha val="48000"/>
            </a:schemeClr>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海外からの収入が収益の</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柱なのに・・・</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今年一時金でるかしら・・・</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8" name="吹き出し: 角を丸めた四角形 27">
            <a:extLst>
              <a:ext uri="{FF2B5EF4-FFF2-40B4-BE49-F238E27FC236}">
                <a16:creationId xmlns:a16="http://schemas.microsoft.com/office/drawing/2014/main" id="{0BC3DE64-214D-7FC8-DAED-3388132EA001}"/>
              </a:ext>
            </a:extLst>
          </p:cNvPr>
          <p:cNvSpPr/>
          <p:nvPr/>
        </p:nvSpPr>
        <p:spPr>
          <a:xfrm>
            <a:off x="4751122" y="3043144"/>
            <a:ext cx="2896096" cy="1088128"/>
          </a:xfrm>
          <a:prstGeom prst="wedgeRoundRectCallout">
            <a:avLst>
              <a:gd name="adj1" fmla="val 63950"/>
              <a:gd name="adj2" fmla="val -992"/>
              <a:gd name="adj3" fmla="val 16667"/>
            </a:avLst>
          </a:prstGeom>
          <a:solidFill>
            <a:schemeClr val="bg1">
              <a:lumMod val="85000"/>
              <a:alpha val="48000"/>
            </a:schemeClr>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来週から稼働停止だ・・・</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出勤どうなるんだろう・・・</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また年休計画変更か・・・</a:t>
            </a:r>
          </a:p>
        </p:txBody>
      </p:sp>
      <p:sp>
        <p:nvSpPr>
          <p:cNvPr id="29" name="吹き出し: 角を丸めた四角形 28">
            <a:extLst>
              <a:ext uri="{FF2B5EF4-FFF2-40B4-BE49-F238E27FC236}">
                <a16:creationId xmlns:a16="http://schemas.microsoft.com/office/drawing/2014/main" id="{59CAF236-3B68-AD40-ECAC-FDFD64A75897}"/>
              </a:ext>
            </a:extLst>
          </p:cNvPr>
          <p:cNvSpPr/>
          <p:nvPr/>
        </p:nvSpPr>
        <p:spPr>
          <a:xfrm>
            <a:off x="4751122" y="4858615"/>
            <a:ext cx="2896096" cy="1114139"/>
          </a:xfrm>
          <a:prstGeom prst="wedgeRoundRectCallout">
            <a:avLst>
              <a:gd name="adj1" fmla="val 63950"/>
              <a:gd name="adj2" fmla="val -992"/>
              <a:gd name="adj3" fmla="val 16667"/>
            </a:avLst>
          </a:prstGeom>
          <a:solidFill>
            <a:schemeClr val="bg1">
              <a:lumMod val="85000"/>
              <a:alpha val="48000"/>
            </a:schemeClr>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受注が次々キャンセルだ。</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今月の売り上げ、どうなることやら・・・</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キャッシュフローもギリギリ・・・</a:t>
            </a: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30" name="図 29">
            <a:extLst>
              <a:ext uri="{FF2B5EF4-FFF2-40B4-BE49-F238E27FC236}">
                <a16:creationId xmlns:a16="http://schemas.microsoft.com/office/drawing/2014/main" id="{AE8F5943-DBB0-4886-663A-FD81E2D28F4F}"/>
              </a:ext>
            </a:extLst>
          </p:cNvPr>
          <p:cNvPicPr>
            <a:picLocks noChangeAspect="1"/>
          </p:cNvPicPr>
          <p:nvPr/>
        </p:nvPicPr>
        <p:blipFill>
          <a:blip r:embed="rId12"/>
          <a:stretch>
            <a:fillRect/>
          </a:stretch>
        </p:blipFill>
        <p:spPr>
          <a:xfrm>
            <a:off x="8126706" y="4902705"/>
            <a:ext cx="904794" cy="1114139"/>
          </a:xfrm>
          <a:prstGeom prst="rect">
            <a:avLst/>
          </a:prstGeom>
        </p:spPr>
      </p:pic>
      <p:sp>
        <p:nvSpPr>
          <p:cNvPr id="31" name="テキスト ボックス 30">
            <a:extLst>
              <a:ext uri="{FF2B5EF4-FFF2-40B4-BE49-F238E27FC236}">
                <a16:creationId xmlns:a16="http://schemas.microsoft.com/office/drawing/2014/main" id="{EF27D19D-FFCD-63E5-6EC1-637BFFF39C52}"/>
              </a:ext>
            </a:extLst>
          </p:cNvPr>
          <p:cNvSpPr txBox="1">
            <a:spLocks noChangeArrowheads="1"/>
          </p:cNvSpPr>
          <p:nvPr/>
        </p:nvSpPr>
        <p:spPr bwMode="auto">
          <a:xfrm>
            <a:off x="0" y="6043613"/>
            <a:ext cx="9144000" cy="814387"/>
          </a:xfrm>
          <a:prstGeom prst="rect">
            <a:avLst/>
          </a:prstGeom>
          <a:solidFill>
            <a:schemeClr val="accent6"/>
          </a:solidFill>
          <a:ln>
            <a:noFill/>
          </a:ln>
        </p:spPr>
        <p:txBody>
          <a:bodyPr wrap="square" anchor="ctr" anchorCtr="0">
            <a:no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人権侵害は、</a:t>
            </a:r>
            <a:r>
              <a:rPr kumimoji="1" lang="en-US" altLang="ja-JP"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ESG</a:t>
            </a:r>
            <a:r>
              <a:rPr lang="en-US" altLang="ja-JP"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環境（</a:t>
            </a:r>
            <a:r>
              <a:rPr kumimoji="1" lang="en-US" altLang="ja-JP"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Environment</a:t>
            </a:r>
            <a:r>
              <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）、社会</a:t>
            </a:r>
            <a:r>
              <a:rPr lang="ja-JP" altLang="en-US"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Social</a:t>
            </a:r>
            <a:r>
              <a:rPr lang="ja-JP" altLang="en-US"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統治</a:t>
            </a:r>
            <a:r>
              <a:rPr lang="ja-JP" altLang="en-US"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Governance</a:t>
            </a:r>
            <a:r>
              <a:rPr lang="ja-JP" altLang="en-US"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投資にも影響が生じることも・・・</a:t>
            </a:r>
          </a:p>
        </p:txBody>
      </p:sp>
      <p:sp>
        <p:nvSpPr>
          <p:cNvPr id="7" name="正方形/長方形 6">
            <a:extLst>
              <a:ext uri="{FF2B5EF4-FFF2-40B4-BE49-F238E27FC236}">
                <a16:creationId xmlns:a16="http://schemas.microsoft.com/office/drawing/2014/main" id="{3B2D7663-9A12-44BD-13C2-87E143E2E5E7}"/>
              </a:ext>
            </a:extLst>
          </p:cNvPr>
          <p:cNvSpPr/>
          <p:nvPr/>
        </p:nvSpPr>
        <p:spPr>
          <a:xfrm>
            <a:off x="8572500" y="0"/>
            <a:ext cx="571500" cy="471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１２</a:t>
            </a:r>
          </a:p>
        </p:txBody>
      </p:sp>
    </p:spTree>
    <p:extLst>
      <p:ext uri="{BB962C8B-B14F-4D97-AF65-F5344CB8AC3E}">
        <p14:creationId xmlns:p14="http://schemas.microsoft.com/office/powerpoint/2010/main" val="1729658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5485652E-248C-73B5-137A-7ED90122B1F5}"/>
              </a:ext>
            </a:extLst>
          </p:cNvPr>
          <p:cNvSpPr txBox="1"/>
          <p:nvPr/>
        </p:nvSpPr>
        <p:spPr>
          <a:xfrm>
            <a:off x="1775792" y="9939"/>
            <a:ext cx="554934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ビジョン実現活動への人権</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DD</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の反映イメージ</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正方形/長方形 4">
            <a:extLst>
              <a:ext uri="{FF2B5EF4-FFF2-40B4-BE49-F238E27FC236}">
                <a16:creationId xmlns:a16="http://schemas.microsoft.com/office/drawing/2014/main" id="{40041B47-9C13-BB32-699B-5B3C042CBC7F}"/>
              </a:ext>
            </a:extLst>
          </p:cNvPr>
          <p:cNvSpPr/>
          <p:nvPr/>
        </p:nvSpPr>
        <p:spPr>
          <a:xfrm>
            <a:off x="0" y="-1"/>
            <a:ext cx="9163876" cy="480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1" name="直線コネクタ 10">
            <a:extLst>
              <a:ext uri="{FF2B5EF4-FFF2-40B4-BE49-F238E27FC236}">
                <a16:creationId xmlns:a16="http://schemas.microsoft.com/office/drawing/2014/main" id="{DEA86B9D-7FCD-9235-5A1B-67F155E1BEA6}"/>
              </a:ext>
            </a:extLst>
          </p:cNvPr>
          <p:cNvCxnSpPr>
            <a:cxnSpLocks/>
          </p:cNvCxnSpPr>
          <p:nvPr/>
        </p:nvCxnSpPr>
        <p:spPr>
          <a:xfrm>
            <a:off x="-16001" y="480282"/>
            <a:ext cx="9163876" cy="6"/>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852857E2-5B01-2E60-8C72-6B17800E7CC3}"/>
              </a:ext>
            </a:extLst>
          </p:cNvPr>
          <p:cNvCxnSpPr>
            <a:cxnSpLocks/>
          </p:cNvCxnSpPr>
          <p:nvPr/>
        </p:nvCxnSpPr>
        <p:spPr>
          <a:xfrm>
            <a:off x="-19876" y="533289"/>
            <a:ext cx="9163876"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15E69C90-8980-1923-FB17-F33173ED1C9B}"/>
              </a:ext>
            </a:extLst>
          </p:cNvPr>
          <p:cNvSpPr txBox="1"/>
          <p:nvPr/>
        </p:nvSpPr>
        <p:spPr>
          <a:xfrm>
            <a:off x="-19876" y="72878"/>
            <a:ext cx="91638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参考：人権</a:t>
            </a:r>
            <a:r>
              <a:rPr kumimoji="1" lang="en-US" altLang="ja-JP"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DD</a:t>
            </a:r>
            <a:r>
              <a:rPr lang="ja-JP" altLang="en-US" sz="2000" b="1" dirty="0">
                <a:solidFill>
                  <a:prstClr val="black">
                    <a:lumMod val="85000"/>
                    <a:lumOff val="15000"/>
                  </a:prstClr>
                </a:solidFill>
                <a:latin typeface="Meiryo UI" panose="020B0604030504040204" pitchFamily="50" charset="-128"/>
                <a:ea typeface="Meiryo UI" panose="020B0604030504040204" pitchFamily="50" charset="-128"/>
              </a:rPr>
              <a:t>の対応に関する記事（報道機関などの視点）</a:t>
            </a:r>
            <a:endPar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p:txBody>
      </p:sp>
      <p:sp>
        <p:nvSpPr>
          <p:cNvPr id="7" name="テキスト ボックス 6">
            <a:extLst>
              <a:ext uri="{FF2B5EF4-FFF2-40B4-BE49-F238E27FC236}">
                <a16:creationId xmlns:a16="http://schemas.microsoft.com/office/drawing/2014/main" id="{9E19ACF9-5FC5-9F52-EAB7-82EBFDAB7E43}"/>
              </a:ext>
            </a:extLst>
          </p:cNvPr>
          <p:cNvSpPr txBox="1"/>
          <p:nvPr/>
        </p:nvSpPr>
        <p:spPr>
          <a:xfrm>
            <a:off x="0" y="790432"/>
            <a:ext cx="9019309" cy="4031873"/>
          </a:xfrm>
          <a:prstGeom prst="rect">
            <a:avLst/>
          </a:prstGeom>
          <a:noFill/>
          <a:ln>
            <a:noFill/>
          </a:ln>
        </p:spPr>
        <p:txBody>
          <a:bodyPr wrap="square" anchor="ctr">
            <a:spAutoFit/>
          </a:bodyPr>
          <a:lstStyle/>
          <a:p>
            <a:r>
              <a:rPr lang="ja-JP" altLang="en-US" sz="1600" dirty="0">
                <a:solidFill>
                  <a:schemeClr val="tx1">
                    <a:lumMod val="75000"/>
                    <a:lumOff val="25000"/>
                  </a:schemeClr>
                </a:solidFill>
                <a:latin typeface="+mn-ea"/>
              </a:rPr>
              <a:t>・</a:t>
            </a:r>
            <a:r>
              <a:rPr lang="en-US" altLang="ja-JP" sz="1600" dirty="0">
                <a:solidFill>
                  <a:schemeClr val="tx1">
                    <a:lumMod val="75000"/>
                    <a:lumOff val="25000"/>
                  </a:schemeClr>
                </a:solidFill>
                <a:latin typeface="+mn-ea"/>
              </a:rPr>
              <a:t>3</a:t>
            </a:r>
            <a:r>
              <a:rPr lang="ja-JP" altLang="en-US" sz="1600" dirty="0">
                <a:solidFill>
                  <a:schemeClr val="tx1">
                    <a:lumMod val="75000"/>
                    <a:lumOff val="25000"/>
                  </a:schemeClr>
                </a:solidFill>
                <a:latin typeface="+mn-ea"/>
              </a:rPr>
              <a:t>月</a:t>
            </a:r>
            <a:r>
              <a:rPr lang="en-US" altLang="ja-JP" sz="1600" dirty="0">
                <a:solidFill>
                  <a:schemeClr val="tx1">
                    <a:lumMod val="75000"/>
                    <a:lumOff val="25000"/>
                  </a:schemeClr>
                </a:solidFill>
                <a:latin typeface="+mn-ea"/>
              </a:rPr>
              <a:t>4</a:t>
            </a:r>
            <a:r>
              <a:rPr lang="ja-JP" altLang="en-US" sz="1600" dirty="0">
                <a:solidFill>
                  <a:schemeClr val="tx1">
                    <a:lumMod val="75000"/>
                    <a:lumOff val="25000"/>
                  </a:schemeClr>
                </a:solidFill>
                <a:latin typeface="+mn-ea"/>
              </a:rPr>
              <a:t>日 東洋経済オンライン　</a:t>
            </a:r>
            <a:endParaRPr lang="en-US" altLang="ja-JP" sz="1600" dirty="0">
              <a:solidFill>
                <a:schemeClr val="tx1">
                  <a:lumMod val="75000"/>
                  <a:lumOff val="25000"/>
                </a:schemeClr>
              </a:solidFill>
              <a:latin typeface="+mn-ea"/>
            </a:endParaRPr>
          </a:p>
          <a:p>
            <a:r>
              <a:rPr lang="ja-JP" altLang="en-US" sz="1600" dirty="0">
                <a:hlinkClick r:id="rId3"/>
              </a:rPr>
              <a:t> 台湾の日系自動車向け部品会社で強制労働の疑惑 トヨタ</a:t>
            </a:r>
            <a:r>
              <a:rPr lang="en-US" altLang="ja-JP" sz="1600" dirty="0">
                <a:hlinkClick r:id="rId3"/>
              </a:rPr>
              <a:t>､</a:t>
            </a:r>
            <a:r>
              <a:rPr lang="ja-JP" altLang="en-US" sz="1600" dirty="0">
                <a:hlinkClick r:id="rId3"/>
              </a:rPr>
              <a:t>日産</a:t>
            </a:r>
            <a:r>
              <a:rPr lang="en-US" altLang="ja-JP" sz="1600" dirty="0">
                <a:hlinkClick r:id="rId3"/>
              </a:rPr>
              <a:t>､</a:t>
            </a:r>
            <a:r>
              <a:rPr lang="ja-JP" altLang="en-US" sz="1600" dirty="0">
                <a:hlinkClick r:id="rId3"/>
              </a:rPr>
              <a:t>ホンダ</a:t>
            </a:r>
            <a:r>
              <a:rPr lang="en-US" altLang="ja-JP" sz="1600" dirty="0">
                <a:hlinkClick r:id="rId3"/>
              </a:rPr>
              <a:t>､</a:t>
            </a:r>
            <a:r>
              <a:rPr lang="ja-JP" altLang="en-US" sz="1600" dirty="0">
                <a:hlinkClick r:id="rId3"/>
              </a:rPr>
              <a:t>三菱はどう答えるのか </a:t>
            </a:r>
            <a:r>
              <a:rPr lang="en-US" altLang="ja-JP" sz="1600" dirty="0">
                <a:hlinkClick r:id="rId3"/>
              </a:rPr>
              <a:t>| </a:t>
            </a:r>
            <a:r>
              <a:rPr lang="ja-JP" altLang="en-US" sz="1600" dirty="0">
                <a:hlinkClick r:id="rId3"/>
              </a:rPr>
              <a:t>経営 </a:t>
            </a:r>
            <a:r>
              <a:rPr lang="en-US" altLang="ja-JP" sz="1600" dirty="0">
                <a:hlinkClick r:id="rId3"/>
              </a:rPr>
              <a:t>| </a:t>
            </a:r>
            <a:r>
              <a:rPr lang="ja-JP" altLang="en-US" sz="1600" dirty="0">
                <a:hlinkClick r:id="rId3"/>
              </a:rPr>
              <a:t>東洋経済オンライン </a:t>
            </a:r>
            <a:r>
              <a:rPr lang="en-US" altLang="ja-JP" sz="1600" dirty="0">
                <a:hlinkClick r:id="rId3"/>
              </a:rPr>
              <a:t>(toyokeizai.net)</a:t>
            </a:r>
            <a:endParaRPr lang="en-US" altLang="ja-JP" sz="1600" dirty="0"/>
          </a:p>
          <a:p>
            <a:endParaRPr lang="en-US" altLang="ja-JP" sz="1600" dirty="0">
              <a:solidFill>
                <a:schemeClr val="tx1">
                  <a:lumMod val="75000"/>
                  <a:lumOff val="25000"/>
                </a:schemeClr>
              </a:solidFill>
              <a:latin typeface="+mn-ea"/>
            </a:endParaRPr>
          </a:p>
          <a:p>
            <a:endParaRPr lang="en-US" altLang="ja-JP" sz="1600" dirty="0">
              <a:solidFill>
                <a:schemeClr val="tx1">
                  <a:lumMod val="75000"/>
                  <a:lumOff val="25000"/>
                </a:schemeClr>
              </a:solidFill>
              <a:latin typeface="+mn-ea"/>
            </a:endParaRPr>
          </a:p>
          <a:p>
            <a:endParaRPr lang="en-US" altLang="ja-JP" sz="1600" dirty="0">
              <a:solidFill>
                <a:schemeClr val="tx1">
                  <a:lumMod val="75000"/>
                  <a:lumOff val="25000"/>
                </a:schemeClr>
              </a:solidFill>
              <a:latin typeface="+mn-ea"/>
            </a:endParaRPr>
          </a:p>
          <a:p>
            <a:endParaRPr lang="en-US" altLang="ja-JP" sz="1600" dirty="0">
              <a:solidFill>
                <a:schemeClr val="tx1">
                  <a:lumMod val="75000"/>
                  <a:lumOff val="25000"/>
                </a:schemeClr>
              </a:solidFill>
              <a:latin typeface="+mn-ea"/>
            </a:endParaRPr>
          </a:p>
          <a:p>
            <a:endParaRPr lang="en-US" altLang="ja-JP" sz="1600" dirty="0">
              <a:solidFill>
                <a:schemeClr val="tx1">
                  <a:lumMod val="75000"/>
                  <a:lumOff val="25000"/>
                </a:schemeClr>
              </a:solidFill>
              <a:latin typeface="+mn-ea"/>
            </a:endParaRPr>
          </a:p>
          <a:p>
            <a:endParaRPr lang="en-US" altLang="ja-JP" sz="1600" dirty="0">
              <a:solidFill>
                <a:schemeClr val="tx1">
                  <a:lumMod val="75000"/>
                  <a:lumOff val="25000"/>
                </a:schemeClr>
              </a:solidFill>
              <a:latin typeface="+mn-ea"/>
            </a:endParaRPr>
          </a:p>
          <a:p>
            <a:endParaRPr lang="en-US" altLang="ja-JP" sz="1600" dirty="0">
              <a:solidFill>
                <a:schemeClr val="tx1">
                  <a:lumMod val="75000"/>
                  <a:lumOff val="25000"/>
                </a:schemeClr>
              </a:solidFill>
              <a:latin typeface="+mn-ea"/>
            </a:endParaRPr>
          </a:p>
          <a:p>
            <a:endParaRPr lang="en-US" altLang="ja-JP" sz="1600" dirty="0">
              <a:solidFill>
                <a:schemeClr val="tx1">
                  <a:lumMod val="75000"/>
                  <a:lumOff val="25000"/>
                </a:schemeClr>
              </a:solidFill>
              <a:latin typeface="+mn-ea"/>
            </a:endParaRPr>
          </a:p>
          <a:p>
            <a:endParaRPr lang="en-US" altLang="ja-JP" sz="1600" dirty="0">
              <a:solidFill>
                <a:schemeClr val="tx1">
                  <a:lumMod val="75000"/>
                  <a:lumOff val="25000"/>
                </a:schemeClr>
              </a:solidFill>
              <a:latin typeface="+mn-ea"/>
            </a:endParaRPr>
          </a:p>
          <a:p>
            <a:endParaRPr lang="en-US" altLang="ja-JP" sz="1600" dirty="0">
              <a:solidFill>
                <a:schemeClr val="tx1">
                  <a:lumMod val="75000"/>
                  <a:lumOff val="25000"/>
                </a:schemeClr>
              </a:solidFill>
              <a:latin typeface="+mn-ea"/>
            </a:endParaRPr>
          </a:p>
          <a:p>
            <a:endParaRPr lang="en-US" altLang="ja-JP" sz="1600" dirty="0">
              <a:solidFill>
                <a:schemeClr val="tx1">
                  <a:lumMod val="75000"/>
                  <a:lumOff val="25000"/>
                </a:schemeClr>
              </a:solidFill>
              <a:latin typeface="+mn-ea"/>
            </a:endParaRPr>
          </a:p>
          <a:p>
            <a:endParaRPr lang="en-US" altLang="ja-JP" sz="1600" dirty="0">
              <a:solidFill>
                <a:schemeClr val="tx1">
                  <a:lumMod val="75000"/>
                  <a:lumOff val="25000"/>
                </a:schemeClr>
              </a:solidFill>
              <a:latin typeface="+mn-ea"/>
            </a:endParaRPr>
          </a:p>
          <a:p>
            <a:endParaRPr lang="en-US" altLang="ja-JP" sz="1600" dirty="0">
              <a:solidFill>
                <a:schemeClr val="tx1">
                  <a:lumMod val="75000"/>
                  <a:lumOff val="25000"/>
                </a:schemeClr>
              </a:solidFill>
              <a:latin typeface="+mn-ea"/>
            </a:endParaRPr>
          </a:p>
        </p:txBody>
      </p:sp>
      <p:pic>
        <p:nvPicPr>
          <p:cNvPr id="14" name="図 13">
            <a:extLst>
              <a:ext uri="{FF2B5EF4-FFF2-40B4-BE49-F238E27FC236}">
                <a16:creationId xmlns:a16="http://schemas.microsoft.com/office/drawing/2014/main" id="{901AAC81-5D66-D22B-C08E-7A182B68B661}"/>
              </a:ext>
            </a:extLst>
          </p:cNvPr>
          <p:cNvPicPr>
            <a:picLocks noChangeAspect="1"/>
          </p:cNvPicPr>
          <p:nvPr/>
        </p:nvPicPr>
        <p:blipFill rotWithShape="1">
          <a:blip r:embed="rId4"/>
          <a:srcRect l="17727" t="11610" r="41502" b="80177"/>
          <a:stretch/>
        </p:blipFill>
        <p:spPr>
          <a:xfrm>
            <a:off x="0" y="1745673"/>
            <a:ext cx="7459180" cy="845128"/>
          </a:xfrm>
          <a:prstGeom prst="rect">
            <a:avLst/>
          </a:prstGeom>
        </p:spPr>
      </p:pic>
      <p:pic>
        <p:nvPicPr>
          <p:cNvPr id="12" name="図 11">
            <a:extLst>
              <a:ext uri="{FF2B5EF4-FFF2-40B4-BE49-F238E27FC236}">
                <a16:creationId xmlns:a16="http://schemas.microsoft.com/office/drawing/2014/main" id="{BFA36CA3-C192-D7AB-29F2-97251710FE62}"/>
              </a:ext>
            </a:extLst>
          </p:cNvPr>
          <p:cNvPicPr>
            <a:picLocks noChangeAspect="1"/>
          </p:cNvPicPr>
          <p:nvPr/>
        </p:nvPicPr>
        <p:blipFill rotWithShape="1">
          <a:blip r:embed="rId4"/>
          <a:srcRect l="22054" t="73602" r="42790" b="10808"/>
          <a:stretch/>
        </p:blipFill>
        <p:spPr>
          <a:xfrm>
            <a:off x="289580" y="2595572"/>
            <a:ext cx="4793671" cy="1195676"/>
          </a:xfrm>
          <a:prstGeom prst="rect">
            <a:avLst/>
          </a:prstGeom>
        </p:spPr>
      </p:pic>
      <p:pic>
        <p:nvPicPr>
          <p:cNvPr id="10" name="図 9">
            <a:extLst>
              <a:ext uri="{FF2B5EF4-FFF2-40B4-BE49-F238E27FC236}">
                <a16:creationId xmlns:a16="http://schemas.microsoft.com/office/drawing/2014/main" id="{67184DAD-383B-2F1F-BF97-24E689EEA02D}"/>
              </a:ext>
            </a:extLst>
          </p:cNvPr>
          <p:cNvPicPr>
            <a:picLocks noChangeAspect="1"/>
          </p:cNvPicPr>
          <p:nvPr/>
        </p:nvPicPr>
        <p:blipFill rotWithShape="1">
          <a:blip r:embed="rId4"/>
          <a:srcRect l="20757" t="31817" r="41820" b="31010"/>
          <a:stretch/>
        </p:blipFill>
        <p:spPr>
          <a:xfrm>
            <a:off x="1803823" y="3776258"/>
            <a:ext cx="5493283" cy="3069121"/>
          </a:xfrm>
          <a:prstGeom prst="rect">
            <a:avLst/>
          </a:prstGeom>
        </p:spPr>
      </p:pic>
      <p:sp>
        <p:nvSpPr>
          <p:cNvPr id="2" name="正方形/長方形 1">
            <a:extLst>
              <a:ext uri="{FF2B5EF4-FFF2-40B4-BE49-F238E27FC236}">
                <a16:creationId xmlns:a16="http://schemas.microsoft.com/office/drawing/2014/main" id="{A8192BAB-A82A-16A6-0539-9FECDEB08CD8}"/>
              </a:ext>
            </a:extLst>
          </p:cNvPr>
          <p:cNvSpPr/>
          <p:nvPr/>
        </p:nvSpPr>
        <p:spPr>
          <a:xfrm>
            <a:off x="8572500" y="0"/>
            <a:ext cx="571500" cy="471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１３</a:t>
            </a:r>
          </a:p>
        </p:txBody>
      </p:sp>
    </p:spTree>
    <p:extLst>
      <p:ext uri="{BB962C8B-B14F-4D97-AF65-F5344CB8AC3E}">
        <p14:creationId xmlns:p14="http://schemas.microsoft.com/office/powerpoint/2010/main" val="2994875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5485652E-248C-73B5-137A-7ED90122B1F5}"/>
              </a:ext>
            </a:extLst>
          </p:cNvPr>
          <p:cNvSpPr txBox="1"/>
          <p:nvPr/>
        </p:nvSpPr>
        <p:spPr>
          <a:xfrm>
            <a:off x="1775792" y="9939"/>
            <a:ext cx="554934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ビジョン実現活動への人権</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DD</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の反映イメージ</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正方形/長方形 4">
            <a:extLst>
              <a:ext uri="{FF2B5EF4-FFF2-40B4-BE49-F238E27FC236}">
                <a16:creationId xmlns:a16="http://schemas.microsoft.com/office/drawing/2014/main" id="{40041B47-9C13-BB32-699B-5B3C042CBC7F}"/>
              </a:ext>
            </a:extLst>
          </p:cNvPr>
          <p:cNvSpPr/>
          <p:nvPr/>
        </p:nvSpPr>
        <p:spPr>
          <a:xfrm>
            <a:off x="0" y="-1"/>
            <a:ext cx="9163876" cy="480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1" name="直線コネクタ 10">
            <a:extLst>
              <a:ext uri="{FF2B5EF4-FFF2-40B4-BE49-F238E27FC236}">
                <a16:creationId xmlns:a16="http://schemas.microsoft.com/office/drawing/2014/main" id="{DEA86B9D-7FCD-9235-5A1B-67F155E1BEA6}"/>
              </a:ext>
            </a:extLst>
          </p:cNvPr>
          <p:cNvCxnSpPr>
            <a:cxnSpLocks/>
          </p:cNvCxnSpPr>
          <p:nvPr/>
        </p:nvCxnSpPr>
        <p:spPr>
          <a:xfrm>
            <a:off x="-16001" y="480282"/>
            <a:ext cx="9163876" cy="6"/>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852857E2-5B01-2E60-8C72-6B17800E7CC3}"/>
              </a:ext>
            </a:extLst>
          </p:cNvPr>
          <p:cNvCxnSpPr>
            <a:cxnSpLocks/>
          </p:cNvCxnSpPr>
          <p:nvPr/>
        </p:nvCxnSpPr>
        <p:spPr>
          <a:xfrm>
            <a:off x="-19876" y="533289"/>
            <a:ext cx="9163876"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15E69C90-8980-1923-FB17-F33173ED1C9B}"/>
              </a:ext>
            </a:extLst>
          </p:cNvPr>
          <p:cNvSpPr txBox="1"/>
          <p:nvPr/>
        </p:nvSpPr>
        <p:spPr>
          <a:xfrm>
            <a:off x="-19876" y="72878"/>
            <a:ext cx="91638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参考：人権</a:t>
            </a:r>
            <a:r>
              <a:rPr kumimoji="1" lang="en-US" altLang="ja-JP"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DD</a:t>
            </a:r>
            <a:r>
              <a:rPr lang="ja-JP" altLang="en-US" sz="2000" b="1" dirty="0">
                <a:solidFill>
                  <a:prstClr val="black">
                    <a:lumMod val="85000"/>
                    <a:lumOff val="15000"/>
                  </a:prstClr>
                </a:solidFill>
                <a:latin typeface="Meiryo UI" panose="020B0604030504040204" pitchFamily="50" charset="-128"/>
                <a:ea typeface="Meiryo UI" panose="020B0604030504040204" pitchFamily="50" charset="-128"/>
              </a:rPr>
              <a:t>の対応に関する記事（報道機関などの視点）</a:t>
            </a:r>
            <a:endPar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p:txBody>
      </p:sp>
      <p:sp>
        <p:nvSpPr>
          <p:cNvPr id="7" name="テキスト ボックス 6">
            <a:extLst>
              <a:ext uri="{FF2B5EF4-FFF2-40B4-BE49-F238E27FC236}">
                <a16:creationId xmlns:a16="http://schemas.microsoft.com/office/drawing/2014/main" id="{9E19ACF9-5FC5-9F52-EAB7-82EBFDAB7E43}"/>
              </a:ext>
            </a:extLst>
          </p:cNvPr>
          <p:cNvSpPr txBox="1"/>
          <p:nvPr/>
        </p:nvSpPr>
        <p:spPr>
          <a:xfrm>
            <a:off x="0" y="2040022"/>
            <a:ext cx="9019309" cy="4770537"/>
          </a:xfrm>
          <a:prstGeom prst="rect">
            <a:avLst/>
          </a:prstGeom>
          <a:noFill/>
          <a:ln>
            <a:noFill/>
          </a:ln>
        </p:spPr>
        <p:txBody>
          <a:bodyPr wrap="square" anchor="ctr">
            <a:spAutoFit/>
          </a:bodyPr>
          <a:lstStyle/>
          <a:p>
            <a:endParaRPr lang="en-US" altLang="ja-JP" sz="1600" dirty="0">
              <a:solidFill>
                <a:schemeClr val="tx1">
                  <a:lumMod val="75000"/>
                  <a:lumOff val="25000"/>
                </a:schemeClr>
              </a:solidFill>
              <a:latin typeface="+mn-ea"/>
            </a:endParaRPr>
          </a:p>
          <a:p>
            <a:endParaRPr lang="en-US" altLang="ja-JP" sz="1600" dirty="0">
              <a:solidFill>
                <a:schemeClr val="tx1">
                  <a:lumMod val="75000"/>
                  <a:lumOff val="25000"/>
                </a:schemeClr>
              </a:solidFill>
              <a:latin typeface="+mn-ea"/>
            </a:endParaRPr>
          </a:p>
          <a:p>
            <a:endParaRPr lang="en-US" altLang="ja-JP" sz="1600" dirty="0">
              <a:solidFill>
                <a:schemeClr val="tx1">
                  <a:lumMod val="75000"/>
                  <a:lumOff val="25000"/>
                </a:schemeClr>
              </a:solidFill>
              <a:latin typeface="+mn-ea"/>
            </a:endParaRPr>
          </a:p>
          <a:p>
            <a:endParaRPr lang="en-US" altLang="ja-JP" sz="1600" dirty="0">
              <a:solidFill>
                <a:schemeClr val="tx1">
                  <a:lumMod val="75000"/>
                  <a:lumOff val="25000"/>
                </a:schemeClr>
              </a:solidFill>
              <a:latin typeface="+mn-ea"/>
            </a:endParaRPr>
          </a:p>
          <a:p>
            <a:endParaRPr lang="en-US" altLang="ja-JP" sz="1600" dirty="0">
              <a:solidFill>
                <a:schemeClr val="tx1">
                  <a:lumMod val="75000"/>
                  <a:lumOff val="25000"/>
                </a:schemeClr>
              </a:solidFill>
              <a:latin typeface="+mn-ea"/>
            </a:endParaRPr>
          </a:p>
          <a:p>
            <a:endParaRPr lang="en-US" altLang="ja-JP" sz="1600" dirty="0">
              <a:solidFill>
                <a:schemeClr val="tx1">
                  <a:lumMod val="75000"/>
                  <a:lumOff val="25000"/>
                </a:schemeClr>
              </a:solidFill>
              <a:latin typeface="+mn-ea"/>
            </a:endParaRPr>
          </a:p>
          <a:p>
            <a:endParaRPr lang="en-US" altLang="ja-JP" sz="1600" dirty="0">
              <a:solidFill>
                <a:schemeClr val="tx1">
                  <a:lumMod val="75000"/>
                  <a:lumOff val="25000"/>
                </a:schemeClr>
              </a:solidFill>
              <a:latin typeface="+mn-ea"/>
            </a:endParaRPr>
          </a:p>
          <a:p>
            <a:endParaRPr lang="en-US" altLang="ja-JP" sz="1600" dirty="0">
              <a:solidFill>
                <a:schemeClr val="tx1">
                  <a:lumMod val="75000"/>
                  <a:lumOff val="25000"/>
                </a:schemeClr>
              </a:solidFill>
              <a:latin typeface="+mn-ea"/>
            </a:endParaRPr>
          </a:p>
          <a:p>
            <a:endParaRPr lang="en-US" altLang="ja-JP" sz="1600" dirty="0">
              <a:solidFill>
                <a:schemeClr val="tx1">
                  <a:lumMod val="75000"/>
                  <a:lumOff val="25000"/>
                </a:schemeClr>
              </a:solidFill>
              <a:latin typeface="+mn-ea"/>
            </a:endParaRPr>
          </a:p>
          <a:p>
            <a:endParaRPr lang="en-US" altLang="ja-JP" sz="1600" dirty="0">
              <a:solidFill>
                <a:schemeClr val="tx1">
                  <a:lumMod val="75000"/>
                  <a:lumOff val="25000"/>
                </a:schemeClr>
              </a:solidFill>
              <a:latin typeface="+mn-ea"/>
            </a:endParaRPr>
          </a:p>
          <a:p>
            <a:endParaRPr lang="en-US" altLang="ja-JP" sz="1600" dirty="0">
              <a:solidFill>
                <a:schemeClr val="tx1">
                  <a:lumMod val="75000"/>
                  <a:lumOff val="25000"/>
                </a:schemeClr>
              </a:solidFill>
              <a:latin typeface="+mn-ea"/>
            </a:endParaRPr>
          </a:p>
          <a:p>
            <a:endParaRPr lang="en-US" altLang="ja-JP" sz="1600" dirty="0">
              <a:solidFill>
                <a:schemeClr val="tx1">
                  <a:lumMod val="75000"/>
                  <a:lumOff val="25000"/>
                </a:schemeClr>
              </a:solidFill>
              <a:latin typeface="+mn-ea"/>
            </a:endParaRPr>
          </a:p>
          <a:p>
            <a:endParaRPr lang="en-US" altLang="ja-JP" sz="1600" dirty="0">
              <a:solidFill>
                <a:schemeClr val="tx1">
                  <a:lumMod val="75000"/>
                  <a:lumOff val="25000"/>
                </a:schemeClr>
              </a:solidFill>
              <a:latin typeface="+mn-ea"/>
            </a:endParaRPr>
          </a:p>
          <a:p>
            <a:endParaRPr lang="en-US" altLang="ja-JP" sz="1600" dirty="0">
              <a:solidFill>
                <a:schemeClr val="tx1">
                  <a:lumMod val="75000"/>
                  <a:lumOff val="25000"/>
                </a:schemeClr>
              </a:solidFill>
              <a:latin typeface="+mn-ea"/>
            </a:endParaRPr>
          </a:p>
          <a:p>
            <a:endParaRPr lang="en-US" altLang="ja-JP" sz="1600" dirty="0">
              <a:solidFill>
                <a:schemeClr val="tx1">
                  <a:lumMod val="75000"/>
                  <a:lumOff val="25000"/>
                </a:schemeClr>
              </a:solidFill>
              <a:latin typeface="+mn-ea"/>
            </a:endParaRPr>
          </a:p>
          <a:p>
            <a:endParaRPr lang="en-US" altLang="ja-JP" sz="1600" dirty="0">
              <a:solidFill>
                <a:schemeClr val="tx1">
                  <a:lumMod val="75000"/>
                  <a:lumOff val="25000"/>
                </a:schemeClr>
              </a:solidFill>
              <a:latin typeface="+mn-ea"/>
            </a:endParaRPr>
          </a:p>
          <a:p>
            <a:r>
              <a:rPr lang="ja-JP" altLang="en-US" sz="1600" dirty="0">
                <a:solidFill>
                  <a:schemeClr val="tx1">
                    <a:lumMod val="75000"/>
                    <a:lumOff val="25000"/>
                  </a:schemeClr>
                </a:solidFill>
                <a:latin typeface="+mn-ea"/>
              </a:rPr>
              <a:t>・</a:t>
            </a:r>
            <a:r>
              <a:rPr lang="en-US" altLang="ja-JP" sz="1600" dirty="0">
                <a:solidFill>
                  <a:schemeClr val="tx1">
                    <a:lumMod val="75000"/>
                    <a:lumOff val="25000"/>
                  </a:schemeClr>
                </a:solidFill>
                <a:latin typeface="+mn-ea"/>
              </a:rPr>
              <a:t>2</a:t>
            </a:r>
            <a:r>
              <a:rPr lang="ja-JP" altLang="en-US" sz="1600" dirty="0">
                <a:solidFill>
                  <a:schemeClr val="tx1">
                    <a:lumMod val="75000"/>
                    <a:lumOff val="25000"/>
                  </a:schemeClr>
                </a:solidFill>
                <a:latin typeface="+mn-ea"/>
              </a:rPr>
              <a:t>月</a:t>
            </a:r>
            <a:r>
              <a:rPr lang="en-US" altLang="ja-JP" sz="1600" dirty="0">
                <a:solidFill>
                  <a:schemeClr val="tx1">
                    <a:lumMod val="75000"/>
                    <a:lumOff val="25000"/>
                  </a:schemeClr>
                </a:solidFill>
                <a:latin typeface="+mn-ea"/>
              </a:rPr>
              <a:t>16</a:t>
            </a:r>
            <a:r>
              <a:rPr lang="ja-JP" altLang="en-US" sz="1600" dirty="0">
                <a:solidFill>
                  <a:schemeClr val="tx1">
                    <a:lumMod val="75000"/>
                    <a:lumOff val="25000"/>
                  </a:schemeClr>
                </a:solidFill>
                <a:latin typeface="+mn-ea"/>
              </a:rPr>
              <a:t>日 ジェトロの海外ニュース</a:t>
            </a:r>
            <a:r>
              <a:rPr lang="ja-JP" altLang="en-US" sz="1600" dirty="0">
                <a:hlinkClick r:id="rId3"/>
              </a:rPr>
              <a:t> </a:t>
            </a:r>
            <a:endParaRPr lang="en-US" altLang="ja-JP" sz="1600" dirty="0">
              <a:hlinkClick r:id="rId3"/>
            </a:endParaRPr>
          </a:p>
          <a:p>
            <a:r>
              <a:rPr lang="ja-JP" altLang="en-US" sz="1600" dirty="0">
                <a:hlinkClick r:id="rId3"/>
              </a:rPr>
              <a:t>米ウイグル強制労働防止法で</a:t>
            </a:r>
            <a:r>
              <a:rPr lang="en-US" altLang="ja-JP" sz="1600" dirty="0">
                <a:hlinkClick r:id="rId3"/>
              </a:rPr>
              <a:t>VW</a:t>
            </a:r>
            <a:r>
              <a:rPr lang="ja-JP" altLang="en-US" sz="1600" dirty="0">
                <a:hlinkClick r:id="rId3"/>
              </a:rPr>
              <a:t>グループの自動車輸入が差し止め、メディア報道</a:t>
            </a:r>
            <a:r>
              <a:rPr lang="en-US" altLang="ja-JP" sz="1600" dirty="0">
                <a:hlinkClick r:id="rId3"/>
              </a:rPr>
              <a:t>(</a:t>
            </a:r>
            <a:r>
              <a:rPr lang="ja-JP" altLang="en-US" sz="1600" dirty="0">
                <a:hlinkClick r:id="rId3"/>
              </a:rPr>
              <a:t>中国、米国、ドイツ</a:t>
            </a:r>
            <a:r>
              <a:rPr lang="en-US" altLang="ja-JP" sz="1600" dirty="0">
                <a:hlinkClick r:id="rId3"/>
              </a:rPr>
              <a:t>) | </a:t>
            </a:r>
            <a:r>
              <a:rPr lang="ja-JP" altLang="en-US" sz="1600" dirty="0">
                <a:hlinkClick r:id="rId3"/>
              </a:rPr>
              <a:t>ビジネス短信 </a:t>
            </a:r>
            <a:r>
              <a:rPr lang="en-US" altLang="ja-JP" sz="1600" dirty="0">
                <a:hlinkClick r:id="rId3"/>
              </a:rPr>
              <a:t>―</a:t>
            </a:r>
            <a:r>
              <a:rPr lang="ja-JP" altLang="en-US" sz="1600" dirty="0">
                <a:hlinkClick r:id="rId3"/>
              </a:rPr>
              <a:t>ジェトロの海外ニュース </a:t>
            </a:r>
            <a:r>
              <a:rPr lang="en-US" altLang="ja-JP" sz="1600" dirty="0">
                <a:hlinkClick r:id="rId3"/>
              </a:rPr>
              <a:t>- </a:t>
            </a:r>
            <a:r>
              <a:rPr lang="ja-JP" altLang="en-US" sz="1600" dirty="0">
                <a:hlinkClick r:id="rId3"/>
              </a:rPr>
              <a:t>ジェトロ </a:t>
            </a:r>
            <a:r>
              <a:rPr lang="en-US" altLang="ja-JP" sz="1600" dirty="0">
                <a:hlinkClick r:id="rId3"/>
              </a:rPr>
              <a:t>(jetro.go.jp)</a:t>
            </a:r>
            <a:endParaRPr lang="en-US" altLang="ja-JP" sz="1600" dirty="0">
              <a:solidFill>
                <a:schemeClr val="tx1">
                  <a:lumMod val="75000"/>
                  <a:lumOff val="25000"/>
                </a:schemeClr>
              </a:solidFill>
              <a:latin typeface="+mn-ea"/>
            </a:endParaRPr>
          </a:p>
        </p:txBody>
      </p:sp>
      <p:sp>
        <p:nvSpPr>
          <p:cNvPr id="2" name="正方形/長方形 1">
            <a:extLst>
              <a:ext uri="{FF2B5EF4-FFF2-40B4-BE49-F238E27FC236}">
                <a16:creationId xmlns:a16="http://schemas.microsoft.com/office/drawing/2014/main" id="{A8192BAB-A82A-16A6-0539-9FECDEB08CD8}"/>
              </a:ext>
            </a:extLst>
          </p:cNvPr>
          <p:cNvSpPr/>
          <p:nvPr/>
        </p:nvSpPr>
        <p:spPr>
          <a:xfrm>
            <a:off x="8572500" y="0"/>
            <a:ext cx="571500" cy="471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１４</a:t>
            </a:r>
          </a:p>
        </p:txBody>
      </p:sp>
      <p:sp>
        <p:nvSpPr>
          <p:cNvPr id="3" name="正方形/長方形 2">
            <a:extLst>
              <a:ext uri="{FF2B5EF4-FFF2-40B4-BE49-F238E27FC236}">
                <a16:creationId xmlns:a16="http://schemas.microsoft.com/office/drawing/2014/main" id="{922C53BB-0769-9AFB-A31D-F6B113AE5799}"/>
              </a:ext>
            </a:extLst>
          </p:cNvPr>
          <p:cNvSpPr/>
          <p:nvPr/>
        </p:nvSpPr>
        <p:spPr>
          <a:xfrm>
            <a:off x="139146" y="682842"/>
            <a:ext cx="8852454" cy="5205418"/>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テキスト ボックス 3">
            <a:extLst>
              <a:ext uri="{FF2B5EF4-FFF2-40B4-BE49-F238E27FC236}">
                <a16:creationId xmlns:a16="http://schemas.microsoft.com/office/drawing/2014/main" id="{6CEFEFEB-5E6B-AC7F-4DD4-EB5376801D57}"/>
              </a:ext>
            </a:extLst>
          </p:cNvPr>
          <p:cNvSpPr txBox="1"/>
          <p:nvPr/>
        </p:nvSpPr>
        <p:spPr>
          <a:xfrm>
            <a:off x="4553339" y="1978330"/>
            <a:ext cx="448590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CNN</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が新疆ウイグル自治区で</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収容者数百人が目隠しで護送される様子を報道</a:t>
            </a:r>
          </a:p>
        </p:txBody>
      </p:sp>
      <p:pic>
        <p:nvPicPr>
          <p:cNvPr id="8" name="図 7">
            <a:extLst>
              <a:ext uri="{FF2B5EF4-FFF2-40B4-BE49-F238E27FC236}">
                <a16:creationId xmlns:a16="http://schemas.microsoft.com/office/drawing/2014/main" id="{F19C5111-61FD-9E47-9815-28115FD744D8}"/>
              </a:ext>
            </a:extLst>
          </p:cNvPr>
          <p:cNvPicPr>
            <a:picLocks noChangeAspect="1"/>
          </p:cNvPicPr>
          <p:nvPr/>
        </p:nvPicPr>
        <p:blipFill>
          <a:blip r:embed="rId4"/>
          <a:stretch>
            <a:fillRect/>
          </a:stretch>
        </p:blipFill>
        <p:spPr>
          <a:xfrm>
            <a:off x="258419" y="1082847"/>
            <a:ext cx="4247185" cy="2377521"/>
          </a:xfrm>
          <a:prstGeom prst="rect">
            <a:avLst/>
          </a:prstGeom>
        </p:spPr>
      </p:pic>
      <p:sp>
        <p:nvSpPr>
          <p:cNvPr id="15" name="テキスト ボックス 14">
            <a:extLst>
              <a:ext uri="{FF2B5EF4-FFF2-40B4-BE49-F238E27FC236}">
                <a16:creationId xmlns:a16="http://schemas.microsoft.com/office/drawing/2014/main" id="{C7387E26-5586-48B3-4B0F-C467D8AE5AF6}"/>
              </a:ext>
            </a:extLst>
          </p:cNvPr>
          <p:cNvSpPr txBox="1"/>
          <p:nvPr/>
        </p:nvSpPr>
        <p:spPr>
          <a:xfrm>
            <a:off x="238540" y="3609919"/>
            <a:ext cx="8686799"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ウイグル輸入禁止法成立へ</a:t>
            </a:r>
            <a:endPar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米議会通過、強制労働防止で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金</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時事通信</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米上院は</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a:t>
            </a:r>
            <a:r>
              <a:rPr kumimoji="1" lang="ja-JP" altLang="en-US" sz="18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人権侵害を理由に中国・新疆ウイグル自治区からの輸入を全面的に禁止</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する「ウイグル強制労働防止法案」 を全会一致で可決した。</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同自治区にサプライチェーンを抱える日本企業にも影響</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が及ぶ。</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en-US" altLang="ja-JP" b="1" dirty="0">
                <a:solidFill>
                  <a:prstClr val="black"/>
                </a:solidFill>
                <a:latin typeface="Meiryo UI" panose="020B0604030504040204" pitchFamily="50" charset="-128"/>
                <a:ea typeface="Meiryo UI" panose="020B0604030504040204" pitchFamily="50" charset="-128"/>
              </a:rPr>
              <a:t>2022</a:t>
            </a:r>
            <a:r>
              <a:rPr lang="ja-JP" altLang="en-US" b="1" dirty="0">
                <a:solidFill>
                  <a:prstClr val="black"/>
                </a:solidFill>
                <a:latin typeface="Meiryo UI" panose="020B0604030504040204" pitchFamily="50" charset="-128"/>
                <a:ea typeface="Meiryo UI" panose="020B0604030504040204" pitchFamily="50" charset="-128"/>
              </a:rPr>
              <a:t>年</a:t>
            </a: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日から発効</a:t>
            </a:r>
          </a:p>
        </p:txBody>
      </p:sp>
      <p:sp>
        <p:nvSpPr>
          <p:cNvPr id="18" name="テキスト ボックス 17">
            <a:extLst>
              <a:ext uri="{FF2B5EF4-FFF2-40B4-BE49-F238E27FC236}">
                <a16:creationId xmlns:a16="http://schemas.microsoft.com/office/drawing/2014/main" id="{561903BB-6634-F767-0163-6F11086DD5C1}"/>
              </a:ext>
            </a:extLst>
          </p:cNvPr>
          <p:cNvSpPr txBox="1"/>
          <p:nvPr/>
        </p:nvSpPr>
        <p:spPr>
          <a:xfrm>
            <a:off x="1782148" y="723651"/>
            <a:ext cx="554238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ウイグル問題</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正方形/長方形 19">
            <a:extLst>
              <a:ext uri="{FF2B5EF4-FFF2-40B4-BE49-F238E27FC236}">
                <a16:creationId xmlns:a16="http://schemas.microsoft.com/office/drawing/2014/main" id="{5E9A1311-5178-3CCD-A142-8137B2CAC3F2}"/>
              </a:ext>
            </a:extLst>
          </p:cNvPr>
          <p:cNvSpPr/>
          <p:nvPr/>
        </p:nvSpPr>
        <p:spPr>
          <a:xfrm>
            <a:off x="4735016" y="3462724"/>
            <a:ext cx="3942414" cy="117641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人権と政治の問題がリンクし、国家間のより深い対立へつながった。</a:t>
            </a:r>
          </a:p>
        </p:txBody>
      </p:sp>
    </p:spTree>
    <p:extLst>
      <p:ext uri="{BB962C8B-B14F-4D97-AF65-F5344CB8AC3E}">
        <p14:creationId xmlns:p14="http://schemas.microsoft.com/office/powerpoint/2010/main" val="449920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5485652E-248C-73B5-137A-7ED90122B1F5}"/>
              </a:ext>
            </a:extLst>
          </p:cNvPr>
          <p:cNvSpPr txBox="1"/>
          <p:nvPr/>
        </p:nvSpPr>
        <p:spPr>
          <a:xfrm>
            <a:off x="1775792" y="9939"/>
            <a:ext cx="554934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ビジョン実現活動への人権</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DD</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の反映イメージ</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正方形/長方形 4">
            <a:extLst>
              <a:ext uri="{FF2B5EF4-FFF2-40B4-BE49-F238E27FC236}">
                <a16:creationId xmlns:a16="http://schemas.microsoft.com/office/drawing/2014/main" id="{40041B47-9C13-BB32-699B-5B3C042CBC7F}"/>
              </a:ext>
            </a:extLst>
          </p:cNvPr>
          <p:cNvSpPr/>
          <p:nvPr/>
        </p:nvSpPr>
        <p:spPr>
          <a:xfrm>
            <a:off x="0" y="-1"/>
            <a:ext cx="9163876" cy="480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1" name="直線コネクタ 10">
            <a:extLst>
              <a:ext uri="{FF2B5EF4-FFF2-40B4-BE49-F238E27FC236}">
                <a16:creationId xmlns:a16="http://schemas.microsoft.com/office/drawing/2014/main" id="{DEA86B9D-7FCD-9235-5A1B-67F155E1BEA6}"/>
              </a:ext>
            </a:extLst>
          </p:cNvPr>
          <p:cNvCxnSpPr>
            <a:cxnSpLocks/>
          </p:cNvCxnSpPr>
          <p:nvPr/>
        </p:nvCxnSpPr>
        <p:spPr>
          <a:xfrm>
            <a:off x="-16001" y="480282"/>
            <a:ext cx="9163876" cy="6"/>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852857E2-5B01-2E60-8C72-6B17800E7CC3}"/>
              </a:ext>
            </a:extLst>
          </p:cNvPr>
          <p:cNvCxnSpPr>
            <a:cxnSpLocks/>
          </p:cNvCxnSpPr>
          <p:nvPr/>
        </p:nvCxnSpPr>
        <p:spPr>
          <a:xfrm>
            <a:off x="-19876" y="533289"/>
            <a:ext cx="9163876"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15E69C90-8980-1923-FB17-F33173ED1C9B}"/>
              </a:ext>
            </a:extLst>
          </p:cNvPr>
          <p:cNvSpPr txBox="1"/>
          <p:nvPr/>
        </p:nvSpPr>
        <p:spPr>
          <a:xfrm>
            <a:off x="-19876" y="72878"/>
            <a:ext cx="9163876" cy="400110"/>
          </a:xfrm>
          <a:prstGeom prst="rect">
            <a:avLst/>
          </a:prstGeom>
          <a:noFill/>
        </p:spPr>
        <p:txBody>
          <a:bodyPr wrap="square" rtlCol="0">
            <a:spAutoFit/>
          </a:bodyPr>
          <a:lstStyle/>
          <a:p>
            <a:pPr algn="ctr">
              <a:defRPr/>
            </a:pPr>
            <a:r>
              <a:rPr lang="ja-JP" altLang="en-US" sz="2000" b="1" dirty="0">
                <a:solidFill>
                  <a:prstClr val="black">
                    <a:lumMod val="85000"/>
                    <a:lumOff val="15000"/>
                  </a:prstClr>
                </a:solidFill>
                <a:latin typeface="Meiryo UI" panose="020B0604030504040204" pitchFamily="50" charset="-128"/>
                <a:ea typeface="Meiryo UI" panose="020B0604030504040204" pitchFamily="50" charset="-128"/>
              </a:rPr>
              <a:t>そもそも </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「人権」「デュー・ディリジェンス」 </a:t>
            </a:r>
            <a:r>
              <a:rPr lang="ja-JP" altLang="en-US" sz="2000" b="1" dirty="0">
                <a:solidFill>
                  <a:prstClr val="black">
                    <a:lumMod val="85000"/>
                    <a:lumOff val="15000"/>
                  </a:prstClr>
                </a:solidFill>
                <a:latin typeface="Meiryo UI" panose="020B0604030504040204" pitchFamily="50" charset="-128"/>
                <a:ea typeface="Meiryo UI" panose="020B0604030504040204" pitchFamily="50" charset="-128"/>
              </a:rPr>
              <a:t>とは</a:t>
            </a:r>
            <a:endPar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正方形/長方形 1">
            <a:extLst>
              <a:ext uri="{FF2B5EF4-FFF2-40B4-BE49-F238E27FC236}">
                <a16:creationId xmlns:a16="http://schemas.microsoft.com/office/drawing/2014/main" id="{A8192BAB-A82A-16A6-0539-9FECDEB08CD8}"/>
              </a:ext>
            </a:extLst>
          </p:cNvPr>
          <p:cNvSpPr/>
          <p:nvPr/>
        </p:nvSpPr>
        <p:spPr>
          <a:xfrm>
            <a:off x="8572500" y="0"/>
            <a:ext cx="571500" cy="471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１５</a:t>
            </a:r>
          </a:p>
        </p:txBody>
      </p:sp>
      <p:sp>
        <p:nvSpPr>
          <p:cNvPr id="10" name="正方形/長方形 9">
            <a:extLst>
              <a:ext uri="{FF2B5EF4-FFF2-40B4-BE49-F238E27FC236}">
                <a16:creationId xmlns:a16="http://schemas.microsoft.com/office/drawing/2014/main" id="{BAD6A724-2A15-E3F7-1FD7-C03739AEEBB1}"/>
              </a:ext>
            </a:extLst>
          </p:cNvPr>
          <p:cNvSpPr/>
          <p:nvPr/>
        </p:nvSpPr>
        <p:spPr>
          <a:xfrm>
            <a:off x="86139" y="1192691"/>
            <a:ext cx="1689653" cy="3165951"/>
          </a:xfrm>
          <a:prstGeom prst="rect">
            <a:avLst/>
          </a:prstGeom>
          <a:solidFill>
            <a:schemeClr val="bg1">
              <a:lumMod val="95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000" b="1" dirty="0">
                <a:solidFill>
                  <a:schemeClr val="tx1"/>
                </a:solidFill>
                <a:latin typeface="Meiryo UI" panose="020B0604030504040204" pitchFamily="50" charset="-128"/>
                <a:ea typeface="Meiryo UI" panose="020B0604030504040204" pitchFamily="50" charset="-128"/>
              </a:rPr>
              <a:t>人権</a:t>
            </a:r>
          </a:p>
        </p:txBody>
      </p:sp>
      <p:sp>
        <p:nvSpPr>
          <p:cNvPr id="12" name="正方形/長方形 11">
            <a:extLst>
              <a:ext uri="{FF2B5EF4-FFF2-40B4-BE49-F238E27FC236}">
                <a16:creationId xmlns:a16="http://schemas.microsoft.com/office/drawing/2014/main" id="{5BAEDA54-7E26-D51F-3D13-C2F2D2195E72}"/>
              </a:ext>
            </a:extLst>
          </p:cNvPr>
          <p:cNvSpPr/>
          <p:nvPr/>
        </p:nvSpPr>
        <p:spPr>
          <a:xfrm>
            <a:off x="109329" y="4634952"/>
            <a:ext cx="1689653" cy="642728"/>
          </a:xfrm>
          <a:prstGeom prst="rect">
            <a:avLst/>
          </a:prstGeom>
          <a:solidFill>
            <a:schemeClr val="bg1">
              <a:lumMod val="95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デュー・</a:t>
            </a:r>
            <a:endParaRPr kumimoji="1" lang="en-US" altLang="ja-JP" b="1" dirty="0">
              <a:solidFill>
                <a:schemeClr val="tx1"/>
              </a:solidFill>
              <a:latin typeface="Meiryo UI" panose="020B0604030504040204" pitchFamily="50" charset="-128"/>
              <a:ea typeface="Meiryo UI" panose="020B0604030504040204" pitchFamily="50" charset="-128"/>
            </a:endParaRPr>
          </a:p>
          <a:p>
            <a:pPr algn="ctr"/>
            <a:r>
              <a:rPr kumimoji="1" lang="ja-JP" altLang="en-US" b="1" dirty="0">
                <a:solidFill>
                  <a:schemeClr val="tx1"/>
                </a:solidFill>
                <a:latin typeface="Meiryo UI" panose="020B0604030504040204" pitchFamily="50" charset="-128"/>
                <a:ea typeface="Meiryo UI" panose="020B0604030504040204" pitchFamily="50" charset="-128"/>
              </a:rPr>
              <a:t>ディリジェンス</a:t>
            </a:r>
          </a:p>
        </p:txBody>
      </p:sp>
      <p:sp>
        <p:nvSpPr>
          <p:cNvPr id="14" name="正方形/長方形 13">
            <a:extLst>
              <a:ext uri="{FF2B5EF4-FFF2-40B4-BE49-F238E27FC236}">
                <a16:creationId xmlns:a16="http://schemas.microsoft.com/office/drawing/2014/main" id="{54F17960-3E00-57CC-2681-2AED835A005C}"/>
              </a:ext>
            </a:extLst>
          </p:cNvPr>
          <p:cNvSpPr/>
          <p:nvPr/>
        </p:nvSpPr>
        <p:spPr>
          <a:xfrm>
            <a:off x="2001079" y="1192694"/>
            <a:ext cx="6963464" cy="3165952"/>
          </a:xfrm>
          <a:prstGeom prst="rect">
            <a:avLst/>
          </a:prstGeom>
          <a:solidFill>
            <a:schemeClr val="bg1"/>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ja-JP" b="1" dirty="0">
                <a:solidFill>
                  <a:schemeClr val="tx1"/>
                </a:solidFill>
                <a:latin typeface="Meiryo UI" panose="020B0604030504040204" pitchFamily="50" charset="-128"/>
                <a:ea typeface="Meiryo UI" panose="020B0604030504040204" pitchFamily="50" charset="-128"/>
              </a:rPr>
              <a:t> </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3486A68A-9943-146B-5206-FFD81C014CCB}"/>
              </a:ext>
            </a:extLst>
          </p:cNvPr>
          <p:cNvSpPr/>
          <p:nvPr/>
        </p:nvSpPr>
        <p:spPr>
          <a:xfrm>
            <a:off x="2001078" y="4654831"/>
            <a:ext cx="6963465" cy="642728"/>
          </a:xfrm>
          <a:prstGeom prst="rect">
            <a:avLst/>
          </a:prstGeom>
          <a:solidFill>
            <a:schemeClr val="bg1"/>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kumimoji="1" lang="en-US" altLang="ja-JP" b="1" dirty="0">
                <a:solidFill>
                  <a:schemeClr val="tx1"/>
                </a:solidFill>
                <a:latin typeface="Meiryo UI" panose="020B0604030504040204" pitchFamily="50" charset="-128"/>
                <a:ea typeface="Meiryo UI" panose="020B0604030504040204" pitchFamily="50" charset="-128"/>
              </a:rPr>
              <a:t> </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0E18A393-17D0-4B0D-D18B-8C83A1F2BA53}"/>
              </a:ext>
            </a:extLst>
          </p:cNvPr>
          <p:cNvSpPr txBox="1"/>
          <p:nvPr/>
        </p:nvSpPr>
        <p:spPr>
          <a:xfrm>
            <a:off x="2011019" y="1603730"/>
            <a:ext cx="6698421" cy="369332"/>
          </a:xfrm>
          <a:prstGeom prst="rect">
            <a:avLst/>
          </a:prstGeom>
          <a:noFill/>
        </p:spPr>
        <p:txBody>
          <a:bodyPr wrap="square">
            <a:spAutoFit/>
          </a:bodyPr>
          <a:lstStyle/>
          <a:p>
            <a:r>
              <a:rPr lang="en-US" altLang="ja-JP" dirty="0">
                <a:latin typeface="Meiryo UI" panose="020B0604030504040204" pitchFamily="50" charset="-128"/>
                <a:ea typeface="Meiryo UI" panose="020B0604030504040204" pitchFamily="50" charset="-128"/>
                <a:hlinkClick r:id="rId3"/>
              </a:rPr>
              <a:t>https://www.ohchr.org/en/what-are-human-rights</a:t>
            </a:r>
            <a:endParaRPr lang="ja-JP" altLang="en-US"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675D19B3-4B77-5AB8-37DE-DDCF9EAE1CDD}"/>
              </a:ext>
            </a:extLst>
          </p:cNvPr>
          <p:cNvSpPr txBox="1"/>
          <p:nvPr/>
        </p:nvSpPr>
        <p:spPr>
          <a:xfrm>
            <a:off x="2001078" y="1233437"/>
            <a:ext cx="673817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国連 </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“What are Human Rights?”</a:t>
            </a:r>
            <a:endParaRPr lang="en-US" altLang="ja-JP" sz="2400" dirty="0">
              <a:solidFill>
                <a:prstClr val="black"/>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FD0FC698-2934-0FDF-90A4-1CC78DBFB09E}"/>
              </a:ext>
            </a:extLst>
          </p:cNvPr>
          <p:cNvSpPr txBox="1"/>
          <p:nvPr/>
        </p:nvSpPr>
        <p:spPr>
          <a:xfrm>
            <a:off x="2052432" y="1927618"/>
            <a:ext cx="6485282" cy="2431435"/>
          </a:xfrm>
          <a:prstGeom prst="rect">
            <a:avLst/>
          </a:prstGeom>
          <a:noFill/>
        </p:spPr>
        <p:txBody>
          <a:bodyPr wrap="square">
            <a:spAutoFit/>
          </a:bodyPr>
          <a:lstStyle/>
          <a:p>
            <a:r>
              <a:rPr lang="ja-JP" altLang="en-US" sz="2000" dirty="0">
                <a:latin typeface="Meiryo UI" panose="020B0604030504040204" pitchFamily="50" charset="-128"/>
                <a:ea typeface="Meiryo UI" panose="020B0604030504040204" pitchFamily="50" charset="-128"/>
              </a:rPr>
              <a:t>人権とは、</a:t>
            </a:r>
            <a:r>
              <a:rPr lang="ja-JP" altLang="en-US" sz="2400" u="sng" dirty="0">
                <a:latin typeface="Meiryo UI" panose="020B0604030504040204" pitchFamily="50" charset="-128"/>
                <a:ea typeface="Meiryo UI" panose="020B0604030504040204" pitchFamily="50" charset="-128"/>
              </a:rPr>
              <a:t>単に私たちが人間として存在するために有する権利</a:t>
            </a:r>
            <a:r>
              <a:rPr lang="ja-JP" altLang="en-US" sz="2000" dirty="0">
                <a:latin typeface="Meiryo UI" panose="020B0604030504040204" pitchFamily="50" charset="-128"/>
                <a:ea typeface="Meiryo UI" panose="020B0604030504040204" pitchFamily="50" charset="-128"/>
              </a:rPr>
              <a:t>であり、いかなる国家によっても与えられるものではありません。これらの普遍的な権利は、国籍、性別、出身国や民族、肌の色、宗教、言語、その他の地位にかかわらず、私たちすべてに固有のものです。最も基本的な権利である生命権から、食料、教育、労働、健康、自由に対する権利など、生きる価値をもたらすものまで、その範囲は多岐にわたります。</a:t>
            </a:r>
          </a:p>
        </p:txBody>
      </p:sp>
      <p:sp>
        <p:nvSpPr>
          <p:cNvPr id="23" name="テキスト ボックス 22">
            <a:extLst>
              <a:ext uri="{FF2B5EF4-FFF2-40B4-BE49-F238E27FC236}">
                <a16:creationId xmlns:a16="http://schemas.microsoft.com/office/drawing/2014/main" id="{95B9DFA9-F06C-0F82-7467-4AC70B1B674B}"/>
              </a:ext>
            </a:extLst>
          </p:cNvPr>
          <p:cNvSpPr txBox="1"/>
          <p:nvPr/>
        </p:nvSpPr>
        <p:spPr>
          <a:xfrm>
            <a:off x="1962982" y="4756219"/>
            <a:ext cx="7200898" cy="461665"/>
          </a:xfrm>
          <a:prstGeom prst="rect">
            <a:avLst/>
          </a:prstGeom>
          <a:noFill/>
        </p:spPr>
        <p:txBody>
          <a:bodyPr wrap="square">
            <a:spAutoFit/>
          </a:bodyPr>
          <a:lstStyle/>
          <a:p>
            <a:r>
              <a:rPr lang="en-US" altLang="ja-JP" sz="2400" b="1" dirty="0">
                <a:latin typeface="Meiryo UI" panose="020B0604030504040204" pitchFamily="50" charset="-128"/>
                <a:ea typeface="Meiryo UI" panose="020B0604030504040204" pitchFamily="50" charset="-128"/>
              </a:rPr>
              <a:t>Due</a:t>
            </a:r>
            <a:r>
              <a:rPr lang="ja-JP" altLang="en-US" sz="2400" b="1" dirty="0">
                <a:latin typeface="Meiryo UI" panose="020B0604030504040204" pitchFamily="50" charset="-128"/>
                <a:ea typeface="Meiryo UI" panose="020B0604030504040204" pitchFamily="50" charset="-128"/>
              </a:rPr>
              <a:t>（当然行われるべき） </a:t>
            </a:r>
            <a:r>
              <a:rPr lang="en-US" altLang="ja-JP" sz="2400" b="1" dirty="0">
                <a:latin typeface="Meiryo UI" panose="020B0604030504040204" pitchFamily="50" charset="-128"/>
                <a:ea typeface="Meiryo UI" panose="020B0604030504040204" pitchFamily="50" charset="-128"/>
              </a:rPr>
              <a:t>Diligence</a:t>
            </a:r>
            <a:r>
              <a:rPr lang="ja-JP" altLang="en-US" sz="2400" b="1" dirty="0">
                <a:latin typeface="Meiryo UI" panose="020B0604030504040204" pitchFamily="50" charset="-128"/>
                <a:ea typeface="Meiryo UI" panose="020B0604030504040204" pitchFamily="50" charset="-128"/>
              </a:rPr>
              <a:t>（義務・努力）</a:t>
            </a:r>
          </a:p>
        </p:txBody>
      </p:sp>
    </p:spTree>
    <p:extLst>
      <p:ext uri="{BB962C8B-B14F-4D97-AF65-F5344CB8AC3E}">
        <p14:creationId xmlns:p14="http://schemas.microsoft.com/office/powerpoint/2010/main" val="3051446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73614063-D80A-E96C-20CB-5E319F3741C5}"/>
              </a:ext>
            </a:extLst>
          </p:cNvPr>
          <p:cNvSpPr/>
          <p:nvPr/>
        </p:nvSpPr>
        <p:spPr>
          <a:xfrm>
            <a:off x="188393" y="1435397"/>
            <a:ext cx="8817384" cy="5282456"/>
          </a:xfrm>
          <a:prstGeom prst="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 name="正方形/長方形 2">
            <a:extLst>
              <a:ext uri="{FF2B5EF4-FFF2-40B4-BE49-F238E27FC236}">
                <a16:creationId xmlns:a16="http://schemas.microsoft.com/office/drawing/2014/main" id="{C2DFA7AA-F402-9F3B-7DCD-0F5C6A0B9760}"/>
              </a:ext>
            </a:extLst>
          </p:cNvPr>
          <p:cNvSpPr/>
          <p:nvPr/>
        </p:nvSpPr>
        <p:spPr>
          <a:xfrm>
            <a:off x="0" y="-1"/>
            <a:ext cx="9163876" cy="480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5" name="直線コネクタ 4">
            <a:extLst>
              <a:ext uri="{FF2B5EF4-FFF2-40B4-BE49-F238E27FC236}">
                <a16:creationId xmlns:a16="http://schemas.microsoft.com/office/drawing/2014/main" id="{BA05680D-00C3-26E7-224B-8901D60501BF}"/>
              </a:ext>
            </a:extLst>
          </p:cNvPr>
          <p:cNvCxnSpPr>
            <a:cxnSpLocks/>
          </p:cNvCxnSpPr>
          <p:nvPr/>
        </p:nvCxnSpPr>
        <p:spPr>
          <a:xfrm>
            <a:off x="-16001" y="480282"/>
            <a:ext cx="9163876" cy="6"/>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0D6C7EC9-F5CE-6777-6EAC-CB06977464DE}"/>
              </a:ext>
            </a:extLst>
          </p:cNvPr>
          <p:cNvCxnSpPr>
            <a:cxnSpLocks/>
          </p:cNvCxnSpPr>
          <p:nvPr/>
        </p:nvCxnSpPr>
        <p:spPr>
          <a:xfrm>
            <a:off x="-19876" y="533289"/>
            <a:ext cx="9163876"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4CA259D1-E780-B2A4-4383-0D4AF4FEDA70}"/>
              </a:ext>
            </a:extLst>
          </p:cNvPr>
          <p:cNvSpPr txBox="1"/>
          <p:nvPr/>
        </p:nvSpPr>
        <p:spPr>
          <a:xfrm>
            <a:off x="-19876" y="72878"/>
            <a:ext cx="91638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人権</a:t>
            </a:r>
            <a:r>
              <a:rPr kumimoji="1" lang="en-US" altLang="ja-JP"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DD</a:t>
            </a: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 概要</a:t>
            </a:r>
          </a:p>
        </p:txBody>
      </p:sp>
      <p:pic>
        <p:nvPicPr>
          <p:cNvPr id="4" name="図 3">
            <a:extLst>
              <a:ext uri="{FF2B5EF4-FFF2-40B4-BE49-F238E27FC236}">
                <a16:creationId xmlns:a16="http://schemas.microsoft.com/office/drawing/2014/main" id="{FFC23998-2980-5CFA-DE5C-576884D7AB56}"/>
              </a:ext>
            </a:extLst>
          </p:cNvPr>
          <p:cNvPicPr>
            <a:picLocks noChangeAspect="1"/>
          </p:cNvPicPr>
          <p:nvPr/>
        </p:nvPicPr>
        <p:blipFill>
          <a:blip r:embed="rId3"/>
          <a:stretch>
            <a:fillRect/>
          </a:stretch>
        </p:blipFill>
        <p:spPr>
          <a:xfrm>
            <a:off x="287076" y="1940201"/>
            <a:ext cx="5002205" cy="4714120"/>
          </a:xfrm>
          <a:prstGeom prst="rect">
            <a:avLst/>
          </a:prstGeom>
        </p:spPr>
      </p:pic>
      <p:pic>
        <p:nvPicPr>
          <p:cNvPr id="9" name="図 8">
            <a:extLst>
              <a:ext uri="{FF2B5EF4-FFF2-40B4-BE49-F238E27FC236}">
                <a16:creationId xmlns:a16="http://schemas.microsoft.com/office/drawing/2014/main" id="{70C28801-1250-54A4-56BE-B5E76FC1F6C1}"/>
              </a:ext>
            </a:extLst>
          </p:cNvPr>
          <p:cNvPicPr>
            <a:picLocks noChangeAspect="1"/>
          </p:cNvPicPr>
          <p:nvPr/>
        </p:nvPicPr>
        <p:blipFill>
          <a:blip r:embed="rId4"/>
          <a:stretch>
            <a:fillRect/>
          </a:stretch>
        </p:blipFill>
        <p:spPr>
          <a:xfrm>
            <a:off x="5384806" y="1940201"/>
            <a:ext cx="3557174" cy="4714119"/>
          </a:xfrm>
          <a:prstGeom prst="rect">
            <a:avLst/>
          </a:prstGeom>
        </p:spPr>
      </p:pic>
      <p:sp>
        <p:nvSpPr>
          <p:cNvPr id="12" name="テキスト ボックス 11">
            <a:extLst>
              <a:ext uri="{FF2B5EF4-FFF2-40B4-BE49-F238E27FC236}">
                <a16:creationId xmlns:a16="http://schemas.microsoft.com/office/drawing/2014/main" id="{A7D6C5F1-830A-9443-3ED1-B2066C3EF5FD}"/>
              </a:ext>
            </a:extLst>
          </p:cNvPr>
          <p:cNvSpPr txBox="1"/>
          <p:nvPr/>
        </p:nvSpPr>
        <p:spPr>
          <a:xfrm>
            <a:off x="199022" y="1456409"/>
            <a:ext cx="895860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月発行 金属労協</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/JCM</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「責任ある企業行動で明日を拓く 人権デュー・ディリジェンスってなに？」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抜粋</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hlinkClick r:id="rId5"/>
              </a:rPr>
              <a:t>https://www.jcmetal.jp/files/due-diligence-leaflet_etsuran.pdf</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p>
        </p:txBody>
      </p:sp>
      <p:sp>
        <p:nvSpPr>
          <p:cNvPr id="13" name="正方形/長方形 12">
            <a:extLst>
              <a:ext uri="{FF2B5EF4-FFF2-40B4-BE49-F238E27FC236}">
                <a16:creationId xmlns:a16="http://schemas.microsoft.com/office/drawing/2014/main" id="{42A84EAE-FF92-2C56-1B00-F5F732F2357B}"/>
              </a:ext>
            </a:extLst>
          </p:cNvPr>
          <p:cNvSpPr/>
          <p:nvPr/>
        </p:nvSpPr>
        <p:spPr>
          <a:xfrm>
            <a:off x="188393" y="655148"/>
            <a:ext cx="8817384" cy="695188"/>
          </a:xfrm>
          <a:prstGeom prst="rect">
            <a:avLst/>
          </a:prstGeom>
          <a:solidFill>
            <a:srgbClr val="E7F6FF"/>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企業が、自社・サプライチェーン・バリューチェーン内において、直接・間接的な利害関係を有する</a:t>
            </a:r>
            <a:endParaRPr kumimoji="1" lang="en-US" altLang="ja-JP" sz="14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4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ステークホルダーの人権におよぼす負の影響を調査・評価し、それを予防・軽減・是正する一連の取り組み</a:t>
            </a:r>
          </a:p>
        </p:txBody>
      </p:sp>
      <p:sp>
        <p:nvSpPr>
          <p:cNvPr id="2" name="正方形/長方形 1">
            <a:extLst>
              <a:ext uri="{FF2B5EF4-FFF2-40B4-BE49-F238E27FC236}">
                <a16:creationId xmlns:a16="http://schemas.microsoft.com/office/drawing/2014/main" id="{BD2024F3-42B8-5E43-FC77-CAFFFEEB87EC}"/>
              </a:ext>
            </a:extLst>
          </p:cNvPr>
          <p:cNvSpPr/>
          <p:nvPr/>
        </p:nvSpPr>
        <p:spPr>
          <a:xfrm>
            <a:off x="8572500" y="0"/>
            <a:ext cx="571500" cy="471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１６</a:t>
            </a:r>
          </a:p>
        </p:txBody>
      </p:sp>
    </p:spTree>
    <p:extLst>
      <p:ext uri="{BB962C8B-B14F-4D97-AF65-F5344CB8AC3E}">
        <p14:creationId xmlns:p14="http://schemas.microsoft.com/office/powerpoint/2010/main" val="1768559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5485652E-248C-73B5-137A-7ED90122B1F5}"/>
              </a:ext>
            </a:extLst>
          </p:cNvPr>
          <p:cNvSpPr txBox="1"/>
          <p:nvPr/>
        </p:nvSpPr>
        <p:spPr>
          <a:xfrm>
            <a:off x="1775792" y="9939"/>
            <a:ext cx="554934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ビジョン実現活動への人権</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DD</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の反映イメージ</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正方形/長方形 4">
            <a:extLst>
              <a:ext uri="{FF2B5EF4-FFF2-40B4-BE49-F238E27FC236}">
                <a16:creationId xmlns:a16="http://schemas.microsoft.com/office/drawing/2014/main" id="{40041B47-9C13-BB32-699B-5B3C042CBC7F}"/>
              </a:ext>
            </a:extLst>
          </p:cNvPr>
          <p:cNvSpPr/>
          <p:nvPr/>
        </p:nvSpPr>
        <p:spPr>
          <a:xfrm>
            <a:off x="0" y="-1"/>
            <a:ext cx="9163876" cy="480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1" name="直線コネクタ 10">
            <a:extLst>
              <a:ext uri="{FF2B5EF4-FFF2-40B4-BE49-F238E27FC236}">
                <a16:creationId xmlns:a16="http://schemas.microsoft.com/office/drawing/2014/main" id="{DEA86B9D-7FCD-9235-5A1B-67F155E1BEA6}"/>
              </a:ext>
            </a:extLst>
          </p:cNvPr>
          <p:cNvCxnSpPr>
            <a:cxnSpLocks/>
          </p:cNvCxnSpPr>
          <p:nvPr/>
        </p:nvCxnSpPr>
        <p:spPr>
          <a:xfrm>
            <a:off x="-16001" y="480282"/>
            <a:ext cx="9163876" cy="6"/>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852857E2-5B01-2E60-8C72-6B17800E7CC3}"/>
              </a:ext>
            </a:extLst>
          </p:cNvPr>
          <p:cNvCxnSpPr>
            <a:cxnSpLocks/>
          </p:cNvCxnSpPr>
          <p:nvPr/>
        </p:nvCxnSpPr>
        <p:spPr>
          <a:xfrm>
            <a:off x="-19876" y="533289"/>
            <a:ext cx="9163876"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15E69C90-8980-1923-FB17-F33173ED1C9B}"/>
              </a:ext>
            </a:extLst>
          </p:cNvPr>
          <p:cNvSpPr txBox="1"/>
          <p:nvPr/>
        </p:nvSpPr>
        <p:spPr>
          <a:xfrm>
            <a:off x="-19876" y="72878"/>
            <a:ext cx="91638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参考：</a:t>
            </a:r>
            <a:r>
              <a:rPr lang="ja-JP" altLang="en-US" sz="2000" b="1" dirty="0">
                <a:solidFill>
                  <a:prstClr val="black">
                    <a:lumMod val="85000"/>
                    <a:lumOff val="15000"/>
                  </a:prstClr>
                </a:solidFill>
                <a:latin typeface="Meiryo UI" panose="020B0604030504040204" pitchFamily="50" charset="-128"/>
                <a:ea typeface="Meiryo UI" panose="020B0604030504040204" pitchFamily="50" charset="-128"/>
              </a:rPr>
              <a:t>厚生労働省　建設的な労使関係をベースとした取り組み</a:t>
            </a:r>
            <a:endPar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p:txBody>
      </p:sp>
      <p:pic>
        <p:nvPicPr>
          <p:cNvPr id="9" name="図 8">
            <a:extLst>
              <a:ext uri="{FF2B5EF4-FFF2-40B4-BE49-F238E27FC236}">
                <a16:creationId xmlns:a16="http://schemas.microsoft.com/office/drawing/2014/main" id="{A2D336B7-416C-FE7A-5FF7-8125383466A5}"/>
              </a:ext>
            </a:extLst>
          </p:cNvPr>
          <p:cNvPicPr>
            <a:picLocks noChangeAspect="1"/>
          </p:cNvPicPr>
          <p:nvPr/>
        </p:nvPicPr>
        <p:blipFill rotWithShape="1">
          <a:blip r:embed="rId3"/>
          <a:srcRect l="16970" t="10808" r="17121" b="6766"/>
          <a:stretch/>
        </p:blipFill>
        <p:spPr>
          <a:xfrm>
            <a:off x="332507" y="563546"/>
            <a:ext cx="8542957" cy="6009528"/>
          </a:xfrm>
          <a:prstGeom prst="rect">
            <a:avLst/>
          </a:prstGeom>
        </p:spPr>
      </p:pic>
      <p:sp>
        <p:nvSpPr>
          <p:cNvPr id="12" name="テキスト ボックス 11">
            <a:extLst>
              <a:ext uri="{FF2B5EF4-FFF2-40B4-BE49-F238E27FC236}">
                <a16:creationId xmlns:a16="http://schemas.microsoft.com/office/drawing/2014/main" id="{840FA8B6-5236-36C6-686C-6FF950B866BD}"/>
              </a:ext>
            </a:extLst>
          </p:cNvPr>
          <p:cNvSpPr txBox="1"/>
          <p:nvPr/>
        </p:nvSpPr>
        <p:spPr>
          <a:xfrm>
            <a:off x="1451263" y="6516378"/>
            <a:ext cx="7235537" cy="646331"/>
          </a:xfrm>
          <a:prstGeom prst="rect">
            <a:avLst/>
          </a:prstGeom>
          <a:noFill/>
        </p:spPr>
        <p:txBody>
          <a:bodyPr wrap="square">
            <a:spAutoFit/>
          </a:bodyPr>
          <a:lstStyle/>
          <a:p>
            <a:r>
              <a:rPr lang="ja-JP" altLang="en-US" dirty="0">
                <a:hlinkClick r:id="rId4"/>
              </a:rPr>
              <a:t>https://www.mhlw.go.jp/content/10501000/001181135.pdf</a:t>
            </a:r>
            <a:endParaRPr lang="en-US" altLang="ja-JP" dirty="0"/>
          </a:p>
          <a:p>
            <a:endParaRPr lang="ja-JP" altLang="en-US" dirty="0"/>
          </a:p>
        </p:txBody>
      </p:sp>
      <p:sp>
        <p:nvSpPr>
          <p:cNvPr id="2" name="正方形/長方形 1">
            <a:extLst>
              <a:ext uri="{FF2B5EF4-FFF2-40B4-BE49-F238E27FC236}">
                <a16:creationId xmlns:a16="http://schemas.microsoft.com/office/drawing/2014/main" id="{A19B03B3-EEF3-08CE-C807-C5E7CAC62E95}"/>
              </a:ext>
            </a:extLst>
          </p:cNvPr>
          <p:cNvSpPr/>
          <p:nvPr/>
        </p:nvSpPr>
        <p:spPr>
          <a:xfrm>
            <a:off x="8572500" y="0"/>
            <a:ext cx="571500" cy="471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１７</a:t>
            </a:r>
            <a:endParaRPr kumimoji="1" lang="en-US" altLang="ja-JP" dirty="0">
              <a:solidFill>
                <a:schemeClr val="tx1"/>
              </a:solidFill>
            </a:endParaRPr>
          </a:p>
        </p:txBody>
      </p:sp>
    </p:spTree>
    <p:extLst>
      <p:ext uri="{BB962C8B-B14F-4D97-AF65-F5344CB8AC3E}">
        <p14:creationId xmlns:p14="http://schemas.microsoft.com/office/powerpoint/2010/main" val="2948738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3F61E-C944-E85B-7B18-F16C476E74E6}"/>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DB31DA5C-AB22-1EAA-4F7F-2B060E3F7D0A}"/>
              </a:ext>
            </a:extLst>
          </p:cNvPr>
          <p:cNvSpPr txBox="1"/>
          <p:nvPr/>
        </p:nvSpPr>
        <p:spPr>
          <a:xfrm>
            <a:off x="1775792" y="9939"/>
            <a:ext cx="554934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ビジョン実現活動への人権</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DD</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の反映イメージ</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正方形/長方形 4">
            <a:extLst>
              <a:ext uri="{FF2B5EF4-FFF2-40B4-BE49-F238E27FC236}">
                <a16:creationId xmlns:a16="http://schemas.microsoft.com/office/drawing/2014/main" id="{87C6E1FA-C79A-64A5-B58D-1F27C127B194}"/>
              </a:ext>
            </a:extLst>
          </p:cNvPr>
          <p:cNvSpPr/>
          <p:nvPr/>
        </p:nvSpPr>
        <p:spPr>
          <a:xfrm>
            <a:off x="0" y="-1"/>
            <a:ext cx="9163876" cy="480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1" name="直線コネクタ 10">
            <a:extLst>
              <a:ext uri="{FF2B5EF4-FFF2-40B4-BE49-F238E27FC236}">
                <a16:creationId xmlns:a16="http://schemas.microsoft.com/office/drawing/2014/main" id="{01E4FA11-B0F1-FEE5-F4C8-28404667695F}"/>
              </a:ext>
            </a:extLst>
          </p:cNvPr>
          <p:cNvCxnSpPr>
            <a:cxnSpLocks/>
          </p:cNvCxnSpPr>
          <p:nvPr/>
        </p:nvCxnSpPr>
        <p:spPr>
          <a:xfrm>
            <a:off x="-16001" y="480282"/>
            <a:ext cx="9163876" cy="6"/>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8B232923-D699-E881-0DA3-5DE51E46AEEB}"/>
              </a:ext>
            </a:extLst>
          </p:cNvPr>
          <p:cNvCxnSpPr>
            <a:cxnSpLocks/>
          </p:cNvCxnSpPr>
          <p:nvPr/>
        </p:nvCxnSpPr>
        <p:spPr>
          <a:xfrm>
            <a:off x="-19876" y="533289"/>
            <a:ext cx="9163876"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FB981352-835E-5F79-97A5-0DD40C39F703}"/>
              </a:ext>
            </a:extLst>
          </p:cNvPr>
          <p:cNvSpPr txBox="1"/>
          <p:nvPr/>
        </p:nvSpPr>
        <p:spPr>
          <a:xfrm>
            <a:off x="-19876" y="72878"/>
            <a:ext cx="91638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参考：</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「ビジネスと人権」に関連</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する動き</a:t>
            </a:r>
            <a:endPar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p:txBody>
      </p:sp>
      <p:sp>
        <p:nvSpPr>
          <p:cNvPr id="2" name="四角形: 角を丸くする 1">
            <a:extLst>
              <a:ext uri="{FF2B5EF4-FFF2-40B4-BE49-F238E27FC236}">
                <a16:creationId xmlns:a16="http://schemas.microsoft.com/office/drawing/2014/main" id="{30063DF2-4E76-6BCF-7F01-D217264DD96C}"/>
              </a:ext>
            </a:extLst>
          </p:cNvPr>
          <p:cNvSpPr/>
          <p:nvPr/>
        </p:nvSpPr>
        <p:spPr>
          <a:xfrm>
            <a:off x="3197529" y="596038"/>
            <a:ext cx="1820603" cy="468246"/>
          </a:xfrm>
          <a:prstGeom prst="roundRect">
            <a:avLst/>
          </a:prstGeom>
          <a:solidFill>
            <a:schemeClr val="accent6">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四角形: 角を丸くする 2">
            <a:extLst>
              <a:ext uri="{FF2B5EF4-FFF2-40B4-BE49-F238E27FC236}">
                <a16:creationId xmlns:a16="http://schemas.microsoft.com/office/drawing/2014/main" id="{8967912E-247D-DF9B-903E-10702A8F5469}"/>
              </a:ext>
            </a:extLst>
          </p:cNvPr>
          <p:cNvSpPr/>
          <p:nvPr/>
        </p:nvSpPr>
        <p:spPr>
          <a:xfrm>
            <a:off x="498387" y="601392"/>
            <a:ext cx="2119689" cy="468246"/>
          </a:xfrm>
          <a:prstGeom prst="roundRect">
            <a:avLst/>
          </a:prstGeom>
          <a:solidFill>
            <a:schemeClr val="accent6">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4" name="表 3">
            <a:extLst>
              <a:ext uri="{FF2B5EF4-FFF2-40B4-BE49-F238E27FC236}">
                <a16:creationId xmlns:a16="http://schemas.microsoft.com/office/drawing/2014/main" id="{20DF3CF1-33CF-BBC0-EEC9-C917C066290D}"/>
              </a:ext>
            </a:extLst>
          </p:cNvPr>
          <p:cNvGraphicFramePr>
            <a:graphicFrameLocks noGrp="1"/>
          </p:cNvGraphicFramePr>
          <p:nvPr/>
        </p:nvGraphicFramePr>
        <p:xfrm>
          <a:off x="534614" y="1142734"/>
          <a:ext cx="8455481" cy="5704285"/>
        </p:xfrm>
        <a:graphic>
          <a:graphicData uri="http://schemas.openxmlformats.org/drawingml/2006/table">
            <a:tbl>
              <a:tblPr>
                <a:effectLst>
                  <a:outerShdw blurRad="50800" dist="38100" dir="2700000" algn="tl" rotWithShape="0">
                    <a:prstClr val="black">
                      <a:alpha val="40000"/>
                    </a:prstClr>
                  </a:outerShdw>
                </a:effectLst>
              </a:tblPr>
              <a:tblGrid>
                <a:gridCol w="818666">
                  <a:extLst>
                    <a:ext uri="{9D8B030D-6E8A-4147-A177-3AD203B41FA5}">
                      <a16:colId xmlns:a16="http://schemas.microsoft.com/office/drawing/2014/main" val="2429128490"/>
                    </a:ext>
                  </a:extLst>
                </a:gridCol>
                <a:gridCol w="509121">
                  <a:extLst>
                    <a:ext uri="{9D8B030D-6E8A-4147-A177-3AD203B41FA5}">
                      <a16:colId xmlns:a16="http://schemas.microsoft.com/office/drawing/2014/main" val="3847070950"/>
                    </a:ext>
                  </a:extLst>
                </a:gridCol>
                <a:gridCol w="509121">
                  <a:extLst>
                    <a:ext uri="{9D8B030D-6E8A-4147-A177-3AD203B41FA5}">
                      <a16:colId xmlns:a16="http://schemas.microsoft.com/office/drawing/2014/main" val="4206007763"/>
                    </a:ext>
                  </a:extLst>
                </a:gridCol>
                <a:gridCol w="509121">
                  <a:extLst>
                    <a:ext uri="{9D8B030D-6E8A-4147-A177-3AD203B41FA5}">
                      <a16:colId xmlns:a16="http://schemas.microsoft.com/office/drawing/2014/main" val="1610917117"/>
                    </a:ext>
                  </a:extLst>
                </a:gridCol>
                <a:gridCol w="509121">
                  <a:extLst>
                    <a:ext uri="{9D8B030D-6E8A-4147-A177-3AD203B41FA5}">
                      <a16:colId xmlns:a16="http://schemas.microsoft.com/office/drawing/2014/main" val="3842073841"/>
                    </a:ext>
                  </a:extLst>
                </a:gridCol>
                <a:gridCol w="509121">
                  <a:extLst>
                    <a:ext uri="{9D8B030D-6E8A-4147-A177-3AD203B41FA5}">
                      <a16:colId xmlns:a16="http://schemas.microsoft.com/office/drawing/2014/main" val="4227419825"/>
                    </a:ext>
                  </a:extLst>
                </a:gridCol>
                <a:gridCol w="509121">
                  <a:extLst>
                    <a:ext uri="{9D8B030D-6E8A-4147-A177-3AD203B41FA5}">
                      <a16:colId xmlns:a16="http://schemas.microsoft.com/office/drawing/2014/main" val="2639055329"/>
                    </a:ext>
                  </a:extLst>
                </a:gridCol>
                <a:gridCol w="509121">
                  <a:extLst>
                    <a:ext uri="{9D8B030D-6E8A-4147-A177-3AD203B41FA5}">
                      <a16:colId xmlns:a16="http://schemas.microsoft.com/office/drawing/2014/main" val="3768032719"/>
                    </a:ext>
                  </a:extLst>
                </a:gridCol>
                <a:gridCol w="509121">
                  <a:extLst>
                    <a:ext uri="{9D8B030D-6E8A-4147-A177-3AD203B41FA5}">
                      <a16:colId xmlns:a16="http://schemas.microsoft.com/office/drawing/2014/main" val="2448458749"/>
                    </a:ext>
                  </a:extLst>
                </a:gridCol>
                <a:gridCol w="509121">
                  <a:extLst>
                    <a:ext uri="{9D8B030D-6E8A-4147-A177-3AD203B41FA5}">
                      <a16:colId xmlns:a16="http://schemas.microsoft.com/office/drawing/2014/main" val="1898262935"/>
                    </a:ext>
                  </a:extLst>
                </a:gridCol>
                <a:gridCol w="509121">
                  <a:extLst>
                    <a:ext uri="{9D8B030D-6E8A-4147-A177-3AD203B41FA5}">
                      <a16:colId xmlns:a16="http://schemas.microsoft.com/office/drawing/2014/main" val="1531785130"/>
                    </a:ext>
                  </a:extLst>
                </a:gridCol>
                <a:gridCol w="509121">
                  <a:extLst>
                    <a:ext uri="{9D8B030D-6E8A-4147-A177-3AD203B41FA5}">
                      <a16:colId xmlns:a16="http://schemas.microsoft.com/office/drawing/2014/main" val="1721768011"/>
                    </a:ext>
                  </a:extLst>
                </a:gridCol>
                <a:gridCol w="509121">
                  <a:extLst>
                    <a:ext uri="{9D8B030D-6E8A-4147-A177-3AD203B41FA5}">
                      <a16:colId xmlns:a16="http://schemas.microsoft.com/office/drawing/2014/main" val="3780371710"/>
                    </a:ext>
                  </a:extLst>
                </a:gridCol>
                <a:gridCol w="509121">
                  <a:extLst>
                    <a:ext uri="{9D8B030D-6E8A-4147-A177-3AD203B41FA5}">
                      <a16:colId xmlns:a16="http://schemas.microsoft.com/office/drawing/2014/main" val="2629559796"/>
                    </a:ext>
                  </a:extLst>
                </a:gridCol>
                <a:gridCol w="509121">
                  <a:extLst>
                    <a:ext uri="{9D8B030D-6E8A-4147-A177-3AD203B41FA5}">
                      <a16:colId xmlns:a16="http://schemas.microsoft.com/office/drawing/2014/main" val="2062791411"/>
                    </a:ext>
                  </a:extLst>
                </a:gridCol>
                <a:gridCol w="509121">
                  <a:extLst>
                    <a:ext uri="{9D8B030D-6E8A-4147-A177-3AD203B41FA5}">
                      <a16:colId xmlns:a16="http://schemas.microsoft.com/office/drawing/2014/main" val="3218415969"/>
                    </a:ext>
                  </a:extLst>
                </a:gridCol>
              </a:tblGrid>
              <a:tr h="406204">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1990</a:t>
                      </a:r>
                    </a:p>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後半～</a:t>
                      </a:r>
                    </a:p>
                  </a:txBody>
                  <a:tcPr marL="7348" marR="7348" marT="73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2009</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348" marR="7348" marT="73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2010</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348" marR="7348" marT="73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2011</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348" marR="7348" marT="73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2012</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348" marR="7348" marT="73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2013</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348" marR="7348" marT="73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2014</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348" marR="7348" marT="73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2015</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348" marR="7348" marT="73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2016</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348" marR="7348" marT="73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2017</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348" marR="7348" marT="73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2018</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348" marR="7348" marT="73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2019</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348" marR="7348" marT="73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2020</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348" marR="7348" marT="73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2021</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348" marR="7348" marT="73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2022</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348" marR="7348" marT="73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2023</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348" marR="7348" marT="73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2950675691"/>
                  </a:ext>
                </a:extLst>
              </a:tr>
              <a:tr h="5298081">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348" marR="7348" marT="734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7348" marR="7348" marT="734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7348" marR="7348" marT="734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7348" marR="7348" marT="734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7348" marR="7348" marT="734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7348" marR="7348" marT="734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7348" marR="7348" marT="734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7348" marR="7348" marT="734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7348" marR="7348" marT="734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7348" marR="7348" marT="734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7348" marR="7348" marT="734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348" marR="7348" marT="734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348" marR="7348" marT="734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348" marR="7348" marT="734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348" marR="7348" marT="734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348" marR="7348" marT="734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81183878"/>
                  </a:ext>
                </a:extLst>
              </a:tr>
            </a:tbl>
          </a:graphicData>
        </a:graphic>
      </p:graphicFrame>
      <p:sp>
        <p:nvSpPr>
          <p:cNvPr id="8" name="テキスト ボックス 7">
            <a:extLst>
              <a:ext uri="{FF2B5EF4-FFF2-40B4-BE49-F238E27FC236}">
                <a16:creationId xmlns:a16="http://schemas.microsoft.com/office/drawing/2014/main" id="{6D93A936-2957-A54E-D1A9-ADA1BCB26F63}"/>
              </a:ext>
            </a:extLst>
          </p:cNvPr>
          <p:cNvSpPr txBox="1"/>
          <p:nvPr/>
        </p:nvSpPr>
        <p:spPr>
          <a:xfrm>
            <a:off x="620702" y="1706821"/>
            <a:ext cx="2119688" cy="523220"/>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2000</a:t>
            </a: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国連グローバル・コンパクト</a:t>
            </a:r>
            <a:endParaRPr lang="en-US" altLang="ja-JP" sz="1400" b="1"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8368518A-355D-2969-0FCE-E7D089EF1362}"/>
              </a:ext>
            </a:extLst>
          </p:cNvPr>
          <p:cNvSpPr txBox="1"/>
          <p:nvPr/>
        </p:nvSpPr>
        <p:spPr>
          <a:xfrm>
            <a:off x="2581148" y="1706821"/>
            <a:ext cx="3296579" cy="307777"/>
          </a:xfrm>
          <a:prstGeom prst="rect">
            <a:avLst/>
          </a:prstGeom>
          <a:noFill/>
        </p:spPr>
        <p:txBody>
          <a:bodyPr wrap="square" rtlCol="0">
            <a:spAutoFit/>
          </a:bodyPr>
          <a:lstStyle/>
          <a:p>
            <a:r>
              <a:rPr lang="ja-JP" altLang="en-US" sz="1400" b="1" dirty="0">
                <a:solidFill>
                  <a:srgbClr val="FF0000"/>
                </a:solidFill>
                <a:latin typeface="Meiryo UI" panose="020B0604030504040204" pitchFamily="50" charset="-128"/>
                <a:ea typeface="Meiryo UI" panose="020B0604030504040204" pitchFamily="50" charset="-128"/>
              </a:rPr>
              <a:t>▼国連「ビジネスと人権に関する指導原則」</a:t>
            </a:r>
            <a:endParaRPr lang="en-US" altLang="ja-JP" sz="1400" b="1" dirty="0">
              <a:solidFill>
                <a:srgbClr val="FF0000"/>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70911A4D-6E31-0E4B-DC2B-48984DBF9A35}"/>
              </a:ext>
            </a:extLst>
          </p:cNvPr>
          <p:cNvSpPr txBox="1"/>
          <p:nvPr/>
        </p:nvSpPr>
        <p:spPr>
          <a:xfrm>
            <a:off x="6661484" y="1724237"/>
            <a:ext cx="2538810" cy="523220"/>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指導原則</a:t>
            </a:r>
            <a:endParaRPr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　今後</a:t>
            </a:r>
            <a:r>
              <a:rPr lang="en-US" altLang="ja-JP" sz="1400" b="1" dirty="0">
                <a:latin typeface="Meiryo UI" panose="020B0604030504040204" pitchFamily="50" charset="-128"/>
                <a:ea typeface="Meiryo UI" panose="020B0604030504040204" pitchFamily="50" charset="-128"/>
              </a:rPr>
              <a:t>10</a:t>
            </a:r>
            <a:r>
              <a:rPr lang="ja-JP" altLang="en-US" sz="1400" b="1" dirty="0">
                <a:latin typeface="Meiryo UI" panose="020B0604030504040204" pitchFamily="50" charset="-128"/>
                <a:ea typeface="Meiryo UI" panose="020B0604030504040204" pitchFamily="50" charset="-128"/>
              </a:rPr>
              <a:t>年のロードマップ</a:t>
            </a:r>
            <a:endParaRPr lang="en-US" altLang="ja-JP" sz="1400" b="1"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B688695B-DF66-49D9-09C2-88A73D0F4BEF}"/>
              </a:ext>
            </a:extLst>
          </p:cNvPr>
          <p:cNvSpPr txBox="1"/>
          <p:nvPr/>
        </p:nvSpPr>
        <p:spPr>
          <a:xfrm>
            <a:off x="6955870" y="4037805"/>
            <a:ext cx="2215883" cy="523220"/>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▼政府</a:t>
            </a:r>
            <a:r>
              <a:rPr lang="ja-JP" altLang="en-US" sz="1400" b="1" dirty="0">
                <a:latin typeface="Meiryo UI" panose="020B0604030504040204" pitchFamily="50" charset="-128"/>
                <a:ea typeface="Meiryo UI" panose="020B0604030504040204" pitchFamily="50" charset="-128"/>
              </a:rPr>
              <a:t>「ビジネスと人権」に</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関する行動計画</a:t>
            </a:r>
            <a:r>
              <a:rPr lang="en-US" altLang="ja-JP" sz="1400" b="1" dirty="0">
                <a:latin typeface="Meiryo UI" panose="020B0604030504040204" pitchFamily="50" charset="-128"/>
                <a:ea typeface="Meiryo UI" panose="020B0604030504040204" pitchFamily="50" charset="-128"/>
              </a:rPr>
              <a:t>(NAP)</a:t>
            </a:r>
          </a:p>
        </p:txBody>
      </p:sp>
      <p:grpSp>
        <p:nvGrpSpPr>
          <p:cNvPr id="14" name="グループ化 13">
            <a:extLst>
              <a:ext uri="{FF2B5EF4-FFF2-40B4-BE49-F238E27FC236}">
                <a16:creationId xmlns:a16="http://schemas.microsoft.com/office/drawing/2014/main" id="{30E63C0C-C853-EC1B-67C7-57FB9906D905}"/>
              </a:ext>
            </a:extLst>
          </p:cNvPr>
          <p:cNvGrpSpPr/>
          <p:nvPr/>
        </p:nvGrpSpPr>
        <p:grpSpPr>
          <a:xfrm>
            <a:off x="1215563" y="1199519"/>
            <a:ext cx="206167" cy="303573"/>
            <a:chOff x="-1380937" y="4031658"/>
            <a:chExt cx="195921" cy="523220"/>
          </a:xfrm>
        </p:grpSpPr>
        <p:sp>
          <p:nvSpPr>
            <p:cNvPr id="15" name="フリーフォーム: 図形 14">
              <a:extLst>
                <a:ext uri="{FF2B5EF4-FFF2-40B4-BE49-F238E27FC236}">
                  <a16:creationId xmlns:a16="http://schemas.microsoft.com/office/drawing/2014/main" id="{00C9603A-C7E3-540A-7137-019F1E9EE7B6}"/>
                </a:ext>
              </a:extLst>
            </p:cNvPr>
            <p:cNvSpPr/>
            <p:nvPr/>
          </p:nvSpPr>
          <p:spPr>
            <a:xfrm rot="5400000">
              <a:off x="-1503022" y="4236871"/>
              <a:ext cx="523220" cy="112793"/>
            </a:xfrm>
            <a:custGeom>
              <a:avLst/>
              <a:gdLst>
                <a:gd name="connsiteX0" fmla="*/ 0 w 902336"/>
                <a:gd name="connsiteY0" fmla="*/ 367364 h 367364"/>
                <a:gd name="connsiteX1" fmla="*/ 310896 w 902336"/>
                <a:gd name="connsiteY1" fmla="*/ 29036 h 367364"/>
                <a:gd name="connsiteX2" fmla="*/ 566928 w 902336"/>
                <a:gd name="connsiteY2" fmla="*/ 330788 h 367364"/>
                <a:gd name="connsiteX3" fmla="*/ 877824 w 902336"/>
                <a:gd name="connsiteY3" fmla="*/ 29036 h 367364"/>
                <a:gd name="connsiteX4" fmla="*/ 859536 w 902336"/>
                <a:gd name="connsiteY4" fmla="*/ 29036 h 367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336" h="367364">
                  <a:moveTo>
                    <a:pt x="0" y="367364"/>
                  </a:moveTo>
                  <a:cubicBezTo>
                    <a:pt x="108204" y="201248"/>
                    <a:pt x="216408" y="35132"/>
                    <a:pt x="310896" y="29036"/>
                  </a:cubicBezTo>
                  <a:cubicBezTo>
                    <a:pt x="405384" y="22940"/>
                    <a:pt x="472440" y="330788"/>
                    <a:pt x="566928" y="330788"/>
                  </a:cubicBezTo>
                  <a:cubicBezTo>
                    <a:pt x="661416" y="330788"/>
                    <a:pt x="877824" y="29036"/>
                    <a:pt x="877824" y="29036"/>
                  </a:cubicBezTo>
                  <a:cubicBezTo>
                    <a:pt x="926592" y="-21256"/>
                    <a:pt x="893064" y="3890"/>
                    <a:pt x="859536" y="2903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6" name="フリーフォーム: 図形 15">
              <a:extLst>
                <a:ext uri="{FF2B5EF4-FFF2-40B4-BE49-F238E27FC236}">
                  <a16:creationId xmlns:a16="http://schemas.microsoft.com/office/drawing/2014/main" id="{5E83AC8D-B44B-0B3A-BE06-A44257B9AFCD}"/>
                </a:ext>
              </a:extLst>
            </p:cNvPr>
            <p:cNvSpPr/>
            <p:nvPr/>
          </p:nvSpPr>
          <p:spPr>
            <a:xfrm rot="5400000">
              <a:off x="-1582380" y="4240641"/>
              <a:ext cx="515679" cy="112794"/>
            </a:xfrm>
            <a:custGeom>
              <a:avLst/>
              <a:gdLst>
                <a:gd name="connsiteX0" fmla="*/ 0 w 902336"/>
                <a:gd name="connsiteY0" fmla="*/ 367364 h 367364"/>
                <a:gd name="connsiteX1" fmla="*/ 310896 w 902336"/>
                <a:gd name="connsiteY1" fmla="*/ 29036 h 367364"/>
                <a:gd name="connsiteX2" fmla="*/ 566928 w 902336"/>
                <a:gd name="connsiteY2" fmla="*/ 330788 h 367364"/>
                <a:gd name="connsiteX3" fmla="*/ 877824 w 902336"/>
                <a:gd name="connsiteY3" fmla="*/ 29036 h 367364"/>
                <a:gd name="connsiteX4" fmla="*/ 859536 w 902336"/>
                <a:gd name="connsiteY4" fmla="*/ 29036 h 367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336" h="367364">
                  <a:moveTo>
                    <a:pt x="0" y="367364"/>
                  </a:moveTo>
                  <a:cubicBezTo>
                    <a:pt x="108204" y="201248"/>
                    <a:pt x="216408" y="35132"/>
                    <a:pt x="310896" y="29036"/>
                  </a:cubicBezTo>
                  <a:cubicBezTo>
                    <a:pt x="405384" y="22940"/>
                    <a:pt x="472440" y="330788"/>
                    <a:pt x="566928" y="330788"/>
                  </a:cubicBezTo>
                  <a:cubicBezTo>
                    <a:pt x="661416" y="330788"/>
                    <a:pt x="877824" y="29036"/>
                    <a:pt x="877824" y="29036"/>
                  </a:cubicBezTo>
                  <a:cubicBezTo>
                    <a:pt x="926592" y="-21256"/>
                    <a:pt x="893064" y="3890"/>
                    <a:pt x="859536" y="2903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sp>
        <p:nvSpPr>
          <p:cNvPr id="17" name="テキスト ボックス 16">
            <a:extLst>
              <a:ext uri="{FF2B5EF4-FFF2-40B4-BE49-F238E27FC236}">
                <a16:creationId xmlns:a16="http://schemas.microsoft.com/office/drawing/2014/main" id="{C73C25A6-8D71-57BA-CC34-A82B43602353}"/>
              </a:ext>
            </a:extLst>
          </p:cNvPr>
          <p:cNvSpPr txBox="1"/>
          <p:nvPr/>
        </p:nvSpPr>
        <p:spPr>
          <a:xfrm>
            <a:off x="4508910" y="2293122"/>
            <a:ext cx="3919970"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の採択</a:t>
            </a:r>
            <a:r>
              <a:rPr lang="ja-JP" altLang="en-US" sz="1000" dirty="0">
                <a:latin typeface="Meiryo UI" panose="020B0604030504040204" pitchFamily="50" charset="-128"/>
                <a:ea typeface="Meiryo UI" panose="020B0604030504040204" pitchFamily="50" charset="-128"/>
              </a:rPr>
              <a:t>（目標の多くは人権の尊重を包含</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E94CF68A-2B76-55F2-1551-A4B954294235}"/>
              </a:ext>
            </a:extLst>
          </p:cNvPr>
          <p:cNvSpPr txBox="1"/>
          <p:nvPr/>
        </p:nvSpPr>
        <p:spPr>
          <a:xfrm>
            <a:off x="129627" y="1552020"/>
            <a:ext cx="400110" cy="2482257"/>
          </a:xfrm>
          <a:prstGeom prst="rect">
            <a:avLst/>
          </a:prstGeom>
          <a:solidFill>
            <a:srgbClr val="CCFFFF"/>
          </a:solidFill>
          <a:ln w="19050">
            <a:solidFill>
              <a:schemeClr val="tx1"/>
            </a:solidFill>
          </a:ln>
        </p:spPr>
        <p:txBody>
          <a:bodyPr vert="eaVert" wrap="square" rtlCol="0">
            <a:spAutoFit/>
          </a:bodyPr>
          <a:lstStyle/>
          <a:p>
            <a:pPr algn="ctr"/>
            <a:r>
              <a:rPr lang="ja-JP" altLang="en-US" sz="1400" dirty="0">
                <a:latin typeface="Meiryo UI" panose="020B0604030504040204" pitchFamily="50" charset="-128"/>
                <a:ea typeface="Meiryo UI" panose="020B0604030504040204" pitchFamily="50" charset="-128"/>
              </a:rPr>
              <a:t>国際機関等</a:t>
            </a:r>
            <a:endParaRPr kumimoji="1" lang="ja-JP" altLang="en-US" sz="14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0F5FF1F1-CA76-923E-10C4-95B6DB326A07}"/>
              </a:ext>
            </a:extLst>
          </p:cNvPr>
          <p:cNvSpPr txBox="1"/>
          <p:nvPr/>
        </p:nvSpPr>
        <p:spPr>
          <a:xfrm>
            <a:off x="129627" y="4034277"/>
            <a:ext cx="400110" cy="1560461"/>
          </a:xfrm>
          <a:prstGeom prst="rect">
            <a:avLst/>
          </a:prstGeom>
          <a:solidFill>
            <a:srgbClr val="CCFFFF"/>
          </a:solidFill>
          <a:ln w="19050">
            <a:solidFill>
              <a:schemeClr val="tx1"/>
            </a:solidFill>
          </a:ln>
        </p:spPr>
        <p:txBody>
          <a:bodyPr vert="eaVert" wrap="square" rtlCol="0">
            <a:spAutoFit/>
          </a:bodyPr>
          <a:lstStyle/>
          <a:p>
            <a:pPr algn="ctr"/>
            <a:r>
              <a:rPr lang="ja-JP" altLang="en-US" sz="1400" dirty="0">
                <a:latin typeface="Meiryo UI" panose="020B0604030504040204" pitchFamily="50" charset="-128"/>
                <a:ea typeface="Meiryo UI" panose="020B0604030504040204" pitchFamily="50" charset="-128"/>
              </a:rPr>
              <a:t>日本国内</a:t>
            </a:r>
            <a:endParaRPr kumimoji="1" lang="ja-JP" altLang="en-US" sz="14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5BA499A9-60A5-B62E-F015-FA7BDC44BAF0}"/>
              </a:ext>
            </a:extLst>
          </p:cNvPr>
          <p:cNvSpPr txBox="1"/>
          <p:nvPr/>
        </p:nvSpPr>
        <p:spPr>
          <a:xfrm>
            <a:off x="129627" y="5594737"/>
            <a:ext cx="400110" cy="1252281"/>
          </a:xfrm>
          <a:prstGeom prst="rect">
            <a:avLst/>
          </a:prstGeom>
          <a:solidFill>
            <a:srgbClr val="CCFFFF"/>
          </a:solidFill>
          <a:ln w="19050">
            <a:solidFill>
              <a:schemeClr val="tx1"/>
            </a:solidFill>
          </a:ln>
        </p:spPr>
        <p:txBody>
          <a:bodyPr vert="eaVert" wrap="square" rtlCol="0">
            <a:spAutoFit/>
          </a:bodyPr>
          <a:lstStyle/>
          <a:p>
            <a:pPr algn="ctr"/>
            <a:r>
              <a:rPr lang="ja-JP" altLang="en-US" sz="1400" dirty="0">
                <a:latin typeface="Meiryo UI" panose="020B0604030504040204" pitchFamily="50" charset="-128"/>
                <a:ea typeface="Meiryo UI" panose="020B0604030504040204" pitchFamily="50" charset="-128"/>
              </a:rPr>
              <a:t>欧米諸国</a:t>
            </a:r>
            <a:endParaRPr kumimoji="1" lang="ja-JP" altLang="en-US" sz="1400"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FC5C6938-7264-371E-8952-B0F7BE87791A}"/>
              </a:ext>
            </a:extLst>
          </p:cNvPr>
          <p:cNvSpPr txBox="1"/>
          <p:nvPr/>
        </p:nvSpPr>
        <p:spPr>
          <a:xfrm>
            <a:off x="520366" y="2539558"/>
            <a:ext cx="2538810" cy="892552"/>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1998</a:t>
            </a:r>
          </a:p>
          <a:p>
            <a:r>
              <a:rPr lang="ja-JP" altLang="en-US" sz="1400" b="1" dirty="0">
                <a:latin typeface="Meiryo UI" panose="020B0604030504040204" pitchFamily="50" charset="-128"/>
                <a:ea typeface="Meiryo UI" panose="020B0604030504040204" pitchFamily="50" charset="-128"/>
              </a:rPr>
              <a:t>　　「</a:t>
            </a:r>
            <a:r>
              <a:rPr lang="en-US" altLang="ja-JP" sz="1400" b="1" dirty="0">
                <a:latin typeface="Meiryo UI" panose="020B0604030504040204" pitchFamily="50" charset="-128"/>
                <a:ea typeface="Meiryo UI" panose="020B0604030504040204" pitchFamily="50" charset="-128"/>
              </a:rPr>
              <a:t>ILO</a:t>
            </a:r>
            <a:r>
              <a:rPr lang="ja-JP" altLang="en-US" sz="1400" b="1" dirty="0">
                <a:latin typeface="Meiryo UI" panose="020B0604030504040204" pitchFamily="50" charset="-128"/>
                <a:ea typeface="Meiryo UI" panose="020B0604030504040204" pitchFamily="50" charset="-128"/>
              </a:rPr>
              <a:t>宣言」</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中核的労働基準</a:t>
            </a:r>
            <a:endParaRPr lang="en-US" altLang="ja-JP" sz="1400" b="1"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⇒批准国は実現義務、未批准国は尊重義務</a:t>
            </a:r>
            <a:endParaRPr lang="en-US" altLang="ja-JP" sz="10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C794CBA9-4E72-F4CE-C0AE-CA3594A33273}"/>
              </a:ext>
            </a:extLst>
          </p:cNvPr>
          <p:cNvSpPr txBox="1"/>
          <p:nvPr/>
        </p:nvSpPr>
        <p:spPr>
          <a:xfrm>
            <a:off x="2542222" y="2576281"/>
            <a:ext cx="2538810" cy="523220"/>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OECD</a:t>
            </a:r>
            <a:r>
              <a:rPr lang="ja-JP" altLang="en-US" sz="1400" b="1" dirty="0">
                <a:latin typeface="Meiryo UI" panose="020B0604030504040204" pitchFamily="50" charset="-128"/>
                <a:ea typeface="Meiryo UI" panose="020B0604030504040204" pitchFamily="50" charset="-128"/>
              </a:rPr>
              <a:t>多国籍企業行動指針　</a:t>
            </a: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「人権」の章が追加</a:t>
            </a:r>
            <a:endParaRPr lang="en-US" altLang="ja-JP" sz="1400"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3AA49253-1E08-181D-76B0-10A37A53671E}"/>
              </a:ext>
            </a:extLst>
          </p:cNvPr>
          <p:cNvSpPr txBox="1"/>
          <p:nvPr/>
        </p:nvSpPr>
        <p:spPr>
          <a:xfrm>
            <a:off x="3505436" y="3106628"/>
            <a:ext cx="5073334" cy="523220"/>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▼国連作業部会</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各国に「指導原則」に則った</a:t>
            </a:r>
            <a:r>
              <a:rPr lang="ja-JP" altLang="en-US" sz="1400" b="1" dirty="0">
                <a:latin typeface="Meiryo UI" panose="020B0604030504040204" pitchFamily="50" charset="-128"/>
                <a:ea typeface="Meiryo UI" panose="020B0604030504040204" pitchFamily="50" charset="-128"/>
              </a:rPr>
              <a:t>国別行動計画</a:t>
            </a:r>
            <a:r>
              <a:rPr lang="en-US" altLang="ja-JP" sz="1400" b="1" dirty="0">
                <a:latin typeface="Meiryo UI" panose="020B0604030504040204" pitchFamily="50" charset="-128"/>
                <a:ea typeface="Meiryo UI" panose="020B0604030504040204" pitchFamily="50" charset="-128"/>
              </a:rPr>
              <a:t>(NAP)</a:t>
            </a:r>
            <a:r>
              <a:rPr lang="ja-JP" altLang="en-US" sz="1400" b="1" dirty="0">
                <a:latin typeface="Meiryo UI" panose="020B0604030504040204" pitchFamily="50" charset="-128"/>
                <a:ea typeface="Meiryo UI" panose="020B0604030504040204" pitchFamily="50" charset="-128"/>
              </a:rPr>
              <a:t>策定を推奨</a:t>
            </a:r>
            <a:endParaRPr lang="en-US" altLang="ja-JP" sz="1400" b="1"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2A313B98-581C-E0C4-8CFD-30940E442C46}"/>
              </a:ext>
            </a:extLst>
          </p:cNvPr>
          <p:cNvSpPr txBox="1"/>
          <p:nvPr/>
        </p:nvSpPr>
        <p:spPr>
          <a:xfrm>
            <a:off x="3969988" y="4665470"/>
            <a:ext cx="4537003" cy="738664"/>
          </a:xfrm>
          <a:prstGeom prst="rect">
            <a:avLst/>
          </a:prstGeom>
          <a:noFill/>
        </p:spPr>
        <p:txBody>
          <a:bodyPr wrap="square" rtlCol="0">
            <a:spAutoFit/>
          </a:bodyPr>
          <a:lstStyle/>
          <a:p>
            <a:pPr algn="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algn="r"/>
            <a:r>
              <a:rPr lang="ja-JP" altLang="en-US" sz="1400" b="1" dirty="0">
                <a:latin typeface="Meiryo UI" panose="020B0604030504040204" pitchFamily="50" charset="-128"/>
                <a:ea typeface="Meiryo UI" panose="020B0604030504040204" pitchFamily="50" charset="-128"/>
              </a:rPr>
              <a:t>政府「責任あるサプライチェーン等における</a:t>
            </a:r>
            <a:endParaRPr lang="en-US" altLang="ja-JP" sz="1400" b="1" dirty="0">
              <a:latin typeface="Meiryo UI" panose="020B0604030504040204" pitchFamily="50" charset="-128"/>
              <a:ea typeface="Meiryo UI" panose="020B0604030504040204" pitchFamily="50" charset="-128"/>
            </a:endParaRPr>
          </a:p>
          <a:p>
            <a:pPr algn="r"/>
            <a:r>
              <a:rPr lang="ja-JP" altLang="en-US" sz="1400" b="1" dirty="0">
                <a:latin typeface="Meiryo UI" panose="020B0604030504040204" pitchFamily="50" charset="-128"/>
                <a:ea typeface="Meiryo UI" panose="020B0604030504040204" pitchFamily="50" charset="-128"/>
              </a:rPr>
              <a:t>人権尊重のためのガイドライン」</a:t>
            </a:r>
            <a:endParaRPr lang="en-US" altLang="ja-JP" sz="1400" b="1"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0CECA20E-B050-F8AF-8C66-FD6EB0A9200A}"/>
              </a:ext>
            </a:extLst>
          </p:cNvPr>
          <p:cNvSpPr txBox="1"/>
          <p:nvPr/>
        </p:nvSpPr>
        <p:spPr>
          <a:xfrm>
            <a:off x="2774128" y="5872482"/>
            <a:ext cx="1908848" cy="523220"/>
          </a:xfrm>
          <a:prstGeom prst="rect">
            <a:avLst/>
          </a:prstGeom>
          <a:noFill/>
        </p:spPr>
        <p:txBody>
          <a:bodyPr wrap="square" rtlCol="0">
            <a:spAutoFit/>
          </a:bodyPr>
          <a:lstStyle/>
          <a:p>
            <a:pPr algn="ctr"/>
            <a:r>
              <a:rPr lang="en-US" altLang="ja-JP" sz="1400" b="1" dirty="0">
                <a:latin typeface="Meiryo UI" panose="020B0604030504040204" pitchFamily="50" charset="-128"/>
                <a:ea typeface="Meiryo UI" panose="020B0604030504040204" pitchFamily="50" charset="-128"/>
              </a:rPr>
              <a:t>2013</a:t>
            </a:r>
            <a:r>
              <a:rPr lang="ja-JP" altLang="en-US" sz="1400" b="1" dirty="0">
                <a:latin typeface="Meiryo UI" panose="020B0604030504040204" pitchFamily="50" charset="-128"/>
                <a:ea typeface="Meiryo UI" panose="020B0604030504040204" pitchFamily="50" charset="-128"/>
              </a:rPr>
              <a:t>年以降</a:t>
            </a:r>
            <a:endParaRPr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各国が</a:t>
            </a:r>
            <a:r>
              <a:rPr lang="en-US" altLang="ja-JP" sz="1400" b="1" dirty="0">
                <a:latin typeface="Meiryo UI" panose="020B0604030504040204" pitchFamily="50" charset="-128"/>
                <a:ea typeface="Meiryo UI" panose="020B0604030504040204" pitchFamily="50" charset="-128"/>
              </a:rPr>
              <a:t>NAP</a:t>
            </a:r>
            <a:r>
              <a:rPr lang="ja-JP" altLang="en-US" sz="1400" b="1" dirty="0">
                <a:latin typeface="Meiryo UI" panose="020B0604030504040204" pitchFamily="50" charset="-128"/>
                <a:ea typeface="Meiryo UI" panose="020B0604030504040204" pitchFamily="50" charset="-128"/>
              </a:rPr>
              <a:t>を策定</a:t>
            </a:r>
            <a:endParaRPr lang="en-US" altLang="ja-JP" sz="1400" b="1"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E40A93CC-A802-7C2C-8ADB-EEC2104F25D2}"/>
              </a:ext>
            </a:extLst>
          </p:cNvPr>
          <p:cNvSpPr txBox="1"/>
          <p:nvPr/>
        </p:nvSpPr>
        <p:spPr>
          <a:xfrm>
            <a:off x="4596334" y="5732685"/>
            <a:ext cx="4419517" cy="738664"/>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各国法制化開始</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英国現代奴隷法</a:t>
            </a:r>
            <a:r>
              <a:rPr lang="en-US" altLang="ja-JP" sz="1400" dirty="0">
                <a:latin typeface="Meiryo UI" panose="020B0604030504040204" pitchFamily="50" charset="-128"/>
                <a:ea typeface="Meiryo UI" panose="020B0604030504040204" pitchFamily="50" charset="-128"/>
              </a:rPr>
              <a:t>(15</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、仏注意義務法</a:t>
            </a:r>
            <a:r>
              <a:rPr lang="en-US" altLang="ja-JP" sz="1400" dirty="0">
                <a:latin typeface="Meiryo UI" panose="020B0604030504040204" pitchFamily="50" charset="-128"/>
                <a:ea typeface="Meiryo UI" panose="020B0604030504040204" pitchFamily="50" charset="-128"/>
              </a:rPr>
              <a:t>(17</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、豪州現代奴隷法</a:t>
            </a:r>
            <a:r>
              <a:rPr lang="en-US" altLang="ja-JP" sz="1400" dirty="0">
                <a:latin typeface="Meiryo UI" panose="020B0604030504040204" pitchFamily="50" charset="-128"/>
                <a:ea typeface="Meiryo UI" panose="020B0604030504040204" pitchFamily="50" charset="-128"/>
              </a:rPr>
              <a:t>(18</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、独サプライチェーン法</a:t>
            </a:r>
            <a:r>
              <a:rPr lang="en-US" altLang="ja-JP" sz="1400" dirty="0">
                <a:latin typeface="Meiryo UI" panose="020B0604030504040204" pitchFamily="50" charset="-128"/>
                <a:ea typeface="Meiryo UI" panose="020B0604030504040204" pitchFamily="50" charset="-128"/>
              </a:rPr>
              <a:t>(21</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の規制導入</a:t>
            </a:r>
            <a:endParaRPr lang="en-US" altLang="ja-JP" sz="1400"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7254800E-9765-9C25-0EBC-B7CFB8D5B63C}"/>
              </a:ext>
            </a:extLst>
          </p:cNvPr>
          <p:cNvSpPr txBox="1"/>
          <p:nvPr/>
        </p:nvSpPr>
        <p:spPr>
          <a:xfrm>
            <a:off x="4682976" y="6491774"/>
            <a:ext cx="3672181" cy="523220"/>
          </a:xfrm>
          <a:prstGeom prst="rect">
            <a:avLst/>
          </a:prstGeom>
          <a:noFill/>
        </p:spPr>
        <p:txBody>
          <a:bodyPr wrap="square" rtlCol="0">
            <a:spAutoFit/>
          </a:bodyPr>
          <a:lstStyle/>
          <a:p>
            <a:pPr algn="r"/>
            <a:r>
              <a:rPr lang="ja-JP" altLang="en-US" sz="1400" b="1" dirty="0">
                <a:latin typeface="Meiryo UI" panose="020B0604030504040204" pitchFamily="50" charset="-128"/>
                <a:ea typeface="Meiryo UI" panose="020B0604030504040204" pitchFamily="50" charset="-128"/>
              </a:rPr>
              <a:t>デュー・ディリジェンスに関する</a:t>
            </a:r>
            <a:r>
              <a:rPr lang="en-US" altLang="ja-JP" sz="1400" b="1" dirty="0">
                <a:latin typeface="Meiryo UI" panose="020B0604030504040204" pitchFamily="50" charset="-128"/>
                <a:ea typeface="Meiryo UI" panose="020B0604030504040204" pitchFamily="50" charset="-128"/>
              </a:rPr>
              <a:t>EU</a:t>
            </a:r>
            <a:r>
              <a:rPr lang="ja-JP" altLang="en-US" sz="1400" b="1" dirty="0">
                <a:latin typeface="Meiryo UI" panose="020B0604030504040204" pitchFamily="50" charset="-128"/>
                <a:ea typeface="Meiryo UI" panose="020B0604030504040204" pitchFamily="50" charset="-128"/>
              </a:rPr>
              <a:t>指令案▼</a:t>
            </a:r>
            <a:endParaRPr lang="en-US" altLang="ja-JP" sz="1400" b="1" dirty="0">
              <a:latin typeface="Meiryo UI" panose="020B0604030504040204" pitchFamily="50" charset="-128"/>
              <a:ea typeface="Meiryo UI" panose="020B0604030504040204" pitchFamily="50" charset="-128"/>
            </a:endParaRPr>
          </a:p>
          <a:p>
            <a:pPr algn="r"/>
            <a:endParaRPr lang="en-US" altLang="ja-JP" sz="1400" b="1" dirty="0">
              <a:latin typeface="Meiryo UI" panose="020B0604030504040204" pitchFamily="50" charset="-128"/>
              <a:ea typeface="Meiryo UI" panose="020B0604030504040204" pitchFamily="50" charset="-128"/>
            </a:endParaRPr>
          </a:p>
        </p:txBody>
      </p:sp>
      <p:cxnSp>
        <p:nvCxnSpPr>
          <p:cNvPr id="29" name="直線コネクタ 28">
            <a:extLst>
              <a:ext uri="{FF2B5EF4-FFF2-40B4-BE49-F238E27FC236}">
                <a16:creationId xmlns:a16="http://schemas.microsoft.com/office/drawing/2014/main" id="{60D5C8EF-5FE3-7820-865D-D08C34CF732F}"/>
              </a:ext>
            </a:extLst>
          </p:cNvPr>
          <p:cNvCxnSpPr/>
          <p:nvPr/>
        </p:nvCxnSpPr>
        <p:spPr>
          <a:xfrm>
            <a:off x="136456" y="5594737"/>
            <a:ext cx="87449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B4283E6F-8426-F59A-7D76-AC6FF8D25128}"/>
              </a:ext>
            </a:extLst>
          </p:cNvPr>
          <p:cNvCxnSpPr/>
          <p:nvPr/>
        </p:nvCxnSpPr>
        <p:spPr>
          <a:xfrm>
            <a:off x="161046" y="4034278"/>
            <a:ext cx="8744908"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雲 30">
            <a:extLst>
              <a:ext uri="{FF2B5EF4-FFF2-40B4-BE49-F238E27FC236}">
                <a16:creationId xmlns:a16="http://schemas.microsoft.com/office/drawing/2014/main" id="{51017D2C-F154-EB36-67BC-F0CC2D79D9F1}"/>
              </a:ext>
            </a:extLst>
          </p:cNvPr>
          <p:cNvSpPr/>
          <p:nvPr/>
        </p:nvSpPr>
        <p:spPr>
          <a:xfrm>
            <a:off x="6010275" y="5432247"/>
            <a:ext cx="2841356" cy="472788"/>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6F9CA376-DF1C-4A51-C083-7DFFE504D269}"/>
              </a:ext>
            </a:extLst>
          </p:cNvPr>
          <p:cNvSpPr/>
          <p:nvPr/>
        </p:nvSpPr>
        <p:spPr>
          <a:xfrm>
            <a:off x="6478944" y="5302186"/>
            <a:ext cx="2136310" cy="732910"/>
          </a:xfrm>
          <a:prstGeom prst="rect">
            <a:avLst/>
          </a:prstGeom>
          <a:no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defRPr/>
            </a:pPr>
            <a:r>
              <a:rPr lang="ja-JP" altLang="en-US" sz="1400" dirty="0">
                <a:ln w="0"/>
                <a:solidFill>
                  <a:schemeClr val="tx2"/>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欧州では法的拘束も！</a:t>
            </a:r>
            <a:endParaRPr lang="en-US" altLang="ja-JP" sz="1400" dirty="0">
              <a:ln w="0"/>
              <a:solidFill>
                <a:schemeClr val="tx2"/>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5DB7AC93-A221-D305-BF20-258CB6D5D343}"/>
              </a:ext>
            </a:extLst>
          </p:cNvPr>
          <p:cNvSpPr txBox="1"/>
          <p:nvPr/>
        </p:nvSpPr>
        <p:spPr>
          <a:xfrm>
            <a:off x="607824" y="2184517"/>
            <a:ext cx="1562832" cy="246221"/>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rPr>
              <a:t>⇒企業の「自主的」な参加</a:t>
            </a:r>
            <a:endParaRPr lang="en-US" altLang="ja-JP" sz="1000" dirty="0">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71FDE823-73B2-AEC9-5041-7CB48F1649F7}"/>
              </a:ext>
            </a:extLst>
          </p:cNvPr>
          <p:cNvSpPr txBox="1"/>
          <p:nvPr/>
        </p:nvSpPr>
        <p:spPr>
          <a:xfrm>
            <a:off x="2645257" y="1948679"/>
            <a:ext cx="3606038" cy="400110"/>
          </a:xfrm>
          <a:prstGeom prst="rect">
            <a:avLst/>
          </a:prstGeom>
          <a:noFill/>
        </p:spPr>
        <p:txBody>
          <a:bodyPr wrap="square" rtlCol="0">
            <a:spAutoFit/>
          </a:bodyPr>
          <a:lstStyle/>
          <a:p>
            <a:r>
              <a:rPr lang="ja-JP" altLang="en-US" sz="1000" dirty="0">
                <a:solidFill>
                  <a:srgbClr val="FF0000"/>
                </a:solidFill>
                <a:latin typeface="Meiryo UI" panose="020B0604030504040204" pitchFamily="50" charset="-128"/>
                <a:ea typeface="Meiryo UI" panose="020B0604030504040204" pitchFamily="50" charset="-128"/>
              </a:rPr>
              <a:t>⇒企業に「国際的に認められた人権」の尊重を求め</a:t>
            </a:r>
            <a:endParaRPr lang="en-US" altLang="ja-JP" sz="1000" dirty="0">
              <a:solidFill>
                <a:srgbClr val="FF0000"/>
              </a:solidFill>
              <a:latin typeface="Meiryo UI" panose="020B0604030504040204" pitchFamily="50" charset="-128"/>
              <a:ea typeface="Meiryo UI" panose="020B0604030504040204" pitchFamily="50" charset="-128"/>
            </a:endParaRPr>
          </a:p>
          <a:p>
            <a:r>
              <a:rPr lang="ja-JP" altLang="en-US" sz="1000" dirty="0">
                <a:solidFill>
                  <a:srgbClr val="FF0000"/>
                </a:solidFill>
                <a:latin typeface="Meiryo UI" panose="020B0604030504040204" pitchFamily="50" charset="-128"/>
                <a:ea typeface="Meiryo UI" panose="020B0604030504040204" pitchFamily="50" charset="-128"/>
              </a:rPr>
              <a:t>国内法令より上位の概念と位置づけた</a:t>
            </a:r>
            <a:endParaRPr lang="en-US" altLang="ja-JP" sz="1000" dirty="0">
              <a:solidFill>
                <a:srgbClr val="FF0000"/>
              </a:solidFill>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6C497FA9-EDAE-53AF-2B3C-7DF7AA44694C}"/>
              </a:ext>
            </a:extLst>
          </p:cNvPr>
          <p:cNvSpPr txBox="1"/>
          <p:nvPr/>
        </p:nvSpPr>
        <p:spPr>
          <a:xfrm>
            <a:off x="3340631" y="615733"/>
            <a:ext cx="2119688"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バングラデシュの商業ビル</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「ラナ・プラザ」崩落事故</a:t>
            </a:r>
            <a:endParaRPr lang="en-US" altLang="ja-JP" sz="1100"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03F61CBF-8D52-8C3F-6D05-9FE8A197EDC7}"/>
              </a:ext>
            </a:extLst>
          </p:cNvPr>
          <p:cNvSpPr txBox="1"/>
          <p:nvPr/>
        </p:nvSpPr>
        <p:spPr>
          <a:xfrm>
            <a:off x="534614" y="615733"/>
            <a:ext cx="2119688"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多国籍企業のグローバル・</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サプライチェーンにおける人権課題</a:t>
            </a:r>
            <a:endParaRPr lang="en-US" altLang="ja-JP" sz="1100" dirty="0">
              <a:latin typeface="Meiryo UI" panose="020B0604030504040204" pitchFamily="50" charset="-128"/>
              <a:ea typeface="Meiryo UI" panose="020B0604030504040204" pitchFamily="50" charset="-128"/>
            </a:endParaRPr>
          </a:p>
        </p:txBody>
      </p:sp>
      <p:sp>
        <p:nvSpPr>
          <p:cNvPr id="39" name="四角形: 角を丸くする 38">
            <a:extLst>
              <a:ext uri="{FF2B5EF4-FFF2-40B4-BE49-F238E27FC236}">
                <a16:creationId xmlns:a16="http://schemas.microsoft.com/office/drawing/2014/main" id="{B3EC6B0F-C523-8CF5-E38B-E72536FF61D7}"/>
              </a:ext>
            </a:extLst>
          </p:cNvPr>
          <p:cNvSpPr/>
          <p:nvPr/>
        </p:nvSpPr>
        <p:spPr>
          <a:xfrm>
            <a:off x="6786265" y="595997"/>
            <a:ext cx="2119689" cy="468246"/>
          </a:xfrm>
          <a:prstGeom prst="roundRect">
            <a:avLst/>
          </a:prstGeom>
          <a:solidFill>
            <a:schemeClr val="accent6">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テキスト ボックス 39">
            <a:extLst>
              <a:ext uri="{FF2B5EF4-FFF2-40B4-BE49-F238E27FC236}">
                <a16:creationId xmlns:a16="http://schemas.microsoft.com/office/drawing/2014/main" id="{323FC4B8-6E73-759E-960C-BA2A4A0B9707}"/>
              </a:ext>
            </a:extLst>
          </p:cNvPr>
          <p:cNvSpPr txBox="1"/>
          <p:nvPr/>
        </p:nvSpPr>
        <p:spPr>
          <a:xfrm>
            <a:off x="6961488" y="615733"/>
            <a:ext cx="2054364"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コロナパンデミック</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ミャンマー・ウイグル人権問題</a:t>
            </a:r>
            <a:endParaRPr lang="en-US" altLang="ja-JP" sz="1100" dirty="0">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80D58B34-F909-90A1-D57B-C6E0F71F7EE4}"/>
              </a:ext>
            </a:extLst>
          </p:cNvPr>
          <p:cNvSpPr txBox="1"/>
          <p:nvPr/>
        </p:nvSpPr>
        <p:spPr>
          <a:xfrm>
            <a:off x="3309727" y="4552329"/>
            <a:ext cx="4537003" cy="523220"/>
          </a:xfrm>
          <a:prstGeom prst="rect">
            <a:avLst/>
          </a:prstGeom>
          <a:noFill/>
        </p:spPr>
        <p:txBody>
          <a:bodyPr wrap="square" rtlCol="0">
            <a:spAutoFit/>
          </a:bodyPr>
          <a:lstStyle/>
          <a:p>
            <a:pPr algn="r"/>
            <a:r>
              <a:rPr lang="ja-JP" altLang="en-US" sz="1400" dirty="0">
                <a:latin typeface="Meiryo UI" panose="020B0604030504040204" pitchFamily="50" charset="-128"/>
                <a:ea typeface="Meiryo UI" panose="020B0604030504040204" pitchFamily="50" charset="-128"/>
              </a:rPr>
              <a:t>経団連「人権を尊重する経営のためのハンドブック」▼</a:t>
            </a:r>
            <a:endParaRPr lang="en-US" altLang="ja-JP" sz="1400" dirty="0">
              <a:latin typeface="Meiryo UI" panose="020B0604030504040204" pitchFamily="50" charset="-128"/>
              <a:ea typeface="Meiryo UI" panose="020B0604030504040204" pitchFamily="50" charset="-128"/>
            </a:endParaRPr>
          </a:p>
          <a:p>
            <a:pPr algn="r"/>
            <a:endParaRPr lang="en-US" altLang="ja-JP" sz="1400" dirty="0">
              <a:latin typeface="Meiryo UI" panose="020B0604030504040204" pitchFamily="50" charset="-128"/>
              <a:ea typeface="Meiryo UI" panose="020B0604030504040204" pitchFamily="50" charset="-128"/>
            </a:endParaRPr>
          </a:p>
        </p:txBody>
      </p:sp>
      <p:cxnSp>
        <p:nvCxnSpPr>
          <p:cNvPr id="42" name="直線矢印コネクタ 41">
            <a:extLst>
              <a:ext uri="{FF2B5EF4-FFF2-40B4-BE49-F238E27FC236}">
                <a16:creationId xmlns:a16="http://schemas.microsoft.com/office/drawing/2014/main" id="{7F37A99A-A064-532E-FBAE-A4B547CD3F17}"/>
              </a:ext>
            </a:extLst>
          </p:cNvPr>
          <p:cNvCxnSpPr>
            <a:cxnSpLocks/>
          </p:cNvCxnSpPr>
          <p:nvPr/>
        </p:nvCxnSpPr>
        <p:spPr>
          <a:xfrm>
            <a:off x="3728552" y="3629848"/>
            <a:ext cx="0" cy="2189975"/>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grpSp>
        <p:nvGrpSpPr>
          <p:cNvPr id="43" name="グループ化 42">
            <a:extLst>
              <a:ext uri="{FF2B5EF4-FFF2-40B4-BE49-F238E27FC236}">
                <a16:creationId xmlns:a16="http://schemas.microsoft.com/office/drawing/2014/main" id="{C23B24A8-1A0E-94DC-C8CB-09480E668945}"/>
              </a:ext>
            </a:extLst>
          </p:cNvPr>
          <p:cNvGrpSpPr/>
          <p:nvPr/>
        </p:nvGrpSpPr>
        <p:grpSpPr>
          <a:xfrm>
            <a:off x="417190" y="3468471"/>
            <a:ext cx="3444536" cy="1460318"/>
            <a:chOff x="648609" y="3345407"/>
            <a:chExt cx="3444536" cy="1460318"/>
          </a:xfrm>
        </p:grpSpPr>
        <p:sp>
          <p:nvSpPr>
            <p:cNvPr id="44" name="雲 43">
              <a:extLst>
                <a:ext uri="{FF2B5EF4-FFF2-40B4-BE49-F238E27FC236}">
                  <a16:creationId xmlns:a16="http://schemas.microsoft.com/office/drawing/2014/main" id="{47869CF0-2130-028C-B3D5-120D98859DC6}"/>
                </a:ext>
              </a:extLst>
            </p:cNvPr>
            <p:cNvSpPr/>
            <p:nvPr/>
          </p:nvSpPr>
          <p:spPr>
            <a:xfrm>
              <a:off x="648609" y="3345407"/>
              <a:ext cx="3444536" cy="1460318"/>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6FBDD1C2-748B-CC84-A526-5E440A99DD72}"/>
                </a:ext>
              </a:extLst>
            </p:cNvPr>
            <p:cNvSpPr/>
            <p:nvPr/>
          </p:nvSpPr>
          <p:spPr>
            <a:xfrm>
              <a:off x="1041688" y="3565652"/>
              <a:ext cx="3006917" cy="970221"/>
            </a:xfrm>
            <a:prstGeom prst="rect">
              <a:avLst/>
            </a:prstGeom>
            <a:no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defRPr/>
              </a:pPr>
              <a:r>
                <a:rPr lang="ja-JP" altLang="en-US" sz="1400" dirty="0">
                  <a:ln w="0"/>
                  <a:solidFill>
                    <a:schemeClr val="tx2"/>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人権確保は</a:t>
              </a:r>
              <a:r>
                <a:rPr lang="ja-JP" altLang="en-US" sz="1400" dirty="0">
                  <a:ln w="0"/>
                  <a:solidFill>
                    <a:srgbClr val="FF0000"/>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「国家の責務」</a:t>
              </a:r>
              <a:r>
                <a:rPr lang="ja-JP" altLang="en-US" sz="1400" dirty="0">
                  <a:ln w="0"/>
                  <a:solidFill>
                    <a:schemeClr val="tx2"/>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であったが、相次ぐ人権課題の発生をうけ、</a:t>
              </a:r>
              <a:r>
                <a:rPr lang="ja-JP" altLang="en-US" sz="1400" dirty="0">
                  <a:ln w="0"/>
                  <a:solidFill>
                    <a:srgbClr val="FF0000"/>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「企業にもその責任の一部」</a:t>
              </a:r>
              <a:r>
                <a:rPr lang="ja-JP" altLang="en-US" sz="1400" dirty="0">
                  <a:ln w="0"/>
                  <a:solidFill>
                    <a:schemeClr val="tx2"/>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を担ってもらう</a:t>
              </a:r>
              <a:endParaRPr lang="en-US" altLang="ja-JP" sz="1400" dirty="0">
                <a:ln w="0"/>
                <a:solidFill>
                  <a:schemeClr val="tx2"/>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a:p>
              <a:pPr>
                <a:defRPr/>
              </a:pPr>
              <a:r>
                <a:rPr lang="ja-JP" altLang="en-US" sz="1400" dirty="0">
                  <a:ln w="0"/>
                  <a:solidFill>
                    <a:schemeClr val="tx2"/>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べきでは？との議論が加速！</a:t>
              </a:r>
              <a:endParaRPr lang="en-US" altLang="ja-JP" sz="1400" dirty="0">
                <a:ln w="0"/>
                <a:solidFill>
                  <a:schemeClr val="tx2"/>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p:txBody>
        </p:sp>
      </p:grpSp>
      <p:cxnSp>
        <p:nvCxnSpPr>
          <p:cNvPr id="46" name="直線矢印コネクタ 45">
            <a:extLst>
              <a:ext uri="{FF2B5EF4-FFF2-40B4-BE49-F238E27FC236}">
                <a16:creationId xmlns:a16="http://schemas.microsoft.com/office/drawing/2014/main" id="{79641682-5596-1635-0AAA-0C6D57E17D9C}"/>
              </a:ext>
            </a:extLst>
          </p:cNvPr>
          <p:cNvCxnSpPr>
            <a:cxnSpLocks/>
          </p:cNvCxnSpPr>
          <p:nvPr/>
        </p:nvCxnSpPr>
        <p:spPr>
          <a:xfrm flipV="1">
            <a:off x="3861726" y="4195141"/>
            <a:ext cx="3094144" cy="3489"/>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C8E63AAD-EF69-865C-A2E5-72F75248B4E1}"/>
              </a:ext>
            </a:extLst>
          </p:cNvPr>
          <p:cNvSpPr/>
          <p:nvPr/>
        </p:nvSpPr>
        <p:spPr>
          <a:xfrm>
            <a:off x="8572500" y="0"/>
            <a:ext cx="571500" cy="471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１８</a:t>
            </a:r>
            <a:endParaRPr kumimoji="1" lang="ja-JP" altLang="en-US" dirty="0">
              <a:solidFill>
                <a:schemeClr val="tx1"/>
              </a:solidFill>
            </a:endParaRPr>
          </a:p>
        </p:txBody>
      </p:sp>
    </p:spTree>
    <p:extLst>
      <p:ext uri="{BB962C8B-B14F-4D97-AF65-F5344CB8AC3E}">
        <p14:creationId xmlns:p14="http://schemas.microsoft.com/office/powerpoint/2010/main" val="1139580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B3F0D-9386-2083-A398-942F5DC2D751}"/>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D8958D21-6BD9-FCA7-F074-27463465B537}"/>
              </a:ext>
            </a:extLst>
          </p:cNvPr>
          <p:cNvSpPr txBox="1"/>
          <p:nvPr/>
        </p:nvSpPr>
        <p:spPr>
          <a:xfrm>
            <a:off x="1775792" y="9939"/>
            <a:ext cx="554934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ビジョン実現活動への人権</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DD</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の反映イメージ</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正方形/長方形 4">
            <a:extLst>
              <a:ext uri="{FF2B5EF4-FFF2-40B4-BE49-F238E27FC236}">
                <a16:creationId xmlns:a16="http://schemas.microsoft.com/office/drawing/2014/main" id="{6F81F9A7-6637-97B6-7186-A5D26762C096}"/>
              </a:ext>
            </a:extLst>
          </p:cNvPr>
          <p:cNvSpPr/>
          <p:nvPr/>
        </p:nvSpPr>
        <p:spPr>
          <a:xfrm>
            <a:off x="0" y="-1"/>
            <a:ext cx="9163876" cy="480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1" name="直線コネクタ 10">
            <a:extLst>
              <a:ext uri="{FF2B5EF4-FFF2-40B4-BE49-F238E27FC236}">
                <a16:creationId xmlns:a16="http://schemas.microsoft.com/office/drawing/2014/main" id="{33733B01-2539-A135-2A6D-06541B13ECAB}"/>
              </a:ext>
            </a:extLst>
          </p:cNvPr>
          <p:cNvCxnSpPr>
            <a:cxnSpLocks/>
          </p:cNvCxnSpPr>
          <p:nvPr/>
        </p:nvCxnSpPr>
        <p:spPr>
          <a:xfrm>
            <a:off x="-16001" y="480282"/>
            <a:ext cx="9163876" cy="6"/>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7D37922A-C126-19C2-AE42-C3F6484D4DD2}"/>
              </a:ext>
            </a:extLst>
          </p:cNvPr>
          <p:cNvCxnSpPr>
            <a:cxnSpLocks/>
          </p:cNvCxnSpPr>
          <p:nvPr/>
        </p:nvCxnSpPr>
        <p:spPr>
          <a:xfrm>
            <a:off x="-19876" y="533289"/>
            <a:ext cx="9163876"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3DEF3EC4-486C-1BB5-37BB-3441726AB8E8}"/>
              </a:ext>
            </a:extLst>
          </p:cNvPr>
          <p:cNvSpPr txBox="1"/>
          <p:nvPr/>
        </p:nvSpPr>
        <p:spPr>
          <a:xfrm>
            <a:off x="-19876" y="72878"/>
            <a:ext cx="91638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参考：</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求められる</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リスク」</a:t>
            </a:r>
            <a:endPar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FD436193-963E-DBD2-DA42-A077BF0B6D75}"/>
              </a:ext>
            </a:extLst>
          </p:cNvPr>
          <p:cNvPicPr>
            <a:picLocks noChangeAspect="1"/>
          </p:cNvPicPr>
          <p:nvPr/>
        </p:nvPicPr>
        <p:blipFill rotWithShape="1">
          <a:blip r:embed="rId3"/>
          <a:srcRect l="31369" t="13649" r="36526" b="13556"/>
          <a:stretch/>
        </p:blipFill>
        <p:spPr>
          <a:xfrm>
            <a:off x="1443790" y="654517"/>
            <a:ext cx="3234088" cy="4124787"/>
          </a:xfrm>
          <a:prstGeom prst="rect">
            <a:avLst/>
          </a:prstGeom>
          <a:ln>
            <a:solidFill>
              <a:schemeClr val="accent6"/>
            </a:solidFill>
          </a:ln>
        </p:spPr>
      </p:pic>
      <p:sp>
        <p:nvSpPr>
          <p:cNvPr id="3" name="Line 10">
            <a:extLst>
              <a:ext uri="{FF2B5EF4-FFF2-40B4-BE49-F238E27FC236}">
                <a16:creationId xmlns:a16="http://schemas.microsoft.com/office/drawing/2014/main" id="{3DB57BFB-30D8-BD59-27F4-74F8566FAB0F}"/>
              </a:ext>
            </a:extLst>
          </p:cNvPr>
          <p:cNvSpPr>
            <a:spLocks noChangeShapeType="1"/>
          </p:cNvSpPr>
          <p:nvPr/>
        </p:nvSpPr>
        <p:spPr bwMode="auto">
          <a:xfrm>
            <a:off x="34929" y="534905"/>
            <a:ext cx="9083675" cy="0"/>
          </a:xfrm>
          <a:prstGeom prst="line">
            <a:avLst/>
          </a:prstGeom>
          <a:noFill/>
          <a:ln w="57150" cmpd="thinThick">
            <a:solidFill>
              <a:schemeClr val="tx2"/>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4000" b="1" i="0" u="none" strike="noStrike" kern="1200" cap="none" spc="0" normalizeH="0" baseline="0" noProof="0" dirty="0">
              <a:ln>
                <a:noFill/>
              </a:ln>
              <a:solidFill>
                <a:prstClr val="white"/>
              </a:solidFill>
              <a:effectLst/>
              <a:uLnTx/>
              <a:uFillTx/>
              <a:latin typeface="HG丸ｺﾞｼｯｸM-PRO" panose="020F0600000000000000" pitchFamily="50" charset="-128"/>
              <a:ea typeface="ＭＳ Ｐゴシック" panose="020B0600070205080204" pitchFamily="50" charset="-128"/>
              <a:cs typeface="+mn-cs"/>
            </a:endParaRPr>
          </a:p>
        </p:txBody>
      </p:sp>
      <p:pic>
        <p:nvPicPr>
          <p:cNvPr id="4" name="図 3">
            <a:extLst>
              <a:ext uri="{FF2B5EF4-FFF2-40B4-BE49-F238E27FC236}">
                <a16:creationId xmlns:a16="http://schemas.microsoft.com/office/drawing/2014/main" id="{CE002168-89DE-2873-27C9-4DC4A05991A2}"/>
              </a:ext>
            </a:extLst>
          </p:cNvPr>
          <p:cNvPicPr>
            <a:picLocks noChangeAspect="1"/>
          </p:cNvPicPr>
          <p:nvPr/>
        </p:nvPicPr>
        <p:blipFill rotWithShape="1">
          <a:blip r:embed="rId4"/>
          <a:srcRect l="12000" t="21737" r="13474" b="13180"/>
          <a:stretch/>
        </p:blipFill>
        <p:spPr>
          <a:xfrm>
            <a:off x="5120640" y="606392"/>
            <a:ext cx="3935277" cy="1933076"/>
          </a:xfrm>
          <a:prstGeom prst="rect">
            <a:avLst/>
          </a:prstGeom>
          <a:ln>
            <a:solidFill>
              <a:schemeClr val="accent1"/>
            </a:solidFill>
          </a:ln>
        </p:spPr>
      </p:pic>
      <p:pic>
        <p:nvPicPr>
          <p:cNvPr id="8" name="図 7">
            <a:extLst>
              <a:ext uri="{FF2B5EF4-FFF2-40B4-BE49-F238E27FC236}">
                <a16:creationId xmlns:a16="http://schemas.microsoft.com/office/drawing/2014/main" id="{821745BA-BE0A-EDBC-965B-A97FFE7F4A61}"/>
              </a:ext>
            </a:extLst>
          </p:cNvPr>
          <p:cNvPicPr>
            <a:picLocks noChangeAspect="1"/>
          </p:cNvPicPr>
          <p:nvPr/>
        </p:nvPicPr>
        <p:blipFill rotWithShape="1">
          <a:blip r:embed="rId5"/>
          <a:srcRect l="9789" t="14211" r="9685" b="8690"/>
          <a:stretch/>
        </p:blipFill>
        <p:spPr>
          <a:xfrm>
            <a:off x="4629752" y="1905806"/>
            <a:ext cx="4292866" cy="2311975"/>
          </a:xfrm>
          <a:prstGeom prst="rect">
            <a:avLst/>
          </a:prstGeom>
          <a:ln>
            <a:solidFill>
              <a:schemeClr val="accent1"/>
            </a:solidFill>
          </a:ln>
        </p:spPr>
      </p:pic>
      <p:pic>
        <p:nvPicPr>
          <p:cNvPr id="9" name="図 8">
            <a:extLst>
              <a:ext uri="{FF2B5EF4-FFF2-40B4-BE49-F238E27FC236}">
                <a16:creationId xmlns:a16="http://schemas.microsoft.com/office/drawing/2014/main" id="{E62A4DB3-1906-7BA6-F35F-D975D0E0BD4A}"/>
              </a:ext>
            </a:extLst>
          </p:cNvPr>
          <p:cNvPicPr>
            <a:picLocks noChangeAspect="1"/>
          </p:cNvPicPr>
          <p:nvPr/>
        </p:nvPicPr>
        <p:blipFill rotWithShape="1">
          <a:blip r:embed="rId6"/>
          <a:srcRect l="9790" t="13088" r="9894" b="8877"/>
          <a:stretch/>
        </p:blipFill>
        <p:spPr>
          <a:xfrm>
            <a:off x="4186989" y="3241970"/>
            <a:ext cx="4899261" cy="2677577"/>
          </a:xfrm>
          <a:prstGeom prst="rect">
            <a:avLst/>
          </a:prstGeom>
          <a:ln>
            <a:solidFill>
              <a:schemeClr val="accent1"/>
            </a:solidFill>
          </a:ln>
        </p:spPr>
      </p:pic>
      <p:cxnSp>
        <p:nvCxnSpPr>
          <p:cNvPr id="10" name="直線コネクタ 9">
            <a:extLst>
              <a:ext uri="{FF2B5EF4-FFF2-40B4-BE49-F238E27FC236}">
                <a16:creationId xmlns:a16="http://schemas.microsoft.com/office/drawing/2014/main" id="{C30F38B7-9C36-9DAC-F425-5179CED60965}"/>
              </a:ext>
            </a:extLst>
          </p:cNvPr>
          <p:cNvCxnSpPr/>
          <p:nvPr/>
        </p:nvCxnSpPr>
        <p:spPr>
          <a:xfrm>
            <a:off x="4764505" y="4254370"/>
            <a:ext cx="394635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F3C06A51-D111-DA55-7873-5C9BCE6A87DE}"/>
              </a:ext>
            </a:extLst>
          </p:cNvPr>
          <p:cNvCxnSpPr>
            <a:cxnSpLocks/>
          </p:cNvCxnSpPr>
          <p:nvPr/>
        </p:nvCxnSpPr>
        <p:spPr>
          <a:xfrm>
            <a:off x="4753277" y="4387522"/>
            <a:ext cx="129138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B377FE21-A723-DA83-FF39-305F45CFE628}"/>
              </a:ext>
            </a:extLst>
          </p:cNvPr>
          <p:cNvSpPr/>
          <p:nvPr/>
        </p:nvSpPr>
        <p:spPr bwMode="auto">
          <a:xfrm>
            <a:off x="3959423" y="5906103"/>
            <a:ext cx="5184577"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spAutoFit/>
          </a:bodyPr>
          <a:lstStyle/>
          <a:p>
            <a:pPr marL="457200" marR="0" indent="-457200" algn="r" defTabSz="914400" rtl="0" eaLnBrk="1" fontAlgn="base" latinLnBrk="0" hangingPunct="1">
              <a:lnSpc>
                <a:spcPct val="100000"/>
              </a:lnSpc>
              <a:spcBef>
                <a:spcPct val="0"/>
              </a:spcBef>
              <a:spcAft>
                <a:spcPct val="0"/>
              </a:spcAft>
              <a:buClrTx/>
              <a:buSzTx/>
              <a:buFontTx/>
              <a:buNone/>
              <a:tabLst/>
            </a:pPr>
            <a:r>
              <a:rPr lang="ja-JP" altLang="en-US" sz="1200" b="0" u="none" dirty="0"/>
              <a:t>引用：連合</a:t>
            </a:r>
            <a:r>
              <a:rPr kumimoji="1" lang="ja-JP" altLang="en-US" sz="1200" b="0" i="0" u="none" strike="noStrike" cap="none" normalizeH="0" baseline="0" dirty="0">
                <a:ln>
                  <a:noFill/>
                </a:ln>
              </a:rPr>
              <a:t>ホームページより</a:t>
            </a:r>
          </a:p>
        </p:txBody>
      </p:sp>
      <p:pic>
        <p:nvPicPr>
          <p:cNvPr id="15" name="図 14">
            <a:extLst>
              <a:ext uri="{FF2B5EF4-FFF2-40B4-BE49-F238E27FC236}">
                <a16:creationId xmlns:a16="http://schemas.microsoft.com/office/drawing/2014/main" id="{7D2FC076-136D-7C0A-184F-6B612BEAF048}"/>
              </a:ext>
            </a:extLst>
          </p:cNvPr>
          <p:cNvPicPr>
            <a:picLocks noChangeAspect="1"/>
          </p:cNvPicPr>
          <p:nvPr/>
        </p:nvPicPr>
        <p:blipFill rotWithShape="1">
          <a:blip r:embed="rId7"/>
          <a:srcRect l="31157" t="17205" r="36843" b="11871"/>
          <a:stretch/>
        </p:blipFill>
        <p:spPr>
          <a:xfrm>
            <a:off x="86629" y="1391203"/>
            <a:ext cx="3763476" cy="4691964"/>
          </a:xfrm>
          <a:prstGeom prst="rect">
            <a:avLst/>
          </a:prstGeom>
          <a:ln>
            <a:solidFill>
              <a:schemeClr val="accent6"/>
            </a:solidFill>
          </a:ln>
        </p:spPr>
      </p:pic>
      <p:sp>
        <p:nvSpPr>
          <p:cNvPr id="16" name="吹き出し: 四角形 15">
            <a:extLst>
              <a:ext uri="{FF2B5EF4-FFF2-40B4-BE49-F238E27FC236}">
                <a16:creationId xmlns:a16="http://schemas.microsoft.com/office/drawing/2014/main" id="{2F747F14-A6BD-E71D-9CB9-A85D1DD6F32C}"/>
              </a:ext>
            </a:extLst>
          </p:cNvPr>
          <p:cNvSpPr/>
          <p:nvPr/>
        </p:nvSpPr>
        <p:spPr>
          <a:xfrm>
            <a:off x="9626" y="3599849"/>
            <a:ext cx="4475746" cy="1992429"/>
          </a:xfrm>
          <a:prstGeom prst="wedgeRectCallout">
            <a:avLst>
              <a:gd name="adj1" fmla="val -18548"/>
              <a:gd name="adj2" fmla="val -61194"/>
            </a:avLst>
          </a:prstGeom>
          <a:solidFill>
            <a:srgbClr val="FFFFCC"/>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明朝" panose="02020609040205080304" pitchFamily="17" charset="-128"/>
                <a:ea typeface="ＭＳ 明朝" panose="02020609040205080304" pitchFamily="17" charset="-128"/>
              </a:rPr>
              <a:t>ビジネスと人権を語るうえでは、経営リスク</a:t>
            </a:r>
            <a:endParaRPr kumimoji="1" lang="en-US" altLang="ja-JP" sz="1600" dirty="0">
              <a:solidFill>
                <a:schemeClr val="tx1"/>
              </a:solidFill>
              <a:latin typeface="ＭＳ 明朝" panose="02020609040205080304" pitchFamily="17" charset="-128"/>
              <a:ea typeface="ＭＳ 明朝" panose="02020609040205080304" pitchFamily="17" charset="-128"/>
            </a:endParaRPr>
          </a:p>
          <a:p>
            <a:r>
              <a:rPr kumimoji="1" lang="ja-JP" altLang="en-US" sz="1600" dirty="0">
                <a:solidFill>
                  <a:schemeClr val="tx1"/>
                </a:solidFill>
                <a:latin typeface="ＭＳ 明朝" panose="02020609040205080304" pitchFamily="17" charset="-128"/>
                <a:ea typeface="ＭＳ 明朝" panose="02020609040205080304" pitchFamily="17" charset="-128"/>
              </a:rPr>
              <a:t>の抑制や企業価値向上の視点が強調されがち</a:t>
            </a:r>
            <a:endParaRPr kumimoji="1" lang="en-US" altLang="ja-JP" sz="1600" dirty="0">
              <a:solidFill>
                <a:schemeClr val="tx1"/>
              </a:solidFill>
              <a:latin typeface="ＭＳ 明朝" panose="02020609040205080304" pitchFamily="17" charset="-128"/>
              <a:ea typeface="ＭＳ 明朝" panose="02020609040205080304" pitchFamily="17" charset="-128"/>
            </a:endParaRPr>
          </a:p>
          <a:p>
            <a:r>
              <a:rPr kumimoji="1" lang="ja-JP" altLang="en-US" sz="1600" dirty="0">
                <a:solidFill>
                  <a:schemeClr val="tx1"/>
                </a:solidFill>
                <a:latin typeface="ＭＳ 明朝" panose="02020609040205080304" pitchFamily="17" charset="-128"/>
                <a:ea typeface="ＭＳ 明朝" panose="02020609040205080304" pitchFamily="17" charset="-128"/>
              </a:rPr>
              <a:t>であるが、</a:t>
            </a:r>
            <a:r>
              <a:rPr kumimoji="1" lang="ja-JP" altLang="en-US" sz="1600" u="sng" dirty="0">
                <a:solidFill>
                  <a:schemeClr val="tx1"/>
                </a:solidFill>
                <a:latin typeface="ＭＳ ゴシック" panose="020B0609070205080204" pitchFamily="49" charset="-128"/>
                <a:ea typeface="ＭＳ ゴシック" panose="020B0609070205080204" pitchFamily="49" charset="-128"/>
              </a:rPr>
              <a:t>国連指導原則</a:t>
            </a:r>
            <a:r>
              <a:rPr kumimoji="1" lang="ja-JP" altLang="en-US" sz="1600" dirty="0">
                <a:solidFill>
                  <a:schemeClr val="tx1"/>
                </a:solidFill>
                <a:latin typeface="ＭＳ 明朝" panose="02020609040205080304" pitchFamily="17" charset="-128"/>
                <a:ea typeface="ＭＳ 明朝" panose="02020609040205080304" pitchFamily="17" charset="-128"/>
              </a:rPr>
              <a:t>では、</a:t>
            </a:r>
            <a:r>
              <a:rPr kumimoji="1" lang="ja-JP" altLang="en-US" sz="1600" u="sng" dirty="0">
                <a:solidFill>
                  <a:schemeClr val="tx1"/>
                </a:solidFill>
                <a:latin typeface="ＭＳ ゴシック" panose="020B0609070205080204" pitchFamily="49" charset="-128"/>
                <a:ea typeface="ＭＳ ゴシック" panose="020B0609070205080204" pitchFamily="49" charset="-128"/>
              </a:rPr>
              <a:t>労働者をはじめとする権利保持者の人権侵害リスクに対処する視点</a:t>
            </a:r>
            <a:r>
              <a:rPr kumimoji="1" lang="ja-JP" altLang="en-US" sz="1600" dirty="0">
                <a:solidFill>
                  <a:schemeClr val="tx1"/>
                </a:solidFill>
                <a:latin typeface="ＭＳ 明朝" panose="02020609040205080304" pitchFamily="17" charset="-128"/>
                <a:ea typeface="ＭＳ 明朝" panose="02020609040205080304" pitchFamily="17" charset="-128"/>
              </a:rPr>
              <a:t>からの取り組みが求められている。</a:t>
            </a:r>
            <a:endParaRPr kumimoji="1" lang="en-US" altLang="ja-JP" sz="1600" dirty="0">
              <a:solidFill>
                <a:schemeClr val="tx1"/>
              </a:solidFill>
              <a:latin typeface="ＭＳ 明朝" panose="02020609040205080304" pitchFamily="17" charset="-128"/>
              <a:ea typeface="ＭＳ 明朝" panose="02020609040205080304" pitchFamily="17" charset="-128"/>
            </a:endParaRPr>
          </a:p>
          <a:p>
            <a:r>
              <a:rPr kumimoji="1" lang="ja-JP" altLang="en-US" sz="1600" dirty="0">
                <a:solidFill>
                  <a:schemeClr val="tx1"/>
                </a:solidFill>
                <a:latin typeface="ＭＳ 明朝" panose="02020609040205080304" pitchFamily="17" charset="-128"/>
                <a:ea typeface="ＭＳ 明朝" panose="02020609040205080304" pitchFamily="17" charset="-128"/>
              </a:rPr>
              <a:t>このことを踏まえ、連合は社会正義の追求と人権の尊重を中心に据えてこの課題に取り組む。</a:t>
            </a:r>
          </a:p>
        </p:txBody>
      </p:sp>
      <p:sp>
        <p:nvSpPr>
          <p:cNvPr id="17" name="テキスト ボックス 16">
            <a:extLst>
              <a:ext uri="{FF2B5EF4-FFF2-40B4-BE49-F238E27FC236}">
                <a16:creationId xmlns:a16="http://schemas.microsoft.com/office/drawing/2014/main" id="{5F786C2A-BC6A-88B5-2679-CDC84CB0A5EF}"/>
              </a:ext>
            </a:extLst>
          </p:cNvPr>
          <p:cNvSpPr txBox="1">
            <a:spLocks noChangeArrowheads="1"/>
          </p:cNvSpPr>
          <p:nvPr/>
        </p:nvSpPr>
        <p:spPr bwMode="auto">
          <a:xfrm>
            <a:off x="0" y="6329363"/>
            <a:ext cx="9144000" cy="528637"/>
          </a:xfrm>
          <a:prstGeom prst="rect">
            <a:avLst/>
          </a:prstGeom>
          <a:solidFill>
            <a:schemeClr val="accent6"/>
          </a:solidFill>
          <a:ln>
            <a:noFill/>
          </a:ln>
        </p:spPr>
        <p:txBody>
          <a:bodyPr wrap="square" anchor="ctr" anchorCtr="0">
            <a:no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sng"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人権侵害リスクに対処する観点</a:t>
            </a:r>
            <a:r>
              <a:rPr kumimoji="1" lang="ja-JP" altLang="en-US" sz="3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が求められている</a:t>
            </a:r>
            <a:endParaRPr kumimoji="1" lang="en-US" altLang="ja-JP" sz="3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6EA0D3B0-CA41-F1E9-0B71-5D5BBD62C760}"/>
              </a:ext>
            </a:extLst>
          </p:cNvPr>
          <p:cNvSpPr/>
          <p:nvPr/>
        </p:nvSpPr>
        <p:spPr>
          <a:xfrm>
            <a:off x="8572500" y="0"/>
            <a:ext cx="571500" cy="471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１９</a:t>
            </a:r>
            <a:endParaRPr kumimoji="1" lang="ja-JP" altLang="en-US" dirty="0">
              <a:solidFill>
                <a:schemeClr val="tx1"/>
              </a:solidFill>
            </a:endParaRPr>
          </a:p>
        </p:txBody>
      </p:sp>
    </p:spTree>
    <p:extLst>
      <p:ext uri="{BB962C8B-B14F-4D97-AF65-F5344CB8AC3E}">
        <p14:creationId xmlns:p14="http://schemas.microsoft.com/office/powerpoint/2010/main" val="3169552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2DFA7AA-F402-9F3B-7DCD-0F5C6A0B9760}"/>
              </a:ext>
            </a:extLst>
          </p:cNvPr>
          <p:cNvSpPr/>
          <p:nvPr/>
        </p:nvSpPr>
        <p:spPr>
          <a:xfrm>
            <a:off x="0" y="-1"/>
            <a:ext cx="9144000" cy="480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5" name="直線コネクタ 4">
            <a:extLst>
              <a:ext uri="{FF2B5EF4-FFF2-40B4-BE49-F238E27FC236}">
                <a16:creationId xmlns:a16="http://schemas.microsoft.com/office/drawing/2014/main" id="{BA05680D-00C3-26E7-224B-8901D60501BF}"/>
              </a:ext>
            </a:extLst>
          </p:cNvPr>
          <p:cNvCxnSpPr>
            <a:cxnSpLocks/>
          </p:cNvCxnSpPr>
          <p:nvPr/>
        </p:nvCxnSpPr>
        <p:spPr>
          <a:xfrm>
            <a:off x="-16001" y="480282"/>
            <a:ext cx="9163876" cy="6"/>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0D6C7EC9-F5CE-6777-6EAC-CB06977464DE}"/>
              </a:ext>
            </a:extLst>
          </p:cNvPr>
          <p:cNvCxnSpPr>
            <a:cxnSpLocks/>
          </p:cNvCxnSpPr>
          <p:nvPr/>
        </p:nvCxnSpPr>
        <p:spPr>
          <a:xfrm>
            <a:off x="-19876" y="533289"/>
            <a:ext cx="9163876"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4CA259D1-E780-B2A4-4383-0D4AF4FEDA70}"/>
              </a:ext>
            </a:extLst>
          </p:cNvPr>
          <p:cNvSpPr txBox="1"/>
          <p:nvPr/>
        </p:nvSpPr>
        <p:spPr>
          <a:xfrm>
            <a:off x="-19876" y="72878"/>
            <a:ext cx="91638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本資料の構成</a:t>
            </a:r>
          </a:p>
        </p:txBody>
      </p:sp>
      <p:sp>
        <p:nvSpPr>
          <p:cNvPr id="20" name="正方形/長方形 19">
            <a:extLst>
              <a:ext uri="{FF2B5EF4-FFF2-40B4-BE49-F238E27FC236}">
                <a16:creationId xmlns:a16="http://schemas.microsoft.com/office/drawing/2014/main" id="{9385415B-9449-7F70-A8F4-D7559FAFECA4}"/>
              </a:ext>
            </a:extLst>
          </p:cNvPr>
          <p:cNvSpPr/>
          <p:nvPr/>
        </p:nvSpPr>
        <p:spPr>
          <a:xfrm>
            <a:off x="546655" y="1431232"/>
            <a:ext cx="288235" cy="1053545"/>
          </a:xfrm>
          <a:prstGeom prst="rect">
            <a:avLst/>
          </a:prstGeom>
          <a:solidFill>
            <a:schemeClr val="bg1">
              <a:lumMod val="9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1</a:t>
            </a:r>
            <a:endParaRPr kumimoji="1" lang="ja-JP" altLang="en-US" sz="13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endParaRPr>
          </a:p>
        </p:txBody>
      </p:sp>
      <p:sp>
        <p:nvSpPr>
          <p:cNvPr id="21" name="正方形/長方形 20">
            <a:extLst>
              <a:ext uri="{FF2B5EF4-FFF2-40B4-BE49-F238E27FC236}">
                <a16:creationId xmlns:a16="http://schemas.microsoft.com/office/drawing/2014/main" id="{0BFAF390-FD01-35F6-FAF3-8EDD22655431}"/>
              </a:ext>
            </a:extLst>
          </p:cNvPr>
          <p:cNvSpPr/>
          <p:nvPr/>
        </p:nvSpPr>
        <p:spPr>
          <a:xfrm>
            <a:off x="917716" y="1431232"/>
            <a:ext cx="2789582" cy="1053545"/>
          </a:xfrm>
          <a:prstGeom prst="rect">
            <a:avLst/>
          </a:prstGeom>
          <a:solidFill>
            <a:srgbClr val="E7F6FF"/>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自動車総連 国際活動</a:t>
            </a:r>
            <a:endParaRPr kumimoji="1" lang="en-US" altLang="ja-JP" sz="16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『20</a:t>
            </a:r>
            <a:r>
              <a:rPr kumimoji="1" lang="ja-JP" altLang="en-US" sz="16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30</a:t>
            </a:r>
            <a:r>
              <a:rPr kumimoji="1" lang="ja-JP" altLang="en-US" sz="16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ビジョン</a:t>
            </a:r>
            <a:r>
              <a:rPr kumimoji="1" lang="en-US" altLang="ja-JP" sz="16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a:t>
            </a:r>
          </a:p>
        </p:txBody>
      </p:sp>
      <p:sp>
        <p:nvSpPr>
          <p:cNvPr id="22" name="正方形/長方形 21">
            <a:extLst>
              <a:ext uri="{FF2B5EF4-FFF2-40B4-BE49-F238E27FC236}">
                <a16:creationId xmlns:a16="http://schemas.microsoft.com/office/drawing/2014/main" id="{89006F44-8966-8457-F849-3EDDEEE52C89}"/>
              </a:ext>
            </a:extLst>
          </p:cNvPr>
          <p:cNvSpPr/>
          <p:nvPr/>
        </p:nvSpPr>
        <p:spPr>
          <a:xfrm>
            <a:off x="3800058" y="1431231"/>
            <a:ext cx="4906620" cy="1053545"/>
          </a:xfrm>
          <a:prstGeom prst="rect">
            <a:avLst/>
          </a:prstGeom>
          <a:solidFill>
            <a:schemeClr val="bg1"/>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en-US" altLang="ja-JP" sz="15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2017</a:t>
            </a:r>
            <a:r>
              <a:rPr kumimoji="1" lang="ja-JP" altLang="en-US" sz="15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年策定</a:t>
            </a:r>
            <a:r>
              <a:rPr kumimoji="1" lang="en-US" altLang="ja-JP" sz="15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『20</a:t>
            </a:r>
            <a:r>
              <a:rPr kumimoji="1" lang="ja-JP" altLang="en-US" sz="15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r>
              <a:rPr kumimoji="1" lang="en-US" altLang="ja-JP" sz="15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30</a:t>
            </a:r>
            <a:r>
              <a:rPr kumimoji="1" lang="ja-JP" altLang="en-US" sz="15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ビジョン</a:t>
            </a:r>
            <a:r>
              <a:rPr kumimoji="1" lang="en-US" altLang="ja-JP" sz="15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r>
              <a:rPr kumimoji="1" lang="ja-JP" altLang="en-US" sz="15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の目指すところ</a:t>
            </a:r>
            <a:endParaRPr kumimoji="1" lang="en-US" altLang="ja-JP" sz="15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(1972</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年の自動車総連設立以降の国際活動の状況も含め</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p>
        </p:txBody>
      </p:sp>
      <p:sp>
        <p:nvSpPr>
          <p:cNvPr id="23" name="正方形/長方形 22">
            <a:extLst>
              <a:ext uri="{FF2B5EF4-FFF2-40B4-BE49-F238E27FC236}">
                <a16:creationId xmlns:a16="http://schemas.microsoft.com/office/drawing/2014/main" id="{08E0826B-C3B3-E01B-C8CE-9BD1215086CF}"/>
              </a:ext>
            </a:extLst>
          </p:cNvPr>
          <p:cNvSpPr/>
          <p:nvPr/>
        </p:nvSpPr>
        <p:spPr>
          <a:xfrm>
            <a:off x="546655" y="2554360"/>
            <a:ext cx="288235" cy="1053545"/>
          </a:xfrm>
          <a:prstGeom prst="rect">
            <a:avLst/>
          </a:prstGeom>
          <a:solidFill>
            <a:schemeClr val="bg1">
              <a:lumMod val="9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2</a:t>
            </a:r>
            <a:endParaRPr kumimoji="1" lang="ja-JP" altLang="en-US" sz="13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endParaRPr>
          </a:p>
        </p:txBody>
      </p:sp>
      <p:sp>
        <p:nvSpPr>
          <p:cNvPr id="24" name="正方形/長方形 23">
            <a:extLst>
              <a:ext uri="{FF2B5EF4-FFF2-40B4-BE49-F238E27FC236}">
                <a16:creationId xmlns:a16="http://schemas.microsoft.com/office/drawing/2014/main" id="{C6C84AFB-BF15-F878-34BF-55D9B53391A0}"/>
              </a:ext>
            </a:extLst>
          </p:cNvPr>
          <p:cNvSpPr/>
          <p:nvPr/>
        </p:nvSpPr>
        <p:spPr>
          <a:xfrm>
            <a:off x="917716" y="2554360"/>
            <a:ext cx="2789582" cy="1053545"/>
          </a:xfrm>
          <a:prstGeom prst="rect">
            <a:avLst/>
          </a:prstGeom>
          <a:solidFill>
            <a:srgbClr val="E7F6FF"/>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『20</a:t>
            </a:r>
            <a:r>
              <a:rPr kumimoji="1" lang="ja-JP" altLang="en-US" sz="16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30</a:t>
            </a:r>
            <a:r>
              <a:rPr kumimoji="1" lang="ja-JP" altLang="en-US" sz="16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ビジョン</a:t>
            </a:r>
            <a:r>
              <a:rPr kumimoji="1" lang="en-US" altLang="ja-JP" sz="16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運動の経過</a:t>
            </a:r>
            <a:endParaRPr kumimoji="1" lang="en-US" altLang="ja-JP" sz="16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endParaRPr>
          </a:p>
        </p:txBody>
      </p:sp>
      <p:sp>
        <p:nvSpPr>
          <p:cNvPr id="25" name="正方形/長方形 24">
            <a:extLst>
              <a:ext uri="{FF2B5EF4-FFF2-40B4-BE49-F238E27FC236}">
                <a16:creationId xmlns:a16="http://schemas.microsoft.com/office/drawing/2014/main" id="{256B0931-D6E7-3F24-8499-075919D29296}"/>
              </a:ext>
            </a:extLst>
          </p:cNvPr>
          <p:cNvSpPr/>
          <p:nvPr/>
        </p:nvSpPr>
        <p:spPr>
          <a:xfrm>
            <a:off x="3800058" y="2554359"/>
            <a:ext cx="4906620" cy="1053545"/>
          </a:xfrm>
          <a:prstGeom prst="rect">
            <a:avLst/>
          </a:prstGeom>
          <a:solidFill>
            <a:schemeClr val="bg1"/>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2017</a:t>
            </a:r>
            <a:r>
              <a:rPr kumimoji="1" lang="ja-JP" altLang="en-US" sz="15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年以降の取り組みの状況</a:t>
            </a:r>
            <a:endParaRPr kumimoji="1" lang="en-US" altLang="ja-JP" sz="15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26" name="正方形/長方形 25">
            <a:extLst>
              <a:ext uri="{FF2B5EF4-FFF2-40B4-BE49-F238E27FC236}">
                <a16:creationId xmlns:a16="http://schemas.microsoft.com/office/drawing/2014/main" id="{1E72A9A7-7CC3-EF14-41DC-F855F1919AAC}"/>
              </a:ext>
            </a:extLst>
          </p:cNvPr>
          <p:cNvSpPr/>
          <p:nvPr/>
        </p:nvSpPr>
        <p:spPr>
          <a:xfrm>
            <a:off x="546655" y="3677488"/>
            <a:ext cx="288235" cy="1053545"/>
          </a:xfrm>
          <a:prstGeom prst="rect">
            <a:avLst/>
          </a:prstGeom>
          <a:solidFill>
            <a:schemeClr val="bg1">
              <a:lumMod val="9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3</a:t>
            </a:r>
            <a:endParaRPr kumimoji="1" lang="ja-JP" altLang="en-US" sz="13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endParaRPr>
          </a:p>
        </p:txBody>
      </p:sp>
      <p:sp>
        <p:nvSpPr>
          <p:cNvPr id="27" name="正方形/長方形 26">
            <a:extLst>
              <a:ext uri="{FF2B5EF4-FFF2-40B4-BE49-F238E27FC236}">
                <a16:creationId xmlns:a16="http://schemas.microsoft.com/office/drawing/2014/main" id="{350DBEFF-618A-D7DD-E624-A070BDD67BB6}"/>
              </a:ext>
            </a:extLst>
          </p:cNvPr>
          <p:cNvSpPr/>
          <p:nvPr/>
        </p:nvSpPr>
        <p:spPr>
          <a:xfrm>
            <a:off x="917716" y="3677488"/>
            <a:ext cx="2789582" cy="1053545"/>
          </a:xfrm>
          <a:prstGeom prst="rect">
            <a:avLst/>
          </a:prstGeom>
          <a:solidFill>
            <a:srgbClr val="E7F6FF"/>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新たな国際規範</a:t>
            </a:r>
            <a:endParaRPr kumimoji="1" lang="en-US" altLang="ja-JP" sz="16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「人権デュー・ディリジェンス」</a:t>
            </a:r>
            <a:endParaRPr kumimoji="1" lang="en-US" altLang="ja-JP" sz="16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endParaRPr>
          </a:p>
        </p:txBody>
      </p:sp>
      <p:sp>
        <p:nvSpPr>
          <p:cNvPr id="28" name="正方形/長方形 27">
            <a:extLst>
              <a:ext uri="{FF2B5EF4-FFF2-40B4-BE49-F238E27FC236}">
                <a16:creationId xmlns:a16="http://schemas.microsoft.com/office/drawing/2014/main" id="{F803D5D8-4280-C792-635F-6ACD58147358}"/>
              </a:ext>
            </a:extLst>
          </p:cNvPr>
          <p:cNvSpPr/>
          <p:nvPr/>
        </p:nvSpPr>
        <p:spPr>
          <a:xfrm>
            <a:off x="3800058" y="3677487"/>
            <a:ext cx="4906620" cy="1053545"/>
          </a:xfrm>
          <a:prstGeom prst="rect">
            <a:avLst/>
          </a:prstGeom>
          <a:solidFill>
            <a:schemeClr val="bg1"/>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ja-JP" altLang="en-US" sz="15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「人権デュー・ディリジェンス」 世界、そして日本での広がり</a:t>
            </a:r>
            <a:endParaRPr kumimoji="1" lang="en-US" altLang="ja-JP" sz="15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29" name="正方形/長方形 28">
            <a:extLst>
              <a:ext uri="{FF2B5EF4-FFF2-40B4-BE49-F238E27FC236}">
                <a16:creationId xmlns:a16="http://schemas.microsoft.com/office/drawing/2014/main" id="{01C60F1F-6997-CA25-3605-512DFCF31EA8}"/>
              </a:ext>
            </a:extLst>
          </p:cNvPr>
          <p:cNvSpPr/>
          <p:nvPr/>
        </p:nvSpPr>
        <p:spPr>
          <a:xfrm>
            <a:off x="546655" y="4800617"/>
            <a:ext cx="288235" cy="1053544"/>
          </a:xfrm>
          <a:prstGeom prst="rect">
            <a:avLst/>
          </a:prstGeom>
          <a:solidFill>
            <a:schemeClr val="bg1">
              <a:lumMod val="9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4</a:t>
            </a:r>
            <a:endParaRPr kumimoji="1" lang="ja-JP" altLang="en-US" sz="13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endParaRPr>
          </a:p>
        </p:txBody>
      </p:sp>
      <p:sp>
        <p:nvSpPr>
          <p:cNvPr id="30" name="正方形/長方形 29">
            <a:extLst>
              <a:ext uri="{FF2B5EF4-FFF2-40B4-BE49-F238E27FC236}">
                <a16:creationId xmlns:a16="http://schemas.microsoft.com/office/drawing/2014/main" id="{38076AD6-B40C-8CBB-13A6-A66CC697EA13}"/>
              </a:ext>
            </a:extLst>
          </p:cNvPr>
          <p:cNvSpPr/>
          <p:nvPr/>
        </p:nvSpPr>
        <p:spPr>
          <a:xfrm>
            <a:off x="917716" y="4800616"/>
            <a:ext cx="2789582" cy="1053545"/>
          </a:xfrm>
          <a:prstGeom prst="rect">
            <a:avLst/>
          </a:prstGeom>
          <a:solidFill>
            <a:srgbClr val="E7F6FF"/>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『20</a:t>
            </a:r>
            <a:r>
              <a:rPr kumimoji="1" lang="ja-JP" altLang="en-US" sz="16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30</a:t>
            </a:r>
            <a:r>
              <a:rPr kumimoji="1" lang="ja-JP" altLang="en-US" sz="16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ビジョン</a:t>
            </a:r>
            <a:r>
              <a:rPr kumimoji="1" lang="en-US" altLang="ja-JP" sz="16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2030</a:t>
            </a:r>
            <a:r>
              <a:rPr kumimoji="1" lang="ja-JP" altLang="en-US" sz="16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年に向けて</a:t>
            </a:r>
            <a:endParaRPr kumimoji="1" lang="en-US" altLang="ja-JP" sz="16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endParaRPr>
          </a:p>
        </p:txBody>
      </p:sp>
      <p:sp>
        <p:nvSpPr>
          <p:cNvPr id="31" name="正方形/長方形 30">
            <a:extLst>
              <a:ext uri="{FF2B5EF4-FFF2-40B4-BE49-F238E27FC236}">
                <a16:creationId xmlns:a16="http://schemas.microsoft.com/office/drawing/2014/main" id="{57574D73-86CB-C754-E953-695BD103277E}"/>
              </a:ext>
            </a:extLst>
          </p:cNvPr>
          <p:cNvSpPr/>
          <p:nvPr/>
        </p:nvSpPr>
        <p:spPr>
          <a:xfrm>
            <a:off x="3800058" y="4800615"/>
            <a:ext cx="4906620" cy="1053545"/>
          </a:xfrm>
          <a:prstGeom prst="rect">
            <a:avLst/>
          </a:prstGeom>
          <a:solidFill>
            <a:schemeClr val="bg1"/>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ja-JP" altLang="en-US" sz="15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「人権デュー・ディリジェンス」への対応を含む</a:t>
            </a:r>
            <a:endParaRPr kumimoji="1" lang="en-US" altLang="ja-JP" sz="15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ビジョン実現活動の方向性</a:t>
            </a:r>
            <a:endParaRPr kumimoji="1" lang="en-US" altLang="ja-JP" sz="15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2" name="正方形/長方形 1">
            <a:extLst>
              <a:ext uri="{FF2B5EF4-FFF2-40B4-BE49-F238E27FC236}">
                <a16:creationId xmlns:a16="http://schemas.microsoft.com/office/drawing/2014/main" id="{03BE8428-4455-97B3-F8CA-63D3938C2EDA}"/>
              </a:ext>
            </a:extLst>
          </p:cNvPr>
          <p:cNvSpPr/>
          <p:nvPr/>
        </p:nvSpPr>
        <p:spPr>
          <a:xfrm>
            <a:off x="8572500" y="0"/>
            <a:ext cx="571500" cy="471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２</a:t>
            </a:r>
          </a:p>
        </p:txBody>
      </p:sp>
    </p:spTree>
    <p:extLst>
      <p:ext uri="{BB962C8B-B14F-4D97-AF65-F5344CB8AC3E}">
        <p14:creationId xmlns:p14="http://schemas.microsoft.com/office/powerpoint/2010/main" val="1892155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E9CB8-CAA6-D791-5A91-BBC4E2B322B2}"/>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87D23D98-86C5-58CB-67CF-D7783AF2EA75}"/>
              </a:ext>
            </a:extLst>
          </p:cNvPr>
          <p:cNvSpPr txBox="1"/>
          <p:nvPr/>
        </p:nvSpPr>
        <p:spPr>
          <a:xfrm>
            <a:off x="1775792" y="9939"/>
            <a:ext cx="554934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ビジョン実現活動への人権</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DD</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の反映イメージ</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正方形/長方形 4">
            <a:extLst>
              <a:ext uri="{FF2B5EF4-FFF2-40B4-BE49-F238E27FC236}">
                <a16:creationId xmlns:a16="http://schemas.microsoft.com/office/drawing/2014/main" id="{1062AE5B-1956-4624-5431-090B9329B79D}"/>
              </a:ext>
            </a:extLst>
          </p:cNvPr>
          <p:cNvSpPr/>
          <p:nvPr/>
        </p:nvSpPr>
        <p:spPr>
          <a:xfrm>
            <a:off x="0" y="-1"/>
            <a:ext cx="9163876" cy="480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1" name="直線コネクタ 10">
            <a:extLst>
              <a:ext uri="{FF2B5EF4-FFF2-40B4-BE49-F238E27FC236}">
                <a16:creationId xmlns:a16="http://schemas.microsoft.com/office/drawing/2014/main" id="{ABF7D9CC-479E-B7F3-337E-6D005C3E8989}"/>
              </a:ext>
            </a:extLst>
          </p:cNvPr>
          <p:cNvCxnSpPr>
            <a:cxnSpLocks/>
          </p:cNvCxnSpPr>
          <p:nvPr/>
        </p:nvCxnSpPr>
        <p:spPr>
          <a:xfrm>
            <a:off x="-16001" y="480282"/>
            <a:ext cx="9163876" cy="6"/>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F0F20D11-F4AF-4A0D-C0B8-02E1643F01AB}"/>
              </a:ext>
            </a:extLst>
          </p:cNvPr>
          <p:cNvCxnSpPr>
            <a:cxnSpLocks/>
          </p:cNvCxnSpPr>
          <p:nvPr/>
        </p:nvCxnSpPr>
        <p:spPr>
          <a:xfrm>
            <a:off x="-19876" y="533289"/>
            <a:ext cx="9163876"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3831FFA8-FFA8-3E11-9427-04D47D1DF89A}"/>
              </a:ext>
            </a:extLst>
          </p:cNvPr>
          <p:cNvSpPr txBox="1"/>
          <p:nvPr/>
        </p:nvSpPr>
        <p:spPr>
          <a:xfrm>
            <a:off x="-19876" y="72878"/>
            <a:ext cx="91638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参考：</a:t>
            </a: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ILO</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の「基本的な価値観」と「最も重要視している規範」</a:t>
            </a:r>
            <a:endPar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p:txBody>
      </p:sp>
      <p:sp>
        <p:nvSpPr>
          <p:cNvPr id="3" name="正方形/長方形 2">
            <a:extLst>
              <a:ext uri="{FF2B5EF4-FFF2-40B4-BE49-F238E27FC236}">
                <a16:creationId xmlns:a16="http://schemas.microsoft.com/office/drawing/2014/main" id="{DD220536-06F2-6516-6770-9CC70EB924BC}"/>
              </a:ext>
            </a:extLst>
          </p:cNvPr>
          <p:cNvSpPr/>
          <p:nvPr/>
        </p:nvSpPr>
        <p:spPr>
          <a:xfrm>
            <a:off x="88778" y="908759"/>
            <a:ext cx="1491447" cy="2751546"/>
          </a:xfrm>
          <a:prstGeom prst="rect">
            <a:avLst/>
          </a:prstGeom>
          <a:solidFill>
            <a:schemeClr val="accent5">
              <a:lumMod val="20000"/>
              <a:lumOff val="80000"/>
            </a:schemeClr>
          </a:solidFill>
          <a:ln w="28575">
            <a:solidFill>
              <a:srgbClr val="0070C0"/>
            </a:solidFill>
          </a:ln>
        </p:spPr>
        <p:style>
          <a:lnRef idx="1">
            <a:schemeClr val="accent1"/>
          </a:lnRef>
          <a:fillRef idx="3">
            <a:schemeClr val="accent1"/>
          </a:fillRef>
          <a:effectRef idx="2">
            <a:schemeClr val="accent1"/>
          </a:effectRef>
          <a:fontRef idx="minor">
            <a:schemeClr val="lt1"/>
          </a:fontRef>
        </p:style>
        <p:txBody>
          <a:bodyPr wrap="none"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基本的な価値観</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endParaRPr lang="en-US" altLang="ja-JP" sz="400" dirty="0">
              <a:solidFill>
                <a:schemeClr val="tx1"/>
              </a:solidFill>
              <a:latin typeface="Meiryo UI" panose="020B0604030504040204" pitchFamily="50" charset="-128"/>
              <a:ea typeface="Meiryo UI" panose="020B0604030504040204" pitchFamily="50" charset="-128"/>
            </a:endParaRPr>
          </a:p>
          <a:p>
            <a:pPr algn="ctr"/>
            <a:endParaRPr lang="en-US" altLang="ja-JP" sz="400" b="1" dirty="0">
              <a:solidFill>
                <a:schemeClr val="tx1"/>
              </a:solidFill>
              <a:latin typeface="Meiryo UI" panose="020B0604030504040204" pitchFamily="50" charset="-128"/>
              <a:ea typeface="Meiryo UI" panose="020B0604030504040204" pitchFamily="50" charset="-128"/>
            </a:endParaRPr>
          </a:p>
          <a:p>
            <a:pPr algn="ctr"/>
            <a:r>
              <a:rPr lang="en-US" altLang="ja-JP" sz="1400" b="1" dirty="0">
                <a:solidFill>
                  <a:srgbClr val="0070C0"/>
                </a:solidFill>
                <a:latin typeface="Meiryo UI" panose="020B0604030504040204" pitchFamily="50" charset="-128"/>
                <a:ea typeface="Meiryo UI" panose="020B0604030504040204" pitchFamily="50" charset="-128"/>
              </a:rPr>
              <a:t>1944</a:t>
            </a:r>
            <a:r>
              <a:rPr lang="ja-JP" altLang="en-US" sz="1400" b="1" dirty="0">
                <a:solidFill>
                  <a:srgbClr val="0070C0"/>
                </a:solidFill>
                <a:latin typeface="Meiryo UI" panose="020B0604030504040204" pitchFamily="50" charset="-128"/>
                <a:ea typeface="Meiryo UI" panose="020B0604030504040204" pitchFamily="50" charset="-128"/>
              </a:rPr>
              <a:t>年</a:t>
            </a:r>
            <a:r>
              <a:rPr lang="en-US" altLang="ja-JP" sz="1400" b="1" dirty="0">
                <a:solidFill>
                  <a:srgbClr val="0070C0"/>
                </a:solidFill>
                <a:latin typeface="Meiryo UI" panose="020B0604030504040204" pitchFamily="50" charset="-128"/>
                <a:ea typeface="Meiryo UI" panose="020B0604030504040204" pitchFamily="50" charset="-128"/>
              </a:rPr>
              <a:t>5</a:t>
            </a:r>
            <a:r>
              <a:rPr lang="ja-JP" altLang="en-US" sz="1400" b="1" dirty="0">
                <a:solidFill>
                  <a:srgbClr val="0070C0"/>
                </a:solidFill>
                <a:latin typeface="Meiryo UI" panose="020B0604030504040204" pitchFamily="50" charset="-128"/>
                <a:ea typeface="Meiryo UI" panose="020B0604030504040204" pitchFamily="50" charset="-128"/>
              </a:rPr>
              <a:t>月</a:t>
            </a:r>
            <a:endParaRPr lang="en-US" altLang="ja-JP" sz="1400" b="1" dirty="0">
              <a:solidFill>
                <a:srgbClr val="0070C0"/>
              </a:solidFill>
              <a:latin typeface="Meiryo UI" panose="020B0604030504040204" pitchFamily="50" charset="-128"/>
              <a:ea typeface="Meiryo UI" panose="020B0604030504040204" pitchFamily="50" charset="-128"/>
            </a:endParaRPr>
          </a:p>
          <a:p>
            <a:pPr algn="ctr"/>
            <a:endParaRPr lang="en-US" altLang="ja-JP" sz="400" dirty="0">
              <a:solidFill>
                <a:schemeClr val="tx1"/>
              </a:solidFill>
              <a:latin typeface="Meiryo UI" panose="020B0604030504040204" pitchFamily="50" charset="-128"/>
              <a:ea typeface="Meiryo UI" panose="020B0604030504040204" pitchFamily="50" charset="-128"/>
            </a:endParaRPr>
          </a:p>
          <a:p>
            <a:pPr algn="ctr"/>
            <a:r>
              <a:rPr kumimoji="1" lang="ja-JP" altLang="en-US" sz="1600" b="1" dirty="0">
                <a:solidFill>
                  <a:srgbClr val="0070C0"/>
                </a:solidFill>
                <a:latin typeface="Meiryo UI" panose="020B0604030504040204" pitchFamily="50" charset="-128"/>
                <a:ea typeface="Meiryo UI" panose="020B0604030504040204" pitchFamily="50" charset="-128"/>
              </a:rPr>
              <a:t>フィラデルフィア</a:t>
            </a:r>
            <a:endParaRPr kumimoji="1" lang="en-US" altLang="ja-JP" sz="1600" b="1" dirty="0">
              <a:solidFill>
                <a:srgbClr val="0070C0"/>
              </a:solidFill>
              <a:latin typeface="Meiryo UI" panose="020B0604030504040204" pitchFamily="50" charset="-128"/>
              <a:ea typeface="Meiryo UI" panose="020B0604030504040204" pitchFamily="50" charset="-128"/>
            </a:endParaRPr>
          </a:p>
          <a:p>
            <a:pPr algn="ctr"/>
            <a:r>
              <a:rPr lang="ja-JP" altLang="en-US" sz="1600" b="1" dirty="0">
                <a:solidFill>
                  <a:srgbClr val="0070C0"/>
                </a:solidFill>
                <a:latin typeface="Meiryo UI" panose="020B0604030504040204" pitchFamily="50" charset="-128"/>
                <a:ea typeface="Meiryo UI" panose="020B0604030504040204" pitchFamily="50" charset="-128"/>
              </a:rPr>
              <a:t>宣言</a:t>
            </a:r>
            <a:endParaRPr kumimoji="1" lang="ja-JP" altLang="en-US" sz="1600" b="1" dirty="0">
              <a:solidFill>
                <a:srgbClr val="0070C0"/>
              </a:solidFill>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C29675C3-D8D7-B9BF-6282-60869D262B05}"/>
              </a:ext>
            </a:extLst>
          </p:cNvPr>
          <p:cNvSpPr/>
          <p:nvPr/>
        </p:nvSpPr>
        <p:spPr>
          <a:xfrm>
            <a:off x="1688238" y="908759"/>
            <a:ext cx="7366984" cy="2751546"/>
          </a:xfrm>
          <a:prstGeom prst="rect">
            <a:avLst/>
          </a:prstGeom>
          <a:solidFill>
            <a:schemeClr val="bg1"/>
          </a:solidFill>
          <a:ln w="28575">
            <a:solidFill>
              <a:srgbClr val="0070C0"/>
            </a:solidFill>
          </a:ln>
        </p:spPr>
        <p:style>
          <a:lnRef idx="1">
            <a:schemeClr val="accent1"/>
          </a:lnRef>
          <a:fillRef idx="3">
            <a:schemeClr val="accent1"/>
          </a:fillRef>
          <a:effectRef idx="2">
            <a:schemeClr val="accent1"/>
          </a:effectRef>
          <a:fontRef idx="minor">
            <a:schemeClr val="lt1"/>
          </a:fontRef>
        </p:style>
        <p:txBody>
          <a:bodyPr wrap="none" rtlCol="0" anchor="ctr"/>
          <a:lstStyle/>
          <a:p>
            <a:pPr marL="342900" indent="-342900">
              <a:buAutoNum type="alphaLcParenBoth"/>
            </a:pPr>
            <a:r>
              <a:rPr lang="ja-JP" altLang="en-US" b="1" dirty="0">
                <a:solidFill>
                  <a:schemeClr val="tx1"/>
                </a:solidFill>
                <a:latin typeface="Meiryo UI" panose="020B0604030504040204" pitchFamily="50" charset="-128"/>
                <a:ea typeface="Meiryo UI" panose="020B0604030504040204" pitchFamily="50" charset="-128"/>
              </a:rPr>
              <a:t> </a:t>
            </a:r>
            <a:r>
              <a:rPr kumimoji="1" lang="ja-JP" altLang="en-US" b="1" dirty="0">
                <a:solidFill>
                  <a:srgbClr val="FF5050"/>
                </a:solidFill>
                <a:latin typeface="Meiryo UI" panose="020B0604030504040204" pitchFamily="50" charset="-128"/>
                <a:ea typeface="Meiryo UI" panose="020B0604030504040204" pitchFamily="50" charset="-128"/>
              </a:rPr>
              <a:t>労働は、商品ではない。</a:t>
            </a:r>
            <a:endParaRPr kumimoji="1" lang="en-US" altLang="ja-JP" b="1" dirty="0">
              <a:solidFill>
                <a:srgbClr val="FF5050"/>
              </a:solidFill>
              <a:latin typeface="Meiryo UI" panose="020B0604030504040204" pitchFamily="50" charset="-128"/>
              <a:ea typeface="Meiryo UI" panose="020B0604030504040204" pitchFamily="50" charset="-128"/>
            </a:endParaRPr>
          </a:p>
          <a:p>
            <a:pPr marL="342900" indent="-342900">
              <a:buAutoNum type="alphaLcParenBoth"/>
            </a:pPr>
            <a:endParaRPr kumimoji="1" lang="ja-JP" altLang="en-US" sz="300" b="1" dirty="0">
              <a:solidFill>
                <a:schemeClr val="tx1"/>
              </a:solidFill>
              <a:latin typeface="Meiryo UI" panose="020B0604030504040204" pitchFamily="50" charset="-128"/>
              <a:ea typeface="Meiryo UI" panose="020B0604030504040204" pitchFamily="50" charset="-128"/>
            </a:endParaRPr>
          </a:p>
          <a:p>
            <a:r>
              <a:rPr kumimoji="1" lang="en-US" altLang="ja-JP" b="1" dirty="0">
                <a:solidFill>
                  <a:schemeClr val="tx1"/>
                </a:solidFill>
                <a:latin typeface="Meiryo UI" panose="020B0604030504040204" pitchFamily="50" charset="-128"/>
                <a:ea typeface="Meiryo UI" panose="020B0604030504040204" pitchFamily="50" charset="-128"/>
              </a:rPr>
              <a:t>(b) </a:t>
            </a:r>
            <a:r>
              <a:rPr kumimoji="1" lang="ja-JP" altLang="en-US" b="1" dirty="0">
                <a:solidFill>
                  <a:srgbClr val="0070C0"/>
                </a:solidFill>
                <a:latin typeface="Meiryo UI" panose="020B0604030504040204" pitchFamily="50" charset="-128"/>
                <a:ea typeface="Meiryo UI" panose="020B0604030504040204" pitchFamily="50" charset="-128"/>
              </a:rPr>
              <a:t>表現及び結社の自由</a:t>
            </a:r>
            <a:r>
              <a:rPr kumimoji="1" lang="ja-JP" altLang="en-US" b="1" dirty="0">
                <a:solidFill>
                  <a:schemeClr val="tx1"/>
                </a:solidFill>
                <a:latin typeface="Meiryo UI" panose="020B0604030504040204" pitchFamily="50" charset="-128"/>
                <a:ea typeface="Meiryo UI" panose="020B0604030504040204" pitchFamily="50" charset="-128"/>
              </a:rPr>
              <a:t>は、不断の進歩のために欠くことができない。</a:t>
            </a:r>
            <a:endParaRPr kumimoji="1" lang="en-US" altLang="ja-JP" b="1" dirty="0">
              <a:solidFill>
                <a:schemeClr val="tx1"/>
              </a:solidFill>
              <a:latin typeface="Meiryo UI" panose="020B0604030504040204" pitchFamily="50" charset="-128"/>
              <a:ea typeface="Meiryo UI" panose="020B0604030504040204" pitchFamily="50" charset="-128"/>
            </a:endParaRPr>
          </a:p>
          <a:p>
            <a:endParaRPr kumimoji="1" lang="ja-JP" altLang="en-US" sz="300" b="1" dirty="0">
              <a:solidFill>
                <a:schemeClr val="tx1"/>
              </a:solidFill>
              <a:latin typeface="Meiryo UI" panose="020B0604030504040204" pitchFamily="50" charset="-128"/>
              <a:ea typeface="Meiryo UI" panose="020B0604030504040204" pitchFamily="50" charset="-128"/>
            </a:endParaRPr>
          </a:p>
          <a:p>
            <a:r>
              <a:rPr kumimoji="1" lang="en-US" altLang="ja-JP" b="1" dirty="0">
                <a:solidFill>
                  <a:schemeClr val="tx1"/>
                </a:solidFill>
                <a:latin typeface="Meiryo UI" panose="020B0604030504040204" pitchFamily="50" charset="-128"/>
                <a:ea typeface="Meiryo UI" panose="020B0604030504040204" pitchFamily="50" charset="-128"/>
              </a:rPr>
              <a:t>(c) </a:t>
            </a:r>
            <a:r>
              <a:rPr kumimoji="1" lang="ja-JP" altLang="en-US" b="1" dirty="0">
                <a:solidFill>
                  <a:srgbClr val="FF5050"/>
                </a:solidFill>
                <a:latin typeface="Meiryo UI" panose="020B0604030504040204" pitchFamily="50" charset="-128"/>
                <a:ea typeface="Meiryo UI" panose="020B0604030504040204" pitchFamily="50" charset="-128"/>
              </a:rPr>
              <a:t>一部の貧困は、全体の繁栄にとって危険</a:t>
            </a:r>
            <a:r>
              <a:rPr kumimoji="1" lang="ja-JP" altLang="en-US" b="1" dirty="0">
                <a:solidFill>
                  <a:schemeClr val="tx1"/>
                </a:solidFill>
                <a:latin typeface="Meiryo UI" panose="020B0604030504040204" pitchFamily="50" charset="-128"/>
                <a:ea typeface="Meiryo UI" panose="020B0604030504040204" pitchFamily="50" charset="-128"/>
              </a:rPr>
              <a:t>である。</a:t>
            </a:r>
          </a:p>
          <a:p>
            <a:endParaRPr kumimoji="1" lang="en-US" altLang="ja-JP" sz="300" b="1" dirty="0">
              <a:solidFill>
                <a:schemeClr val="tx1"/>
              </a:solidFill>
              <a:latin typeface="Meiryo UI" panose="020B0604030504040204" pitchFamily="50" charset="-128"/>
              <a:ea typeface="Meiryo UI" panose="020B0604030504040204" pitchFamily="50" charset="-128"/>
            </a:endParaRPr>
          </a:p>
          <a:p>
            <a:r>
              <a:rPr kumimoji="1" lang="en-US" altLang="ja-JP" b="1" dirty="0">
                <a:solidFill>
                  <a:schemeClr val="tx1"/>
                </a:solidFill>
                <a:latin typeface="Meiryo UI" panose="020B0604030504040204" pitchFamily="50" charset="-128"/>
                <a:ea typeface="Meiryo UI" panose="020B0604030504040204" pitchFamily="50" charset="-128"/>
              </a:rPr>
              <a:t>(d) </a:t>
            </a:r>
            <a:r>
              <a:rPr kumimoji="1" lang="ja-JP" altLang="en-US" b="1" dirty="0">
                <a:solidFill>
                  <a:srgbClr val="FF5050"/>
                </a:solidFill>
                <a:latin typeface="Meiryo UI" panose="020B0604030504040204" pitchFamily="50" charset="-128"/>
                <a:ea typeface="Meiryo UI" panose="020B0604030504040204" pitchFamily="50" charset="-128"/>
              </a:rPr>
              <a:t>欠乏に対する戦い</a:t>
            </a:r>
            <a:r>
              <a:rPr kumimoji="1" lang="ja-JP" altLang="en-US" b="1" dirty="0">
                <a:solidFill>
                  <a:schemeClr val="tx1"/>
                </a:solidFill>
                <a:latin typeface="Meiryo UI" panose="020B0604030504040204" pitchFamily="50" charset="-128"/>
                <a:ea typeface="Meiryo UI" panose="020B0604030504040204" pitchFamily="50" charset="-128"/>
              </a:rPr>
              <a:t>は、各国内における不屈の勇気をもって、且つ</a:t>
            </a:r>
            <a:endParaRPr kumimoji="1" lang="en-US" altLang="ja-JP" b="1" dirty="0">
              <a:solidFill>
                <a:schemeClr val="tx1"/>
              </a:solidFill>
              <a:latin typeface="Meiryo UI" panose="020B0604030504040204" pitchFamily="50" charset="-128"/>
              <a:ea typeface="Meiryo UI" panose="020B0604030504040204" pitchFamily="50" charset="-128"/>
            </a:endParaRPr>
          </a:p>
          <a:p>
            <a:r>
              <a:rPr lang="en-US" altLang="ja-JP" b="1" dirty="0">
                <a:solidFill>
                  <a:schemeClr val="tx1"/>
                </a:solidFill>
                <a:latin typeface="Meiryo UI" panose="020B0604030504040204" pitchFamily="50" charset="-128"/>
                <a:ea typeface="Meiryo UI" panose="020B0604030504040204" pitchFamily="50" charset="-128"/>
              </a:rPr>
              <a:t>      </a:t>
            </a:r>
            <a:r>
              <a:rPr kumimoji="1" lang="ja-JP" altLang="en-US" b="1" dirty="0">
                <a:solidFill>
                  <a:srgbClr val="0070C0"/>
                </a:solidFill>
                <a:latin typeface="Meiryo UI" panose="020B0604030504040204" pitchFamily="50" charset="-128"/>
                <a:ea typeface="Meiryo UI" panose="020B0604030504040204" pitchFamily="50" charset="-128"/>
              </a:rPr>
              <a:t>労働者及び使用者の代表が、政府の代表者と同等の地位において</a:t>
            </a:r>
            <a:r>
              <a:rPr kumimoji="1" lang="ja-JP" altLang="en-US" b="1" dirty="0">
                <a:solidFill>
                  <a:schemeClr val="tx1"/>
                </a:solidFill>
                <a:latin typeface="Meiryo UI" panose="020B0604030504040204" pitchFamily="50" charset="-128"/>
                <a:ea typeface="Meiryo UI" panose="020B0604030504040204" pitchFamily="50" charset="-128"/>
              </a:rPr>
              <a:t>、</a:t>
            </a:r>
            <a:endParaRPr kumimoji="1" lang="en-US" altLang="ja-JP" b="1" dirty="0">
              <a:solidFill>
                <a:schemeClr val="tx1"/>
              </a:solidFill>
              <a:latin typeface="Meiryo UI" panose="020B0604030504040204" pitchFamily="50" charset="-128"/>
              <a:ea typeface="Meiryo UI" panose="020B0604030504040204" pitchFamily="50" charset="-128"/>
            </a:endParaRPr>
          </a:p>
          <a:p>
            <a:r>
              <a:rPr lang="en-US" altLang="ja-JP" b="1" dirty="0">
                <a:solidFill>
                  <a:schemeClr val="tx1"/>
                </a:solidFill>
                <a:latin typeface="Meiryo UI" panose="020B0604030504040204" pitchFamily="50" charset="-128"/>
                <a:ea typeface="Meiryo UI" panose="020B0604030504040204" pitchFamily="50" charset="-128"/>
              </a:rPr>
              <a:t>      </a:t>
            </a:r>
            <a:r>
              <a:rPr kumimoji="1" lang="ja-JP" altLang="en-US" b="1" dirty="0">
                <a:solidFill>
                  <a:schemeClr val="tx1"/>
                </a:solidFill>
                <a:latin typeface="Meiryo UI" panose="020B0604030504040204" pitchFamily="50" charset="-128"/>
                <a:ea typeface="Meiryo UI" panose="020B0604030504040204" pitchFamily="50" charset="-128"/>
              </a:rPr>
              <a:t>一般の福祉を増進するために自由な討議及び民主的な決定にともに</a:t>
            </a:r>
            <a:endParaRPr kumimoji="1" lang="en-US" altLang="ja-JP" b="1" dirty="0">
              <a:solidFill>
                <a:schemeClr val="tx1"/>
              </a:solidFill>
              <a:latin typeface="Meiryo UI" panose="020B0604030504040204" pitchFamily="50" charset="-128"/>
              <a:ea typeface="Meiryo UI" panose="020B0604030504040204" pitchFamily="50" charset="-128"/>
            </a:endParaRPr>
          </a:p>
          <a:p>
            <a:r>
              <a:rPr lang="ja-JP" altLang="en-US" b="1" dirty="0">
                <a:solidFill>
                  <a:schemeClr val="tx1"/>
                </a:solidFill>
                <a:latin typeface="Meiryo UI" panose="020B0604030504040204" pitchFamily="50" charset="-128"/>
                <a:ea typeface="Meiryo UI" panose="020B0604030504040204" pitchFamily="50" charset="-128"/>
              </a:rPr>
              <a:t>　　　</a:t>
            </a:r>
            <a:r>
              <a:rPr kumimoji="1" lang="ja-JP" altLang="en-US" b="1" dirty="0">
                <a:solidFill>
                  <a:schemeClr val="tx1"/>
                </a:solidFill>
                <a:latin typeface="Meiryo UI" panose="020B0604030504040204" pitchFamily="50" charset="-128"/>
                <a:ea typeface="Meiryo UI" panose="020B0604030504040204" pitchFamily="50" charset="-128"/>
              </a:rPr>
              <a:t>参加する</a:t>
            </a:r>
            <a:r>
              <a:rPr kumimoji="1" lang="ja-JP" altLang="en-US" b="1" dirty="0">
                <a:solidFill>
                  <a:srgbClr val="0070C0"/>
                </a:solidFill>
                <a:latin typeface="Meiryo UI" panose="020B0604030504040204" pitchFamily="50" charset="-128"/>
                <a:ea typeface="Meiryo UI" panose="020B0604030504040204" pitchFamily="50" charset="-128"/>
              </a:rPr>
              <a:t>継続的且つ強調的な国際的努力</a:t>
            </a:r>
            <a:r>
              <a:rPr kumimoji="1" lang="ja-JP" altLang="en-US" b="1" dirty="0">
                <a:solidFill>
                  <a:schemeClr val="tx1"/>
                </a:solidFill>
                <a:latin typeface="Meiryo UI" panose="020B0604030504040204" pitchFamily="50" charset="-128"/>
                <a:ea typeface="Meiryo UI" panose="020B0604030504040204" pitchFamily="50" charset="-128"/>
              </a:rPr>
              <a:t>によって、遂行することを</a:t>
            </a:r>
            <a:endParaRPr kumimoji="1" lang="en-US" altLang="ja-JP" b="1" dirty="0">
              <a:solidFill>
                <a:schemeClr val="tx1"/>
              </a:solidFill>
              <a:latin typeface="Meiryo UI" panose="020B0604030504040204" pitchFamily="50" charset="-128"/>
              <a:ea typeface="Meiryo UI" panose="020B0604030504040204" pitchFamily="50" charset="-128"/>
            </a:endParaRPr>
          </a:p>
          <a:p>
            <a:r>
              <a:rPr lang="ja-JP" altLang="en-US" b="1" dirty="0">
                <a:solidFill>
                  <a:schemeClr val="tx1"/>
                </a:solidFill>
                <a:latin typeface="Meiryo UI" panose="020B0604030504040204" pitchFamily="50" charset="-128"/>
                <a:ea typeface="Meiryo UI" panose="020B0604030504040204" pitchFamily="50" charset="-128"/>
              </a:rPr>
              <a:t>　　　</a:t>
            </a:r>
            <a:r>
              <a:rPr kumimoji="1" lang="ja-JP" altLang="en-US" b="1" dirty="0">
                <a:solidFill>
                  <a:schemeClr val="tx1"/>
                </a:solidFill>
                <a:latin typeface="Meiryo UI" panose="020B0604030504040204" pitchFamily="50" charset="-128"/>
                <a:ea typeface="Meiryo UI" panose="020B0604030504040204" pitchFamily="50" charset="-128"/>
              </a:rPr>
              <a:t>要する。</a:t>
            </a:r>
          </a:p>
        </p:txBody>
      </p:sp>
      <p:sp>
        <p:nvSpPr>
          <p:cNvPr id="8" name="正方形/長方形 7">
            <a:extLst>
              <a:ext uri="{FF2B5EF4-FFF2-40B4-BE49-F238E27FC236}">
                <a16:creationId xmlns:a16="http://schemas.microsoft.com/office/drawing/2014/main" id="{64E39374-DAFD-43B1-C40E-C28CD403344E}"/>
              </a:ext>
            </a:extLst>
          </p:cNvPr>
          <p:cNvSpPr/>
          <p:nvPr/>
        </p:nvSpPr>
        <p:spPr>
          <a:xfrm>
            <a:off x="88778" y="3934696"/>
            <a:ext cx="1491447" cy="2337514"/>
          </a:xfrm>
          <a:prstGeom prst="rect">
            <a:avLst/>
          </a:prstGeom>
          <a:solidFill>
            <a:schemeClr val="accent5">
              <a:lumMod val="20000"/>
              <a:lumOff val="80000"/>
            </a:schemeClr>
          </a:solidFill>
          <a:ln w="28575">
            <a:solidFill>
              <a:srgbClr val="0070C0"/>
            </a:solidFill>
          </a:ln>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最も重要視</a:t>
            </a:r>
            <a:endParaRPr lang="en-US" altLang="ja-JP" sz="1200" dirty="0">
              <a:solidFill>
                <a:schemeClr val="tx1"/>
              </a:solidFill>
              <a:latin typeface="Meiryo UI" panose="020B0604030504040204" pitchFamily="50" charset="-128"/>
              <a:ea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rPr>
              <a:t>している規範</a:t>
            </a:r>
            <a:endParaRPr lang="en-US" altLang="ja-JP" sz="1400" b="1" dirty="0">
              <a:solidFill>
                <a:srgbClr val="0070C0"/>
              </a:solidFill>
              <a:latin typeface="Meiryo UI" panose="020B0604030504040204" pitchFamily="50" charset="-128"/>
              <a:ea typeface="Meiryo UI" panose="020B0604030504040204" pitchFamily="50" charset="-128"/>
            </a:endParaRPr>
          </a:p>
          <a:p>
            <a:pPr algn="ctr"/>
            <a:endParaRPr lang="en-US" altLang="ja-JP" sz="400" dirty="0">
              <a:solidFill>
                <a:schemeClr val="tx1"/>
              </a:solidFill>
              <a:latin typeface="Meiryo UI" panose="020B0604030504040204" pitchFamily="50" charset="-128"/>
              <a:ea typeface="Meiryo UI" panose="020B0604030504040204" pitchFamily="50" charset="-128"/>
            </a:endParaRPr>
          </a:p>
          <a:p>
            <a:pPr algn="ctr"/>
            <a:endParaRPr lang="en-US" altLang="ja-JP" sz="400" dirty="0">
              <a:solidFill>
                <a:schemeClr val="tx1"/>
              </a:solidFill>
              <a:latin typeface="Meiryo UI" panose="020B0604030504040204" pitchFamily="50" charset="-128"/>
              <a:ea typeface="Meiryo UI" panose="020B0604030504040204" pitchFamily="50" charset="-128"/>
            </a:endParaRPr>
          </a:p>
          <a:p>
            <a:pPr algn="ctr"/>
            <a:r>
              <a:rPr lang="en-US" altLang="ja-JP" sz="1600" b="1" dirty="0">
                <a:solidFill>
                  <a:srgbClr val="0070C0"/>
                </a:solidFill>
                <a:latin typeface="Meiryo UI" panose="020B0604030504040204" pitchFamily="50" charset="-128"/>
                <a:ea typeface="Meiryo UI" panose="020B0604030504040204" pitchFamily="50" charset="-128"/>
              </a:rPr>
              <a:t>ILO</a:t>
            </a:r>
            <a:r>
              <a:rPr kumimoji="1" lang="ja-JP" altLang="en-US" sz="1600" b="1" dirty="0">
                <a:solidFill>
                  <a:srgbClr val="0070C0"/>
                </a:solidFill>
                <a:latin typeface="Meiryo UI" panose="020B0604030504040204" pitchFamily="50" charset="-128"/>
                <a:ea typeface="Meiryo UI" panose="020B0604030504040204" pitchFamily="50" charset="-128"/>
              </a:rPr>
              <a:t>中核的</a:t>
            </a:r>
            <a:endParaRPr kumimoji="1" lang="en-US" altLang="ja-JP" sz="1600" b="1" dirty="0">
              <a:solidFill>
                <a:srgbClr val="0070C0"/>
              </a:solidFill>
              <a:latin typeface="Meiryo UI" panose="020B0604030504040204" pitchFamily="50" charset="-128"/>
              <a:ea typeface="Meiryo UI" panose="020B0604030504040204" pitchFamily="50" charset="-128"/>
            </a:endParaRPr>
          </a:p>
          <a:p>
            <a:pPr algn="ctr"/>
            <a:r>
              <a:rPr kumimoji="1" lang="ja-JP" altLang="en-US" sz="1600" b="1" dirty="0">
                <a:solidFill>
                  <a:srgbClr val="0070C0"/>
                </a:solidFill>
                <a:latin typeface="Meiryo UI" panose="020B0604030504040204" pitchFamily="50" charset="-128"/>
                <a:ea typeface="Meiryo UI" panose="020B0604030504040204" pitchFamily="50" charset="-128"/>
              </a:rPr>
              <a:t>労働基準</a:t>
            </a:r>
            <a:endParaRPr kumimoji="1" lang="en-US" altLang="ja-JP" sz="1600" b="1" dirty="0">
              <a:solidFill>
                <a:srgbClr val="0070C0"/>
              </a:solidFill>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2DF8A2FB-A041-ADCC-F653-CED09566FE4E}"/>
              </a:ext>
            </a:extLst>
          </p:cNvPr>
          <p:cNvSpPr/>
          <p:nvPr/>
        </p:nvSpPr>
        <p:spPr>
          <a:xfrm>
            <a:off x="1688238" y="3934695"/>
            <a:ext cx="7366984" cy="2323227"/>
          </a:xfrm>
          <a:prstGeom prst="rect">
            <a:avLst/>
          </a:prstGeom>
          <a:solidFill>
            <a:schemeClr val="bg1"/>
          </a:solidFill>
          <a:ln w="28575">
            <a:solidFill>
              <a:srgbClr val="0070C0"/>
            </a:solidFill>
          </a:ln>
        </p:spPr>
        <p:style>
          <a:lnRef idx="1">
            <a:schemeClr val="accent1"/>
          </a:lnRef>
          <a:fillRef idx="3">
            <a:schemeClr val="accent1"/>
          </a:fillRef>
          <a:effectRef idx="2">
            <a:schemeClr val="accent1"/>
          </a:effectRef>
          <a:fontRef idx="minor">
            <a:schemeClr val="lt1"/>
          </a:fontRef>
        </p:style>
        <p:txBody>
          <a:bodyPr wrap="none" rtlCol="0" anchor="ctr"/>
          <a:lstStyle/>
          <a:p>
            <a:pPr marL="342900" indent="-342900">
              <a:buFont typeface="Wingdings" panose="05000000000000000000" pitchFamily="2" charset="2"/>
              <a:buChar char="l"/>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団結権・結社の自由、団体交渉権</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87</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98</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l"/>
            </a:pPr>
            <a:endParaRPr lang="en-US" altLang="ja-JP" sz="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l"/>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強制労働の禁止</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105</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l"/>
            </a:pPr>
            <a:endParaRPr lang="en-US" altLang="ja-JP" sz="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l"/>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児童労働の撤廃</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138</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182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l"/>
            </a:pPr>
            <a:endParaRPr lang="en-US" altLang="ja-JP" sz="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l"/>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雇用および職業における差別の排除</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l"/>
            </a:pPr>
            <a:endParaRPr lang="en-US" altLang="ja-JP" sz="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l"/>
            </a:pPr>
            <a:r>
              <a:rPr lang="ja-JP" altLang="en-US"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安全で健康な労働環境</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155</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187</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a:t>
            </a:r>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2022</a:t>
            </a:r>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年追加項目</a:t>
            </a:r>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9">
            <a:extLst>
              <a:ext uri="{FF2B5EF4-FFF2-40B4-BE49-F238E27FC236}">
                <a16:creationId xmlns:a16="http://schemas.microsoft.com/office/drawing/2014/main" id="{1C1AE01F-E0FC-00B8-1A72-3FBE09CDA66A}"/>
              </a:ext>
            </a:extLst>
          </p:cNvPr>
          <p:cNvPicPr>
            <a:picLocks noChangeAspect="1"/>
          </p:cNvPicPr>
          <p:nvPr/>
        </p:nvPicPr>
        <p:blipFill>
          <a:blip r:embed="rId3"/>
          <a:stretch>
            <a:fillRect/>
          </a:stretch>
        </p:blipFill>
        <p:spPr>
          <a:xfrm>
            <a:off x="7841974" y="4367404"/>
            <a:ext cx="668683" cy="445789"/>
          </a:xfrm>
          <a:prstGeom prst="rect">
            <a:avLst/>
          </a:prstGeom>
          <a:ln>
            <a:solidFill>
              <a:schemeClr val="tx1"/>
            </a:solidFill>
          </a:ln>
        </p:spPr>
      </p:pic>
      <p:sp>
        <p:nvSpPr>
          <p:cNvPr id="12" name="テキスト ボックス 11">
            <a:extLst>
              <a:ext uri="{FF2B5EF4-FFF2-40B4-BE49-F238E27FC236}">
                <a16:creationId xmlns:a16="http://schemas.microsoft.com/office/drawing/2014/main" id="{EAE0F577-F745-C550-2692-F362E93BC4A8}"/>
              </a:ext>
            </a:extLst>
          </p:cNvPr>
          <p:cNvSpPr txBox="1"/>
          <p:nvPr/>
        </p:nvSpPr>
        <p:spPr>
          <a:xfrm>
            <a:off x="7573620" y="4842478"/>
            <a:ext cx="1202026" cy="461665"/>
          </a:xfrm>
          <a:prstGeom prst="rect">
            <a:avLst/>
          </a:prstGeom>
          <a:noFill/>
        </p:spPr>
        <p:txBody>
          <a:bodyPr wrap="square" rtlCol="0">
            <a:spAutoFit/>
          </a:bodyPr>
          <a:lstStyle/>
          <a:p>
            <a:pPr algn="ctr"/>
            <a:r>
              <a:rPr kumimoji="1" lang="en-US" altLang="ja-JP" sz="1200" dirty="0">
                <a:latin typeface="Meiryo UI" panose="020B0604030504040204" pitchFamily="50" charset="-128"/>
                <a:ea typeface="Meiryo UI" panose="020B0604030504040204" pitchFamily="50" charset="-128"/>
              </a:rPr>
              <a:t>111</a:t>
            </a:r>
            <a:r>
              <a:rPr lang="ja-JP" altLang="en-US" sz="1200" dirty="0">
                <a:latin typeface="Meiryo UI" panose="020B0604030504040204" pitchFamily="50" charset="-128"/>
                <a:ea typeface="Meiryo UI" panose="020B0604030504040204" pitchFamily="50" charset="-128"/>
              </a:rPr>
              <a:t>号・</a:t>
            </a:r>
            <a:r>
              <a:rPr kumimoji="1" lang="en-US" altLang="ja-JP" sz="1200" dirty="0">
                <a:latin typeface="Meiryo UI" panose="020B0604030504040204" pitchFamily="50" charset="-128"/>
                <a:ea typeface="Meiryo UI" panose="020B0604030504040204" pitchFamily="50" charset="-128"/>
              </a:rPr>
              <a:t>155</a:t>
            </a:r>
            <a:r>
              <a:rPr kumimoji="1" lang="ja-JP" altLang="en-US" sz="1200" dirty="0">
                <a:latin typeface="Meiryo UI" panose="020B0604030504040204" pitchFamily="50" charset="-128"/>
                <a:ea typeface="Meiryo UI" panose="020B0604030504040204" pitchFamily="50" charset="-128"/>
              </a:rPr>
              <a:t>号</a:t>
            </a:r>
            <a:endParaRPr kumimoji="1" lang="en-US" altLang="ja-JP" sz="1200" dirty="0">
              <a:latin typeface="Meiryo UI" panose="020B0604030504040204" pitchFamily="50" charset="-128"/>
              <a:ea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rPr>
              <a:t>未批准</a:t>
            </a:r>
            <a:endParaRPr kumimoji="1" lang="en-US" altLang="ja-JP" sz="1200"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F1E81EE2-9F71-FB0D-EF32-F0BB14F349EA}"/>
              </a:ext>
            </a:extLst>
          </p:cNvPr>
          <p:cNvSpPr/>
          <p:nvPr/>
        </p:nvSpPr>
        <p:spPr>
          <a:xfrm>
            <a:off x="5685602" y="5838294"/>
            <a:ext cx="3458398" cy="3401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u="sng" dirty="0">
                <a:solidFill>
                  <a:srgbClr val="FF0000"/>
                </a:solidFill>
                <a:latin typeface="ＭＳ 明朝" panose="02020609040205080304" pitchFamily="17" charset="-128"/>
                <a:ea typeface="ＭＳ 明朝" panose="02020609040205080304" pitchFamily="17" charset="-128"/>
              </a:rPr>
              <a:t>4</a:t>
            </a:r>
            <a:r>
              <a:rPr kumimoji="1" lang="ja-JP" altLang="en-US" u="sng" dirty="0">
                <a:solidFill>
                  <a:srgbClr val="FF0000"/>
                </a:solidFill>
                <a:latin typeface="ＭＳ 明朝" panose="02020609040205080304" pitchFamily="17" charset="-128"/>
                <a:ea typeface="ＭＳ 明朝" panose="02020609040205080304" pitchFamily="17" charset="-128"/>
              </a:rPr>
              <a:t>分野</a:t>
            </a:r>
            <a:r>
              <a:rPr kumimoji="1" lang="en-US" altLang="ja-JP" u="sng" dirty="0">
                <a:solidFill>
                  <a:srgbClr val="FF0000"/>
                </a:solidFill>
                <a:latin typeface="ＭＳ 明朝" panose="02020609040205080304" pitchFamily="17" charset="-128"/>
                <a:ea typeface="ＭＳ 明朝" panose="02020609040205080304" pitchFamily="17" charset="-128"/>
              </a:rPr>
              <a:t>8</a:t>
            </a:r>
            <a:r>
              <a:rPr kumimoji="1" lang="ja-JP" altLang="en-US" u="sng" dirty="0">
                <a:solidFill>
                  <a:srgbClr val="FF0000"/>
                </a:solidFill>
                <a:latin typeface="ＭＳ 明朝" panose="02020609040205080304" pitchFamily="17" charset="-128"/>
                <a:ea typeface="ＭＳ 明朝" panose="02020609040205080304" pitchFamily="17" charset="-128"/>
              </a:rPr>
              <a:t>条約 → </a:t>
            </a:r>
            <a:r>
              <a:rPr kumimoji="1" lang="en-US" altLang="ja-JP" u="sng" dirty="0">
                <a:solidFill>
                  <a:srgbClr val="FF0000"/>
                </a:solidFill>
                <a:latin typeface="ＭＳ 明朝" panose="02020609040205080304" pitchFamily="17" charset="-128"/>
                <a:ea typeface="ＭＳ 明朝" panose="02020609040205080304" pitchFamily="17" charset="-128"/>
              </a:rPr>
              <a:t>5</a:t>
            </a:r>
            <a:r>
              <a:rPr kumimoji="1" lang="ja-JP" altLang="en-US" u="sng" dirty="0">
                <a:solidFill>
                  <a:srgbClr val="FF0000"/>
                </a:solidFill>
                <a:latin typeface="ＭＳ 明朝" panose="02020609040205080304" pitchFamily="17" charset="-128"/>
                <a:ea typeface="ＭＳ 明朝" panose="02020609040205080304" pitchFamily="17" charset="-128"/>
              </a:rPr>
              <a:t>分野</a:t>
            </a:r>
            <a:r>
              <a:rPr kumimoji="1" lang="en-US" altLang="ja-JP" u="sng" dirty="0">
                <a:solidFill>
                  <a:srgbClr val="FF0000"/>
                </a:solidFill>
                <a:latin typeface="ＭＳ 明朝" panose="02020609040205080304" pitchFamily="17" charset="-128"/>
                <a:ea typeface="ＭＳ 明朝" panose="02020609040205080304" pitchFamily="17" charset="-128"/>
              </a:rPr>
              <a:t>10</a:t>
            </a:r>
            <a:r>
              <a:rPr kumimoji="1" lang="ja-JP" altLang="en-US" u="sng" dirty="0">
                <a:solidFill>
                  <a:srgbClr val="FF0000"/>
                </a:solidFill>
                <a:latin typeface="ＭＳ 明朝" panose="02020609040205080304" pitchFamily="17" charset="-128"/>
                <a:ea typeface="ＭＳ 明朝" panose="02020609040205080304" pitchFamily="17" charset="-128"/>
              </a:rPr>
              <a:t>条約へ</a:t>
            </a:r>
          </a:p>
        </p:txBody>
      </p:sp>
      <p:sp>
        <p:nvSpPr>
          <p:cNvPr id="15" name="テキスト ボックス 14">
            <a:extLst>
              <a:ext uri="{FF2B5EF4-FFF2-40B4-BE49-F238E27FC236}">
                <a16:creationId xmlns:a16="http://schemas.microsoft.com/office/drawing/2014/main" id="{A9F7F8C2-0144-BDDB-0E5D-50811AA3F2A8}"/>
              </a:ext>
            </a:extLst>
          </p:cNvPr>
          <p:cNvSpPr txBox="1">
            <a:spLocks noChangeArrowheads="1"/>
          </p:cNvSpPr>
          <p:nvPr/>
        </p:nvSpPr>
        <p:spPr bwMode="auto">
          <a:xfrm>
            <a:off x="0" y="6386512"/>
            <a:ext cx="9144000" cy="471487"/>
          </a:xfrm>
          <a:prstGeom prst="rect">
            <a:avLst/>
          </a:prstGeom>
          <a:solidFill>
            <a:schemeClr val="accent6"/>
          </a:solidFill>
          <a:ln>
            <a:noFill/>
          </a:ln>
        </p:spPr>
        <p:txBody>
          <a:bodyPr wrap="square" anchor="ctr" anchorCtr="0">
            <a:no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「国際労働運動の基本原則」として理解されている</a:t>
            </a:r>
          </a:p>
        </p:txBody>
      </p:sp>
      <p:sp>
        <p:nvSpPr>
          <p:cNvPr id="2" name="正方形/長方形 1">
            <a:extLst>
              <a:ext uri="{FF2B5EF4-FFF2-40B4-BE49-F238E27FC236}">
                <a16:creationId xmlns:a16="http://schemas.microsoft.com/office/drawing/2014/main" id="{0C4844D9-FFC8-BCC2-7E0A-4B2BAACFB92C}"/>
              </a:ext>
            </a:extLst>
          </p:cNvPr>
          <p:cNvSpPr/>
          <p:nvPr/>
        </p:nvSpPr>
        <p:spPr>
          <a:xfrm>
            <a:off x="8572500" y="0"/>
            <a:ext cx="571500" cy="471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２０</a:t>
            </a:r>
            <a:endParaRPr kumimoji="1" lang="ja-JP" altLang="en-US" dirty="0">
              <a:solidFill>
                <a:schemeClr val="tx1"/>
              </a:solidFill>
            </a:endParaRPr>
          </a:p>
        </p:txBody>
      </p:sp>
    </p:spTree>
    <p:extLst>
      <p:ext uri="{BB962C8B-B14F-4D97-AF65-F5344CB8AC3E}">
        <p14:creationId xmlns:p14="http://schemas.microsoft.com/office/powerpoint/2010/main" val="4038647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5485652E-248C-73B5-137A-7ED90122B1F5}"/>
              </a:ext>
            </a:extLst>
          </p:cNvPr>
          <p:cNvSpPr txBox="1"/>
          <p:nvPr/>
        </p:nvSpPr>
        <p:spPr>
          <a:xfrm>
            <a:off x="1775792" y="9939"/>
            <a:ext cx="554934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ビジョン実現活動への人権</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DD</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の反映イメージ</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正方形/長方形 4">
            <a:extLst>
              <a:ext uri="{FF2B5EF4-FFF2-40B4-BE49-F238E27FC236}">
                <a16:creationId xmlns:a16="http://schemas.microsoft.com/office/drawing/2014/main" id="{40041B47-9C13-BB32-699B-5B3C042CBC7F}"/>
              </a:ext>
            </a:extLst>
          </p:cNvPr>
          <p:cNvSpPr/>
          <p:nvPr/>
        </p:nvSpPr>
        <p:spPr>
          <a:xfrm>
            <a:off x="0" y="-1"/>
            <a:ext cx="9163876" cy="480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1" name="直線コネクタ 10">
            <a:extLst>
              <a:ext uri="{FF2B5EF4-FFF2-40B4-BE49-F238E27FC236}">
                <a16:creationId xmlns:a16="http://schemas.microsoft.com/office/drawing/2014/main" id="{DEA86B9D-7FCD-9235-5A1B-67F155E1BEA6}"/>
              </a:ext>
            </a:extLst>
          </p:cNvPr>
          <p:cNvCxnSpPr>
            <a:cxnSpLocks/>
          </p:cNvCxnSpPr>
          <p:nvPr/>
        </p:nvCxnSpPr>
        <p:spPr>
          <a:xfrm>
            <a:off x="-16001" y="480282"/>
            <a:ext cx="9163876" cy="6"/>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852857E2-5B01-2E60-8C72-6B17800E7CC3}"/>
              </a:ext>
            </a:extLst>
          </p:cNvPr>
          <p:cNvCxnSpPr>
            <a:cxnSpLocks/>
          </p:cNvCxnSpPr>
          <p:nvPr/>
        </p:nvCxnSpPr>
        <p:spPr>
          <a:xfrm>
            <a:off x="-19876" y="533289"/>
            <a:ext cx="9163876"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15E69C90-8980-1923-FB17-F33173ED1C9B}"/>
              </a:ext>
            </a:extLst>
          </p:cNvPr>
          <p:cNvSpPr txBox="1"/>
          <p:nvPr/>
        </p:nvSpPr>
        <p:spPr>
          <a:xfrm>
            <a:off x="-19876" y="72878"/>
            <a:ext cx="91638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参考：世界の国や地域における人権侵害リスク分析</a:t>
            </a:r>
          </a:p>
        </p:txBody>
      </p:sp>
      <p:pic>
        <p:nvPicPr>
          <p:cNvPr id="2" name="図 1">
            <a:extLst>
              <a:ext uri="{FF2B5EF4-FFF2-40B4-BE49-F238E27FC236}">
                <a16:creationId xmlns:a16="http://schemas.microsoft.com/office/drawing/2014/main" id="{86A374E3-0070-AE3A-92CA-BEB9082A8078}"/>
              </a:ext>
            </a:extLst>
          </p:cNvPr>
          <p:cNvPicPr>
            <a:picLocks noChangeAspect="1"/>
          </p:cNvPicPr>
          <p:nvPr/>
        </p:nvPicPr>
        <p:blipFill>
          <a:blip r:embed="rId3"/>
          <a:stretch>
            <a:fillRect/>
          </a:stretch>
        </p:blipFill>
        <p:spPr>
          <a:xfrm>
            <a:off x="87417" y="607546"/>
            <a:ext cx="6010275" cy="561975"/>
          </a:xfrm>
          <a:prstGeom prst="rect">
            <a:avLst/>
          </a:prstGeom>
        </p:spPr>
      </p:pic>
      <p:pic>
        <p:nvPicPr>
          <p:cNvPr id="3" name="図 2">
            <a:extLst>
              <a:ext uri="{FF2B5EF4-FFF2-40B4-BE49-F238E27FC236}">
                <a16:creationId xmlns:a16="http://schemas.microsoft.com/office/drawing/2014/main" id="{AC02FA97-891E-3C7D-BB11-427B7DD2404E}"/>
              </a:ext>
            </a:extLst>
          </p:cNvPr>
          <p:cNvPicPr>
            <a:picLocks noChangeAspect="1"/>
          </p:cNvPicPr>
          <p:nvPr/>
        </p:nvPicPr>
        <p:blipFill>
          <a:blip r:embed="rId4"/>
          <a:stretch>
            <a:fillRect/>
          </a:stretch>
        </p:blipFill>
        <p:spPr>
          <a:xfrm>
            <a:off x="6021" y="1109806"/>
            <a:ext cx="9117226" cy="5459645"/>
          </a:xfrm>
          <a:prstGeom prst="rect">
            <a:avLst/>
          </a:prstGeom>
        </p:spPr>
      </p:pic>
      <p:pic>
        <p:nvPicPr>
          <p:cNvPr id="4" name="図 3">
            <a:extLst>
              <a:ext uri="{FF2B5EF4-FFF2-40B4-BE49-F238E27FC236}">
                <a16:creationId xmlns:a16="http://schemas.microsoft.com/office/drawing/2014/main" id="{D92503C6-2332-4BE7-ECB3-CCE55771A643}"/>
              </a:ext>
            </a:extLst>
          </p:cNvPr>
          <p:cNvPicPr>
            <a:picLocks noChangeAspect="1"/>
          </p:cNvPicPr>
          <p:nvPr/>
        </p:nvPicPr>
        <p:blipFill rotWithShape="1">
          <a:blip r:embed="rId5"/>
          <a:srcRect r="37291"/>
          <a:stretch/>
        </p:blipFill>
        <p:spPr>
          <a:xfrm>
            <a:off x="6802224" y="581192"/>
            <a:ext cx="2341776" cy="2022537"/>
          </a:xfrm>
          <a:prstGeom prst="rect">
            <a:avLst/>
          </a:prstGeom>
        </p:spPr>
      </p:pic>
      <p:sp>
        <p:nvSpPr>
          <p:cNvPr id="8" name="テキスト ボックス 7">
            <a:extLst>
              <a:ext uri="{FF2B5EF4-FFF2-40B4-BE49-F238E27FC236}">
                <a16:creationId xmlns:a16="http://schemas.microsoft.com/office/drawing/2014/main" id="{2612DD53-4F6A-11F8-74EA-576EF6EE8000}"/>
              </a:ext>
            </a:extLst>
          </p:cNvPr>
          <p:cNvSpPr txBox="1"/>
          <p:nvPr/>
        </p:nvSpPr>
        <p:spPr>
          <a:xfrm>
            <a:off x="2746594" y="6548321"/>
            <a:ext cx="6634830" cy="338554"/>
          </a:xfrm>
          <a:prstGeom prst="rect">
            <a:avLst/>
          </a:prstGeom>
          <a:noFill/>
        </p:spPr>
        <p:txBody>
          <a:bodyPr wrap="none" rtlCol="0">
            <a:spAutoFit/>
          </a:bodyPr>
          <a:lstStyle/>
          <a:p>
            <a:r>
              <a:rPr lang="en-US" altLang="ja-JP" sz="1600" dirty="0"/>
              <a:t>ITUC Global Rights Index 2023 ; https://www.globalrightsindex.org/en/2023 </a:t>
            </a:r>
            <a:endParaRPr kumimoji="1" lang="ja-JP" altLang="en-US" sz="1600" dirty="0"/>
          </a:p>
        </p:txBody>
      </p:sp>
      <p:sp>
        <p:nvSpPr>
          <p:cNvPr id="7" name="正方形/長方形 6">
            <a:extLst>
              <a:ext uri="{FF2B5EF4-FFF2-40B4-BE49-F238E27FC236}">
                <a16:creationId xmlns:a16="http://schemas.microsoft.com/office/drawing/2014/main" id="{4D80BAEA-EDA9-D616-207E-30C3BD9EEE73}"/>
              </a:ext>
            </a:extLst>
          </p:cNvPr>
          <p:cNvSpPr/>
          <p:nvPr/>
        </p:nvSpPr>
        <p:spPr>
          <a:xfrm>
            <a:off x="8572500" y="0"/>
            <a:ext cx="571500" cy="471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２１</a:t>
            </a:r>
          </a:p>
        </p:txBody>
      </p:sp>
    </p:spTree>
    <p:extLst>
      <p:ext uri="{BB962C8B-B14F-4D97-AF65-F5344CB8AC3E}">
        <p14:creationId xmlns:p14="http://schemas.microsoft.com/office/powerpoint/2010/main" val="2605940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06B6E-FB5B-F8F6-4A5A-A5E4AADE42F6}"/>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03FAA1ED-C1FE-E4AF-F9A9-A7207E642767}"/>
              </a:ext>
            </a:extLst>
          </p:cNvPr>
          <p:cNvSpPr txBox="1"/>
          <p:nvPr/>
        </p:nvSpPr>
        <p:spPr>
          <a:xfrm>
            <a:off x="1775792" y="9939"/>
            <a:ext cx="554934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ビジョン実現活動への人権</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DD</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の反映イメージ</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正方形/長方形 4">
            <a:extLst>
              <a:ext uri="{FF2B5EF4-FFF2-40B4-BE49-F238E27FC236}">
                <a16:creationId xmlns:a16="http://schemas.microsoft.com/office/drawing/2014/main" id="{59CB1D1D-506B-85C7-A647-68BF8F715089}"/>
              </a:ext>
            </a:extLst>
          </p:cNvPr>
          <p:cNvSpPr/>
          <p:nvPr/>
        </p:nvSpPr>
        <p:spPr>
          <a:xfrm>
            <a:off x="0" y="-1"/>
            <a:ext cx="9163876" cy="480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1" name="直線コネクタ 10">
            <a:extLst>
              <a:ext uri="{FF2B5EF4-FFF2-40B4-BE49-F238E27FC236}">
                <a16:creationId xmlns:a16="http://schemas.microsoft.com/office/drawing/2014/main" id="{C0367CC1-C2D1-2FA8-5FC9-E9D6779C632C}"/>
              </a:ext>
            </a:extLst>
          </p:cNvPr>
          <p:cNvCxnSpPr>
            <a:cxnSpLocks/>
          </p:cNvCxnSpPr>
          <p:nvPr/>
        </p:nvCxnSpPr>
        <p:spPr>
          <a:xfrm>
            <a:off x="-16001" y="480282"/>
            <a:ext cx="9163876" cy="6"/>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661A0C80-8A4F-7E67-13D4-5F0C450CDD8B}"/>
              </a:ext>
            </a:extLst>
          </p:cNvPr>
          <p:cNvCxnSpPr>
            <a:cxnSpLocks/>
          </p:cNvCxnSpPr>
          <p:nvPr/>
        </p:nvCxnSpPr>
        <p:spPr>
          <a:xfrm>
            <a:off x="-19876" y="533289"/>
            <a:ext cx="9163876"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676629A8-9D87-85B6-6911-784ACA3E9956}"/>
              </a:ext>
            </a:extLst>
          </p:cNvPr>
          <p:cNvSpPr txBox="1"/>
          <p:nvPr/>
        </p:nvSpPr>
        <p:spPr>
          <a:xfrm>
            <a:off x="-19876" y="72878"/>
            <a:ext cx="91638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人権デュー・ディリジェンスとは</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まとめ</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p:txBody>
      </p:sp>
      <p:sp>
        <p:nvSpPr>
          <p:cNvPr id="2" name="正方形/長方形 1">
            <a:extLst>
              <a:ext uri="{FF2B5EF4-FFF2-40B4-BE49-F238E27FC236}">
                <a16:creationId xmlns:a16="http://schemas.microsoft.com/office/drawing/2014/main" id="{8E602541-19F9-E6B8-96B4-1B945F07CA19}"/>
              </a:ext>
            </a:extLst>
          </p:cNvPr>
          <p:cNvSpPr/>
          <p:nvPr/>
        </p:nvSpPr>
        <p:spPr>
          <a:xfrm>
            <a:off x="1425057" y="788627"/>
            <a:ext cx="7536487" cy="389783"/>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400" b="1" dirty="0">
                <a:solidFill>
                  <a:srgbClr val="FF0000"/>
                </a:solidFill>
                <a:latin typeface="Meiryo UI" panose="020B0604030504040204" pitchFamily="50" charset="-128"/>
                <a:ea typeface="Meiryo UI" panose="020B0604030504040204" pitchFamily="50" charset="-128"/>
              </a:rPr>
              <a:t>企業が</a:t>
            </a:r>
            <a:r>
              <a:rPr lang="ja-JP" altLang="en-US" sz="1400" b="1" dirty="0">
                <a:solidFill>
                  <a:schemeClr val="tx1"/>
                </a:solidFill>
                <a:latin typeface="Meiryo UI" panose="020B0604030504040204" pitchFamily="50" charset="-128"/>
                <a:ea typeface="Meiryo UI" panose="020B0604030504040204" pitchFamily="50" charset="-128"/>
              </a:rPr>
              <a:t>自社内だけでなく、国内外のグループ企業・</a:t>
            </a:r>
            <a:r>
              <a:rPr lang="ja-JP" altLang="en-US" sz="1400" b="1" dirty="0">
                <a:solidFill>
                  <a:srgbClr val="FF0000"/>
                </a:solidFill>
                <a:latin typeface="Meiryo UI" panose="020B0604030504040204" pitchFamily="50" charset="-128"/>
                <a:ea typeface="Meiryo UI" panose="020B0604030504040204" pitchFamily="50" charset="-128"/>
              </a:rPr>
              <a:t>バリューチェーン全体</a:t>
            </a:r>
            <a:r>
              <a:rPr lang="ja-JP" altLang="en-US" sz="1400" b="1" dirty="0">
                <a:solidFill>
                  <a:schemeClr val="tx1"/>
                </a:solidFill>
                <a:latin typeface="Meiryo UI" panose="020B0604030504040204" pitchFamily="50" charset="-128"/>
                <a:ea typeface="Meiryo UI" panose="020B0604030504040204" pitchFamily="50" charset="-128"/>
              </a:rPr>
              <a:t>に対し</a:t>
            </a:r>
            <a:endParaRPr lang="en-US" altLang="ja-JP" sz="1400" b="1" dirty="0">
              <a:solidFill>
                <a:schemeClr val="tx1"/>
              </a:solidFill>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957E8282-52E9-F568-28E9-6779BFEE2D32}"/>
              </a:ext>
            </a:extLst>
          </p:cNvPr>
          <p:cNvSpPr/>
          <p:nvPr/>
        </p:nvSpPr>
        <p:spPr>
          <a:xfrm>
            <a:off x="211430" y="789385"/>
            <a:ext cx="1107378" cy="389782"/>
          </a:xfrm>
          <a:prstGeom prst="rect">
            <a:avLst/>
          </a:prstGeom>
          <a:solidFill>
            <a:schemeClr val="accent6">
              <a:lumMod val="20000"/>
              <a:lumOff val="80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b="1" dirty="0">
                <a:solidFill>
                  <a:schemeClr val="accent6">
                    <a:lumMod val="75000"/>
                  </a:schemeClr>
                </a:solidFill>
                <a:latin typeface="Meiryo UI" panose="020B0604030504040204" pitchFamily="50" charset="-128"/>
                <a:ea typeface="Meiryo UI" panose="020B0604030504040204" pitchFamily="50" charset="-128"/>
              </a:rPr>
              <a:t>誰が・誰に</a:t>
            </a:r>
            <a:endParaRPr lang="en-US" altLang="ja-JP" sz="1600" b="1" dirty="0">
              <a:solidFill>
                <a:schemeClr val="accent6">
                  <a:lumMod val="75000"/>
                </a:schemeClr>
              </a:solidFill>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0FA8ABE3-F8D2-CA1E-9646-D6C060870BE9}"/>
              </a:ext>
            </a:extLst>
          </p:cNvPr>
          <p:cNvSpPr/>
          <p:nvPr/>
        </p:nvSpPr>
        <p:spPr>
          <a:xfrm>
            <a:off x="1433602" y="1778832"/>
            <a:ext cx="7536486" cy="657735"/>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altLang="ja-JP" sz="1400" dirty="0">
              <a:solidFill>
                <a:schemeClr val="tx1">
                  <a:lumMod val="65000"/>
                  <a:lumOff val="35000"/>
                </a:schemeClr>
              </a:solidFill>
              <a:latin typeface="Meiryo UI" panose="020B0604030504040204" pitchFamily="50" charset="-128"/>
              <a:ea typeface="Meiryo UI" panose="020B0604030504040204" pitchFamily="50" charset="-128"/>
            </a:endParaRPr>
          </a:p>
          <a:p>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rPr>
              <a:t>労働組合：既存の国連グローバルコンパクト等よりも明確に企業の責任が打ち出された取り組みであり、</a:t>
            </a:r>
            <a:endParaRPr lang="en-US" altLang="ja-JP" sz="1400" dirty="0">
              <a:solidFill>
                <a:schemeClr val="tx1">
                  <a:lumMod val="65000"/>
                  <a:lumOff val="35000"/>
                </a:schemeClr>
              </a:solidFill>
              <a:latin typeface="Meiryo UI" panose="020B0604030504040204" pitchFamily="50" charset="-128"/>
              <a:ea typeface="Meiryo UI" panose="020B0604030504040204" pitchFamily="50" charset="-128"/>
            </a:endParaRPr>
          </a:p>
          <a:p>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rPr>
              <a:t>　　　　　　　 労働者の人権侵害撲滅が期待できる</a:t>
            </a:r>
            <a:endParaRPr lang="en-US" altLang="ja-JP" sz="1400" dirty="0">
              <a:solidFill>
                <a:schemeClr val="tx1">
                  <a:lumMod val="65000"/>
                  <a:lumOff val="35000"/>
                </a:schemeClr>
              </a:solidFill>
              <a:latin typeface="Meiryo UI" panose="020B0604030504040204" pitchFamily="50" charset="-128"/>
              <a:ea typeface="Meiryo UI" panose="020B0604030504040204" pitchFamily="50" charset="-128"/>
            </a:endParaRPr>
          </a:p>
          <a:p>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rPr>
              <a:t>企業：      人権への意識が高い企業として社会的に認知される等</a:t>
            </a:r>
            <a:endParaRPr lang="en-US" altLang="ja-JP" sz="1400" dirty="0">
              <a:solidFill>
                <a:schemeClr val="tx1">
                  <a:lumMod val="65000"/>
                  <a:lumOff val="35000"/>
                </a:schemeClr>
              </a:solidFill>
              <a:latin typeface="Meiryo UI" panose="020B0604030504040204" pitchFamily="50" charset="-128"/>
              <a:ea typeface="Meiryo UI" panose="020B0604030504040204" pitchFamily="50" charset="-128"/>
            </a:endParaRPr>
          </a:p>
          <a:p>
            <a:endParaRPr lang="en-US" altLang="ja-JP" sz="1400"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E9FCDC5F-A9E9-53B1-6156-CD04A8C26807}"/>
              </a:ext>
            </a:extLst>
          </p:cNvPr>
          <p:cNvSpPr/>
          <p:nvPr/>
        </p:nvSpPr>
        <p:spPr>
          <a:xfrm>
            <a:off x="210449" y="1780304"/>
            <a:ext cx="1107378" cy="657734"/>
          </a:xfrm>
          <a:prstGeom prst="rect">
            <a:avLst/>
          </a:prstGeom>
          <a:solidFill>
            <a:schemeClr val="accent6">
              <a:lumMod val="20000"/>
              <a:lumOff val="80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b="1" dirty="0">
                <a:solidFill>
                  <a:schemeClr val="accent6">
                    <a:lumMod val="75000"/>
                  </a:schemeClr>
                </a:solidFill>
                <a:latin typeface="Meiryo UI" panose="020B0604030504040204" pitchFamily="50" charset="-128"/>
                <a:ea typeface="Meiryo UI" panose="020B0604030504040204" pitchFamily="50" charset="-128"/>
              </a:rPr>
              <a:t>活動する</a:t>
            </a:r>
            <a:endParaRPr lang="en-US" altLang="ja-JP" sz="1400" b="1" dirty="0">
              <a:solidFill>
                <a:schemeClr val="accent6">
                  <a:lumMod val="75000"/>
                </a:schemeClr>
              </a:solidFill>
              <a:latin typeface="Meiryo UI" panose="020B0604030504040204" pitchFamily="50" charset="-128"/>
              <a:ea typeface="Meiryo UI" panose="020B0604030504040204" pitchFamily="50" charset="-128"/>
            </a:endParaRPr>
          </a:p>
          <a:p>
            <a:pPr algn="ctr"/>
            <a:r>
              <a:rPr lang="ja-JP" altLang="en-US" sz="1400" b="1" dirty="0">
                <a:solidFill>
                  <a:schemeClr val="accent6">
                    <a:lumMod val="75000"/>
                  </a:schemeClr>
                </a:solidFill>
                <a:latin typeface="Meiryo UI" panose="020B0604030504040204" pitchFamily="50" charset="-128"/>
                <a:ea typeface="Meiryo UI" panose="020B0604030504040204" pitchFamily="50" charset="-128"/>
              </a:rPr>
              <a:t>メリット</a:t>
            </a:r>
            <a:endParaRPr lang="en-US" altLang="ja-JP" sz="1400" b="1" dirty="0">
              <a:solidFill>
                <a:schemeClr val="accent6">
                  <a:lumMod val="75000"/>
                </a:schemeClr>
              </a:solidFill>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C21D0AB2-A0E1-32EE-D153-1250ACB8E3B1}"/>
              </a:ext>
            </a:extLst>
          </p:cNvPr>
          <p:cNvSpPr/>
          <p:nvPr/>
        </p:nvSpPr>
        <p:spPr>
          <a:xfrm>
            <a:off x="1433602" y="2487325"/>
            <a:ext cx="7536486" cy="457472"/>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altLang="ja-JP" sz="1400" dirty="0">
              <a:solidFill>
                <a:schemeClr val="tx1">
                  <a:lumMod val="65000"/>
                  <a:lumOff val="35000"/>
                </a:schemeClr>
              </a:solidFill>
              <a:latin typeface="Meiryo UI" panose="020B0604030504040204" pitchFamily="50" charset="-128"/>
              <a:ea typeface="Meiryo UI" panose="020B0604030504040204" pitchFamily="50" charset="-128"/>
            </a:endParaRPr>
          </a:p>
          <a:p>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rPr>
              <a:t>労働組合：人権侵害撲滅を目指す機会のひとつを失う　</a:t>
            </a:r>
            <a:endParaRPr lang="en-US" altLang="ja-JP" sz="1400" dirty="0">
              <a:solidFill>
                <a:schemeClr val="tx1">
                  <a:lumMod val="65000"/>
                  <a:lumOff val="35000"/>
                </a:schemeClr>
              </a:solidFill>
              <a:latin typeface="Meiryo UI" panose="020B0604030504040204" pitchFamily="50" charset="-128"/>
              <a:ea typeface="Meiryo UI" panose="020B0604030504040204" pitchFamily="50" charset="-128"/>
            </a:endParaRPr>
          </a:p>
          <a:p>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rPr>
              <a:t>企業：      人権侵害がおこれば、企業批判・不買運動・投資の引き上げにつながる可能性等</a:t>
            </a:r>
            <a:endParaRPr lang="en-US" altLang="ja-JP" sz="1400" dirty="0">
              <a:solidFill>
                <a:schemeClr val="tx1">
                  <a:lumMod val="65000"/>
                  <a:lumOff val="35000"/>
                </a:schemeClr>
              </a:solidFill>
              <a:latin typeface="Meiryo UI" panose="020B0604030504040204" pitchFamily="50" charset="-128"/>
              <a:ea typeface="Meiryo UI" panose="020B0604030504040204" pitchFamily="50" charset="-128"/>
            </a:endParaRPr>
          </a:p>
          <a:p>
            <a:endParaRPr lang="en-US" altLang="ja-JP" sz="1400"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94F40306-BED6-3F9C-9D13-4447FDAF2277}"/>
              </a:ext>
            </a:extLst>
          </p:cNvPr>
          <p:cNvSpPr/>
          <p:nvPr/>
        </p:nvSpPr>
        <p:spPr>
          <a:xfrm>
            <a:off x="210449" y="2488796"/>
            <a:ext cx="1107378" cy="457471"/>
          </a:xfrm>
          <a:prstGeom prst="rect">
            <a:avLst/>
          </a:prstGeom>
          <a:solidFill>
            <a:schemeClr val="accent6">
              <a:lumMod val="20000"/>
              <a:lumOff val="80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b="1" dirty="0">
                <a:solidFill>
                  <a:schemeClr val="accent6">
                    <a:lumMod val="75000"/>
                  </a:schemeClr>
                </a:solidFill>
                <a:latin typeface="Meiryo UI" panose="020B0604030504040204" pitchFamily="50" charset="-128"/>
                <a:ea typeface="Meiryo UI" panose="020B0604030504040204" pitchFamily="50" charset="-128"/>
              </a:rPr>
              <a:t>活動しないリスク</a:t>
            </a:r>
            <a:endParaRPr lang="en-US" altLang="ja-JP" sz="1400" b="1" dirty="0">
              <a:solidFill>
                <a:schemeClr val="accent6">
                  <a:lumMod val="75000"/>
                </a:schemeClr>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D80BD142-D5D2-9121-5240-19F224283259}"/>
              </a:ext>
            </a:extLst>
          </p:cNvPr>
          <p:cNvSpPr/>
          <p:nvPr/>
        </p:nvSpPr>
        <p:spPr>
          <a:xfrm>
            <a:off x="1433602" y="1234851"/>
            <a:ext cx="7536486" cy="468621"/>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rPr>
              <a:t>事業活動における</a:t>
            </a:r>
            <a:r>
              <a:rPr lang="ja-JP" altLang="en-US" sz="1400" b="1" dirty="0">
                <a:solidFill>
                  <a:srgbClr val="FF0000"/>
                </a:solidFill>
                <a:latin typeface="Meiryo UI" panose="020B0604030504040204" pitchFamily="50" charset="-128"/>
                <a:ea typeface="Meiryo UI" panose="020B0604030504040204" pitchFamily="50" charset="-128"/>
              </a:rPr>
              <a:t>人権侵害を撲滅する</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rPr>
              <a:t>ため、</a:t>
            </a:r>
            <a:r>
              <a:rPr lang="ja-JP" altLang="en-US" sz="1400" b="1" dirty="0">
                <a:solidFill>
                  <a:srgbClr val="FF0000"/>
                </a:solidFill>
                <a:latin typeface="Meiryo UI" panose="020B0604030504040204" pitchFamily="50" charset="-128"/>
                <a:ea typeface="Meiryo UI" panose="020B0604030504040204" pitchFamily="50" charset="-128"/>
              </a:rPr>
              <a:t>最大限の仕組みづくり</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rPr>
              <a:t>と</a:t>
            </a:r>
            <a:r>
              <a:rPr lang="ja-JP" altLang="en-US" sz="1400" b="1" dirty="0">
                <a:solidFill>
                  <a:srgbClr val="FF0000"/>
                </a:solidFill>
                <a:latin typeface="Meiryo UI" panose="020B0604030504040204" pitchFamily="50" charset="-128"/>
                <a:ea typeface="Meiryo UI" panose="020B0604030504040204" pitchFamily="50" charset="-128"/>
              </a:rPr>
              <a:t>継続的な努力</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rPr>
              <a:t>を行う</a:t>
            </a:r>
            <a:endPar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279D8CCF-9AD8-7B88-A2FB-A4B832C3CB1F}"/>
              </a:ext>
            </a:extLst>
          </p:cNvPr>
          <p:cNvSpPr/>
          <p:nvPr/>
        </p:nvSpPr>
        <p:spPr>
          <a:xfrm>
            <a:off x="210449" y="1236322"/>
            <a:ext cx="1107378" cy="468620"/>
          </a:xfrm>
          <a:prstGeom prst="rect">
            <a:avLst/>
          </a:prstGeom>
          <a:solidFill>
            <a:schemeClr val="accent6">
              <a:lumMod val="20000"/>
              <a:lumOff val="80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b="1" dirty="0">
                <a:solidFill>
                  <a:schemeClr val="accent6">
                    <a:lumMod val="75000"/>
                  </a:schemeClr>
                </a:solidFill>
                <a:latin typeface="Meiryo UI" panose="020B0604030504040204" pitchFamily="50" charset="-128"/>
                <a:ea typeface="Meiryo UI" panose="020B0604030504040204" pitchFamily="50" charset="-128"/>
              </a:rPr>
              <a:t>何をする</a:t>
            </a:r>
            <a:endParaRPr lang="en-US" altLang="ja-JP" sz="1600" b="1" dirty="0">
              <a:solidFill>
                <a:schemeClr val="accent6">
                  <a:lumMod val="75000"/>
                </a:schemeClr>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4BD06CA0-F568-105F-CB69-E126DA8F21CC}"/>
              </a:ext>
            </a:extLst>
          </p:cNvPr>
          <p:cNvSpPr txBox="1"/>
          <p:nvPr/>
        </p:nvSpPr>
        <p:spPr>
          <a:xfrm>
            <a:off x="113250" y="4229508"/>
            <a:ext cx="4477999" cy="338554"/>
          </a:xfrm>
          <a:prstGeom prst="rect">
            <a:avLst/>
          </a:prstGeom>
          <a:noFill/>
        </p:spPr>
        <p:txBody>
          <a:bodyPr wrap="square">
            <a:spAutoFit/>
          </a:bodyPr>
          <a:lstStyle/>
          <a:p>
            <a:pPr>
              <a:defRPr/>
            </a:pPr>
            <a:r>
              <a:rPr lang="ja-JP" altLang="en-US" sz="1600" b="1" dirty="0">
                <a:latin typeface="Meiryo UI" panose="020B0604030504040204" pitchFamily="50" charset="-128"/>
                <a:ea typeface="Meiryo UI" panose="020B0604030504040204" pitchFamily="50" charset="-128"/>
              </a:rPr>
              <a:t>●確保すべき人権は、「国際的に認められた人権」</a:t>
            </a:r>
            <a:endParaRPr lang="en-US" altLang="ja-JP" sz="1600" b="1" dirty="0">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911B9A29-37C6-4802-787A-A5E1C71B5EE7}"/>
              </a:ext>
            </a:extLst>
          </p:cNvPr>
          <p:cNvSpPr/>
          <p:nvPr/>
        </p:nvSpPr>
        <p:spPr>
          <a:xfrm>
            <a:off x="2402556" y="4628564"/>
            <a:ext cx="1491447" cy="1969248"/>
          </a:xfrm>
          <a:prstGeom prst="rect">
            <a:avLst/>
          </a:prstGeom>
          <a:solidFill>
            <a:schemeClr val="accent5">
              <a:lumMod val="20000"/>
              <a:lumOff val="80000"/>
            </a:schemeClr>
          </a:solidFill>
          <a:ln w="28575">
            <a:solidFill>
              <a:srgbClr val="0070C0"/>
            </a:solidFill>
          </a:ln>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altLang="ja-JP" sz="400" dirty="0">
              <a:solidFill>
                <a:schemeClr val="tx1"/>
              </a:solidFill>
              <a:latin typeface="Meiryo UI" panose="020B0604030504040204" pitchFamily="50" charset="-128"/>
              <a:ea typeface="Meiryo UI" panose="020B0604030504040204" pitchFamily="50" charset="-128"/>
            </a:endParaRPr>
          </a:p>
          <a:p>
            <a:pPr algn="ctr"/>
            <a:endParaRPr lang="en-US" altLang="ja-JP" sz="400" dirty="0">
              <a:solidFill>
                <a:schemeClr val="tx1"/>
              </a:solidFill>
              <a:latin typeface="Meiryo UI" panose="020B0604030504040204" pitchFamily="50" charset="-128"/>
              <a:ea typeface="Meiryo UI" panose="020B0604030504040204" pitchFamily="50" charset="-128"/>
            </a:endParaRPr>
          </a:p>
          <a:p>
            <a:pPr algn="ctr"/>
            <a:r>
              <a:rPr lang="en-US" altLang="ja-JP" sz="1600" b="1" dirty="0">
                <a:solidFill>
                  <a:srgbClr val="0070C0"/>
                </a:solidFill>
                <a:latin typeface="Meiryo UI" panose="020B0604030504040204" pitchFamily="50" charset="-128"/>
                <a:ea typeface="Meiryo UI" panose="020B0604030504040204" pitchFamily="50" charset="-128"/>
              </a:rPr>
              <a:t>ILO</a:t>
            </a:r>
          </a:p>
          <a:p>
            <a:pPr algn="ctr"/>
            <a:r>
              <a:rPr kumimoji="1" lang="ja-JP" altLang="en-US" sz="1600" b="1" dirty="0">
                <a:solidFill>
                  <a:srgbClr val="0070C0"/>
                </a:solidFill>
                <a:latin typeface="Meiryo UI" panose="020B0604030504040204" pitchFamily="50" charset="-128"/>
                <a:ea typeface="Meiryo UI" panose="020B0604030504040204" pitchFamily="50" charset="-128"/>
              </a:rPr>
              <a:t>中核的</a:t>
            </a:r>
            <a:endParaRPr kumimoji="1" lang="en-US" altLang="ja-JP" sz="1600" b="1" dirty="0">
              <a:solidFill>
                <a:srgbClr val="0070C0"/>
              </a:solidFill>
              <a:latin typeface="Meiryo UI" panose="020B0604030504040204" pitchFamily="50" charset="-128"/>
              <a:ea typeface="Meiryo UI" panose="020B0604030504040204" pitchFamily="50" charset="-128"/>
            </a:endParaRPr>
          </a:p>
          <a:p>
            <a:pPr algn="ctr"/>
            <a:r>
              <a:rPr kumimoji="1" lang="ja-JP" altLang="en-US" sz="1600" b="1" dirty="0">
                <a:solidFill>
                  <a:srgbClr val="0070C0"/>
                </a:solidFill>
                <a:latin typeface="Meiryo UI" panose="020B0604030504040204" pitchFamily="50" charset="-128"/>
                <a:ea typeface="Meiryo UI" panose="020B0604030504040204" pitchFamily="50" charset="-128"/>
              </a:rPr>
              <a:t>労働基準</a:t>
            </a:r>
            <a:endParaRPr kumimoji="1" lang="en-US" altLang="ja-JP" sz="1600" b="1" dirty="0">
              <a:solidFill>
                <a:srgbClr val="0070C0"/>
              </a:solidFill>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E8F2B64F-A387-5206-E820-2159ABB33230}"/>
              </a:ext>
            </a:extLst>
          </p:cNvPr>
          <p:cNvSpPr/>
          <p:nvPr/>
        </p:nvSpPr>
        <p:spPr>
          <a:xfrm>
            <a:off x="4015684" y="4628564"/>
            <a:ext cx="4936724" cy="1969248"/>
          </a:xfrm>
          <a:prstGeom prst="rect">
            <a:avLst/>
          </a:prstGeom>
          <a:solidFill>
            <a:schemeClr val="bg1"/>
          </a:solidFill>
          <a:ln w="28575">
            <a:solidFill>
              <a:srgbClr val="0070C0"/>
            </a:solidFill>
          </a:ln>
        </p:spPr>
        <p:style>
          <a:lnRef idx="1">
            <a:schemeClr val="accent1"/>
          </a:lnRef>
          <a:fillRef idx="3">
            <a:schemeClr val="accent1"/>
          </a:fillRef>
          <a:effectRef idx="2">
            <a:schemeClr val="accent1"/>
          </a:effectRef>
          <a:fontRef idx="minor">
            <a:schemeClr val="lt1"/>
          </a:fontRef>
        </p:style>
        <p:txBody>
          <a:bodyPr wrap="none" rtlCol="0" anchor="ctr"/>
          <a:lstStyle/>
          <a:p>
            <a:pPr marL="342900" indent="-342900">
              <a:buFont typeface="Wingdings" panose="05000000000000000000" pitchFamily="2" charset="2"/>
              <a:buChar char="l"/>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団結権・結社の自由、団体交渉権</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87</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98</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l"/>
            </a:pPr>
            <a:endParaRPr lang="en-US" altLang="ja-JP" sz="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l"/>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強制労働の禁止</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105</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l"/>
            </a:pPr>
            <a:endParaRPr lang="en-US" altLang="ja-JP" sz="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l"/>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児童労働の撤廃</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138</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182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l"/>
            </a:pPr>
            <a:endParaRPr lang="en-US" altLang="ja-JP" sz="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l"/>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雇用および職業における差別の排除</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111</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l"/>
            </a:pPr>
            <a:endParaRPr lang="en-US" altLang="ja-JP" sz="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l"/>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安全で健康的な労働環境</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155</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187</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l"/>
            </a:pPr>
            <a:endParaRPr lang="en-US" altLang="ja-JP" sz="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a:extLst>
              <a:ext uri="{FF2B5EF4-FFF2-40B4-BE49-F238E27FC236}">
                <a16:creationId xmlns:a16="http://schemas.microsoft.com/office/drawing/2014/main" id="{231CD5EC-5008-7446-A8C5-D6EAA57735DA}"/>
              </a:ext>
            </a:extLst>
          </p:cNvPr>
          <p:cNvSpPr txBox="1"/>
          <p:nvPr/>
        </p:nvSpPr>
        <p:spPr>
          <a:xfrm>
            <a:off x="113250" y="3103694"/>
            <a:ext cx="4477999" cy="338554"/>
          </a:xfrm>
          <a:prstGeom prst="rect">
            <a:avLst/>
          </a:prstGeom>
          <a:noFill/>
        </p:spPr>
        <p:txBody>
          <a:bodyPr wrap="square">
            <a:spAutoFit/>
          </a:bodyPr>
          <a:lstStyle/>
          <a:p>
            <a:pPr>
              <a:defRPr/>
            </a:pPr>
            <a:r>
              <a:rPr lang="ja-JP" altLang="en-US" sz="1600" b="1" dirty="0">
                <a:latin typeface="Meiryo UI" panose="020B0604030504040204" pitchFamily="50" charset="-128"/>
                <a:ea typeface="Meiryo UI" panose="020B0604030504040204" pitchFamily="50" charset="-128"/>
              </a:rPr>
              <a:t>●取引先を含むバリューチェーン全体が対象</a:t>
            </a:r>
            <a:endParaRPr lang="en-US" altLang="ja-JP" sz="1600" b="1" dirty="0">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F35E1149-5363-6888-205F-523137074C29}"/>
              </a:ext>
            </a:extLst>
          </p:cNvPr>
          <p:cNvSpPr/>
          <p:nvPr/>
        </p:nvSpPr>
        <p:spPr>
          <a:xfrm>
            <a:off x="192769" y="3494161"/>
            <a:ext cx="8759639" cy="613743"/>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600" dirty="0">
                <a:solidFill>
                  <a:schemeClr val="tx1">
                    <a:lumMod val="65000"/>
                    <a:lumOff val="35000"/>
                  </a:schemeClr>
                </a:solidFill>
                <a:latin typeface="Meiryo UI" panose="020B0604030504040204" pitchFamily="50" charset="-128"/>
                <a:ea typeface="Meiryo UI" panose="020B0604030504040204" pitchFamily="50" charset="-128"/>
              </a:rPr>
              <a:t>取引先の人権侵害によってコストの抑えられた商品・サービスを購入することで、</a:t>
            </a:r>
            <a:endParaRPr lang="en-US" altLang="ja-JP" sz="1600" dirty="0">
              <a:solidFill>
                <a:schemeClr val="tx1">
                  <a:lumMod val="65000"/>
                  <a:lumOff val="35000"/>
                </a:schemeClr>
              </a:solidFill>
              <a:latin typeface="Meiryo UI" panose="020B0604030504040204" pitchFamily="50" charset="-128"/>
              <a:ea typeface="Meiryo UI" panose="020B0604030504040204" pitchFamily="50" charset="-128"/>
            </a:endParaRPr>
          </a:p>
          <a:p>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人権侵害に「加担」している</a:t>
            </a:r>
            <a:r>
              <a:rPr lang="ja-JP" altLang="en-US" sz="1600" dirty="0">
                <a:solidFill>
                  <a:schemeClr val="tx1">
                    <a:lumMod val="65000"/>
                    <a:lumOff val="35000"/>
                  </a:schemeClr>
                </a:solidFill>
                <a:latin typeface="Meiryo UI" panose="020B0604030504040204" pitchFamily="50" charset="-128"/>
                <a:ea typeface="Meiryo UI" panose="020B0604030504040204" pitchFamily="50" charset="-128"/>
              </a:rPr>
              <a:t>とみなされる可能性がある（指導原則より）</a:t>
            </a:r>
            <a:endParaRPr lang="en-US" altLang="ja-JP" sz="1600"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6CBB83D3-CC96-B9BC-CE39-A1531A7A775C}"/>
              </a:ext>
            </a:extLst>
          </p:cNvPr>
          <p:cNvSpPr/>
          <p:nvPr/>
        </p:nvSpPr>
        <p:spPr>
          <a:xfrm>
            <a:off x="195206" y="4628564"/>
            <a:ext cx="1491447" cy="1969248"/>
          </a:xfrm>
          <a:prstGeom prst="rect">
            <a:avLst/>
          </a:prstGeom>
          <a:solidFill>
            <a:schemeClr val="accent5">
              <a:lumMod val="20000"/>
              <a:lumOff val="80000"/>
            </a:schemeClr>
          </a:solidFill>
          <a:ln w="28575">
            <a:solidFill>
              <a:srgbClr val="0070C0"/>
            </a:solidFill>
          </a:ln>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altLang="ja-JP" sz="400" dirty="0">
              <a:solidFill>
                <a:schemeClr val="tx1"/>
              </a:solidFill>
              <a:latin typeface="Meiryo UI" panose="020B0604030504040204" pitchFamily="50" charset="-128"/>
              <a:ea typeface="Meiryo UI" panose="020B0604030504040204" pitchFamily="50" charset="-128"/>
            </a:endParaRPr>
          </a:p>
          <a:p>
            <a:pPr algn="ctr"/>
            <a:endParaRPr lang="en-US" altLang="ja-JP" sz="400" dirty="0">
              <a:solidFill>
                <a:schemeClr val="tx1"/>
              </a:solidFill>
              <a:latin typeface="Meiryo UI" panose="020B0604030504040204" pitchFamily="50" charset="-128"/>
              <a:ea typeface="Meiryo UI" panose="020B0604030504040204" pitchFamily="50" charset="-128"/>
            </a:endParaRPr>
          </a:p>
          <a:p>
            <a:pPr algn="ctr"/>
            <a:r>
              <a:rPr kumimoji="1" lang="ja-JP" altLang="en-US" sz="1600" b="1" dirty="0">
                <a:solidFill>
                  <a:srgbClr val="0070C0"/>
                </a:solidFill>
                <a:latin typeface="Meiryo UI" panose="020B0604030504040204" pitchFamily="50" charset="-128"/>
                <a:ea typeface="Meiryo UI" panose="020B0604030504040204" pitchFamily="50" charset="-128"/>
              </a:rPr>
              <a:t>国連</a:t>
            </a:r>
            <a:endParaRPr kumimoji="1" lang="en-US" altLang="ja-JP" sz="1600" b="1" dirty="0">
              <a:solidFill>
                <a:srgbClr val="0070C0"/>
              </a:solidFill>
              <a:latin typeface="Meiryo UI" panose="020B0604030504040204" pitchFamily="50" charset="-128"/>
              <a:ea typeface="Meiryo UI" panose="020B0604030504040204" pitchFamily="50" charset="-128"/>
            </a:endParaRPr>
          </a:p>
          <a:p>
            <a:pPr algn="ctr"/>
            <a:r>
              <a:rPr lang="ja-JP" altLang="en-US" sz="1600" b="1" dirty="0">
                <a:solidFill>
                  <a:srgbClr val="0070C0"/>
                </a:solidFill>
                <a:latin typeface="Meiryo UI" panose="020B0604030504040204" pitchFamily="50" charset="-128"/>
                <a:ea typeface="Meiryo UI" panose="020B0604030504040204" pitchFamily="50" charset="-128"/>
              </a:rPr>
              <a:t>国際人権章典</a:t>
            </a:r>
            <a:endParaRPr lang="en-US" altLang="ja-JP" sz="1600" b="1" dirty="0">
              <a:solidFill>
                <a:srgbClr val="0070C0"/>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CB4FABDF-2619-BF8E-0D5B-1B3C83252DBA}"/>
              </a:ext>
            </a:extLst>
          </p:cNvPr>
          <p:cNvSpPr txBox="1"/>
          <p:nvPr/>
        </p:nvSpPr>
        <p:spPr>
          <a:xfrm>
            <a:off x="1729795" y="5366775"/>
            <a:ext cx="629619"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および</a:t>
            </a:r>
            <a:endParaRPr lang="en-US" altLang="ja-JP" sz="14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2BD0DD4B-99AA-0501-4368-C14234D99DD5}"/>
              </a:ext>
            </a:extLst>
          </p:cNvPr>
          <p:cNvSpPr txBox="1"/>
          <p:nvPr/>
        </p:nvSpPr>
        <p:spPr>
          <a:xfrm>
            <a:off x="6251373" y="6320813"/>
            <a:ext cx="3005161" cy="276999"/>
          </a:xfrm>
          <a:prstGeom prst="rect">
            <a:avLst/>
          </a:prstGeom>
          <a:noFill/>
        </p:spPr>
        <p:txBody>
          <a:bodyPr wrap="square" rtlCol="0">
            <a:spAutoFit/>
          </a:bodyPr>
          <a:lstStyle/>
          <a:p>
            <a:pPr algn="ct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日本は</a:t>
            </a:r>
            <a:r>
              <a:rPr kumimoji="1" lang="en-US" altLang="ja-JP" sz="1200" dirty="0">
                <a:latin typeface="Meiryo UI" panose="020B0604030504040204" pitchFamily="50" charset="-128"/>
                <a:ea typeface="Meiryo UI" panose="020B0604030504040204" pitchFamily="50" charset="-128"/>
              </a:rPr>
              <a:t>111</a:t>
            </a:r>
            <a:r>
              <a:rPr kumimoji="1" lang="ja-JP" altLang="en-US" sz="1200" dirty="0">
                <a:latin typeface="Meiryo UI" panose="020B0604030504040204" pitchFamily="50" charset="-128"/>
                <a:ea typeface="Meiryo UI" panose="020B0604030504040204" pitchFamily="50" charset="-128"/>
              </a:rPr>
              <a:t>号と</a:t>
            </a:r>
            <a:r>
              <a:rPr kumimoji="1" lang="en-US" altLang="ja-JP" sz="1200" dirty="0">
                <a:latin typeface="Meiryo UI" panose="020B0604030504040204" pitchFamily="50" charset="-128"/>
                <a:ea typeface="Meiryo UI" panose="020B0604030504040204" pitchFamily="50" charset="-128"/>
              </a:rPr>
              <a:t>155</a:t>
            </a:r>
            <a:r>
              <a:rPr kumimoji="1" lang="ja-JP" altLang="en-US" sz="1200" dirty="0">
                <a:latin typeface="Meiryo UI" panose="020B0604030504040204" pitchFamily="50" charset="-128"/>
                <a:ea typeface="Meiryo UI" panose="020B0604030504040204" pitchFamily="50" charset="-128"/>
              </a:rPr>
              <a:t>号を</a:t>
            </a:r>
            <a:r>
              <a:rPr lang="ja-JP" altLang="en-US" sz="1200" dirty="0">
                <a:latin typeface="Meiryo UI" panose="020B0604030504040204" pitchFamily="50" charset="-128"/>
                <a:ea typeface="Meiryo UI" panose="020B0604030504040204" pitchFamily="50" charset="-128"/>
              </a:rPr>
              <a:t>未批准</a:t>
            </a:r>
            <a:endParaRPr kumimoji="1" lang="en-US" altLang="ja-JP" sz="1200"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8144428C-84A4-AE1E-4771-D48BE1B4CDF4}"/>
              </a:ext>
            </a:extLst>
          </p:cNvPr>
          <p:cNvSpPr/>
          <p:nvPr/>
        </p:nvSpPr>
        <p:spPr>
          <a:xfrm>
            <a:off x="8572500" y="0"/>
            <a:ext cx="571500" cy="471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２２</a:t>
            </a:r>
          </a:p>
        </p:txBody>
      </p:sp>
    </p:spTree>
    <p:extLst>
      <p:ext uri="{BB962C8B-B14F-4D97-AF65-F5344CB8AC3E}">
        <p14:creationId xmlns:p14="http://schemas.microsoft.com/office/powerpoint/2010/main" val="1806526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F03AE-0C1A-DDE4-AB45-1D597DB5FAF7}"/>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D365407-376E-BEF2-1E7C-DCE6A4A64695}"/>
              </a:ext>
            </a:extLst>
          </p:cNvPr>
          <p:cNvSpPr txBox="1"/>
          <p:nvPr/>
        </p:nvSpPr>
        <p:spPr>
          <a:xfrm>
            <a:off x="1775792" y="9939"/>
            <a:ext cx="554934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ビジョン実現活動への人権</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DD</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の反映イメージ</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正方形/長方形 4">
            <a:extLst>
              <a:ext uri="{FF2B5EF4-FFF2-40B4-BE49-F238E27FC236}">
                <a16:creationId xmlns:a16="http://schemas.microsoft.com/office/drawing/2014/main" id="{1BD9E443-FD4F-FEAE-BC78-D80B8796FAE5}"/>
              </a:ext>
            </a:extLst>
          </p:cNvPr>
          <p:cNvSpPr/>
          <p:nvPr/>
        </p:nvSpPr>
        <p:spPr>
          <a:xfrm>
            <a:off x="0" y="-1"/>
            <a:ext cx="9163876" cy="480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1" name="直線コネクタ 10">
            <a:extLst>
              <a:ext uri="{FF2B5EF4-FFF2-40B4-BE49-F238E27FC236}">
                <a16:creationId xmlns:a16="http://schemas.microsoft.com/office/drawing/2014/main" id="{D986BD9F-73D6-2721-BBCF-7851F6206F7E}"/>
              </a:ext>
            </a:extLst>
          </p:cNvPr>
          <p:cNvCxnSpPr>
            <a:cxnSpLocks/>
          </p:cNvCxnSpPr>
          <p:nvPr/>
        </p:nvCxnSpPr>
        <p:spPr>
          <a:xfrm>
            <a:off x="-16001" y="480282"/>
            <a:ext cx="9163876" cy="6"/>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555C660C-9D44-B19E-672D-0C21A57362A8}"/>
              </a:ext>
            </a:extLst>
          </p:cNvPr>
          <p:cNvCxnSpPr>
            <a:cxnSpLocks/>
          </p:cNvCxnSpPr>
          <p:nvPr/>
        </p:nvCxnSpPr>
        <p:spPr>
          <a:xfrm>
            <a:off x="-19876" y="533289"/>
            <a:ext cx="9163876"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6C7F995A-D13E-CB11-22A2-4EDB4FA9AD3A}"/>
              </a:ext>
            </a:extLst>
          </p:cNvPr>
          <p:cNvSpPr txBox="1"/>
          <p:nvPr/>
        </p:nvSpPr>
        <p:spPr>
          <a:xfrm>
            <a:off x="-19876" y="72878"/>
            <a:ext cx="816375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参考：</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自動車総連 国際活動における人権</a:t>
            </a:r>
            <a:r>
              <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DD</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への取り組みの方向性①</a:t>
            </a:r>
            <a:endPar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p:txBody>
      </p:sp>
      <p:sp>
        <p:nvSpPr>
          <p:cNvPr id="25" name="正方形/長方形 24">
            <a:extLst>
              <a:ext uri="{FF2B5EF4-FFF2-40B4-BE49-F238E27FC236}">
                <a16:creationId xmlns:a16="http://schemas.microsoft.com/office/drawing/2014/main" id="{049391DC-8DD1-57BB-2765-46917602CED1}"/>
              </a:ext>
            </a:extLst>
          </p:cNvPr>
          <p:cNvSpPr/>
          <p:nvPr/>
        </p:nvSpPr>
        <p:spPr>
          <a:xfrm>
            <a:off x="491492" y="1200087"/>
            <a:ext cx="1471870" cy="544799"/>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コミットメント</a:t>
            </a:r>
          </a:p>
        </p:txBody>
      </p:sp>
      <p:sp>
        <p:nvSpPr>
          <p:cNvPr id="26" name="正方形/長方形 25">
            <a:extLst>
              <a:ext uri="{FF2B5EF4-FFF2-40B4-BE49-F238E27FC236}">
                <a16:creationId xmlns:a16="http://schemas.microsoft.com/office/drawing/2014/main" id="{29686399-83C8-A804-6081-8EEC21AB7646}"/>
              </a:ext>
            </a:extLst>
          </p:cNvPr>
          <p:cNvSpPr/>
          <p:nvPr/>
        </p:nvSpPr>
        <p:spPr>
          <a:xfrm>
            <a:off x="491492" y="1817579"/>
            <a:ext cx="1471870" cy="758077"/>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人権侵害の</a:t>
            </a:r>
            <a:endParaRPr kumimoji="1" lang="en-US" altLang="ja-JP"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洗い出し</a:t>
            </a:r>
          </a:p>
        </p:txBody>
      </p:sp>
      <p:sp>
        <p:nvSpPr>
          <p:cNvPr id="27" name="正方形/長方形 26">
            <a:extLst>
              <a:ext uri="{FF2B5EF4-FFF2-40B4-BE49-F238E27FC236}">
                <a16:creationId xmlns:a16="http://schemas.microsoft.com/office/drawing/2014/main" id="{6B9950C8-C842-F112-27FE-7DACB2BF0F3E}"/>
              </a:ext>
            </a:extLst>
          </p:cNvPr>
          <p:cNvSpPr/>
          <p:nvPr/>
        </p:nvSpPr>
        <p:spPr>
          <a:xfrm>
            <a:off x="491678" y="2637323"/>
            <a:ext cx="1471870" cy="643933"/>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人権侵害の排除、</a:t>
            </a:r>
            <a:endParaRPr kumimoji="1" lang="en-US" altLang="ja-JP"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再発防止、予防</a:t>
            </a:r>
            <a:endParaRPr kumimoji="1" lang="en-US" altLang="ja-JP"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28" name="正方形/長方形 27">
            <a:extLst>
              <a:ext uri="{FF2B5EF4-FFF2-40B4-BE49-F238E27FC236}">
                <a16:creationId xmlns:a16="http://schemas.microsoft.com/office/drawing/2014/main" id="{27DCFCF7-F582-781F-14AD-2D4CB89EF389}"/>
              </a:ext>
            </a:extLst>
          </p:cNvPr>
          <p:cNvSpPr/>
          <p:nvPr/>
        </p:nvSpPr>
        <p:spPr>
          <a:xfrm>
            <a:off x="491678" y="3346841"/>
            <a:ext cx="1471870" cy="544799"/>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謝罪・補償など</a:t>
            </a:r>
          </a:p>
        </p:txBody>
      </p:sp>
      <p:sp>
        <p:nvSpPr>
          <p:cNvPr id="29" name="正方形/長方形 28">
            <a:extLst>
              <a:ext uri="{FF2B5EF4-FFF2-40B4-BE49-F238E27FC236}">
                <a16:creationId xmlns:a16="http://schemas.microsoft.com/office/drawing/2014/main" id="{743BDFA7-8B49-09AE-973C-FBA36646F98A}"/>
              </a:ext>
            </a:extLst>
          </p:cNvPr>
          <p:cNvSpPr/>
          <p:nvPr/>
        </p:nvSpPr>
        <p:spPr>
          <a:xfrm>
            <a:off x="491492" y="3961471"/>
            <a:ext cx="1471870" cy="544799"/>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調査・評価・報告</a:t>
            </a:r>
            <a:endParaRPr kumimoji="1" lang="en-US" altLang="ja-JP"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・監査</a:t>
            </a:r>
          </a:p>
        </p:txBody>
      </p:sp>
      <p:sp>
        <p:nvSpPr>
          <p:cNvPr id="30" name="正方形/長方形 29">
            <a:extLst>
              <a:ext uri="{FF2B5EF4-FFF2-40B4-BE49-F238E27FC236}">
                <a16:creationId xmlns:a16="http://schemas.microsoft.com/office/drawing/2014/main" id="{1DFC644A-95A5-2579-8AEA-BE57B59398D7}"/>
              </a:ext>
            </a:extLst>
          </p:cNvPr>
          <p:cNvSpPr/>
          <p:nvPr/>
        </p:nvSpPr>
        <p:spPr>
          <a:xfrm>
            <a:off x="491492" y="4578433"/>
            <a:ext cx="1471870" cy="544799"/>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状況の公表</a:t>
            </a:r>
          </a:p>
        </p:txBody>
      </p:sp>
      <p:sp>
        <p:nvSpPr>
          <p:cNvPr id="31" name="正方形/長方形 30">
            <a:extLst>
              <a:ext uri="{FF2B5EF4-FFF2-40B4-BE49-F238E27FC236}">
                <a16:creationId xmlns:a16="http://schemas.microsoft.com/office/drawing/2014/main" id="{A87F8CCC-BAE3-7298-2102-F3A2EE829D44}"/>
              </a:ext>
            </a:extLst>
          </p:cNvPr>
          <p:cNvSpPr/>
          <p:nvPr/>
        </p:nvSpPr>
        <p:spPr>
          <a:xfrm>
            <a:off x="2021617" y="1205873"/>
            <a:ext cx="2343609" cy="544799"/>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人権侵害がおこらないよう、</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企業としての方針確立</a:t>
            </a:r>
          </a:p>
        </p:txBody>
      </p:sp>
      <p:sp>
        <p:nvSpPr>
          <p:cNvPr id="32" name="正方形/長方形 31">
            <a:extLst>
              <a:ext uri="{FF2B5EF4-FFF2-40B4-BE49-F238E27FC236}">
                <a16:creationId xmlns:a16="http://schemas.microsoft.com/office/drawing/2014/main" id="{97CE1D0E-B396-019E-7CCB-1987037C76A0}"/>
              </a:ext>
            </a:extLst>
          </p:cNvPr>
          <p:cNvSpPr/>
          <p:nvPr/>
        </p:nvSpPr>
        <p:spPr>
          <a:xfrm>
            <a:off x="2021617" y="1823365"/>
            <a:ext cx="2343609" cy="758077"/>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発生している・する危険性が</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ある人権侵害の洗い出し</a:t>
            </a:r>
          </a:p>
        </p:txBody>
      </p:sp>
      <p:sp>
        <p:nvSpPr>
          <p:cNvPr id="33" name="正方形/長方形 32">
            <a:extLst>
              <a:ext uri="{FF2B5EF4-FFF2-40B4-BE49-F238E27FC236}">
                <a16:creationId xmlns:a16="http://schemas.microsoft.com/office/drawing/2014/main" id="{CEB553D2-3472-C8F2-7319-192A057B6142}"/>
              </a:ext>
            </a:extLst>
          </p:cNvPr>
          <p:cNvSpPr/>
          <p:nvPr/>
        </p:nvSpPr>
        <p:spPr>
          <a:xfrm>
            <a:off x="2021803" y="2643109"/>
            <a:ext cx="2343609" cy="643933"/>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人権侵害の是正・再発防止</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・未然防止など</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5" name="正方形/長方形 34">
            <a:extLst>
              <a:ext uri="{FF2B5EF4-FFF2-40B4-BE49-F238E27FC236}">
                <a16:creationId xmlns:a16="http://schemas.microsoft.com/office/drawing/2014/main" id="{FB8E5AE6-19B5-7892-D03A-E8F214231D33}"/>
              </a:ext>
            </a:extLst>
          </p:cNvPr>
          <p:cNvSpPr/>
          <p:nvPr/>
        </p:nvSpPr>
        <p:spPr>
          <a:xfrm>
            <a:off x="2021803" y="3352627"/>
            <a:ext cx="2343609" cy="544799"/>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人権侵害を受けた者に謝罪</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・適切な補償を行う</a:t>
            </a:r>
          </a:p>
        </p:txBody>
      </p:sp>
      <p:sp>
        <p:nvSpPr>
          <p:cNvPr id="36" name="正方形/長方形 35">
            <a:extLst>
              <a:ext uri="{FF2B5EF4-FFF2-40B4-BE49-F238E27FC236}">
                <a16:creationId xmlns:a16="http://schemas.microsoft.com/office/drawing/2014/main" id="{E7B3E58D-ECB2-9C7F-E9C3-86D16E2739B0}"/>
              </a:ext>
            </a:extLst>
          </p:cNvPr>
          <p:cNvSpPr/>
          <p:nvPr/>
        </p:nvSpPr>
        <p:spPr>
          <a:xfrm>
            <a:off x="2021617" y="3967257"/>
            <a:ext cx="2343609" cy="544799"/>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取組状況の調査・検証を行い、評価・報告し、監査を受ける</a:t>
            </a:r>
          </a:p>
        </p:txBody>
      </p:sp>
      <p:sp>
        <p:nvSpPr>
          <p:cNvPr id="37" name="正方形/長方形 36">
            <a:extLst>
              <a:ext uri="{FF2B5EF4-FFF2-40B4-BE49-F238E27FC236}">
                <a16:creationId xmlns:a16="http://schemas.microsoft.com/office/drawing/2014/main" id="{972114AA-3D0C-8C3E-D1DE-8DF3077CBDE3}"/>
              </a:ext>
            </a:extLst>
          </p:cNvPr>
          <p:cNvSpPr/>
          <p:nvPr/>
        </p:nvSpPr>
        <p:spPr>
          <a:xfrm>
            <a:off x="2021617" y="4584219"/>
            <a:ext cx="2343609" cy="544799"/>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対外的に取り組み状況を</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公表する</a:t>
            </a:r>
          </a:p>
        </p:txBody>
      </p:sp>
      <p:sp>
        <p:nvSpPr>
          <p:cNvPr id="38" name="正方形/長方形 37">
            <a:extLst>
              <a:ext uri="{FF2B5EF4-FFF2-40B4-BE49-F238E27FC236}">
                <a16:creationId xmlns:a16="http://schemas.microsoft.com/office/drawing/2014/main" id="{E59EA212-F58B-9446-3E9A-6C9693071129}"/>
              </a:ext>
            </a:extLst>
          </p:cNvPr>
          <p:cNvSpPr/>
          <p:nvPr/>
        </p:nvSpPr>
        <p:spPr>
          <a:xfrm>
            <a:off x="4462473" y="1207770"/>
            <a:ext cx="4419459" cy="542902"/>
          </a:xfrm>
          <a:prstGeom prst="rect">
            <a:avLst/>
          </a:prstGeom>
          <a:solidFill>
            <a:schemeClr val="bg1"/>
          </a:solidFill>
          <a:ln>
            <a:solidFill>
              <a:srgbClr val="FF505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日本の親会社に対し、海外のサプライチェーン・バリューチェーンを含めた人権</a:t>
            </a:r>
            <a:r>
              <a:rPr kumimoji="1" lang="en-US" altLang="ja-JP" sz="14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DD</a:t>
            </a:r>
            <a:r>
              <a:rPr kumimoji="1" lang="ja-JP" altLang="en-US" sz="14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への取り組み・方針確立を</a:t>
            </a:r>
            <a:r>
              <a:rPr lang="ja-JP" altLang="en-US" sz="1400" b="1" dirty="0">
                <a:solidFill>
                  <a:prstClr val="black">
                    <a:lumMod val="65000"/>
                    <a:lumOff val="35000"/>
                  </a:prstClr>
                </a:solidFill>
                <a:latin typeface="Meiryo UI" panose="020B0604030504040204" pitchFamily="50" charset="-128"/>
                <a:ea typeface="Meiryo UI" panose="020B0604030504040204" pitchFamily="50" charset="-128"/>
              </a:rPr>
              <a:t>要請</a:t>
            </a:r>
            <a:endParaRPr kumimoji="1" lang="ja-JP" altLang="en-US" sz="14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sp>
        <p:nvSpPr>
          <p:cNvPr id="39" name="正方形/長方形 38">
            <a:extLst>
              <a:ext uri="{FF2B5EF4-FFF2-40B4-BE49-F238E27FC236}">
                <a16:creationId xmlns:a16="http://schemas.microsoft.com/office/drawing/2014/main" id="{1E2BD9D6-3DA9-DF18-626E-495E7408285D}"/>
              </a:ext>
            </a:extLst>
          </p:cNvPr>
          <p:cNvSpPr/>
          <p:nvPr/>
        </p:nvSpPr>
        <p:spPr>
          <a:xfrm>
            <a:off x="4462473" y="1825261"/>
            <a:ext cx="4419459" cy="755437"/>
          </a:xfrm>
          <a:prstGeom prst="rect">
            <a:avLst/>
          </a:prstGeom>
          <a:solidFill>
            <a:schemeClr val="bg1"/>
          </a:solidFill>
          <a:ln>
            <a:solidFill>
              <a:srgbClr val="FF505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海外事業体を筆頭</a:t>
            </a:r>
            <a:r>
              <a:rPr lang="ja-JP" altLang="en-US" sz="1400" b="1" dirty="0">
                <a:solidFill>
                  <a:prstClr val="black">
                    <a:lumMod val="65000"/>
                    <a:lumOff val="35000"/>
                  </a:prstClr>
                </a:solidFill>
                <a:latin typeface="Meiryo UI" panose="020B0604030504040204" pitchFamily="50" charset="-128"/>
                <a:ea typeface="Meiryo UI" panose="020B0604030504040204" pitchFamily="50" charset="-128"/>
              </a:rPr>
              <a:t>とする</a:t>
            </a:r>
            <a:r>
              <a:rPr kumimoji="1" lang="ja-JP" altLang="en-US" sz="14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サプライチェーン・バリューチェーンにおける人権侵害の発生・危険性</a:t>
            </a:r>
            <a:r>
              <a:rPr lang="ja-JP" altLang="en-US" sz="1400" b="1" dirty="0">
                <a:solidFill>
                  <a:prstClr val="black">
                    <a:lumMod val="65000"/>
                    <a:lumOff val="35000"/>
                  </a:prstClr>
                </a:solidFill>
                <a:latin typeface="Meiryo UI" panose="020B0604030504040204" pitchFamily="50" charset="-128"/>
                <a:ea typeface="Meiryo UI" panose="020B0604030504040204" pitchFamily="50" charset="-128"/>
              </a:rPr>
              <a:t>の</a:t>
            </a:r>
            <a:r>
              <a:rPr kumimoji="1" lang="ja-JP" altLang="en-US" sz="14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把握と、企業との共有</a:t>
            </a:r>
            <a:endParaRPr kumimoji="1" lang="ja-JP" altLang="en-US" sz="14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sp>
        <p:nvSpPr>
          <p:cNvPr id="40" name="正方形/長方形 39">
            <a:extLst>
              <a:ext uri="{FF2B5EF4-FFF2-40B4-BE49-F238E27FC236}">
                <a16:creationId xmlns:a16="http://schemas.microsoft.com/office/drawing/2014/main" id="{6873063F-80DA-4E37-321B-6355AA9089DE}"/>
              </a:ext>
            </a:extLst>
          </p:cNvPr>
          <p:cNvSpPr/>
          <p:nvPr/>
        </p:nvSpPr>
        <p:spPr>
          <a:xfrm>
            <a:off x="4462659" y="2645005"/>
            <a:ext cx="4419459" cy="1252421"/>
          </a:xfrm>
          <a:prstGeom prst="rect">
            <a:avLst/>
          </a:prstGeom>
          <a:solidFill>
            <a:schemeClr val="bg1"/>
          </a:solidFill>
          <a:ln>
            <a:solidFill>
              <a:srgbClr val="FF505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・企業の対応状況のフォロー</a:t>
            </a:r>
            <a:endParaRPr kumimoji="1" lang="en-US" altLang="ja-JP" sz="14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・現地労働組合をはじめとするステークホルダーとの</a:t>
            </a:r>
            <a:endParaRPr kumimoji="1" lang="en-US" altLang="ja-JP" sz="14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a:solidFill>
                  <a:prstClr val="black">
                    <a:lumMod val="65000"/>
                    <a:lumOff val="35000"/>
                  </a:prstClr>
                </a:solidFill>
                <a:latin typeface="Meiryo UI" panose="020B0604030504040204" pitchFamily="50" charset="-128"/>
                <a:ea typeface="Meiryo UI" panose="020B0604030504040204" pitchFamily="50" charset="-128"/>
              </a:rPr>
              <a:t>　</a:t>
            </a:r>
            <a:r>
              <a:rPr kumimoji="1" lang="ja-JP" altLang="en-US" sz="14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状況確認</a:t>
            </a:r>
            <a:endParaRPr kumimoji="1" lang="en-US" altLang="ja-JP" sz="14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sp>
        <p:nvSpPr>
          <p:cNvPr id="41" name="正方形/長方形 40">
            <a:extLst>
              <a:ext uri="{FF2B5EF4-FFF2-40B4-BE49-F238E27FC236}">
                <a16:creationId xmlns:a16="http://schemas.microsoft.com/office/drawing/2014/main" id="{9191B7F8-60B8-563C-1B78-0FFAD15A4D5E}"/>
              </a:ext>
            </a:extLst>
          </p:cNvPr>
          <p:cNvSpPr/>
          <p:nvPr/>
        </p:nvSpPr>
        <p:spPr>
          <a:xfrm>
            <a:off x="4462473" y="3967257"/>
            <a:ext cx="4419459" cy="544799"/>
          </a:xfrm>
          <a:prstGeom prst="rect">
            <a:avLst/>
          </a:prstGeom>
          <a:solidFill>
            <a:schemeClr val="bg1"/>
          </a:solidFill>
          <a:ln>
            <a:solidFill>
              <a:srgbClr val="FF505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prstClr val="black">
                    <a:lumMod val="65000"/>
                    <a:lumOff val="35000"/>
                  </a:prstClr>
                </a:solidFill>
                <a:latin typeface="Meiryo UI" panose="020B0604030504040204" pitchFamily="50" charset="-128"/>
                <a:ea typeface="Meiryo UI" panose="020B0604030504040204" pitchFamily="50" charset="-128"/>
              </a:rPr>
              <a:t>企業が実施する</a:t>
            </a:r>
            <a:r>
              <a:rPr kumimoji="1" lang="ja-JP" altLang="en-US" sz="14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調査への協力</a:t>
            </a:r>
          </a:p>
        </p:txBody>
      </p:sp>
      <p:sp>
        <p:nvSpPr>
          <p:cNvPr id="42" name="正方形/長方形 41">
            <a:extLst>
              <a:ext uri="{FF2B5EF4-FFF2-40B4-BE49-F238E27FC236}">
                <a16:creationId xmlns:a16="http://schemas.microsoft.com/office/drawing/2014/main" id="{62476771-646A-9D6A-7354-08FF4D5AD939}"/>
              </a:ext>
            </a:extLst>
          </p:cNvPr>
          <p:cNvSpPr/>
          <p:nvPr/>
        </p:nvSpPr>
        <p:spPr>
          <a:xfrm>
            <a:off x="4422717" y="628834"/>
            <a:ext cx="4553311" cy="443768"/>
          </a:xfrm>
          <a:prstGeom prst="rect">
            <a:avLst/>
          </a:prstGeom>
          <a:solidFill>
            <a:schemeClr val="accent6">
              <a:lumMod val="20000"/>
              <a:lumOff val="80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1" dirty="0">
                <a:solidFill>
                  <a:srgbClr val="FF0000"/>
                </a:solidFill>
                <a:latin typeface="Meiryo UI" panose="020B0604030504040204" pitchFamily="50" charset="-128"/>
                <a:ea typeface="Meiryo UI" panose="020B0604030504040204" pitchFamily="50" charset="-128"/>
              </a:rPr>
              <a:t>自動車総連の</a:t>
            </a:r>
            <a:r>
              <a:rPr kumimoji="1" lang="ja-JP" altLang="en-US" sz="16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取り組みの方向性</a:t>
            </a:r>
          </a:p>
        </p:txBody>
      </p:sp>
      <p:sp>
        <p:nvSpPr>
          <p:cNvPr id="43" name="二等辺三角形 42">
            <a:extLst>
              <a:ext uri="{FF2B5EF4-FFF2-40B4-BE49-F238E27FC236}">
                <a16:creationId xmlns:a16="http://schemas.microsoft.com/office/drawing/2014/main" id="{44E51B99-3006-6D8B-2472-3A9EB407ACBE}"/>
              </a:ext>
            </a:extLst>
          </p:cNvPr>
          <p:cNvSpPr/>
          <p:nvPr/>
        </p:nvSpPr>
        <p:spPr>
          <a:xfrm rot="10800000">
            <a:off x="5307498" y="5506366"/>
            <a:ext cx="2995967" cy="532731"/>
          </a:xfrm>
          <a:prstGeom prst="triangl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lumMod val="65000"/>
                  <a:lumOff val="35000"/>
                </a:prstClr>
              </a:solidFill>
              <a:effectLst/>
              <a:uLnTx/>
              <a:uFillTx/>
              <a:latin typeface="Calibri"/>
              <a:ea typeface="ＭＳ Ｐゴシック" panose="020B0600070205080204" pitchFamily="50" charset="-128"/>
              <a:cs typeface="+mn-cs"/>
            </a:endParaRPr>
          </a:p>
        </p:txBody>
      </p:sp>
      <p:sp>
        <p:nvSpPr>
          <p:cNvPr id="44" name="正方形/長方形 43">
            <a:extLst>
              <a:ext uri="{FF2B5EF4-FFF2-40B4-BE49-F238E27FC236}">
                <a16:creationId xmlns:a16="http://schemas.microsoft.com/office/drawing/2014/main" id="{95EB1F9C-6469-A0AD-E56C-68E0A0896234}"/>
              </a:ext>
            </a:extLst>
          </p:cNvPr>
          <p:cNvSpPr/>
          <p:nvPr/>
        </p:nvSpPr>
        <p:spPr>
          <a:xfrm>
            <a:off x="4462473" y="4586116"/>
            <a:ext cx="4419459" cy="542902"/>
          </a:xfrm>
          <a:prstGeom prst="rect">
            <a:avLst/>
          </a:prstGeom>
          <a:solidFill>
            <a:schemeClr val="bg1"/>
          </a:solidFill>
          <a:ln>
            <a:solidFill>
              <a:srgbClr val="FF505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企業の公表内容の確認</a:t>
            </a:r>
          </a:p>
        </p:txBody>
      </p:sp>
      <p:sp>
        <p:nvSpPr>
          <p:cNvPr id="45" name="正方形/長方形 44">
            <a:extLst>
              <a:ext uri="{FF2B5EF4-FFF2-40B4-BE49-F238E27FC236}">
                <a16:creationId xmlns:a16="http://schemas.microsoft.com/office/drawing/2014/main" id="{910458C0-22DD-3FB8-7516-45668AF422E4}"/>
              </a:ext>
            </a:extLst>
          </p:cNvPr>
          <p:cNvSpPr/>
          <p:nvPr/>
        </p:nvSpPr>
        <p:spPr>
          <a:xfrm>
            <a:off x="4422718" y="5739883"/>
            <a:ext cx="4553312" cy="507937"/>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海外事業体が主体となって</a:t>
            </a:r>
            <a:endParaRPr kumimoji="1" lang="en-US" altLang="ja-JP" sz="14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人権</a:t>
            </a:r>
            <a:r>
              <a:rPr kumimoji="1" lang="en-US" altLang="ja-JP" sz="14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DD</a:t>
            </a:r>
            <a:r>
              <a:rPr kumimoji="1" lang="ja-JP" altLang="en-US" sz="14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の取り組みが行われるように働きかける</a:t>
            </a:r>
          </a:p>
        </p:txBody>
      </p:sp>
      <p:sp>
        <p:nvSpPr>
          <p:cNvPr id="46" name="正方形/長方形 45">
            <a:extLst>
              <a:ext uri="{FF2B5EF4-FFF2-40B4-BE49-F238E27FC236}">
                <a16:creationId xmlns:a16="http://schemas.microsoft.com/office/drawing/2014/main" id="{2E406027-71A9-AEDA-803C-0B174A7D4697}"/>
              </a:ext>
            </a:extLst>
          </p:cNvPr>
          <p:cNvSpPr/>
          <p:nvPr/>
        </p:nvSpPr>
        <p:spPr>
          <a:xfrm>
            <a:off x="184288" y="628834"/>
            <a:ext cx="4179418" cy="443767"/>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人権</a:t>
            </a:r>
            <a:r>
              <a:rPr kumimoji="1" lang="en-US" altLang="ja-JP" sz="16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DD</a:t>
            </a:r>
            <a:r>
              <a:rPr kumimoji="1" lang="ja-JP" altLang="en-US" sz="16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のプロセス</a:t>
            </a:r>
          </a:p>
        </p:txBody>
      </p:sp>
      <p:sp>
        <p:nvSpPr>
          <p:cNvPr id="47" name="正方形/長方形 46">
            <a:extLst>
              <a:ext uri="{FF2B5EF4-FFF2-40B4-BE49-F238E27FC236}">
                <a16:creationId xmlns:a16="http://schemas.microsoft.com/office/drawing/2014/main" id="{8F3D537F-9E60-4D40-CA9B-600B692358E9}"/>
              </a:ext>
            </a:extLst>
          </p:cNvPr>
          <p:cNvSpPr/>
          <p:nvPr/>
        </p:nvSpPr>
        <p:spPr>
          <a:xfrm>
            <a:off x="184288" y="1200087"/>
            <a:ext cx="269590" cy="544799"/>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1</a:t>
            </a:r>
            <a:endPar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48" name="正方形/長方形 47">
            <a:extLst>
              <a:ext uri="{FF2B5EF4-FFF2-40B4-BE49-F238E27FC236}">
                <a16:creationId xmlns:a16="http://schemas.microsoft.com/office/drawing/2014/main" id="{38134830-68D2-010F-5D11-0D918E6FB737}"/>
              </a:ext>
            </a:extLst>
          </p:cNvPr>
          <p:cNvSpPr/>
          <p:nvPr/>
        </p:nvSpPr>
        <p:spPr>
          <a:xfrm>
            <a:off x="184288" y="1817579"/>
            <a:ext cx="269590" cy="758077"/>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2</a:t>
            </a:r>
            <a:endPar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49" name="正方形/長方形 48">
            <a:extLst>
              <a:ext uri="{FF2B5EF4-FFF2-40B4-BE49-F238E27FC236}">
                <a16:creationId xmlns:a16="http://schemas.microsoft.com/office/drawing/2014/main" id="{E95A0A26-0EA7-0685-EE5B-45533CF06F16}"/>
              </a:ext>
            </a:extLst>
          </p:cNvPr>
          <p:cNvSpPr/>
          <p:nvPr/>
        </p:nvSpPr>
        <p:spPr>
          <a:xfrm>
            <a:off x="184474" y="2637323"/>
            <a:ext cx="269590" cy="643933"/>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3</a:t>
            </a:r>
          </a:p>
        </p:txBody>
      </p:sp>
      <p:sp>
        <p:nvSpPr>
          <p:cNvPr id="50" name="正方形/長方形 49">
            <a:extLst>
              <a:ext uri="{FF2B5EF4-FFF2-40B4-BE49-F238E27FC236}">
                <a16:creationId xmlns:a16="http://schemas.microsoft.com/office/drawing/2014/main" id="{AAAC52B0-B0CB-2CA3-2DE9-8AC5375F7B16}"/>
              </a:ext>
            </a:extLst>
          </p:cNvPr>
          <p:cNvSpPr/>
          <p:nvPr/>
        </p:nvSpPr>
        <p:spPr>
          <a:xfrm>
            <a:off x="184474" y="3346841"/>
            <a:ext cx="269590" cy="544799"/>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4</a:t>
            </a:r>
            <a:endPar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51" name="正方形/長方形 50">
            <a:extLst>
              <a:ext uri="{FF2B5EF4-FFF2-40B4-BE49-F238E27FC236}">
                <a16:creationId xmlns:a16="http://schemas.microsoft.com/office/drawing/2014/main" id="{DB2F794B-CCE0-48FB-BB2F-6799777926FA}"/>
              </a:ext>
            </a:extLst>
          </p:cNvPr>
          <p:cNvSpPr/>
          <p:nvPr/>
        </p:nvSpPr>
        <p:spPr>
          <a:xfrm>
            <a:off x="184288" y="3961471"/>
            <a:ext cx="269590" cy="544799"/>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5</a:t>
            </a:r>
            <a:endPar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52" name="正方形/長方形 51">
            <a:extLst>
              <a:ext uri="{FF2B5EF4-FFF2-40B4-BE49-F238E27FC236}">
                <a16:creationId xmlns:a16="http://schemas.microsoft.com/office/drawing/2014/main" id="{B2E3E7EA-E602-1059-C8C5-E263E0E8F4D4}"/>
              </a:ext>
            </a:extLst>
          </p:cNvPr>
          <p:cNvSpPr/>
          <p:nvPr/>
        </p:nvSpPr>
        <p:spPr>
          <a:xfrm>
            <a:off x="184288" y="4578433"/>
            <a:ext cx="269590" cy="544799"/>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6</a:t>
            </a:r>
            <a:endPar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53" name="正方形/長方形 52">
            <a:extLst>
              <a:ext uri="{FF2B5EF4-FFF2-40B4-BE49-F238E27FC236}">
                <a16:creationId xmlns:a16="http://schemas.microsoft.com/office/drawing/2014/main" id="{5D795384-CBC1-8818-C22D-9FF54FD06E88}"/>
              </a:ext>
            </a:extLst>
          </p:cNvPr>
          <p:cNvSpPr/>
          <p:nvPr/>
        </p:nvSpPr>
        <p:spPr>
          <a:xfrm>
            <a:off x="4422717" y="1143141"/>
            <a:ext cx="4553312" cy="4235792"/>
          </a:xfrm>
          <a:prstGeom prst="rect">
            <a:avLst/>
          </a:prstGeom>
          <a:noFill/>
          <a:ln>
            <a:solidFill>
              <a:srgbClr val="FF5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id="{12A3B0E0-92D3-CCE6-AA57-7F8FA7A79DB9}"/>
              </a:ext>
            </a:extLst>
          </p:cNvPr>
          <p:cNvSpPr txBox="1"/>
          <p:nvPr/>
        </p:nvSpPr>
        <p:spPr>
          <a:xfrm>
            <a:off x="4422717" y="5223384"/>
            <a:ext cx="4601816" cy="307777"/>
          </a:xfrm>
          <a:prstGeom prst="rect">
            <a:avLst/>
          </a:prstGeom>
          <a:noFill/>
        </p:spPr>
        <p:txBody>
          <a:bodyPr wrap="square" rtlCol="0">
            <a:spAutoFit/>
          </a:bodyPr>
          <a:lstStyle/>
          <a:p>
            <a:pPr algn="ctr"/>
            <a:r>
              <a:rPr kumimoji="1" lang="ja-JP" altLang="en-US" sz="1400" b="1" dirty="0">
                <a:solidFill>
                  <a:srgbClr val="FF5050"/>
                </a:solidFill>
                <a:effectLst>
                  <a:glow rad="127000">
                    <a:schemeClr val="bg1"/>
                  </a:glow>
                </a:effectLst>
                <a:latin typeface="Meiryo UI" panose="020B0604030504040204" pitchFamily="50" charset="-128"/>
                <a:ea typeface="Meiryo UI" panose="020B0604030504040204" pitchFamily="50" charset="-128"/>
              </a:rPr>
              <a:t>日本の個別企業労使の建設的な労使関係をベースに推進</a:t>
            </a:r>
          </a:p>
        </p:txBody>
      </p:sp>
      <p:sp>
        <p:nvSpPr>
          <p:cNvPr id="55" name="テキスト ボックス 54">
            <a:extLst>
              <a:ext uri="{FF2B5EF4-FFF2-40B4-BE49-F238E27FC236}">
                <a16:creationId xmlns:a16="http://schemas.microsoft.com/office/drawing/2014/main" id="{E23CAF17-C6CA-F27C-A0B4-3A922F07C052}"/>
              </a:ext>
            </a:extLst>
          </p:cNvPr>
          <p:cNvSpPr txBox="1">
            <a:spLocks noChangeArrowheads="1"/>
          </p:cNvSpPr>
          <p:nvPr/>
        </p:nvSpPr>
        <p:spPr bwMode="auto">
          <a:xfrm>
            <a:off x="0" y="6343048"/>
            <a:ext cx="9144000" cy="514952"/>
          </a:xfrm>
          <a:prstGeom prst="rect">
            <a:avLst/>
          </a:prstGeom>
          <a:solidFill>
            <a:schemeClr val="accent6"/>
          </a:solidFill>
          <a:ln>
            <a:noFill/>
          </a:ln>
        </p:spPr>
        <p:txBody>
          <a:bodyPr wrap="square" anchor="ctr" anchorCtr="0">
            <a:no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日本国外の労働組合組織と一層のネットワーク構築・連携を図り、</a:t>
            </a:r>
            <a:endParaRPr lang="en-US" altLang="ja-JP"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「人権</a:t>
            </a:r>
            <a:r>
              <a:rPr kumimoji="1" lang="en-US" altLang="ja-JP"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DD</a:t>
            </a: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への参画」、更には「</a:t>
            </a:r>
            <a:r>
              <a:rPr kumimoji="1" lang="en-US" altLang="ja-JP"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ビジョン</a:t>
            </a:r>
            <a:r>
              <a:rPr kumimoji="1" lang="en-US" altLang="ja-JP"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の実現」につなげていく</a:t>
            </a:r>
          </a:p>
        </p:txBody>
      </p:sp>
      <p:sp>
        <p:nvSpPr>
          <p:cNvPr id="2" name="正方形/長方形 1">
            <a:extLst>
              <a:ext uri="{FF2B5EF4-FFF2-40B4-BE49-F238E27FC236}">
                <a16:creationId xmlns:a16="http://schemas.microsoft.com/office/drawing/2014/main" id="{F237D7CF-D161-DD7D-4157-E54138BDE8F8}"/>
              </a:ext>
            </a:extLst>
          </p:cNvPr>
          <p:cNvSpPr/>
          <p:nvPr/>
        </p:nvSpPr>
        <p:spPr>
          <a:xfrm>
            <a:off x="8572500" y="0"/>
            <a:ext cx="571500" cy="471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２３</a:t>
            </a:r>
          </a:p>
        </p:txBody>
      </p:sp>
    </p:spTree>
    <p:extLst>
      <p:ext uri="{BB962C8B-B14F-4D97-AF65-F5344CB8AC3E}">
        <p14:creationId xmlns:p14="http://schemas.microsoft.com/office/powerpoint/2010/main" val="513772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574A3-CC2D-9B84-8D8E-48D02D41339B}"/>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D46A8651-8B5F-D43C-CDE3-94A9D9EBA518}"/>
              </a:ext>
            </a:extLst>
          </p:cNvPr>
          <p:cNvSpPr txBox="1"/>
          <p:nvPr/>
        </p:nvSpPr>
        <p:spPr>
          <a:xfrm>
            <a:off x="1775792" y="9939"/>
            <a:ext cx="554934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ビジョン実現活動への人権</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DD</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の反映イメージ</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正方形/長方形 4">
            <a:extLst>
              <a:ext uri="{FF2B5EF4-FFF2-40B4-BE49-F238E27FC236}">
                <a16:creationId xmlns:a16="http://schemas.microsoft.com/office/drawing/2014/main" id="{1B8CDB8E-635F-D62D-79E7-06E3785A8F46}"/>
              </a:ext>
            </a:extLst>
          </p:cNvPr>
          <p:cNvSpPr/>
          <p:nvPr/>
        </p:nvSpPr>
        <p:spPr>
          <a:xfrm>
            <a:off x="0" y="-1"/>
            <a:ext cx="9163876" cy="480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1" name="直線コネクタ 10">
            <a:extLst>
              <a:ext uri="{FF2B5EF4-FFF2-40B4-BE49-F238E27FC236}">
                <a16:creationId xmlns:a16="http://schemas.microsoft.com/office/drawing/2014/main" id="{46389C2A-072A-BC68-F8BD-5180CFDAF524}"/>
              </a:ext>
            </a:extLst>
          </p:cNvPr>
          <p:cNvCxnSpPr>
            <a:cxnSpLocks/>
          </p:cNvCxnSpPr>
          <p:nvPr/>
        </p:nvCxnSpPr>
        <p:spPr>
          <a:xfrm>
            <a:off x="-16001" y="480282"/>
            <a:ext cx="9163876" cy="6"/>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6F002758-7D0C-77E9-4FBE-60CA3562F5C8}"/>
              </a:ext>
            </a:extLst>
          </p:cNvPr>
          <p:cNvCxnSpPr>
            <a:cxnSpLocks/>
          </p:cNvCxnSpPr>
          <p:nvPr/>
        </p:nvCxnSpPr>
        <p:spPr>
          <a:xfrm>
            <a:off x="-19876" y="533289"/>
            <a:ext cx="9163876"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1F82160C-4F80-5960-9ABA-508DC74E6D65}"/>
              </a:ext>
            </a:extLst>
          </p:cNvPr>
          <p:cNvSpPr txBox="1"/>
          <p:nvPr/>
        </p:nvSpPr>
        <p:spPr>
          <a:xfrm>
            <a:off x="-19876" y="72877"/>
            <a:ext cx="814946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参考：</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自動車総連 国際活動における人権</a:t>
            </a:r>
            <a:r>
              <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DD</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への取り組みの方向性②</a:t>
            </a:r>
            <a:endPar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p:txBody>
      </p:sp>
      <p:sp>
        <p:nvSpPr>
          <p:cNvPr id="3" name="Line 10">
            <a:extLst>
              <a:ext uri="{FF2B5EF4-FFF2-40B4-BE49-F238E27FC236}">
                <a16:creationId xmlns:a16="http://schemas.microsoft.com/office/drawing/2014/main" id="{6495CEAB-EEB8-B101-83CF-36390877A70E}"/>
              </a:ext>
            </a:extLst>
          </p:cNvPr>
          <p:cNvSpPr>
            <a:spLocks noChangeShapeType="1"/>
          </p:cNvSpPr>
          <p:nvPr/>
        </p:nvSpPr>
        <p:spPr bwMode="auto">
          <a:xfrm>
            <a:off x="34929" y="534905"/>
            <a:ext cx="9083675" cy="0"/>
          </a:xfrm>
          <a:prstGeom prst="line">
            <a:avLst/>
          </a:prstGeom>
          <a:noFill/>
          <a:ln w="57150" cmpd="thinThick">
            <a:solidFill>
              <a:schemeClr val="tx2"/>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4000" b="1" i="0" u="none" strike="noStrike" kern="1200" cap="none" spc="0" normalizeH="0" baseline="0" noProof="0" dirty="0">
              <a:ln>
                <a:noFill/>
              </a:ln>
              <a:solidFill>
                <a:prstClr val="white"/>
              </a:solidFill>
              <a:effectLst/>
              <a:uLnTx/>
              <a:uFillTx/>
              <a:latin typeface="HG丸ｺﾞｼｯｸM-PRO" panose="020F0600000000000000" pitchFamily="50" charset="-128"/>
              <a:ea typeface="ＭＳ Ｐゴシック" panose="020B0600070205080204" pitchFamily="50" charset="-128"/>
              <a:cs typeface="+mn-cs"/>
            </a:endParaRPr>
          </a:p>
        </p:txBody>
      </p:sp>
      <p:sp>
        <p:nvSpPr>
          <p:cNvPr id="7" name="テキスト ボックス 6">
            <a:extLst>
              <a:ext uri="{FF2B5EF4-FFF2-40B4-BE49-F238E27FC236}">
                <a16:creationId xmlns:a16="http://schemas.microsoft.com/office/drawing/2014/main" id="{6C37E913-BD7F-15AE-884B-4576EF93F3A0}"/>
              </a:ext>
            </a:extLst>
          </p:cNvPr>
          <p:cNvSpPr txBox="1">
            <a:spLocks noChangeArrowheads="1"/>
          </p:cNvSpPr>
          <p:nvPr/>
        </p:nvSpPr>
        <p:spPr bwMode="auto">
          <a:xfrm>
            <a:off x="0" y="6410424"/>
            <a:ext cx="9144000" cy="447575"/>
          </a:xfrm>
          <a:prstGeom prst="rect">
            <a:avLst/>
          </a:prstGeom>
          <a:solidFill>
            <a:schemeClr val="accent6"/>
          </a:solidFill>
          <a:ln>
            <a:noFill/>
          </a:ln>
        </p:spPr>
        <p:txBody>
          <a:bodyPr wrap="square" anchor="ctr" anchorCtr="0">
            <a:no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労連・単組においても、それぞれの海外労組とのネットワーク構築を引き続きお願いします。</a:t>
            </a:r>
            <a:endParaRPr kumimoji="1" lang="ja-JP" altLang="en-US"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4971ABCD-5C53-8537-D2DA-7AB9548119CB}"/>
              </a:ext>
            </a:extLst>
          </p:cNvPr>
          <p:cNvSpPr/>
          <p:nvPr/>
        </p:nvSpPr>
        <p:spPr>
          <a:xfrm>
            <a:off x="114721" y="648605"/>
            <a:ext cx="8991187" cy="5684818"/>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endParaRPr kumimoji="1" lang="en-US" altLang="ja-JP" sz="1400" b="1" dirty="0">
              <a:solidFill>
                <a:srgbClr val="FF0000"/>
              </a:solidFill>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5860ACCF-0C12-C673-FA50-DA5BF47FC2EB}"/>
              </a:ext>
            </a:extLst>
          </p:cNvPr>
          <p:cNvSpPr/>
          <p:nvPr/>
        </p:nvSpPr>
        <p:spPr>
          <a:xfrm>
            <a:off x="2311596" y="1968740"/>
            <a:ext cx="1463972" cy="544799"/>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400" b="1" dirty="0">
                <a:solidFill>
                  <a:srgbClr val="0070C0"/>
                </a:solidFill>
                <a:latin typeface="Meiryo UI" panose="020B0604030504040204" pitchFamily="50" charset="-128"/>
                <a:ea typeface="Meiryo UI" panose="020B0604030504040204" pitchFamily="50" charset="-128"/>
              </a:rPr>
              <a:t>海外労働組合・</a:t>
            </a:r>
            <a:endParaRPr kumimoji="1" lang="en-US" altLang="ja-JP" sz="1400" b="1" dirty="0">
              <a:solidFill>
                <a:srgbClr val="0070C0"/>
              </a:solidFill>
              <a:latin typeface="Meiryo UI" panose="020B0604030504040204" pitchFamily="50" charset="-128"/>
              <a:ea typeface="Meiryo UI" panose="020B0604030504040204" pitchFamily="50" charset="-128"/>
            </a:endParaRPr>
          </a:p>
          <a:p>
            <a:r>
              <a:rPr kumimoji="1" lang="ja-JP" altLang="en-US" sz="1400" b="1" dirty="0">
                <a:solidFill>
                  <a:srgbClr val="0070C0"/>
                </a:solidFill>
                <a:latin typeface="Meiryo UI" panose="020B0604030504040204" pitchFamily="50" charset="-128"/>
                <a:ea typeface="Meiryo UI" panose="020B0604030504040204" pitchFamily="50" charset="-128"/>
              </a:rPr>
              <a:t>労連</a:t>
            </a:r>
          </a:p>
        </p:txBody>
      </p:sp>
      <p:sp>
        <p:nvSpPr>
          <p:cNvPr id="21" name="正方形/長方形 20">
            <a:extLst>
              <a:ext uri="{FF2B5EF4-FFF2-40B4-BE49-F238E27FC236}">
                <a16:creationId xmlns:a16="http://schemas.microsoft.com/office/drawing/2014/main" id="{2FB4CFC6-B6EB-4477-85A4-A6DD283FBC69}"/>
              </a:ext>
            </a:extLst>
          </p:cNvPr>
          <p:cNvSpPr/>
          <p:nvPr/>
        </p:nvSpPr>
        <p:spPr>
          <a:xfrm>
            <a:off x="3851789" y="1968739"/>
            <a:ext cx="4097991" cy="544799"/>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労連・単組間交流の</a:t>
            </a:r>
            <a:r>
              <a:rPr lang="ja-JP" altLang="en-US" sz="1400" dirty="0">
                <a:solidFill>
                  <a:schemeClr val="tx1"/>
                </a:solidFill>
                <a:latin typeface="Meiryo UI" panose="020B0604030504040204" pitchFamily="50" charset="-128"/>
                <a:ea typeface="Meiryo UI" panose="020B0604030504040204" pitchFamily="50" charset="-128"/>
              </a:rPr>
              <a:t>枠組みを</a:t>
            </a:r>
            <a:r>
              <a:rPr kumimoji="1" lang="ja-JP" altLang="en-US" sz="1400" dirty="0">
                <a:solidFill>
                  <a:schemeClr val="tx1"/>
                </a:solidFill>
                <a:latin typeface="Meiryo UI" panose="020B0604030504040204" pitchFamily="50" charset="-128"/>
                <a:ea typeface="Meiryo UI" panose="020B0604030504040204" pitchFamily="50" charset="-128"/>
              </a:rPr>
              <a:t>活用等</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0CF9E492-D4BF-3F51-3BDC-18BB634BE3AB}"/>
              </a:ext>
            </a:extLst>
          </p:cNvPr>
          <p:cNvSpPr/>
          <p:nvPr/>
        </p:nvSpPr>
        <p:spPr>
          <a:xfrm>
            <a:off x="2313172" y="2588176"/>
            <a:ext cx="1463972" cy="544799"/>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400" b="1" dirty="0">
                <a:solidFill>
                  <a:srgbClr val="0070C0"/>
                </a:solidFill>
                <a:latin typeface="Meiryo UI" panose="020B0604030504040204" pitchFamily="50" charset="-128"/>
                <a:ea typeface="Meiryo UI" panose="020B0604030504040204" pitchFamily="50" charset="-128"/>
              </a:rPr>
              <a:t>海外駐在員</a:t>
            </a:r>
          </a:p>
        </p:txBody>
      </p:sp>
      <p:sp>
        <p:nvSpPr>
          <p:cNvPr id="23" name="正方形/長方形 22">
            <a:extLst>
              <a:ext uri="{FF2B5EF4-FFF2-40B4-BE49-F238E27FC236}">
                <a16:creationId xmlns:a16="http://schemas.microsoft.com/office/drawing/2014/main" id="{3562E4F9-314B-AA5E-2A9B-9873FFD737A7}"/>
              </a:ext>
            </a:extLst>
          </p:cNvPr>
          <p:cNvSpPr/>
          <p:nvPr/>
        </p:nvSpPr>
        <p:spPr>
          <a:xfrm>
            <a:off x="3864800" y="2570402"/>
            <a:ext cx="4097991" cy="544799"/>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既存の海外駐在員オルグの活用等</a:t>
            </a:r>
          </a:p>
        </p:txBody>
      </p:sp>
      <p:sp>
        <p:nvSpPr>
          <p:cNvPr id="24" name="テキスト ボックス 23">
            <a:extLst>
              <a:ext uri="{FF2B5EF4-FFF2-40B4-BE49-F238E27FC236}">
                <a16:creationId xmlns:a16="http://schemas.microsoft.com/office/drawing/2014/main" id="{1DE8FFF0-6633-6B82-8BE7-A04267529D4B}"/>
              </a:ext>
            </a:extLst>
          </p:cNvPr>
          <p:cNvSpPr txBox="1"/>
          <p:nvPr/>
        </p:nvSpPr>
        <p:spPr>
          <a:xfrm>
            <a:off x="119876" y="651990"/>
            <a:ext cx="8424493" cy="338554"/>
          </a:xfrm>
          <a:prstGeom prst="rect">
            <a:avLst/>
          </a:prstGeom>
          <a:noFill/>
        </p:spPr>
        <p:txBody>
          <a:bodyPr wrap="square">
            <a:spAutoFit/>
          </a:bodyPr>
          <a:lstStyle/>
          <a:p>
            <a:pPr>
              <a:defRPr/>
            </a:pP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●人権</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rPr>
              <a:t>DD</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に関わるために労働組合として取り組むこと</a:t>
            </a:r>
            <a:r>
              <a:rPr lang="ja-JP" altLang="en-US" sz="1200" dirty="0">
                <a:solidFill>
                  <a:schemeClr val="tx1">
                    <a:lumMod val="65000"/>
                    <a:lumOff val="35000"/>
                  </a:schemeClr>
                </a:solidFill>
                <a:latin typeface="Meiryo UI" panose="020B0604030504040204" pitchFamily="50" charset="-128"/>
                <a:ea typeface="Meiryo UI" panose="020B0604030504040204" pitchFamily="50" charset="-128"/>
              </a:rPr>
              <a:t>（国際活動に特化）</a:t>
            </a:r>
            <a:endParaRPr lang="en-US" altLang="ja-JP" sz="1600"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a16="http://schemas.microsoft.com/office/drawing/2014/main" id="{BB206EE5-41F0-D0EB-9E32-C3DECC4D3102}"/>
              </a:ext>
            </a:extLst>
          </p:cNvPr>
          <p:cNvSpPr/>
          <p:nvPr/>
        </p:nvSpPr>
        <p:spPr>
          <a:xfrm>
            <a:off x="1109463" y="1968740"/>
            <a:ext cx="1125912" cy="1146461"/>
          </a:xfrm>
          <a:prstGeom prst="rect">
            <a:avLst/>
          </a:prstGeom>
          <a:solidFill>
            <a:schemeClr val="bg1">
              <a:lumMod val="9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労連・単組</a:t>
            </a:r>
          </a:p>
        </p:txBody>
      </p:sp>
      <p:sp>
        <p:nvSpPr>
          <p:cNvPr id="26" name="正方形/長方形 25">
            <a:extLst>
              <a:ext uri="{FF2B5EF4-FFF2-40B4-BE49-F238E27FC236}">
                <a16:creationId xmlns:a16="http://schemas.microsoft.com/office/drawing/2014/main" id="{64C298E7-6161-922A-CEBA-567C695C9C3F}"/>
              </a:ext>
            </a:extLst>
          </p:cNvPr>
          <p:cNvSpPr/>
          <p:nvPr/>
        </p:nvSpPr>
        <p:spPr>
          <a:xfrm>
            <a:off x="1109091" y="3197581"/>
            <a:ext cx="1125912" cy="1164236"/>
          </a:xfrm>
          <a:prstGeom prst="rect">
            <a:avLst/>
          </a:prstGeom>
          <a:solidFill>
            <a:schemeClr val="bg1">
              <a:lumMod val="9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自動車総連</a:t>
            </a:r>
          </a:p>
        </p:txBody>
      </p:sp>
      <p:sp>
        <p:nvSpPr>
          <p:cNvPr id="27" name="正方形/長方形 26">
            <a:extLst>
              <a:ext uri="{FF2B5EF4-FFF2-40B4-BE49-F238E27FC236}">
                <a16:creationId xmlns:a16="http://schemas.microsoft.com/office/drawing/2014/main" id="{4C570586-5A7A-3F71-092D-20EDDC3FF2FC}"/>
              </a:ext>
            </a:extLst>
          </p:cNvPr>
          <p:cNvSpPr/>
          <p:nvPr/>
        </p:nvSpPr>
        <p:spPr>
          <a:xfrm>
            <a:off x="2311596" y="3190705"/>
            <a:ext cx="1463972" cy="544799"/>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400" b="1" dirty="0">
                <a:solidFill>
                  <a:srgbClr val="0070C0"/>
                </a:solidFill>
                <a:latin typeface="Meiryo UI" panose="020B0604030504040204" pitchFamily="50" charset="-128"/>
                <a:ea typeface="Meiryo UI" panose="020B0604030504040204" pitchFamily="50" charset="-128"/>
              </a:rPr>
              <a:t>海外産別</a:t>
            </a:r>
          </a:p>
        </p:txBody>
      </p:sp>
      <p:sp>
        <p:nvSpPr>
          <p:cNvPr id="28" name="正方形/長方形 27">
            <a:extLst>
              <a:ext uri="{FF2B5EF4-FFF2-40B4-BE49-F238E27FC236}">
                <a16:creationId xmlns:a16="http://schemas.microsoft.com/office/drawing/2014/main" id="{10333FDF-73B4-2531-EC08-229991016BC5}"/>
              </a:ext>
            </a:extLst>
          </p:cNvPr>
          <p:cNvSpPr/>
          <p:nvPr/>
        </p:nvSpPr>
        <p:spPr>
          <a:xfrm>
            <a:off x="2311596" y="3804426"/>
            <a:ext cx="1463972" cy="544799"/>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400" b="1" dirty="0">
                <a:solidFill>
                  <a:srgbClr val="0070C0"/>
                </a:solidFill>
                <a:latin typeface="Meiryo UI" panose="020B0604030504040204" pitchFamily="50" charset="-128"/>
                <a:ea typeface="Meiryo UI" panose="020B0604030504040204" pitchFamily="50" charset="-128"/>
              </a:rPr>
              <a:t>国際労働組合</a:t>
            </a:r>
            <a:endParaRPr kumimoji="1" lang="en-US" altLang="ja-JP" sz="1400" b="1" dirty="0">
              <a:solidFill>
                <a:srgbClr val="0070C0"/>
              </a:solidFill>
              <a:latin typeface="Meiryo UI" panose="020B0604030504040204" pitchFamily="50" charset="-128"/>
              <a:ea typeface="Meiryo UI" panose="020B0604030504040204" pitchFamily="50" charset="-128"/>
            </a:endParaRPr>
          </a:p>
          <a:p>
            <a:r>
              <a:rPr kumimoji="1" lang="ja-JP" altLang="en-US" sz="1400" b="1" dirty="0">
                <a:solidFill>
                  <a:srgbClr val="0070C0"/>
                </a:solidFill>
                <a:latin typeface="Meiryo UI" panose="020B0604030504040204" pitchFamily="50" charset="-128"/>
                <a:ea typeface="Meiryo UI" panose="020B0604030504040204" pitchFamily="50" charset="-128"/>
              </a:rPr>
              <a:t>組織・上部団体</a:t>
            </a:r>
          </a:p>
        </p:txBody>
      </p:sp>
      <p:sp>
        <p:nvSpPr>
          <p:cNvPr id="29" name="正方形/長方形 28">
            <a:extLst>
              <a:ext uri="{FF2B5EF4-FFF2-40B4-BE49-F238E27FC236}">
                <a16:creationId xmlns:a16="http://schemas.microsoft.com/office/drawing/2014/main" id="{C944B0FB-E897-432D-C984-000D0C72CCA8}"/>
              </a:ext>
            </a:extLst>
          </p:cNvPr>
          <p:cNvSpPr/>
          <p:nvPr/>
        </p:nvSpPr>
        <p:spPr>
          <a:xfrm>
            <a:off x="3864800" y="1579621"/>
            <a:ext cx="4097991" cy="317679"/>
          </a:xfrm>
          <a:prstGeom prst="rect">
            <a:avLst/>
          </a:prstGeom>
          <a:solidFill>
            <a:schemeClr val="bg1">
              <a:lumMod val="9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方法例</a:t>
            </a:r>
            <a:endPar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AAE26EE0-6501-2CB5-1286-C40AE11C3A6A}"/>
              </a:ext>
            </a:extLst>
          </p:cNvPr>
          <p:cNvSpPr/>
          <p:nvPr/>
        </p:nvSpPr>
        <p:spPr>
          <a:xfrm>
            <a:off x="2311597" y="1575272"/>
            <a:ext cx="1463972" cy="335738"/>
          </a:xfrm>
          <a:prstGeom prst="rect">
            <a:avLst/>
          </a:prstGeom>
          <a:solidFill>
            <a:schemeClr val="bg1">
              <a:lumMod val="9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主な連携先</a:t>
            </a:r>
            <a:endPar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4A116CC2-D3E2-8E3C-4BED-024FB4B5F45E}"/>
              </a:ext>
            </a:extLst>
          </p:cNvPr>
          <p:cNvSpPr/>
          <p:nvPr/>
        </p:nvSpPr>
        <p:spPr>
          <a:xfrm>
            <a:off x="3864799" y="3186640"/>
            <a:ext cx="4097991" cy="544799"/>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マルチ・２国間交流の枠組みを活用等</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32" name="正方形/長方形 31">
            <a:extLst>
              <a:ext uri="{FF2B5EF4-FFF2-40B4-BE49-F238E27FC236}">
                <a16:creationId xmlns:a16="http://schemas.microsoft.com/office/drawing/2014/main" id="{6C1217E3-BBEB-D377-6C8D-C7BCEDD050C9}"/>
              </a:ext>
            </a:extLst>
          </p:cNvPr>
          <p:cNvSpPr/>
          <p:nvPr/>
        </p:nvSpPr>
        <p:spPr>
          <a:xfrm>
            <a:off x="3864799" y="3804426"/>
            <a:ext cx="4097991" cy="544799"/>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既存の交流の枠組みを活用</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執行委員会、専門部会・委員会等）</a:t>
            </a:r>
          </a:p>
        </p:txBody>
      </p:sp>
      <p:sp>
        <p:nvSpPr>
          <p:cNvPr id="33" name="四角形: 角を丸くする 32">
            <a:extLst>
              <a:ext uri="{FF2B5EF4-FFF2-40B4-BE49-F238E27FC236}">
                <a16:creationId xmlns:a16="http://schemas.microsoft.com/office/drawing/2014/main" id="{73A095AD-4BAE-4049-D59A-E53D550C1572}"/>
              </a:ext>
            </a:extLst>
          </p:cNvPr>
          <p:cNvSpPr/>
          <p:nvPr/>
        </p:nvSpPr>
        <p:spPr>
          <a:xfrm>
            <a:off x="3864798" y="1981716"/>
            <a:ext cx="4097991" cy="54479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5" name="四角形: 角を丸くする 34">
            <a:extLst>
              <a:ext uri="{FF2B5EF4-FFF2-40B4-BE49-F238E27FC236}">
                <a16:creationId xmlns:a16="http://schemas.microsoft.com/office/drawing/2014/main" id="{8CE409F7-CA42-4408-DA81-A4F9FE9D4DB4}"/>
              </a:ext>
            </a:extLst>
          </p:cNvPr>
          <p:cNvSpPr/>
          <p:nvPr/>
        </p:nvSpPr>
        <p:spPr>
          <a:xfrm>
            <a:off x="3864799" y="3200935"/>
            <a:ext cx="4097991" cy="54479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6" name="テキスト ボックス 35">
            <a:extLst>
              <a:ext uri="{FF2B5EF4-FFF2-40B4-BE49-F238E27FC236}">
                <a16:creationId xmlns:a16="http://schemas.microsoft.com/office/drawing/2014/main" id="{EA19BF40-BDAD-8FD2-C9CC-639275E87122}"/>
              </a:ext>
            </a:extLst>
          </p:cNvPr>
          <p:cNvSpPr txBox="1"/>
          <p:nvPr/>
        </p:nvSpPr>
        <p:spPr>
          <a:xfrm>
            <a:off x="1053235" y="4533800"/>
            <a:ext cx="6557773" cy="369332"/>
          </a:xfrm>
          <a:prstGeom prst="rect">
            <a:avLst/>
          </a:prstGeom>
          <a:noFill/>
        </p:spPr>
        <p:txBody>
          <a:bodyPr wrap="square">
            <a:spAutoFit/>
          </a:bodyPr>
          <a:lstStyle/>
          <a:p>
            <a:pPr>
              <a:defRPr/>
            </a:pPr>
            <a:r>
              <a:rPr lang="ja-JP" altLang="en-US" b="1" dirty="0">
                <a:solidFill>
                  <a:srgbClr val="FF0000"/>
                </a:solidFill>
                <a:latin typeface="Meiryo UI" panose="020B0604030504040204" pitchFamily="50" charset="-128"/>
                <a:ea typeface="Meiryo UI" panose="020B0604030504040204" pitchFamily="50" charset="-128"/>
              </a:rPr>
              <a:t>既存の枠組みが存在しない場合、新規構築が必要</a:t>
            </a:r>
            <a:endParaRPr lang="en-US" altLang="ja-JP" b="1" dirty="0">
              <a:solidFill>
                <a:srgbClr val="FF0000"/>
              </a:solidFill>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64CA5B64-11F5-25C1-12A3-287201884AF1}"/>
              </a:ext>
            </a:extLst>
          </p:cNvPr>
          <p:cNvSpPr/>
          <p:nvPr/>
        </p:nvSpPr>
        <p:spPr>
          <a:xfrm>
            <a:off x="450590" y="4978539"/>
            <a:ext cx="8270734" cy="1262878"/>
          </a:xfrm>
          <a:prstGeom prst="rect">
            <a:avLst/>
          </a:prstGeom>
          <a:solidFill>
            <a:schemeClr val="accent1">
              <a:lumMod val="20000"/>
              <a:lumOff val="80000"/>
            </a:schemeClr>
          </a:solidFill>
          <a:ln w="28575">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800" b="1" dirty="0">
                <a:solidFill>
                  <a:srgbClr val="0070C0"/>
                </a:solidFill>
                <a:latin typeface="Meiryo UI" panose="020B0604030504040204" pitchFamily="50" charset="-128"/>
                <a:ea typeface="Meiryo UI" panose="020B0604030504040204" pitchFamily="50" charset="-128"/>
              </a:rPr>
              <a:t>『20</a:t>
            </a:r>
            <a:r>
              <a:rPr kumimoji="1" lang="ja-JP" altLang="en-US" sz="1800" b="1" dirty="0">
                <a:solidFill>
                  <a:srgbClr val="0070C0"/>
                </a:solidFill>
                <a:latin typeface="Meiryo UI" panose="020B0604030504040204" pitchFamily="50" charset="-128"/>
                <a:ea typeface="Meiryo UI" panose="020B0604030504040204" pitchFamily="50" charset="-128"/>
              </a:rPr>
              <a:t>・</a:t>
            </a:r>
            <a:r>
              <a:rPr kumimoji="1" lang="en-US" altLang="ja-JP" sz="1800" b="1" dirty="0">
                <a:solidFill>
                  <a:srgbClr val="0070C0"/>
                </a:solidFill>
                <a:latin typeface="Meiryo UI" panose="020B0604030504040204" pitchFamily="50" charset="-128"/>
                <a:ea typeface="Meiryo UI" panose="020B0604030504040204" pitchFamily="50" charset="-128"/>
              </a:rPr>
              <a:t>30</a:t>
            </a:r>
            <a:r>
              <a:rPr kumimoji="1" lang="ja-JP" altLang="en-US" sz="1800" b="1" dirty="0">
                <a:solidFill>
                  <a:srgbClr val="0070C0"/>
                </a:solidFill>
                <a:latin typeface="Meiryo UI" panose="020B0604030504040204" pitchFamily="50" charset="-128"/>
                <a:ea typeface="Meiryo UI" panose="020B0604030504040204" pitchFamily="50" charset="-128"/>
              </a:rPr>
              <a:t>ビジョン</a:t>
            </a:r>
            <a:r>
              <a:rPr kumimoji="1" lang="en-US" altLang="ja-JP" sz="1800" b="1" dirty="0">
                <a:solidFill>
                  <a:srgbClr val="0070C0"/>
                </a:solidFill>
                <a:latin typeface="Meiryo UI" panose="020B0604030504040204" pitchFamily="50" charset="-128"/>
                <a:ea typeface="Meiryo UI" panose="020B0604030504040204" pitchFamily="50" charset="-128"/>
              </a:rPr>
              <a:t>』</a:t>
            </a:r>
            <a:r>
              <a:rPr kumimoji="1" lang="ja-JP" altLang="en-US" sz="1800" b="1" dirty="0">
                <a:solidFill>
                  <a:srgbClr val="0070C0"/>
                </a:solidFill>
                <a:latin typeface="Meiryo UI" panose="020B0604030504040204" pitchFamily="50" charset="-128"/>
                <a:ea typeface="Meiryo UI" panose="020B0604030504040204" pitchFamily="50" charset="-128"/>
              </a:rPr>
              <a:t>実現に向けた主な取り組み（基盤整備）の１つである</a:t>
            </a:r>
            <a:endParaRPr kumimoji="1" lang="en-US" altLang="ja-JP" sz="1800" b="1" dirty="0">
              <a:solidFill>
                <a:srgbClr val="0070C0"/>
              </a:solidFill>
              <a:latin typeface="Meiryo UI" panose="020B0604030504040204" pitchFamily="50" charset="-128"/>
              <a:ea typeface="Meiryo UI" panose="020B0604030504040204" pitchFamily="50" charset="-128"/>
            </a:endParaRPr>
          </a:p>
          <a:p>
            <a:pPr algn="ctr"/>
            <a:r>
              <a:rPr lang="ja-JP" altLang="en-US" sz="1800" b="1" dirty="0">
                <a:solidFill>
                  <a:srgbClr val="FF0000"/>
                </a:solidFill>
                <a:latin typeface="Meiryo UI" panose="020B0604030504040204" pitchFamily="50" charset="-128"/>
                <a:ea typeface="Meiryo UI" panose="020B0604030504040204" pitchFamily="50" charset="-128"/>
              </a:rPr>
              <a:t>海外労組ネットワーク構築</a:t>
            </a:r>
            <a:r>
              <a:rPr lang="ja-JP" altLang="en-US" sz="1800" b="1" dirty="0">
                <a:solidFill>
                  <a:srgbClr val="0070C0"/>
                </a:solidFill>
                <a:latin typeface="Meiryo UI" panose="020B0604030504040204" pitchFamily="50" charset="-128"/>
                <a:ea typeface="Meiryo UI" panose="020B0604030504040204" pitchFamily="50" charset="-128"/>
              </a:rPr>
              <a:t>として推進。</a:t>
            </a:r>
            <a:endParaRPr lang="en-US" altLang="ja-JP" b="1" dirty="0">
              <a:solidFill>
                <a:srgbClr val="0070C0"/>
              </a:solidFill>
              <a:latin typeface="Meiryo UI" panose="020B0604030504040204" pitchFamily="50" charset="-128"/>
              <a:ea typeface="Meiryo UI" panose="020B0604030504040204" pitchFamily="50" charset="-128"/>
            </a:endParaRPr>
          </a:p>
          <a:p>
            <a:pPr algn="ctr"/>
            <a:endParaRPr lang="en-US" altLang="ja-JP" sz="600" b="1" dirty="0">
              <a:solidFill>
                <a:srgbClr val="0070C0"/>
              </a:solidFill>
              <a:latin typeface="Meiryo UI" panose="020B0604030504040204" pitchFamily="50" charset="-128"/>
              <a:ea typeface="Meiryo UI" panose="020B0604030504040204" pitchFamily="50" charset="-128"/>
            </a:endParaRPr>
          </a:p>
          <a:p>
            <a:pPr algn="ctr"/>
            <a:r>
              <a:rPr lang="ja-JP" altLang="en-US" sz="1200" dirty="0">
                <a:solidFill>
                  <a:srgbClr val="0070C0"/>
                </a:solidFill>
                <a:latin typeface="Meiryo UI" panose="020B0604030504040204" pitchFamily="50" charset="-128"/>
                <a:ea typeface="Meiryo UI" panose="020B0604030504040204" pitchFamily="50" charset="-128"/>
              </a:rPr>
              <a:t>より力強く推進していくため、自動車総連は、</a:t>
            </a:r>
            <a:r>
              <a:rPr lang="en-US" altLang="ja-JP" sz="1200" dirty="0">
                <a:solidFill>
                  <a:srgbClr val="0070C0"/>
                </a:solidFill>
                <a:latin typeface="Meiryo UI" panose="020B0604030504040204" pitchFamily="50" charset="-128"/>
                <a:ea typeface="Meiryo UI" panose="020B0604030504040204" pitchFamily="50" charset="-128"/>
              </a:rPr>
              <a:t>『20</a:t>
            </a:r>
            <a:r>
              <a:rPr lang="ja-JP" altLang="en-US" sz="1200" dirty="0">
                <a:solidFill>
                  <a:srgbClr val="0070C0"/>
                </a:solidFill>
                <a:latin typeface="Meiryo UI" panose="020B0604030504040204" pitchFamily="50" charset="-128"/>
                <a:ea typeface="Meiryo UI" panose="020B0604030504040204" pitchFamily="50" charset="-128"/>
              </a:rPr>
              <a:t>・</a:t>
            </a:r>
            <a:r>
              <a:rPr lang="en-US" altLang="ja-JP" sz="1200" dirty="0">
                <a:solidFill>
                  <a:srgbClr val="0070C0"/>
                </a:solidFill>
                <a:latin typeface="Meiryo UI" panose="020B0604030504040204" pitchFamily="50" charset="-128"/>
                <a:ea typeface="Meiryo UI" panose="020B0604030504040204" pitchFamily="50" charset="-128"/>
              </a:rPr>
              <a:t>30</a:t>
            </a:r>
            <a:r>
              <a:rPr lang="ja-JP" altLang="en-US" sz="1200" dirty="0">
                <a:solidFill>
                  <a:srgbClr val="0070C0"/>
                </a:solidFill>
                <a:latin typeface="Meiryo UI" panose="020B0604030504040204" pitchFamily="50" charset="-128"/>
                <a:ea typeface="Meiryo UI" panose="020B0604030504040204" pitchFamily="50" charset="-128"/>
              </a:rPr>
              <a:t>ビジョン</a:t>
            </a:r>
            <a:r>
              <a:rPr lang="en-US" altLang="ja-JP" sz="1200" dirty="0">
                <a:solidFill>
                  <a:srgbClr val="0070C0"/>
                </a:solidFill>
                <a:latin typeface="Meiryo UI" panose="020B0604030504040204" pitchFamily="50" charset="-128"/>
                <a:ea typeface="Meiryo UI" panose="020B0604030504040204" pitchFamily="50" charset="-128"/>
              </a:rPr>
              <a:t>』</a:t>
            </a:r>
            <a:r>
              <a:rPr lang="ja-JP" altLang="en-US" sz="1200" dirty="0">
                <a:solidFill>
                  <a:srgbClr val="0070C0"/>
                </a:solidFill>
                <a:latin typeface="Meiryo UI" panose="020B0604030504040204" pitchFamily="50" charset="-128"/>
                <a:ea typeface="Meiryo UI" panose="020B0604030504040204" pitchFamily="50" charset="-128"/>
              </a:rPr>
              <a:t>の取り組みの背景に</a:t>
            </a:r>
            <a:endParaRPr lang="en-US" altLang="ja-JP" sz="1200" dirty="0">
              <a:solidFill>
                <a:srgbClr val="0070C0"/>
              </a:solidFill>
              <a:latin typeface="Meiryo UI" panose="020B0604030504040204" pitchFamily="50" charset="-128"/>
              <a:ea typeface="Meiryo UI" panose="020B0604030504040204" pitchFamily="50" charset="-128"/>
            </a:endParaRPr>
          </a:p>
          <a:p>
            <a:pPr algn="ctr"/>
            <a:r>
              <a:rPr lang="ja-JP" altLang="en-US" sz="1200" dirty="0">
                <a:solidFill>
                  <a:srgbClr val="0070C0"/>
                </a:solidFill>
                <a:latin typeface="Meiryo UI" panose="020B0604030504040204" pitchFamily="50" charset="-128"/>
                <a:ea typeface="Meiryo UI" panose="020B0604030504040204" pitchFamily="50" charset="-128"/>
              </a:rPr>
              <a:t>人権</a:t>
            </a:r>
            <a:r>
              <a:rPr lang="en-US" altLang="ja-JP" sz="1200" dirty="0">
                <a:solidFill>
                  <a:srgbClr val="0070C0"/>
                </a:solidFill>
                <a:latin typeface="Meiryo UI" panose="020B0604030504040204" pitchFamily="50" charset="-128"/>
                <a:ea typeface="Meiryo UI" panose="020B0604030504040204" pitchFamily="50" charset="-128"/>
              </a:rPr>
              <a:t>DD</a:t>
            </a:r>
            <a:r>
              <a:rPr lang="ja-JP" altLang="en-US" sz="1200" dirty="0">
                <a:solidFill>
                  <a:srgbClr val="0070C0"/>
                </a:solidFill>
                <a:latin typeface="Meiryo UI" panose="020B0604030504040204" pitchFamily="50" charset="-128"/>
                <a:ea typeface="Meiryo UI" panose="020B0604030504040204" pitchFamily="50" charset="-128"/>
              </a:rPr>
              <a:t>の要素を反映した</a:t>
            </a:r>
            <a:r>
              <a:rPr lang="en-US" altLang="ja-JP" sz="1200" dirty="0">
                <a:solidFill>
                  <a:srgbClr val="0070C0"/>
                </a:solidFill>
                <a:latin typeface="Meiryo UI" panose="020B0604030504040204" pitchFamily="50" charset="-128"/>
                <a:ea typeface="Meiryo UI" panose="020B0604030504040204" pitchFamily="50" charset="-128"/>
              </a:rPr>
              <a:t>『20</a:t>
            </a:r>
            <a:r>
              <a:rPr lang="ja-JP" altLang="en-US" sz="1200" dirty="0">
                <a:solidFill>
                  <a:srgbClr val="0070C0"/>
                </a:solidFill>
                <a:latin typeface="Meiryo UI" panose="020B0604030504040204" pitchFamily="50" charset="-128"/>
                <a:ea typeface="Meiryo UI" panose="020B0604030504040204" pitchFamily="50" charset="-128"/>
              </a:rPr>
              <a:t>・</a:t>
            </a:r>
            <a:r>
              <a:rPr lang="en-US" altLang="ja-JP" sz="1200" dirty="0">
                <a:solidFill>
                  <a:srgbClr val="0070C0"/>
                </a:solidFill>
                <a:latin typeface="Meiryo UI" panose="020B0604030504040204" pitchFamily="50" charset="-128"/>
                <a:ea typeface="Meiryo UI" panose="020B0604030504040204" pitchFamily="50" charset="-128"/>
              </a:rPr>
              <a:t>30</a:t>
            </a:r>
            <a:r>
              <a:rPr lang="ja-JP" altLang="en-US" sz="1200" dirty="0">
                <a:solidFill>
                  <a:srgbClr val="0070C0"/>
                </a:solidFill>
                <a:latin typeface="Meiryo UI" panose="020B0604030504040204" pitchFamily="50" charset="-128"/>
                <a:ea typeface="Meiryo UI" panose="020B0604030504040204" pitchFamily="50" charset="-128"/>
              </a:rPr>
              <a:t>ビジョン改定版</a:t>
            </a:r>
            <a:r>
              <a:rPr lang="en-US" altLang="ja-JP" sz="1200" dirty="0">
                <a:solidFill>
                  <a:srgbClr val="0070C0"/>
                </a:solidFill>
                <a:latin typeface="Meiryo UI" panose="020B0604030504040204" pitchFamily="50" charset="-128"/>
                <a:ea typeface="Meiryo UI" panose="020B0604030504040204" pitchFamily="50" charset="-128"/>
              </a:rPr>
              <a:t>』</a:t>
            </a:r>
            <a:r>
              <a:rPr lang="ja-JP" altLang="en-US" sz="1200" dirty="0">
                <a:solidFill>
                  <a:srgbClr val="0070C0"/>
                </a:solidFill>
                <a:latin typeface="Meiryo UI" panose="020B0604030504040204" pitchFamily="50" charset="-128"/>
                <a:ea typeface="Meiryo UI" panose="020B0604030504040204" pitchFamily="50" charset="-128"/>
              </a:rPr>
              <a:t>の作成を進めていきます。</a:t>
            </a:r>
            <a:endParaRPr lang="en-US" altLang="ja-JP" sz="1200" dirty="0">
              <a:solidFill>
                <a:srgbClr val="0070C0"/>
              </a:solidFill>
              <a:latin typeface="Meiryo UI" panose="020B0604030504040204" pitchFamily="50" charset="-128"/>
              <a:ea typeface="Meiryo UI" panose="020B0604030504040204" pitchFamily="50" charset="-128"/>
            </a:endParaRPr>
          </a:p>
        </p:txBody>
      </p:sp>
      <p:sp>
        <p:nvSpPr>
          <p:cNvPr id="38" name="矢印: 右 37">
            <a:extLst>
              <a:ext uri="{FF2B5EF4-FFF2-40B4-BE49-F238E27FC236}">
                <a16:creationId xmlns:a16="http://schemas.microsoft.com/office/drawing/2014/main" id="{7937CB37-6246-4AAA-4674-0E7F434781C8}"/>
              </a:ext>
            </a:extLst>
          </p:cNvPr>
          <p:cNvSpPr/>
          <p:nvPr/>
        </p:nvSpPr>
        <p:spPr>
          <a:xfrm>
            <a:off x="574571" y="4574405"/>
            <a:ext cx="355600" cy="223520"/>
          </a:xfrm>
          <a:prstGeom prst="rightArrow">
            <a:avLst>
              <a:gd name="adj1" fmla="val 50000"/>
              <a:gd name="adj2" fmla="val 79801"/>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2BC701CF-240C-AE42-CD55-AA79DCA9DD1B}"/>
              </a:ext>
            </a:extLst>
          </p:cNvPr>
          <p:cNvSpPr/>
          <p:nvPr/>
        </p:nvSpPr>
        <p:spPr>
          <a:xfrm>
            <a:off x="450590" y="1001941"/>
            <a:ext cx="8270734" cy="442395"/>
          </a:xfrm>
          <a:prstGeom prst="rect">
            <a:avLst/>
          </a:prstGeom>
          <a:solidFill>
            <a:schemeClr val="accent6">
              <a:lumMod val="20000"/>
              <a:lumOff val="8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産別・労連・単組、それぞれの階層で、</a:t>
            </a:r>
            <a:r>
              <a:rPr lang="ja-JP" altLang="en-US" sz="1600" b="1" dirty="0">
                <a:solidFill>
                  <a:srgbClr val="0070C0"/>
                </a:solidFill>
                <a:latin typeface="Meiryo UI" panose="020B0604030504040204" pitchFamily="50" charset="-128"/>
                <a:ea typeface="Meiryo UI" panose="020B0604030504040204" pitchFamily="50" charset="-128"/>
              </a:rPr>
              <a:t>海外事業体等で働く仲間の「人権」に関する情報収集</a:t>
            </a:r>
            <a:endParaRPr lang="en-US" altLang="ja-JP" sz="1600" b="1" dirty="0">
              <a:solidFill>
                <a:srgbClr val="0070C0"/>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354283E8-B4C9-1E90-8265-580799BE5914}"/>
              </a:ext>
            </a:extLst>
          </p:cNvPr>
          <p:cNvSpPr/>
          <p:nvPr/>
        </p:nvSpPr>
        <p:spPr>
          <a:xfrm>
            <a:off x="8572500" y="0"/>
            <a:ext cx="571500" cy="471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２４</a:t>
            </a:r>
          </a:p>
        </p:txBody>
      </p:sp>
    </p:spTree>
    <p:extLst>
      <p:ext uri="{BB962C8B-B14F-4D97-AF65-F5344CB8AC3E}">
        <p14:creationId xmlns:p14="http://schemas.microsoft.com/office/powerpoint/2010/main" val="89892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二等辺三角形 71">
            <a:extLst>
              <a:ext uri="{FF2B5EF4-FFF2-40B4-BE49-F238E27FC236}">
                <a16:creationId xmlns:a16="http://schemas.microsoft.com/office/drawing/2014/main" id="{183EBAFA-36E6-4C68-1622-B03FE7EB0550}"/>
              </a:ext>
            </a:extLst>
          </p:cNvPr>
          <p:cNvSpPr/>
          <p:nvPr/>
        </p:nvSpPr>
        <p:spPr>
          <a:xfrm>
            <a:off x="5390235" y="1265128"/>
            <a:ext cx="3431953" cy="2736595"/>
          </a:xfrm>
          <a:prstGeom prst="triangle">
            <a:avLst/>
          </a:prstGeom>
          <a:solidFill>
            <a:srgbClr val="FCDD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2" name="四角形: 角を丸くする 51">
            <a:extLst>
              <a:ext uri="{FF2B5EF4-FFF2-40B4-BE49-F238E27FC236}">
                <a16:creationId xmlns:a16="http://schemas.microsoft.com/office/drawing/2014/main" id="{2E48002F-F0C8-EC33-D071-42C09BE49AAB}"/>
              </a:ext>
            </a:extLst>
          </p:cNvPr>
          <p:cNvSpPr/>
          <p:nvPr/>
        </p:nvSpPr>
        <p:spPr>
          <a:xfrm>
            <a:off x="5159457" y="2573072"/>
            <a:ext cx="3665569" cy="2898115"/>
          </a:xfrm>
          <a:prstGeom prst="roundRect">
            <a:avLst>
              <a:gd name="adj" fmla="val 4716"/>
            </a:avLst>
          </a:prstGeom>
          <a:solidFill>
            <a:schemeClr val="accent6">
              <a:lumMod val="20000"/>
              <a:lumOff val="8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3" name="正方形/長方形 42">
            <a:extLst>
              <a:ext uri="{FF2B5EF4-FFF2-40B4-BE49-F238E27FC236}">
                <a16:creationId xmlns:a16="http://schemas.microsoft.com/office/drawing/2014/main" id="{120B3A17-378A-4ADD-B0C6-9BB001BF70A3}"/>
              </a:ext>
            </a:extLst>
          </p:cNvPr>
          <p:cNvSpPr/>
          <p:nvPr/>
        </p:nvSpPr>
        <p:spPr>
          <a:xfrm>
            <a:off x="5508152" y="2911626"/>
            <a:ext cx="3019147" cy="2404646"/>
          </a:xfrm>
          <a:prstGeom prst="rect">
            <a:avLst/>
          </a:prstGeom>
          <a:solidFill>
            <a:schemeClr val="bg1"/>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p:txBody>
      </p:sp>
      <p:sp>
        <p:nvSpPr>
          <p:cNvPr id="40" name="正方形/長方形 39">
            <a:extLst>
              <a:ext uri="{FF2B5EF4-FFF2-40B4-BE49-F238E27FC236}">
                <a16:creationId xmlns:a16="http://schemas.microsoft.com/office/drawing/2014/main" id="{23E87A0E-6CC2-4055-81D6-E08B1A38DDBE}"/>
              </a:ext>
            </a:extLst>
          </p:cNvPr>
          <p:cNvSpPr/>
          <p:nvPr/>
        </p:nvSpPr>
        <p:spPr>
          <a:xfrm>
            <a:off x="5811391" y="3565186"/>
            <a:ext cx="2450110" cy="1550692"/>
          </a:xfrm>
          <a:prstGeom prst="rect">
            <a:avLst/>
          </a:prstGeom>
          <a:solidFill>
            <a:schemeClr val="bg1"/>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p:txBody>
      </p:sp>
      <p:sp>
        <p:nvSpPr>
          <p:cNvPr id="3" name="正方形/長方形 2">
            <a:extLst>
              <a:ext uri="{FF2B5EF4-FFF2-40B4-BE49-F238E27FC236}">
                <a16:creationId xmlns:a16="http://schemas.microsoft.com/office/drawing/2014/main" id="{C2DFA7AA-F402-9F3B-7DCD-0F5C6A0B9760}"/>
              </a:ext>
            </a:extLst>
          </p:cNvPr>
          <p:cNvSpPr/>
          <p:nvPr/>
        </p:nvSpPr>
        <p:spPr>
          <a:xfrm>
            <a:off x="0" y="-1"/>
            <a:ext cx="9163876" cy="480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5" name="直線コネクタ 4">
            <a:extLst>
              <a:ext uri="{FF2B5EF4-FFF2-40B4-BE49-F238E27FC236}">
                <a16:creationId xmlns:a16="http://schemas.microsoft.com/office/drawing/2014/main" id="{BA05680D-00C3-26E7-224B-8901D60501BF}"/>
              </a:ext>
            </a:extLst>
          </p:cNvPr>
          <p:cNvCxnSpPr>
            <a:cxnSpLocks/>
          </p:cNvCxnSpPr>
          <p:nvPr/>
        </p:nvCxnSpPr>
        <p:spPr>
          <a:xfrm>
            <a:off x="-16001" y="480282"/>
            <a:ext cx="9163876" cy="6"/>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0D6C7EC9-F5CE-6777-6EAC-CB06977464DE}"/>
              </a:ext>
            </a:extLst>
          </p:cNvPr>
          <p:cNvCxnSpPr>
            <a:cxnSpLocks/>
          </p:cNvCxnSpPr>
          <p:nvPr/>
        </p:nvCxnSpPr>
        <p:spPr>
          <a:xfrm>
            <a:off x="-19876" y="533289"/>
            <a:ext cx="9163876"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4CA259D1-E780-B2A4-4383-0D4AF4FEDA70}"/>
              </a:ext>
            </a:extLst>
          </p:cNvPr>
          <p:cNvSpPr txBox="1"/>
          <p:nvPr/>
        </p:nvSpPr>
        <p:spPr>
          <a:xfrm>
            <a:off x="-19876" y="72878"/>
            <a:ext cx="91638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人権</a:t>
            </a:r>
            <a:r>
              <a:rPr kumimoji="1" lang="en-US" altLang="ja-JP"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DD 『20</a:t>
            </a: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a:t>
            </a:r>
            <a:r>
              <a:rPr kumimoji="1" lang="en-US" altLang="ja-JP"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30</a:t>
            </a: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ビジョン</a:t>
            </a:r>
            <a:r>
              <a:rPr kumimoji="1" lang="en-US" altLang="ja-JP"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における位置づけ</a:t>
            </a:r>
          </a:p>
        </p:txBody>
      </p:sp>
      <p:sp>
        <p:nvSpPr>
          <p:cNvPr id="15" name="二等辺三角形 14">
            <a:extLst>
              <a:ext uri="{FF2B5EF4-FFF2-40B4-BE49-F238E27FC236}">
                <a16:creationId xmlns:a16="http://schemas.microsoft.com/office/drawing/2014/main" id="{C7C9DB8F-FDA8-FDEA-348B-A0AD95B0D4BF}"/>
              </a:ext>
            </a:extLst>
          </p:cNvPr>
          <p:cNvSpPr/>
          <p:nvPr/>
        </p:nvSpPr>
        <p:spPr>
          <a:xfrm>
            <a:off x="574160" y="1306649"/>
            <a:ext cx="3923414" cy="2736595"/>
          </a:xfrm>
          <a:prstGeom prst="triangl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四角形: 角を丸くする 5">
            <a:extLst>
              <a:ext uri="{FF2B5EF4-FFF2-40B4-BE49-F238E27FC236}">
                <a16:creationId xmlns:a16="http://schemas.microsoft.com/office/drawing/2014/main" id="{CB24CFE4-2626-27AB-F075-2A2D18BEB55F}"/>
              </a:ext>
            </a:extLst>
          </p:cNvPr>
          <p:cNvSpPr/>
          <p:nvPr/>
        </p:nvSpPr>
        <p:spPr>
          <a:xfrm>
            <a:off x="318982" y="2581206"/>
            <a:ext cx="4348715" cy="2898115"/>
          </a:xfrm>
          <a:prstGeom prst="roundRect">
            <a:avLst>
              <a:gd name="adj" fmla="val 7450"/>
            </a:avLst>
          </a:prstGeom>
          <a:solidFill>
            <a:srgbClr val="E2F1F6"/>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9EE43F26-B5FF-A626-3B04-E743BF1D061A}"/>
              </a:ext>
            </a:extLst>
          </p:cNvPr>
          <p:cNvSpPr/>
          <p:nvPr/>
        </p:nvSpPr>
        <p:spPr>
          <a:xfrm>
            <a:off x="372140" y="2949543"/>
            <a:ext cx="4231759" cy="1143889"/>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テキスト ボックス 3">
            <a:extLst>
              <a:ext uri="{FF2B5EF4-FFF2-40B4-BE49-F238E27FC236}">
                <a16:creationId xmlns:a16="http://schemas.microsoft.com/office/drawing/2014/main" id="{AFE894C2-65E1-D85C-61BB-715472016DD2}"/>
              </a:ext>
            </a:extLst>
          </p:cNvPr>
          <p:cNvSpPr txBox="1"/>
          <p:nvPr/>
        </p:nvSpPr>
        <p:spPr>
          <a:xfrm>
            <a:off x="372140" y="2728656"/>
            <a:ext cx="423175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glow rad="127000">
                    <a:prstClr val="white"/>
                  </a:glow>
                </a:effectLst>
                <a:uLnTx/>
                <a:uFillTx/>
                <a:latin typeface="Meiryo UI" panose="020B0604030504040204" pitchFamily="50" charset="-128"/>
                <a:ea typeface="Meiryo UI" panose="020B0604030504040204" pitchFamily="50" charset="-128"/>
                <a:cs typeface="+mn-cs"/>
              </a:rPr>
              <a:t>日系自動車企業 海外事業体</a:t>
            </a:r>
            <a:endParaRPr kumimoji="1" lang="ja-JP" altLang="en-US" sz="1200" b="1" i="0" u="none" strike="noStrike" kern="1200" cap="none" spc="0" normalizeH="0" baseline="0" noProof="0" dirty="0">
              <a:ln>
                <a:noFill/>
              </a:ln>
              <a:solidFill>
                <a:prstClr val="black">
                  <a:lumMod val="75000"/>
                  <a:lumOff val="25000"/>
                </a:prstClr>
              </a:solidFill>
              <a:effectLst>
                <a:glow rad="127000">
                  <a:prstClr val="white"/>
                </a:glow>
              </a:effectLst>
              <a:uLnTx/>
              <a:uFillTx/>
              <a:latin typeface="Meiryo UI" panose="020B0604030504040204" pitchFamily="50" charset="-128"/>
              <a:ea typeface="Meiryo UI" panose="020B0604030504040204" pitchFamily="50" charset="-128"/>
              <a:cs typeface="+mn-cs"/>
            </a:endParaRPr>
          </a:p>
        </p:txBody>
      </p:sp>
      <p:sp>
        <p:nvSpPr>
          <p:cNvPr id="12" name="矢印: 左右 11">
            <a:extLst>
              <a:ext uri="{FF2B5EF4-FFF2-40B4-BE49-F238E27FC236}">
                <a16:creationId xmlns:a16="http://schemas.microsoft.com/office/drawing/2014/main" id="{82C70465-0CA9-4EDF-097C-69103BA33B6F}"/>
              </a:ext>
            </a:extLst>
          </p:cNvPr>
          <p:cNvSpPr/>
          <p:nvPr/>
        </p:nvSpPr>
        <p:spPr>
          <a:xfrm>
            <a:off x="1796898" y="3336829"/>
            <a:ext cx="1382232" cy="472869"/>
          </a:xfrm>
          <a:prstGeom prst="leftRightArrow">
            <a:avLst>
              <a:gd name="adj1" fmla="val 100000"/>
              <a:gd name="adj2" fmla="val 50000"/>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a:extLst>
              <a:ext uri="{FF2B5EF4-FFF2-40B4-BE49-F238E27FC236}">
                <a16:creationId xmlns:a16="http://schemas.microsoft.com/office/drawing/2014/main" id="{E06E6BAE-4790-6F99-BEE3-9F9D80FD5F7A}"/>
              </a:ext>
            </a:extLst>
          </p:cNvPr>
          <p:cNvSpPr/>
          <p:nvPr/>
        </p:nvSpPr>
        <p:spPr>
          <a:xfrm>
            <a:off x="3046628" y="3204028"/>
            <a:ext cx="1387148" cy="738472"/>
          </a:xfrm>
          <a:prstGeom prst="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rPr>
              <a:t>経営</a:t>
            </a:r>
            <a:endParaRPr kumimoji="1" lang="ja-JP" altLang="en-US" sz="300" b="0"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endParaRPr>
          </a:p>
        </p:txBody>
      </p:sp>
      <p:sp>
        <p:nvSpPr>
          <p:cNvPr id="13" name="テキスト ボックス 12">
            <a:extLst>
              <a:ext uri="{FF2B5EF4-FFF2-40B4-BE49-F238E27FC236}">
                <a16:creationId xmlns:a16="http://schemas.microsoft.com/office/drawing/2014/main" id="{6C1DC7D8-F915-BF3F-5C6E-ECC60B5879A7}"/>
              </a:ext>
            </a:extLst>
          </p:cNvPr>
          <p:cNvSpPr txBox="1"/>
          <p:nvPr/>
        </p:nvSpPr>
        <p:spPr>
          <a:xfrm>
            <a:off x="1610133" y="3346889"/>
            <a:ext cx="175437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労使関係</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価値観・枠組み</a:t>
            </a:r>
          </a:p>
        </p:txBody>
      </p:sp>
      <p:sp>
        <p:nvSpPr>
          <p:cNvPr id="14" name="テキスト ボックス 13">
            <a:extLst>
              <a:ext uri="{FF2B5EF4-FFF2-40B4-BE49-F238E27FC236}">
                <a16:creationId xmlns:a16="http://schemas.microsoft.com/office/drawing/2014/main" id="{7156DCA6-A4A8-DE1B-288B-555591F626EB}"/>
              </a:ext>
            </a:extLst>
          </p:cNvPr>
          <p:cNvSpPr txBox="1"/>
          <p:nvPr/>
        </p:nvSpPr>
        <p:spPr>
          <a:xfrm>
            <a:off x="318983" y="2382271"/>
            <a:ext cx="4486938" cy="3502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lumMod val="75000"/>
                    <a:lumOff val="25000"/>
                  </a:prstClr>
                </a:solidFill>
                <a:effectLst>
                  <a:glow rad="127000">
                    <a:prstClr val="white"/>
                  </a:glow>
                </a:effectLst>
                <a:uLnTx/>
                <a:uFillTx/>
                <a:latin typeface="Meiryo UI" panose="020B0604030504040204" pitchFamily="50" charset="-128"/>
                <a:ea typeface="Meiryo UI" panose="020B0604030504040204" pitchFamily="50" charset="-128"/>
                <a:cs typeface="+mn-cs"/>
              </a:rPr>
              <a:t>『20</a:t>
            </a:r>
            <a:r>
              <a:rPr kumimoji="1" lang="ja-JP" altLang="en-US" sz="1600" b="1" i="0" u="none" strike="noStrike" kern="1200" cap="none" spc="0" normalizeH="0" baseline="0" noProof="0" dirty="0">
                <a:ln>
                  <a:noFill/>
                </a:ln>
                <a:solidFill>
                  <a:prstClr val="black">
                    <a:lumMod val="75000"/>
                    <a:lumOff val="25000"/>
                  </a:prstClr>
                </a:solidFill>
                <a:effectLst>
                  <a:glow rad="127000">
                    <a:prstClr val="white"/>
                  </a:glow>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a:ln>
                  <a:noFill/>
                </a:ln>
                <a:solidFill>
                  <a:prstClr val="black">
                    <a:lumMod val="75000"/>
                    <a:lumOff val="25000"/>
                  </a:prstClr>
                </a:solidFill>
                <a:effectLst>
                  <a:glow rad="127000">
                    <a:prstClr val="white"/>
                  </a:glow>
                </a:effectLst>
                <a:uLnTx/>
                <a:uFillTx/>
                <a:latin typeface="Meiryo UI" panose="020B0604030504040204" pitchFamily="50" charset="-128"/>
                <a:ea typeface="Meiryo UI" panose="020B0604030504040204" pitchFamily="50" charset="-128"/>
                <a:cs typeface="+mn-cs"/>
              </a:rPr>
              <a:t>30</a:t>
            </a:r>
            <a:r>
              <a:rPr kumimoji="1" lang="ja-JP" altLang="en-US" sz="1600" b="1" i="0" u="none" strike="noStrike" kern="1200" cap="none" spc="0" normalizeH="0" baseline="0" noProof="0" dirty="0">
                <a:ln>
                  <a:noFill/>
                </a:ln>
                <a:solidFill>
                  <a:prstClr val="black">
                    <a:lumMod val="75000"/>
                    <a:lumOff val="25000"/>
                  </a:prstClr>
                </a:solidFill>
                <a:effectLst>
                  <a:glow rad="127000">
                    <a:prstClr val="white"/>
                  </a:glow>
                </a:effectLst>
                <a:uLnTx/>
                <a:uFillTx/>
                <a:latin typeface="Meiryo UI" panose="020B0604030504040204" pitchFamily="50" charset="-128"/>
                <a:ea typeface="Meiryo UI" panose="020B0604030504040204" pitchFamily="50" charset="-128"/>
                <a:cs typeface="+mn-cs"/>
              </a:rPr>
              <a:t>ビジョン</a:t>
            </a:r>
            <a:r>
              <a:rPr kumimoji="1" lang="en-US" altLang="ja-JP" sz="1600" b="1" i="0" u="none" strike="noStrike" kern="1200" cap="none" spc="0" normalizeH="0" baseline="0" noProof="0" dirty="0">
                <a:ln>
                  <a:noFill/>
                </a:ln>
                <a:solidFill>
                  <a:prstClr val="black">
                    <a:lumMod val="75000"/>
                    <a:lumOff val="25000"/>
                  </a:prstClr>
                </a:solidFill>
                <a:effectLst>
                  <a:glow rad="127000">
                    <a:prstClr val="white"/>
                  </a:glow>
                </a:effectLs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a:ln>
                  <a:noFill/>
                </a:ln>
                <a:solidFill>
                  <a:prstClr val="black">
                    <a:lumMod val="75000"/>
                    <a:lumOff val="25000"/>
                  </a:prstClr>
                </a:solidFill>
                <a:effectLst>
                  <a:glow rad="127000">
                    <a:prstClr val="white"/>
                  </a:glow>
                </a:effectLst>
                <a:uLnTx/>
                <a:uFillTx/>
                <a:latin typeface="Meiryo UI" panose="020B0604030504040204" pitchFamily="50" charset="-128"/>
                <a:ea typeface="Meiryo UI" panose="020B0604030504040204" pitchFamily="50" charset="-128"/>
                <a:cs typeface="+mn-cs"/>
              </a:rPr>
              <a:t>主たるスコープ</a:t>
            </a:r>
            <a:r>
              <a:rPr kumimoji="1" lang="en-US" altLang="ja-JP" sz="1600" b="1" i="0" u="none" strike="noStrike" kern="1200" cap="none" spc="0" normalizeH="0" baseline="0" noProof="0" dirty="0">
                <a:ln>
                  <a:noFill/>
                </a:ln>
                <a:solidFill>
                  <a:prstClr val="black">
                    <a:lumMod val="75000"/>
                    <a:lumOff val="25000"/>
                  </a:prstClr>
                </a:solidFill>
                <a:effectLst>
                  <a:glow rad="127000">
                    <a:prstClr val="white"/>
                  </a:glow>
                </a:effectLst>
                <a:uLnTx/>
                <a:uFillTx/>
                <a:latin typeface="Meiryo UI" panose="020B0604030504040204" pitchFamily="50" charset="-128"/>
                <a:ea typeface="Meiryo UI" panose="020B0604030504040204" pitchFamily="50" charset="-128"/>
                <a:cs typeface="+mn-cs"/>
              </a:rPr>
              <a:t> </a:t>
            </a:r>
            <a:endParaRPr kumimoji="1" lang="ja-JP" altLang="en-US" sz="1200" b="1" i="0" u="none" strike="noStrike" kern="1200" cap="none" spc="0" normalizeH="0" baseline="0" noProof="0" dirty="0">
              <a:ln>
                <a:noFill/>
              </a:ln>
              <a:solidFill>
                <a:prstClr val="black">
                  <a:lumMod val="75000"/>
                  <a:lumOff val="25000"/>
                </a:prstClr>
              </a:solidFill>
              <a:effectLst>
                <a:glow rad="127000">
                  <a:prstClr val="white"/>
                </a:glow>
              </a:effectLst>
              <a:uLnTx/>
              <a:uFillTx/>
              <a:latin typeface="Meiryo UI" panose="020B0604030504040204" pitchFamily="50" charset="-128"/>
              <a:ea typeface="Meiryo UI" panose="020B0604030504040204" pitchFamily="50" charset="-128"/>
              <a:cs typeface="+mn-cs"/>
            </a:endParaRPr>
          </a:p>
        </p:txBody>
      </p:sp>
      <p:sp>
        <p:nvSpPr>
          <p:cNvPr id="17" name="テキスト ボックス 16">
            <a:extLst>
              <a:ext uri="{FF2B5EF4-FFF2-40B4-BE49-F238E27FC236}">
                <a16:creationId xmlns:a16="http://schemas.microsoft.com/office/drawing/2014/main" id="{46571E0B-C51D-991B-D4C6-5105654EFCD5}"/>
              </a:ext>
            </a:extLst>
          </p:cNvPr>
          <p:cNvSpPr txBox="1"/>
          <p:nvPr/>
        </p:nvSpPr>
        <p:spPr>
          <a:xfrm>
            <a:off x="948964" y="1727302"/>
            <a:ext cx="3226976" cy="53860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F497D">
                    <a:lumMod val="75000"/>
                  </a:srgbClr>
                </a:solidFill>
                <a:effectLst>
                  <a:glow rad="127000">
                    <a:prstClr val="white"/>
                  </a:glow>
                </a:effectLst>
                <a:uLnTx/>
                <a:uFillTx/>
                <a:latin typeface="Meiryo UI" panose="020B0604030504040204" pitchFamily="50" charset="-128"/>
                <a:ea typeface="Meiryo UI" panose="020B0604030504040204" pitchFamily="50" charset="-128"/>
                <a:cs typeface="+mn-cs"/>
              </a:rPr>
              <a:t>「労働基本権の確保」と</a:t>
            </a:r>
            <a:endParaRPr kumimoji="1" lang="en-US" altLang="ja-JP" sz="1400" b="0" i="0" u="none" strike="noStrike" kern="1200" cap="none" spc="0" normalizeH="0" baseline="0" noProof="0" dirty="0">
              <a:ln>
                <a:noFill/>
              </a:ln>
              <a:solidFill>
                <a:srgbClr val="1F497D">
                  <a:lumMod val="75000"/>
                </a:srgbClr>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0" b="0" i="0" u="none" strike="noStrike" kern="1200" cap="none" spc="0" normalizeH="0" baseline="0" noProof="0" dirty="0">
              <a:ln>
                <a:noFill/>
              </a:ln>
              <a:solidFill>
                <a:srgbClr val="1F497D">
                  <a:lumMod val="75000"/>
                </a:srgbClr>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F497D">
                    <a:lumMod val="75000"/>
                  </a:srgbClr>
                </a:solidFill>
                <a:effectLst>
                  <a:glow rad="127000">
                    <a:prstClr val="white"/>
                  </a:glow>
                </a:effectLst>
                <a:uLnTx/>
                <a:uFillTx/>
                <a:latin typeface="Meiryo UI" panose="020B0604030504040204" pitchFamily="50" charset="-128"/>
                <a:ea typeface="Meiryo UI" panose="020B0604030504040204" pitchFamily="50" charset="-128"/>
                <a:cs typeface="+mn-cs"/>
              </a:rPr>
              <a:t>企業の健全で永続的な発展を通じ</a:t>
            </a:r>
          </a:p>
        </p:txBody>
      </p:sp>
      <p:sp>
        <p:nvSpPr>
          <p:cNvPr id="22" name="四角形: 角を丸くする 21">
            <a:extLst>
              <a:ext uri="{FF2B5EF4-FFF2-40B4-BE49-F238E27FC236}">
                <a16:creationId xmlns:a16="http://schemas.microsoft.com/office/drawing/2014/main" id="{B7662AF9-13F2-7169-2057-B5BBD8F2C455}"/>
              </a:ext>
            </a:extLst>
          </p:cNvPr>
          <p:cNvSpPr/>
          <p:nvPr/>
        </p:nvSpPr>
        <p:spPr>
          <a:xfrm>
            <a:off x="318983" y="834710"/>
            <a:ext cx="8506044" cy="749516"/>
          </a:xfrm>
          <a:prstGeom prst="roundRect">
            <a:avLst>
              <a:gd name="adj" fmla="val 0"/>
            </a:avLst>
          </a:prstGeom>
          <a:solidFill>
            <a:schemeClr val="accent1">
              <a:lumMod val="20000"/>
              <a:lumOff val="80000"/>
            </a:schemeClr>
          </a:solidFill>
          <a:ln w="38100">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 name="テキスト ボックス 19">
            <a:extLst>
              <a:ext uri="{FF2B5EF4-FFF2-40B4-BE49-F238E27FC236}">
                <a16:creationId xmlns:a16="http://schemas.microsoft.com/office/drawing/2014/main" id="{9645F3DF-B578-3FA0-32AA-8B554997DB43}"/>
              </a:ext>
            </a:extLst>
          </p:cNvPr>
          <p:cNvSpPr txBox="1"/>
          <p:nvPr/>
        </p:nvSpPr>
        <p:spPr>
          <a:xfrm>
            <a:off x="308891" y="897737"/>
            <a:ext cx="852453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glow rad="127000">
                    <a:prstClr val="white"/>
                  </a:glow>
                </a:effectLst>
                <a:uLnTx/>
                <a:uFillTx/>
                <a:latin typeface="Meiryo UI" panose="020B0604030504040204" pitchFamily="50" charset="-128"/>
                <a:ea typeface="Meiryo UI" panose="020B0604030504040204" pitchFamily="50" charset="-128"/>
                <a:cs typeface="+mn-cs"/>
              </a:rPr>
              <a:t>自動車総連 国際活動のゴール</a:t>
            </a:r>
          </a:p>
        </p:txBody>
      </p:sp>
      <p:sp>
        <p:nvSpPr>
          <p:cNvPr id="21" name="テキスト ボックス 20">
            <a:extLst>
              <a:ext uri="{FF2B5EF4-FFF2-40B4-BE49-F238E27FC236}">
                <a16:creationId xmlns:a16="http://schemas.microsoft.com/office/drawing/2014/main" id="{CB11092A-F564-C07D-C765-0CEE46496C7F}"/>
              </a:ext>
            </a:extLst>
          </p:cNvPr>
          <p:cNvSpPr txBox="1"/>
          <p:nvPr/>
        </p:nvSpPr>
        <p:spPr>
          <a:xfrm>
            <a:off x="318982" y="1127044"/>
            <a:ext cx="850604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1F497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全世界の自動車産業に関わる人々の幸福</a:t>
            </a:r>
          </a:p>
        </p:txBody>
      </p:sp>
      <p:sp>
        <p:nvSpPr>
          <p:cNvPr id="36" name="正方形/長方形 35">
            <a:extLst>
              <a:ext uri="{FF2B5EF4-FFF2-40B4-BE49-F238E27FC236}">
                <a16:creationId xmlns:a16="http://schemas.microsoft.com/office/drawing/2014/main" id="{EB7A0B31-C68D-51B5-5A2E-36CDF6F62CD3}"/>
              </a:ext>
            </a:extLst>
          </p:cNvPr>
          <p:cNvSpPr/>
          <p:nvPr/>
        </p:nvSpPr>
        <p:spPr>
          <a:xfrm>
            <a:off x="5943610" y="4704670"/>
            <a:ext cx="2190301" cy="276999"/>
          </a:xfrm>
          <a:prstGeom prst="rect">
            <a:avLst/>
          </a:prstGeom>
          <a:solidFill>
            <a:srgbClr val="FFE7E7"/>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日本本社</a:t>
            </a:r>
          </a:p>
        </p:txBody>
      </p:sp>
      <p:sp>
        <p:nvSpPr>
          <p:cNvPr id="41" name="テキスト ボックス 40">
            <a:extLst>
              <a:ext uri="{FF2B5EF4-FFF2-40B4-BE49-F238E27FC236}">
                <a16:creationId xmlns:a16="http://schemas.microsoft.com/office/drawing/2014/main" id="{75A36773-CC43-1E70-72E0-F8894F64BBCF}"/>
              </a:ext>
            </a:extLst>
          </p:cNvPr>
          <p:cNvSpPr txBox="1"/>
          <p:nvPr/>
        </p:nvSpPr>
        <p:spPr>
          <a:xfrm>
            <a:off x="5537248" y="3231035"/>
            <a:ext cx="3019146"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lumMod val="95000"/>
                    <a:lumOff val="5000"/>
                  </a:prstClr>
                </a:solidFill>
                <a:effectLst>
                  <a:glow rad="127000">
                    <a:prstClr val="white"/>
                  </a:glow>
                </a:effectLst>
                <a:uLnTx/>
                <a:uFillTx/>
                <a:latin typeface="Meiryo UI" panose="020B0604030504040204" pitchFamily="50" charset="-128"/>
                <a:ea typeface="Meiryo UI" panose="020B0604030504040204" pitchFamily="50" charset="-128"/>
                <a:cs typeface="+mn-cs"/>
              </a:rPr>
              <a:t>日本本社のサプライチェーン</a:t>
            </a:r>
            <a:endParaRPr kumimoji="1" lang="en-US" altLang="ja-JP" sz="1200" b="0" i="0" u="none" strike="noStrike" kern="1200" cap="none" spc="0" normalizeH="0" baseline="0" noProof="0" dirty="0">
              <a:ln>
                <a:noFill/>
              </a:ln>
              <a:solidFill>
                <a:prstClr val="black">
                  <a:lumMod val="95000"/>
                  <a:lumOff val="5000"/>
                </a:prstClr>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lumMod val="95000"/>
                    <a:lumOff val="5000"/>
                  </a:prstClr>
                </a:solidFill>
                <a:effectLst>
                  <a:glow rad="127000">
                    <a:prstClr val="white"/>
                  </a:glow>
                </a:effectLst>
                <a:uLnTx/>
                <a:uFillTx/>
                <a:latin typeface="Meiryo UI" panose="020B0604030504040204" pitchFamily="50" charset="-128"/>
                <a:ea typeface="Meiryo UI" panose="020B0604030504040204" pitchFamily="50" charset="-128"/>
                <a:cs typeface="+mn-cs"/>
              </a:rPr>
              <a:t>・バリューチェーンを形成するグローバル企業群</a:t>
            </a:r>
          </a:p>
        </p:txBody>
      </p:sp>
      <p:sp>
        <p:nvSpPr>
          <p:cNvPr id="44" name="テキスト ボックス 43">
            <a:extLst>
              <a:ext uri="{FF2B5EF4-FFF2-40B4-BE49-F238E27FC236}">
                <a16:creationId xmlns:a16="http://schemas.microsoft.com/office/drawing/2014/main" id="{A9A23BB4-8DBD-D632-ED48-E91DCECC61B8}"/>
              </a:ext>
            </a:extLst>
          </p:cNvPr>
          <p:cNvSpPr txBox="1"/>
          <p:nvPr/>
        </p:nvSpPr>
        <p:spPr>
          <a:xfrm>
            <a:off x="5543550" y="2764588"/>
            <a:ext cx="3019146"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lumMod val="95000"/>
                    <a:lumOff val="5000"/>
                  </a:prstClr>
                </a:solidFill>
                <a:effectLst>
                  <a:glow rad="127000">
                    <a:prstClr val="white"/>
                  </a:glow>
                </a:effectLst>
                <a:uLnTx/>
                <a:uFillTx/>
                <a:latin typeface="Meiryo UI" panose="020B0604030504040204" pitchFamily="50" charset="-128"/>
                <a:ea typeface="Meiryo UI" panose="020B0604030504040204" pitchFamily="50" charset="-128"/>
                <a:cs typeface="+mn-cs"/>
              </a:rPr>
              <a:t>企業活動に関わるステークホルダー</a:t>
            </a:r>
            <a:endParaRPr kumimoji="1" lang="en-US" altLang="ja-JP" sz="1200" b="0" i="0" u="none" strike="noStrike" kern="1200" cap="none" spc="0" normalizeH="0" baseline="0" noProof="0" dirty="0">
              <a:ln>
                <a:noFill/>
              </a:ln>
              <a:solidFill>
                <a:prstClr val="black">
                  <a:lumMod val="95000"/>
                  <a:lumOff val="5000"/>
                </a:prstClr>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lumMod val="95000"/>
                    <a:lumOff val="5000"/>
                  </a:prstClr>
                </a:solidFill>
                <a:effectLst>
                  <a:glow rad="127000">
                    <a:prstClr val="white"/>
                  </a:glow>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lumMod val="95000"/>
                    <a:lumOff val="5000"/>
                  </a:prstClr>
                </a:solidFill>
                <a:effectLst>
                  <a:glow rad="127000">
                    <a:prstClr val="white"/>
                  </a:glow>
                </a:effectLst>
                <a:uLnTx/>
                <a:uFillTx/>
                <a:latin typeface="Meiryo UI" panose="020B0604030504040204" pitchFamily="50" charset="-128"/>
                <a:ea typeface="Meiryo UI" panose="020B0604030504040204" pitchFamily="50" charset="-128"/>
                <a:cs typeface="+mn-cs"/>
              </a:rPr>
              <a:t>労働組合、市民社会 など</a:t>
            </a:r>
            <a:r>
              <a:rPr kumimoji="1" lang="en-US" altLang="ja-JP" sz="1200" b="0" i="0" u="none" strike="noStrike" kern="1200" cap="none" spc="0" normalizeH="0" baseline="0" noProof="0" dirty="0">
                <a:ln>
                  <a:noFill/>
                </a:ln>
                <a:solidFill>
                  <a:prstClr val="black">
                    <a:lumMod val="95000"/>
                    <a:lumOff val="5000"/>
                  </a:prstClr>
                </a:solidFill>
                <a:effectLst>
                  <a:glow rad="127000">
                    <a:prstClr val="white"/>
                  </a:glow>
                </a:effectLst>
                <a:uLnTx/>
                <a:uFillTx/>
                <a:latin typeface="Meiryo UI" panose="020B0604030504040204" pitchFamily="50" charset="-128"/>
                <a:ea typeface="Meiryo UI" panose="020B0604030504040204" pitchFamily="50" charset="-128"/>
                <a:cs typeface="+mn-cs"/>
              </a:rPr>
              <a:t>)</a:t>
            </a:r>
            <a:endParaRPr kumimoji="1" lang="ja-JP" altLang="en-US" sz="1200" b="0" i="0" u="none" strike="noStrike" kern="1200" cap="none" spc="0" normalizeH="0" baseline="0" noProof="0" dirty="0">
              <a:ln>
                <a:noFill/>
              </a:ln>
              <a:solidFill>
                <a:prstClr val="black">
                  <a:lumMod val="95000"/>
                  <a:lumOff val="5000"/>
                </a:prstClr>
              </a:solidFill>
              <a:effectLst>
                <a:glow rad="127000">
                  <a:prstClr val="white"/>
                </a:glow>
              </a:effectLst>
              <a:uLnTx/>
              <a:uFillTx/>
              <a:latin typeface="Meiryo UI" panose="020B0604030504040204" pitchFamily="50" charset="-128"/>
              <a:ea typeface="Meiryo UI" panose="020B0604030504040204" pitchFamily="50" charset="-128"/>
              <a:cs typeface="+mn-cs"/>
            </a:endParaRPr>
          </a:p>
        </p:txBody>
      </p:sp>
      <p:sp>
        <p:nvSpPr>
          <p:cNvPr id="45" name="正方形/長方形 44">
            <a:extLst>
              <a:ext uri="{FF2B5EF4-FFF2-40B4-BE49-F238E27FC236}">
                <a16:creationId xmlns:a16="http://schemas.microsoft.com/office/drawing/2014/main" id="{80B59A49-5464-886F-5E2D-CFF89291DCC5}"/>
              </a:ext>
            </a:extLst>
          </p:cNvPr>
          <p:cNvSpPr/>
          <p:nvPr/>
        </p:nvSpPr>
        <p:spPr>
          <a:xfrm>
            <a:off x="5943610" y="4245265"/>
            <a:ext cx="2190301" cy="331362"/>
          </a:xfrm>
          <a:prstGeom prst="rect">
            <a:avLst/>
          </a:prstGeom>
          <a:solidFill>
            <a:srgbClr val="EFF9FF"/>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海外事業体</a:t>
            </a:r>
          </a:p>
        </p:txBody>
      </p:sp>
      <p:sp>
        <p:nvSpPr>
          <p:cNvPr id="51" name="正方形/長方形 50">
            <a:extLst>
              <a:ext uri="{FF2B5EF4-FFF2-40B4-BE49-F238E27FC236}">
                <a16:creationId xmlns:a16="http://schemas.microsoft.com/office/drawing/2014/main" id="{42C2DEBB-37C9-0153-BE4E-3A47A834B767}"/>
              </a:ext>
            </a:extLst>
          </p:cNvPr>
          <p:cNvSpPr/>
          <p:nvPr/>
        </p:nvSpPr>
        <p:spPr>
          <a:xfrm>
            <a:off x="5943610" y="3771020"/>
            <a:ext cx="2190301" cy="331362"/>
          </a:xfrm>
          <a:prstGeom prst="rect">
            <a:avLst/>
          </a:prstGeom>
          <a:solidFill>
            <a:schemeClr val="bg1"/>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各種取引先</a:t>
            </a:r>
          </a:p>
        </p:txBody>
      </p:sp>
      <p:cxnSp>
        <p:nvCxnSpPr>
          <p:cNvPr id="56" name="コネクタ: カギ線 55">
            <a:extLst>
              <a:ext uri="{FF2B5EF4-FFF2-40B4-BE49-F238E27FC236}">
                <a16:creationId xmlns:a16="http://schemas.microsoft.com/office/drawing/2014/main" id="{F91EEF49-0C60-1BF3-40B9-B06401BB499D}"/>
              </a:ext>
            </a:extLst>
          </p:cNvPr>
          <p:cNvCxnSpPr>
            <a:cxnSpLocks/>
            <a:stCxn id="2" idx="3"/>
            <a:endCxn id="45" idx="1"/>
          </p:cNvCxnSpPr>
          <p:nvPr/>
        </p:nvCxnSpPr>
        <p:spPr>
          <a:xfrm>
            <a:off x="4603899" y="3521488"/>
            <a:ext cx="1339711" cy="889458"/>
          </a:xfrm>
          <a:prstGeom prst="bentConnector3">
            <a:avLst>
              <a:gd name="adj1" fmla="val 2381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1" name="テキスト ボックス 60">
            <a:extLst>
              <a:ext uri="{FF2B5EF4-FFF2-40B4-BE49-F238E27FC236}">
                <a16:creationId xmlns:a16="http://schemas.microsoft.com/office/drawing/2014/main" id="{762DC8FF-191A-70A4-86F6-AE2D8A9F46D5}"/>
              </a:ext>
            </a:extLst>
          </p:cNvPr>
          <p:cNvSpPr txBox="1"/>
          <p:nvPr/>
        </p:nvSpPr>
        <p:spPr>
          <a:xfrm>
            <a:off x="5159457" y="2384568"/>
            <a:ext cx="366557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C00000"/>
                </a:solidFill>
                <a:effectLst>
                  <a:glow rad="127000">
                    <a:prstClr val="white"/>
                  </a:glow>
                </a:effectLst>
                <a:uLnTx/>
                <a:uFillTx/>
                <a:latin typeface="Meiryo UI" panose="020B0604030504040204" pitchFamily="50" charset="-128"/>
                <a:ea typeface="Meiryo UI" panose="020B0604030504040204" pitchFamily="50" charset="-128"/>
                <a:cs typeface="+mn-cs"/>
              </a:rPr>
              <a:t>人権</a:t>
            </a:r>
            <a:r>
              <a:rPr kumimoji="1" lang="en-US" altLang="ja-JP" sz="1600" b="1" i="0" u="none" strike="noStrike" kern="1200" cap="none" spc="0" normalizeH="0" baseline="0" noProof="0" dirty="0">
                <a:ln>
                  <a:noFill/>
                </a:ln>
                <a:solidFill>
                  <a:srgbClr val="C00000"/>
                </a:solidFill>
                <a:effectLst>
                  <a:glow rad="127000">
                    <a:prstClr val="white"/>
                  </a:glow>
                </a:effectLst>
                <a:uLnTx/>
                <a:uFillTx/>
                <a:latin typeface="Meiryo UI" panose="020B0604030504040204" pitchFamily="50" charset="-128"/>
                <a:ea typeface="Meiryo UI" panose="020B0604030504040204" pitchFamily="50" charset="-128"/>
                <a:cs typeface="+mn-cs"/>
              </a:rPr>
              <a:t>DD</a:t>
            </a:r>
            <a:endParaRPr kumimoji="1" lang="ja-JP" altLang="en-US" sz="1200" b="1" i="0" u="none" strike="noStrike" kern="1200" cap="none" spc="0" normalizeH="0" baseline="0" noProof="0" dirty="0">
              <a:ln>
                <a:noFill/>
              </a:ln>
              <a:solidFill>
                <a:srgbClr val="C00000"/>
              </a:solidFill>
              <a:effectLst>
                <a:glow rad="127000">
                  <a:prstClr val="white"/>
                </a:glow>
              </a:effectLst>
              <a:uLnTx/>
              <a:uFillTx/>
              <a:latin typeface="Meiryo UI" panose="020B0604030504040204" pitchFamily="50" charset="-128"/>
              <a:ea typeface="Meiryo UI" panose="020B0604030504040204" pitchFamily="50" charset="-128"/>
              <a:cs typeface="+mn-cs"/>
            </a:endParaRPr>
          </a:p>
        </p:txBody>
      </p:sp>
      <p:sp>
        <p:nvSpPr>
          <p:cNvPr id="62" name="正方形/長方形 61">
            <a:extLst>
              <a:ext uri="{FF2B5EF4-FFF2-40B4-BE49-F238E27FC236}">
                <a16:creationId xmlns:a16="http://schemas.microsoft.com/office/drawing/2014/main" id="{6D36658A-56DD-2768-112F-7878824F5D60}"/>
              </a:ext>
            </a:extLst>
          </p:cNvPr>
          <p:cNvSpPr/>
          <p:nvPr/>
        </p:nvSpPr>
        <p:spPr>
          <a:xfrm>
            <a:off x="163342" y="704198"/>
            <a:ext cx="8799905" cy="4904403"/>
          </a:xfrm>
          <a:prstGeom prst="rect">
            <a:avLst/>
          </a:prstGeom>
          <a:noFill/>
          <a:ln w="9525">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5" name="矢印: 下 64">
            <a:extLst>
              <a:ext uri="{FF2B5EF4-FFF2-40B4-BE49-F238E27FC236}">
                <a16:creationId xmlns:a16="http://schemas.microsoft.com/office/drawing/2014/main" id="{5E308D8B-31D0-F695-6538-61BB0315D4D9}"/>
              </a:ext>
            </a:extLst>
          </p:cNvPr>
          <p:cNvSpPr/>
          <p:nvPr/>
        </p:nvSpPr>
        <p:spPr>
          <a:xfrm>
            <a:off x="832822" y="3817385"/>
            <a:ext cx="661169" cy="759242"/>
          </a:xfrm>
          <a:prstGeom prst="downArrow">
            <a:avLst>
              <a:gd name="adj1" fmla="val 100000"/>
              <a:gd name="adj2" fmla="val 3393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正方形/長方形 7">
            <a:extLst>
              <a:ext uri="{FF2B5EF4-FFF2-40B4-BE49-F238E27FC236}">
                <a16:creationId xmlns:a16="http://schemas.microsoft.com/office/drawing/2014/main" id="{C9A36D82-78DB-C8CF-B610-1C12B513E92F}"/>
              </a:ext>
            </a:extLst>
          </p:cNvPr>
          <p:cNvSpPr/>
          <p:nvPr/>
        </p:nvSpPr>
        <p:spPr>
          <a:xfrm>
            <a:off x="490365" y="3204028"/>
            <a:ext cx="1387148" cy="738472"/>
          </a:xfrm>
          <a:prstGeom prst="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rPr>
              <a:t>労働組合</a:t>
            </a:r>
            <a:endParaRPr kumimoji="1" lang="en-US" altLang="ja-JP" sz="18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endParaRPr>
          </a:p>
        </p:txBody>
      </p:sp>
      <p:sp>
        <p:nvSpPr>
          <p:cNvPr id="60" name="正方形/長方形 59">
            <a:extLst>
              <a:ext uri="{FF2B5EF4-FFF2-40B4-BE49-F238E27FC236}">
                <a16:creationId xmlns:a16="http://schemas.microsoft.com/office/drawing/2014/main" id="{E1D83C54-0C9C-6716-074B-B5CC6BA364AA}"/>
              </a:ext>
            </a:extLst>
          </p:cNvPr>
          <p:cNvSpPr/>
          <p:nvPr/>
        </p:nvSpPr>
        <p:spPr>
          <a:xfrm>
            <a:off x="490365" y="4472053"/>
            <a:ext cx="1387148" cy="738472"/>
          </a:xfrm>
          <a:prstGeom prst="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rPr>
              <a:t>日本単組</a:t>
            </a:r>
            <a:endParaRPr kumimoji="1" lang="ja-JP" altLang="en-US" sz="300" b="0"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endParaRPr>
          </a:p>
        </p:txBody>
      </p:sp>
      <p:sp>
        <p:nvSpPr>
          <p:cNvPr id="64" name="テキスト ボックス 63">
            <a:extLst>
              <a:ext uri="{FF2B5EF4-FFF2-40B4-BE49-F238E27FC236}">
                <a16:creationId xmlns:a16="http://schemas.microsoft.com/office/drawing/2014/main" id="{CC1EFBCA-69F6-691C-D8B8-DF4A31EED224}"/>
              </a:ext>
            </a:extLst>
          </p:cNvPr>
          <p:cNvSpPr txBox="1"/>
          <p:nvPr/>
        </p:nvSpPr>
        <p:spPr>
          <a:xfrm>
            <a:off x="296852" y="3947294"/>
            <a:ext cx="175437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一番の</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相談相手</a:t>
            </a:r>
          </a:p>
        </p:txBody>
      </p:sp>
      <p:cxnSp>
        <p:nvCxnSpPr>
          <p:cNvPr id="70" name="直線コネクタ 69">
            <a:extLst>
              <a:ext uri="{FF2B5EF4-FFF2-40B4-BE49-F238E27FC236}">
                <a16:creationId xmlns:a16="http://schemas.microsoft.com/office/drawing/2014/main" id="{7D85FEAB-BB51-3204-BC99-3A2F0045372A}"/>
              </a:ext>
            </a:extLst>
          </p:cNvPr>
          <p:cNvCxnSpPr>
            <a:cxnSpLocks/>
            <a:stCxn id="60" idx="3"/>
            <a:endCxn id="36" idx="1"/>
          </p:cNvCxnSpPr>
          <p:nvPr/>
        </p:nvCxnSpPr>
        <p:spPr>
          <a:xfrm>
            <a:off x="1877513" y="4841289"/>
            <a:ext cx="4066097" cy="1881"/>
          </a:xfrm>
          <a:prstGeom prst="line">
            <a:avLst/>
          </a:prstGeom>
          <a:ln w="19050">
            <a:solidFill>
              <a:srgbClr val="FF5050"/>
            </a:solidFill>
            <a:tailEnd type="triangle"/>
          </a:ln>
        </p:spPr>
        <p:style>
          <a:lnRef idx="1">
            <a:schemeClr val="accent1"/>
          </a:lnRef>
          <a:fillRef idx="0">
            <a:schemeClr val="accent1"/>
          </a:fillRef>
          <a:effectRef idx="0">
            <a:schemeClr val="accent1"/>
          </a:effectRef>
          <a:fontRef idx="minor">
            <a:schemeClr val="tx1"/>
          </a:fontRef>
        </p:style>
      </p:cxnSp>
      <p:sp>
        <p:nvSpPr>
          <p:cNvPr id="74" name="テキスト ボックス 73">
            <a:extLst>
              <a:ext uri="{FF2B5EF4-FFF2-40B4-BE49-F238E27FC236}">
                <a16:creationId xmlns:a16="http://schemas.microsoft.com/office/drawing/2014/main" id="{734A5BEC-E0DE-F640-0A81-4BC6B8CDC644}"/>
              </a:ext>
            </a:extLst>
          </p:cNvPr>
          <p:cNvSpPr txBox="1"/>
          <p:nvPr/>
        </p:nvSpPr>
        <p:spPr>
          <a:xfrm>
            <a:off x="5523593" y="1742110"/>
            <a:ext cx="306467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C00000"/>
                </a:solidFill>
                <a:effectLst>
                  <a:glow rad="127000">
                    <a:prstClr val="white"/>
                  </a:glow>
                </a:effectLst>
                <a:uLnTx/>
                <a:uFillTx/>
                <a:latin typeface="Meiryo UI" panose="020B0604030504040204" pitchFamily="50" charset="-128"/>
                <a:ea typeface="Meiryo UI" panose="020B0604030504040204" pitchFamily="50" charset="-128"/>
                <a:cs typeface="+mn-cs"/>
              </a:rPr>
              <a:t>人権</a:t>
            </a:r>
            <a:r>
              <a:rPr kumimoji="1" lang="en-US" altLang="ja-JP" sz="1400" b="0" i="0" u="none" strike="noStrike" kern="1200" cap="none" spc="0" normalizeH="0" baseline="0" noProof="0" dirty="0">
                <a:ln>
                  <a:noFill/>
                </a:ln>
                <a:solidFill>
                  <a:srgbClr val="C00000"/>
                </a:solidFill>
                <a:effectLst>
                  <a:glow rad="127000">
                    <a:prstClr val="white"/>
                  </a:glow>
                </a:effectLst>
                <a:uLnTx/>
                <a:uFillTx/>
                <a:latin typeface="Meiryo UI" panose="020B0604030504040204" pitchFamily="50" charset="-128"/>
                <a:ea typeface="Meiryo UI" panose="020B0604030504040204" pitchFamily="50" charset="-128"/>
                <a:cs typeface="+mn-cs"/>
              </a:rPr>
              <a:t>DD</a:t>
            </a:r>
            <a:r>
              <a:rPr kumimoji="1" lang="ja-JP" altLang="en-US" sz="1400" b="0" i="0" u="none" strike="noStrike" kern="1200" cap="none" spc="0" normalizeH="0" baseline="0" noProof="0" dirty="0">
                <a:ln>
                  <a:noFill/>
                </a:ln>
                <a:solidFill>
                  <a:srgbClr val="C00000"/>
                </a:solidFill>
                <a:effectLst>
                  <a:glow rad="127000">
                    <a:prstClr val="white"/>
                  </a:glow>
                </a:effectLst>
                <a:uLnTx/>
                <a:uFillTx/>
                <a:latin typeface="Meiryo UI" panose="020B0604030504040204" pitchFamily="50" charset="-128"/>
                <a:ea typeface="Meiryo UI" panose="020B0604030504040204" pitchFamily="50" charset="-128"/>
                <a:cs typeface="+mn-cs"/>
              </a:rPr>
              <a:t>を確実に進め、</a:t>
            </a:r>
            <a:endParaRPr kumimoji="1" lang="en-US" altLang="ja-JP" sz="1400" b="0" i="0" u="none" strike="noStrike" kern="1200" cap="none" spc="0" normalizeH="0" baseline="0" noProof="0" dirty="0">
              <a:ln>
                <a:noFill/>
              </a:ln>
              <a:solidFill>
                <a:srgbClr val="C00000"/>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C00000"/>
                </a:solidFill>
                <a:effectLst>
                  <a:glow rad="127000">
                    <a:prstClr val="white"/>
                  </a:glow>
                </a:effectLst>
                <a:uLnTx/>
                <a:uFillTx/>
                <a:latin typeface="Meiryo UI" panose="020B0604030504040204" pitchFamily="50" charset="-128"/>
                <a:ea typeface="Meiryo UI" panose="020B0604030504040204" pitchFamily="50" charset="-128"/>
                <a:cs typeface="+mn-cs"/>
              </a:rPr>
              <a:t>より多くの人々の人権を確保することで</a:t>
            </a:r>
            <a:endParaRPr kumimoji="1" lang="en-US" altLang="ja-JP" sz="1400" b="0" i="0" u="none" strike="noStrike" kern="1200" cap="none" spc="0" normalizeH="0" baseline="0" noProof="0" dirty="0">
              <a:ln>
                <a:noFill/>
              </a:ln>
              <a:solidFill>
                <a:srgbClr val="C00000"/>
              </a:solidFill>
              <a:effectLst>
                <a:glow rad="127000">
                  <a:prstClr val="white"/>
                </a:glow>
              </a:effectLst>
              <a:uLnTx/>
              <a:uFillTx/>
              <a:latin typeface="Meiryo UI" panose="020B0604030504040204" pitchFamily="50" charset="-128"/>
              <a:ea typeface="Meiryo UI" panose="020B0604030504040204" pitchFamily="50" charset="-128"/>
              <a:cs typeface="+mn-cs"/>
            </a:endParaRPr>
          </a:p>
        </p:txBody>
      </p:sp>
      <p:sp>
        <p:nvSpPr>
          <p:cNvPr id="76" name="正方形/長方形 75">
            <a:extLst>
              <a:ext uri="{FF2B5EF4-FFF2-40B4-BE49-F238E27FC236}">
                <a16:creationId xmlns:a16="http://schemas.microsoft.com/office/drawing/2014/main" id="{688E6860-83AD-209D-554F-08BCB73C4E27}"/>
              </a:ext>
            </a:extLst>
          </p:cNvPr>
          <p:cNvSpPr/>
          <p:nvPr/>
        </p:nvSpPr>
        <p:spPr>
          <a:xfrm>
            <a:off x="-1" y="5791837"/>
            <a:ext cx="9144001" cy="106616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n-cs"/>
              </a:rPr>
              <a:t>『20</a:t>
            </a:r>
            <a:r>
              <a:rPr kumimoji="1" lang="ja-JP" altLang="en-US" sz="1600" b="1"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n-cs"/>
              </a:rPr>
              <a:t>30</a:t>
            </a:r>
            <a:r>
              <a:rPr kumimoji="1" lang="ja-JP" altLang="en-US" sz="1600" b="1"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n-cs"/>
              </a:rPr>
              <a:t>ビジョン</a:t>
            </a:r>
            <a:r>
              <a:rPr kumimoji="1" lang="en-US" altLang="ja-JP" sz="1600" b="1"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n-cs"/>
              </a:rPr>
              <a:t>』</a:t>
            </a:r>
            <a:r>
              <a:rPr kumimoji="1" lang="ja-JP" altLang="en-US" sz="1600" b="1"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n-cs"/>
              </a:rPr>
              <a:t>活動で実現していく海外事業体における建設的労使関係を礎に、</a:t>
            </a:r>
            <a:endParaRPr kumimoji="1" lang="en-US" altLang="ja-JP" sz="1600" b="1"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n-cs"/>
              </a:rPr>
              <a:t>海外事業体の労働組合が海外事業体の人権</a:t>
            </a:r>
            <a:r>
              <a:rPr kumimoji="1" lang="en-US" altLang="ja-JP" sz="1600" b="1"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n-cs"/>
              </a:rPr>
              <a:t>DD</a:t>
            </a:r>
            <a:r>
              <a:rPr kumimoji="1" lang="ja-JP" altLang="en-US" sz="1600" b="1"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n-cs"/>
              </a:rPr>
              <a:t>に参画していく</a:t>
            </a:r>
            <a:endParaRPr kumimoji="1" lang="en-US" altLang="ja-JP" sz="1600" b="1"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a:t>
            </a:r>
            <a:r>
              <a:rPr kumimoji="1" lang="en-US" altLang="ja-JP" sz="1300" b="0"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n-cs"/>
              </a:rPr>
              <a:t>『20</a:t>
            </a:r>
            <a:r>
              <a:rPr kumimoji="1" lang="ja-JP" altLang="en-US" sz="1300" b="0"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n-cs"/>
              </a:rPr>
              <a:t>・</a:t>
            </a:r>
            <a:r>
              <a:rPr kumimoji="1" lang="en-US" altLang="ja-JP" sz="1300" b="0"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n-cs"/>
              </a:rPr>
              <a:t>30</a:t>
            </a:r>
            <a:r>
              <a:rPr kumimoji="1" lang="ja-JP" altLang="en-US" sz="1300" b="0"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n-cs"/>
              </a:rPr>
              <a:t>ビジョン</a:t>
            </a:r>
            <a:r>
              <a:rPr kumimoji="1" lang="en-US" altLang="ja-JP" sz="1300" b="0"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n-cs"/>
              </a:rPr>
              <a:t>』</a:t>
            </a:r>
            <a:r>
              <a:rPr kumimoji="1" lang="ja-JP" altLang="en-US" sz="1300" b="0"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n-cs"/>
              </a:rPr>
              <a:t>の実現成果を</a:t>
            </a:r>
            <a:r>
              <a:rPr kumimoji="1" lang="ja-JP" altLang="en-US" sz="13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日本本社を核とする</a:t>
            </a:r>
            <a:r>
              <a:rPr kumimoji="1" lang="ja-JP" altLang="en-US" sz="1300" b="0"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n-cs"/>
              </a:rPr>
              <a:t>グローバル人権</a:t>
            </a:r>
            <a:r>
              <a:rPr kumimoji="1" lang="en-US" altLang="ja-JP" sz="1300" b="0"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n-cs"/>
              </a:rPr>
              <a:t>DD</a:t>
            </a:r>
            <a:r>
              <a:rPr kumimoji="1" lang="ja-JP" altLang="en-US" sz="1300" b="0"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n-cs"/>
              </a:rPr>
              <a:t>の質的向上につなげ、</a:t>
            </a:r>
            <a:endParaRPr kumimoji="1" lang="en-US" altLang="ja-JP" sz="1300" b="0"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n-cs"/>
              </a:rPr>
              <a:t>自動車総連の国際活動のゴールに今以上に近づくことを目指す</a:t>
            </a:r>
            <a:endParaRPr kumimoji="1" lang="en-US" altLang="ja-JP" sz="1300" b="0"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n-cs"/>
            </a:endParaRPr>
          </a:p>
        </p:txBody>
      </p:sp>
      <p:sp>
        <p:nvSpPr>
          <p:cNvPr id="77" name="テキスト ボックス 76">
            <a:extLst>
              <a:ext uri="{FF2B5EF4-FFF2-40B4-BE49-F238E27FC236}">
                <a16:creationId xmlns:a16="http://schemas.microsoft.com/office/drawing/2014/main" id="{C22248D1-E4E3-EDC5-CC0B-7AB598C2DDB8}"/>
              </a:ext>
            </a:extLst>
          </p:cNvPr>
          <p:cNvSpPr txBox="1"/>
          <p:nvPr/>
        </p:nvSpPr>
        <p:spPr>
          <a:xfrm>
            <a:off x="2231049" y="4562070"/>
            <a:ext cx="3186934"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rgbClr val="FF5050"/>
                </a:solidFill>
                <a:effectLst>
                  <a:glow rad="127000">
                    <a:prstClr val="white"/>
                  </a:glow>
                </a:effectLst>
                <a:uLnTx/>
                <a:uFillTx/>
                <a:latin typeface="Meiryo UI" panose="020B0604030504040204" pitchFamily="50" charset="-128"/>
                <a:ea typeface="Meiryo UI" panose="020B0604030504040204" pitchFamily="50" charset="-128"/>
                <a:cs typeface="+mn-cs"/>
              </a:rPr>
              <a:t>海外事業体労組に先んじて</a:t>
            </a:r>
            <a:endParaRPr kumimoji="1" lang="en-US" altLang="ja-JP" sz="1300" b="1" i="0" u="none" strike="noStrike" kern="1200" cap="none" spc="0" normalizeH="0" baseline="0" noProof="0" dirty="0">
              <a:ln>
                <a:noFill/>
              </a:ln>
              <a:solidFill>
                <a:srgbClr val="FF5050"/>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rgbClr val="FF5050"/>
                </a:solidFill>
                <a:effectLst>
                  <a:glow rad="127000">
                    <a:prstClr val="white"/>
                  </a:glow>
                </a:effectLst>
                <a:uLnTx/>
                <a:uFillTx/>
                <a:latin typeface="Meiryo UI" panose="020B0604030504040204" pitchFamily="50" charset="-128"/>
                <a:ea typeface="Meiryo UI" panose="020B0604030504040204" pitchFamily="50" charset="-128"/>
                <a:cs typeface="+mn-cs"/>
              </a:rPr>
              <a:t>日本単組がグローバル人権</a:t>
            </a:r>
            <a:r>
              <a:rPr kumimoji="1" lang="en-US" altLang="ja-JP" sz="1300" b="1" i="0" u="none" strike="noStrike" kern="1200" cap="none" spc="0" normalizeH="0" baseline="0" noProof="0" dirty="0">
                <a:ln>
                  <a:noFill/>
                </a:ln>
                <a:solidFill>
                  <a:srgbClr val="FF5050"/>
                </a:solidFill>
                <a:effectLst>
                  <a:glow rad="127000">
                    <a:prstClr val="white"/>
                  </a:glow>
                </a:effectLst>
                <a:uLnTx/>
                <a:uFillTx/>
                <a:latin typeface="Meiryo UI" panose="020B0604030504040204" pitchFamily="50" charset="-128"/>
                <a:ea typeface="Meiryo UI" panose="020B0604030504040204" pitchFamily="50" charset="-128"/>
                <a:cs typeface="+mn-cs"/>
              </a:rPr>
              <a:t>DD</a:t>
            </a:r>
            <a:r>
              <a:rPr kumimoji="1" lang="ja-JP" altLang="en-US" sz="1300" b="1" i="0" u="none" strike="noStrike" kern="1200" cap="none" spc="0" normalizeH="0" baseline="0" noProof="0" dirty="0">
                <a:ln>
                  <a:noFill/>
                </a:ln>
                <a:solidFill>
                  <a:srgbClr val="FF5050"/>
                </a:solidFill>
                <a:effectLst>
                  <a:glow rad="127000">
                    <a:prstClr val="white"/>
                  </a:glow>
                </a:effectLst>
                <a:uLnTx/>
                <a:uFillTx/>
                <a:latin typeface="Meiryo UI" panose="020B0604030504040204" pitchFamily="50" charset="-128"/>
                <a:ea typeface="Meiryo UI" panose="020B0604030504040204" pitchFamily="50" charset="-128"/>
                <a:cs typeface="+mn-cs"/>
              </a:rPr>
              <a:t>に参画</a:t>
            </a:r>
          </a:p>
        </p:txBody>
      </p:sp>
      <p:sp>
        <p:nvSpPr>
          <p:cNvPr id="78" name="テキスト ボックス 77">
            <a:extLst>
              <a:ext uri="{FF2B5EF4-FFF2-40B4-BE49-F238E27FC236}">
                <a16:creationId xmlns:a16="http://schemas.microsoft.com/office/drawing/2014/main" id="{B8A95BB3-DDCB-963D-1729-45E000D416CF}"/>
              </a:ext>
            </a:extLst>
          </p:cNvPr>
          <p:cNvSpPr txBox="1"/>
          <p:nvPr/>
        </p:nvSpPr>
        <p:spPr>
          <a:xfrm>
            <a:off x="3550211" y="3627441"/>
            <a:ext cx="3186934" cy="6924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rgbClr val="FF5050"/>
                </a:solidFill>
                <a:effectLst>
                  <a:glow rad="127000">
                    <a:prstClr val="white"/>
                  </a:glow>
                </a:effectLst>
                <a:uLnTx/>
                <a:uFillTx/>
                <a:latin typeface="Meiryo UI" panose="020B0604030504040204" pitchFamily="50" charset="-128"/>
                <a:ea typeface="Meiryo UI" panose="020B0604030504040204" pitchFamily="50" charset="-128"/>
                <a:cs typeface="+mn-cs"/>
              </a:rPr>
              <a:t>海外事業体労組が</a:t>
            </a:r>
            <a:endParaRPr kumimoji="1" lang="en-US" altLang="ja-JP" sz="1300" b="1" i="0" u="none" strike="noStrike" kern="1200" cap="none" spc="0" normalizeH="0" baseline="0" noProof="0" dirty="0">
              <a:ln>
                <a:noFill/>
              </a:ln>
              <a:solidFill>
                <a:srgbClr val="FF5050"/>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rgbClr val="FF5050"/>
                </a:solidFill>
                <a:effectLst>
                  <a:glow rad="127000">
                    <a:prstClr val="white"/>
                  </a:glow>
                </a:effectLst>
                <a:uLnTx/>
                <a:uFillTx/>
                <a:latin typeface="Meiryo UI" panose="020B0604030504040204" pitchFamily="50" charset="-128"/>
                <a:ea typeface="Meiryo UI" panose="020B0604030504040204" pitchFamily="50" charset="-128"/>
                <a:cs typeface="+mn-cs"/>
              </a:rPr>
              <a:t>海外事業体の</a:t>
            </a:r>
            <a:endParaRPr kumimoji="1" lang="en-US" altLang="ja-JP" sz="1300" b="1" i="0" u="none" strike="noStrike" kern="1200" cap="none" spc="0" normalizeH="0" baseline="0" noProof="0" dirty="0">
              <a:ln>
                <a:noFill/>
              </a:ln>
              <a:solidFill>
                <a:srgbClr val="FF5050"/>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rgbClr val="FF5050"/>
                </a:solidFill>
                <a:effectLst>
                  <a:glow rad="127000">
                    <a:prstClr val="white"/>
                  </a:glow>
                </a:effectLst>
                <a:uLnTx/>
                <a:uFillTx/>
                <a:latin typeface="Meiryo UI" panose="020B0604030504040204" pitchFamily="50" charset="-128"/>
                <a:ea typeface="Meiryo UI" panose="020B0604030504040204" pitchFamily="50" charset="-128"/>
                <a:cs typeface="+mn-cs"/>
              </a:rPr>
              <a:t>人権</a:t>
            </a:r>
            <a:r>
              <a:rPr kumimoji="1" lang="en-US" altLang="ja-JP" sz="1300" b="1" i="0" u="none" strike="noStrike" kern="1200" cap="none" spc="0" normalizeH="0" baseline="0" noProof="0" dirty="0">
                <a:ln>
                  <a:noFill/>
                </a:ln>
                <a:solidFill>
                  <a:srgbClr val="FF5050"/>
                </a:solidFill>
                <a:effectLst>
                  <a:glow rad="127000">
                    <a:prstClr val="white"/>
                  </a:glow>
                </a:effectLst>
                <a:uLnTx/>
                <a:uFillTx/>
                <a:latin typeface="Meiryo UI" panose="020B0604030504040204" pitchFamily="50" charset="-128"/>
                <a:ea typeface="Meiryo UI" panose="020B0604030504040204" pitchFamily="50" charset="-128"/>
                <a:cs typeface="+mn-cs"/>
              </a:rPr>
              <a:t>DD</a:t>
            </a:r>
            <a:r>
              <a:rPr kumimoji="1" lang="ja-JP" altLang="en-US" sz="1300" b="1" i="0" u="none" strike="noStrike" kern="1200" cap="none" spc="0" normalizeH="0" baseline="0" noProof="0" dirty="0">
                <a:ln>
                  <a:noFill/>
                </a:ln>
                <a:solidFill>
                  <a:srgbClr val="FF5050"/>
                </a:solidFill>
                <a:effectLst>
                  <a:glow rad="127000">
                    <a:prstClr val="white"/>
                  </a:glow>
                </a:effectLst>
                <a:uLnTx/>
                <a:uFillTx/>
                <a:latin typeface="Meiryo UI" panose="020B0604030504040204" pitchFamily="50" charset="-128"/>
                <a:ea typeface="Meiryo UI" panose="020B0604030504040204" pitchFamily="50" charset="-128"/>
                <a:cs typeface="+mn-cs"/>
              </a:rPr>
              <a:t>に参画</a:t>
            </a:r>
          </a:p>
        </p:txBody>
      </p:sp>
      <p:sp>
        <p:nvSpPr>
          <p:cNvPr id="7" name="正方形/長方形 6">
            <a:extLst>
              <a:ext uri="{FF2B5EF4-FFF2-40B4-BE49-F238E27FC236}">
                <a16:creationId xmlns:a16="http://schemas.microsoft.com/office/drawing/2014/main" id="{91923C52-6EF5-3D8A-BD1A-95ACD0930F67}"/>
              </a:ext>
            </a:extLst>
          </p:cNvPr>
          <p:cNvSpPr/>
          <p:nvPr/>
        </p:nvSpPr>
        <p:spPr>
          <a:xfrm>
            <a:off x="8572500" y="0"/>
            <a:ext cx="571500" cy="471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２５</a:t>
            </a:r>
          </a:p>
        </p:txBody>
      </p:sp>
    </p:spTree>
    <p:extLst>
      <p:ext uri="{BB962C8B-B14F-4D97-AF65-F5344CB8AC3E}">
        <p14:creationId xmlns:p14="http://schemas.microsoft.com/office/powerpoint/2010/main" val="1502428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正方形/長方形 93">
            <a:extLst>
              <a:ext uri="{FF2B5EF4-FFF2-40B4-BE49-F238E27FC236}">
                <a16:creationId xmlns:a16="http://schemas.microsoft.com/office/drawing/2014/main" id="{C44D94FA-C9DF-120D-3AEB-CBF3483F6826}"/>
              </a:ext>
            </a:extLst>
          </p:cNvPr>
          <p:cNvSpPr/>
          <p:nvPr/>
        </p:nvSpPr>
        <p:spPr>
          <a:xfrm>
            <a:off x="76112" y="1150754"/>
            <a:ext cx="8984988" cy="5396603"/>
          </a:xfrm>
          <a:prstGeom prst="rect">
            <a:avLst/>
          </a:prstGeom>
          <a:solidFill>
            <a:schemeClr val="bg1"/>
          </a:solidFill>
          <a:ln w="12700">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5485652E-248C-73B5-137A-7ED90122B1F5}"/>
              </a:ext>
            </a:extLst>
          </p:cNvPr>
          <p:cNvSpPr txBox="1"/>
          <p:nvPr/>
        </p:nvSpPr>
        <p:spPr>
          <a:xfrm>
            <a:off x="1775792" y="9939"/>
            <a:ext cx="554934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ビジョン実現活動への人権</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DD</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の反映イメージ</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正方形/長方形 1">
            <a:extLst>
              <a:ext uri="{FF2B5EF4-FFF2-40B4-BE49-F238E27FC236}">
                <a16:creationId xmlns:a16="http://schemas.microsoft.com/office/drawing/2014/main" id="{6B3D61F2-4DEB-9C1E-5E0B-C0BCF0D240C2}"/>
              </a:ext>
            </a:extLst>
          </p:cNvPr>
          <p:cNvSpPr/>
          <p:nvPr/>
        </p:nvSpPr>
        <p:spPr>
          <a:xfrm>
            <a:off x="254894" y="4764475"/>
            <a:ext cx="8721203" cy="1705752"/>
          </a:xfrm>
          <a:prstGeom prst="rect">
            <a:avLst/>
          </a:prstGeom>
          <a:solidFill>
            <a:schemeClr val="bg1"/>
          </a:solidFill>
          <a:ln>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25" name="図 24">
            <a:extLst>
              <a:ext uri="{FF2B5EF4-FFF2-40B4-BE49-F238E27FC236}">
                <a16:creationId xmlns:a16="http://schemas.microsoft.com/office/drawing/2014/main" id="{C443498F-086F-AA46-9A6F-1DC3D7F755B9}"/>
              </a:ext>
            </a:extLst>
          </p:cNvPr>
          <p:cNvPicPr>
            <a:picLocks noChangeAspect="1"/>
          </p:cNvPicPr>
          <p:nvPr/>
        </p:nvPicPr>
        <p:blipFill>
          <a:blip r:embed="rId3"/>
          <a:stretch>
            <a:fillRect/>
          </a:stretch>
        </p:blipFill>
        <p:spPr>
          <a:xfrm>
            <a:off x="122935" y="4745809"/>
            <a:ext cx="363897" cy="241579"/>
          </a:xfrm>
          <a:prstGeom prst="rect">
            <a:avLst/>
          </a:prstGeom>
          <a:ln>
            <a:solidFill>
              <a:schemeClr val="tx1">
                <a:lumMod val="75000"/>
                <a:lumOff val="25000"/>
              </a:schemeClr>
            </a:solidFill>
          </a:ln>
        </p:spPr>
      </p:pic>
      <p:sp>
        <p:nvSpPr>
          <p:cNvPr id="40" name="正方形/長方形 39">
            <a:extLst>
              <a:ext uri="{FF2B5EF4-FFF2-40B4-BE49-F238E27FC236}">
                <a16:creationId xmlns:a16="http://schemas.microsoft.com/office/drawing/2014/main" id="{680719B5-BA7F-04DF-7665-A6E8C1C7C34C}"/>
              </a:ext>
            </a:extLst>
          </p:cNvPr>
          <p:cNvSpPr/>
          <p:nvPr/>
        </p:nvSpPr>
        <p:spPr>
          <a:xfrm>
            <a:off x="254893" y="2190632"/>
            <a:ext cx="8721204" cy="2475708"/>
          </a:xfrm>
          <a:prstGeom prst="rect">
            <a:avLst/>
          </a:prstGeom>
          <a:solidFill>
            <a:schemeClr val="bg1"/>
          </a:solidFill>
          <a:ln w="952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50" name="図 49">
            <a:extLst>
              <a:ext uri="{FF2B5EF4-FFF2-40B4-BE49-F238E27FC236}">
                <a16:creationId xmlns:a16="http://schemas.microsoft.com/office/drawing/2014/main" id="{9A2C12B2-6B23-E154-20CC-C2944B53F444}"/>
              </a:ext>
            </a:extLst>
          </p:cNvPr>
          <p:cNvPicPr>
            <a:picLocks noChangeAspect="1"/>
          </p:cNvPicPr>
          <p:nvPr/>
        </p:nvPicPr>
        <p:blipFill>
          <a:blip r:embed="rId4"/>
          <a:stretch>
            <a:fillRect/>
          </a:stretch>
        </p:blipFill>
        <p:spPr>
          <a:xfrm>
            <a:off x="53362" y="1050646"/>
            <a:ext cx="363897" cy="318940"/>
          </a:xfrm>
          <a:prstGeom prst="rect">
            <a:avLst/>
          </a:prstGeom>
          <a:ln>
            <a:solidFill>
              <a:schemeClr val="tx1">
                <a:lumMod val="75000"/>
                <a:lumOff val="25000"/>
              </a:schemeClr>
            </a:solidFill>
          </a:ln>
        </p:spPr>
      </p:pic>
      <p:sp>
        <p:nvSpPr>
          <p:cNvPr id="51" name="テキスト ボックス 50">
            <a:extLst>
              <a:ext uri="{FF2B5EF4-FFF2-40B4-BE49-F238E27FC236}">
                <a16:creationId xmlns:a16="http://schemas.microsoft.com/office/drawing/2014/main" id="{9E35DD3F-2E0E-02AD-F6CE-F2C8E2F2FF80}"/>
              </a:ext>
            </a:extLst>
          </p:cNvPr>
          <p:cNvSpPr txBox="1"/>
          <p:nvPr/>
        </p:nvSpPr>
        <p:spPr>
          <a:xfrm>
            <a:off x="407320" y="1133849"/>
            <a:ext cx="870704"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グローバル</a:t>
            </a:r>
          </a:p>
        </p:txBody>
      </p:sp>
      <p:sp>
        <p:nvSpPr>
          <p:cNvPr id="111" name="矢印: 右 110">
            <a:extLst>
              <a:ext uri="{FF2B5EF4-FFF2-40B4-BE49-F238E27FC236}">
                <a16:creationId xmlns:a16="http://schemas.microsoft.com/office/drawing/2014/main" id="{EB73AC1A-5A3A-ED8B-67D8-C807860D02E2}"/>
              </a:ext>
            </a:extLst>
          </p:cNvPr>
          <p:cNvSpPr/>
          <p:nvPr/>
        </p:nvSpPr>
        <p:spPr>
          <a:xfrm rot="16200000">
            <a:off x="-1060488" y="3835994"/>
            <a:ext cx="4231011" cy="242079"/>
          </a:xfrm>
          <a:prstGeom prst="rightArrow">
            <a:avLst>
              <a:gd name="adj1" fmla="val 100000"/>
              <a:gd name="adj2" fmla="val 4868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2" name="矢印: 右 111">
            <a:extLst>
              <a:ext uri="{FF2B5EF4-FFF2-40B4-BE49-F238E27FC236}">
                <a16:creationId xmlns:a16="http://schemas.microsoft.com/office/drawing/2014/main" id="{3A87EE38-02BF-0C80-3A1A-35D791617205}"/>
              </a:ext>
            </a:extLst>
          </p:cNvPr>
          <p:cNvSpPr/>
          <p:nvPr/>
        </p:nvSpPr>
        <p:spPr>
          <a:xfrm rot="16200000">
            <a:off x="-36172" y="4290536"/>
            <a:ext cx="3520702" cy="242079"/>
          </a:xfrm>
          <a:prstGeom prst="rightArrow">
            <a:avLst>
              <a:gd name="adj1" fmla="val 100000"/>
              <a:gd name="adj2" fmla="val 4868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3" name="矢印: 右 112">
            <a:extLst>
              <a:ext uri="{FF2B5EF4-FFF2-40B4-BE49-F238E27FC236}">
                <a16:creationId xmlns:a16="http://schemas.microsoft.com/office/drawing/2014/main" id="{F2C38EAE-0E7F-80ED-AFF2-3582466176DB}"/>
              </a:ext>
            </a:extLst>
          </p:cNvPr>
          <p:cNvSpPr/>
          <p:nvPr/>
        </p:nvSpPr>
        <p:spPr>
          <a:xfrm rot="16200000">
            <a:off x="1685446" y="4739869"/>
            <a:ext cx="1555823" cy="242079"/>
          </a:xfrm>
          <a:prstGeom prst="rightArrow">
            <a:avLst>
              <a:gd name="adj1" fmla="val 100000"/>
              <a:gd name="adj2" fmla="val 4868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4" name="テキスト ボックス 113">
            <a:extLst>
              <a:ext uri="{FF2B5EF4-FFF2-40B4-BE49-F238E27FC236}">
                <a16:creationId xmlns:a16="http://schemas.microsoft.com/office/drawing/2014/main" id="{08902E41-BD11-C2FC-C804-9593A7000EC6}"/>
              </a:ext>
            </a:extLst>
          </p:cNvPr>
          <p:cNvSpPr txBox="1"/>
          <p:nvPr/>
        </p:nvSpPr>
        <p:spPr>
          <a:xfrm>
            <a:off x="715141" y="4752869"/>
            <a:ext cx="196807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1F497D"/>
                </a:solidFill>
                <a:effectLst>
                  <a:glow rad="127000">
                    <a:prstClr val="white"/>
                  </a:glow>
                </a:effectLst>
                <a:uLnTx/>
                <a:uFillTx/>
                <a:latin typeface="Meiryo UI" panose="020B0604030504040204" pitchFamily="50" charset="-128"/>
                <a:ea typeface="Meiryo UI" panose="020B0604030504040204" pitchFamily="50" charset="-128"/>
                <a:cs typeface="+mn-cs"/>
              </a:rPr>
              <a:t>各カウンターパートとの</a:t>
            </a:r>
            <a:endParaRPr kumimoji="1" lang="en-US" altLang="ja-JP" sz="1200" b="0" i="0" u="none" strike="noStrike" kern="1200" cap="none" spc="0" normalizeH="0" baseline="0" noProof="0" dirty="0">
              <a:ln>
                <a:noFill/>
              </a:ln>
              <a:solidFill>
                <a:srgbClr val="1F497D"/>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1F497D"/>
                </a:solidFill>
                <a:effectLst>
                  <a:glow rad="127000">
                    <a:prstClr val="white"/>
                  </a:glow>
                </a:effectLst>
                <a:uLnTx/>
                <a:uFillTx/>
                <a:latin typeface="Meiryo UI" panose="020B0604030504040204" pitchFamily="50" charset="-128"/>
                <a:ea typeface="Meiryo UI" panose="020B0604030504040204" pitchFamily="50" charset="-128"/>
                <a:cs typeface="+mn-cs"/>
              </a:rPr>
              <a:t>ネットワーキングと</a:t>
            </a:r>
            <a:endParaRPr kumimoji="1" lang="en-US" altLang="ja-JP" sz="1200" b="0" i="0" u="none" strike="noStrike" kern="1200" cap="none" spc="0" normalizeH="0" baseline="0" noProof="0" dirty="0">
              <a:ln>
                <a:noFill/>
              </a:ln>
              <a:solidFill>
                <a:srgbClr val="1F497D"/>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sng" strike="noStrike" kern="1200" cap="none" spc="0" normalizeH="0" baseline="0" noProof="0" dirty="0">
                <a:ln>
                  <a:noFill/>
                </a:ln>
                <a:solidFill>
                  <a:srgbClr val="FF5050"/>
                </a:solidFill>
                <a:effectLst>
                  <a:glow rad="127000">
                    <a:prstClr val="white"/>
                  </a:glow>
                </a:effectLst>
                <a:uLnTx/>
                <a:uFillTx/>
                <a:latin typeface="Meiryo UI" panose="020B0604030504040204" pitchFamily="50" charset="-128"/>
                <a:ea typeface="Meiryo UI" panose="020B0604030504040204" pitchFamily="50" charset="-128"/>
                <a:cs typeface="+mn-cs"/>
              </a:rPr>
              <a:t>人権</a:t>
            </a:r>
            <a:r>
              <a:rPr kumimoji="1" lang="en-US" altLang="ja-JP" sz="1200" b="0" i="0" u="sng" strike="noStrike" kern="1200" cap="none" spc="0" normalizeH="0" baseline="0" noProof="0" dirty="0">
                <a:ln>
                  <a:noFill/>
                </a:ln>
                <a:solidFill>
                  <a:srgbClr val="FF5050"/>
                </a:solidFill>
                <a:effectLst>
                  <a:glow rad="127000">
                    <a:prstClr val="white"/>
                  </a:glow>
                </a:effectLst>
                <a:uLnTx/>
                <a:uFillTx/>
                <a:latin typeface="Meiryo UI" panose="020B0604030504040204" pitchFamily="50" charset="-128"/>
                <a:ea typeface="Meiryo UI" panose="020B0604030504040204" pitchFamily="50" charset="-128"/>
                <a:cs typeface="+mn-cs"/>
              </a:rPr>
              <a:t>DD</a:t>
            </a:r>
            <a:r>
              <a:rPr kumimoji="1" lang="ja-JP" altLang="en-US" sz="1200" b="0" i="0" u="sng" strike="noStrike" kern="1200" cap="none" spc="0" normalizeH="0" baseline="0" noProof="0" dirty="0">
                <a:ln>
                  <a:noFill/>
                </a:ln>
                <a:solidFill>
                  <a:srgbClr val="FF5050"/>
                </a:solidFill>
                <a:effectLst>
                  <a:glow rad="127000">
                    <a:prstClr val="white"/>
                  </a:glow>
                </a:effectLst>
                <a:uLnTx/>
                <a:uFillTx/>
                <a:latin typeface="Meiryo UI" panose="020B0604030504040204" pitchFamily="50" charset="-128"/>
                <a:ea typeface="Meiryo UI" panose="020B0604030504040204" pitchFamily="50" charset="-128"/>
                <a:cs typeface="+mn-cs"/>
              </a:rPr>
              <a:t>含む</a:t>
            </a:r>
            <a:r>
              <a:rPr kumimoji="1" lang="ja-JP" altLang="en-US" sz="1200" b="0" i="0" u="none" strike="noStrike" kern="1200" cap="none" spc="0" normalizeH="0" baseline="0" noProof="0" dirty="0">
                <a:ln>
                  <a:noFill/>
                </a:ln>
                <a:solidFill>
                  <a:srgbClr val="1F497D"/>
                </a:solidFill>
                <a:effectLst>
                  <a:glow rad="127000">
                    <a:prstClr val="white"/>
                  </a:glow>
                </a:effectLst>
                <a:uLnTx/>
                <a:uFillTx/>
                <a:latin typeface="Meiryo UI" panose="020B0604030504040204" pitchFamily="50" charset="-128"/>
                <a:ea typeface="Meiryo UI" panose="020B0604030504040204" pitchFamily="50" charset="-128"/>
                <a:cs typeface="+mn-cs"/>
              </a:rPr>
              <a:t>ビジョン訴求</a:t>
            </a:r>
            <a:endParaRPr kumimoji="1" lang="en-US" altLang="ja-JP" sz="1200" b="0" i="0" u="none" strike="noStrike" kern="1200" cap="none" spc="0" normalizeH="0" baseline="0" noProof="0" dirty="0">
              <a:ln>
                <a:noFill/>
              </a:ln>
              <a:solidFill>
                <a:srgbClr val="1F497D"/>
              </a:solidFill>
              <a:effectLst>
                <a:glow rad="127000">
                  <a:prstClr val="white"/>
                </a:glow>
              </a:effectLst>
              <a:uLnTx/>
              <a:uFillTx/>
              <a:latin typeface="Meiryo UI" panose="020B0604030504040204" pitchFamily="50" charset="-128"/>
              <a:ea typeface="Meiryo UI" panose="020B0604030504040204" pitchFamily="50" charset="-128"/>
              <a:cs typeface="+mn-cs"/>
            </a:endParaRPr>
          </a:p>
        </p:txBody>
      </p:sp>
      <p:sp>
        <p:nvSpPr>
          <p:cNvPr id="105" name="正方形/長方形 104">
            <a:extLst>
              <a:ext uri="{FF2B5EF4-FFF2-40B4-BE49-F238E27FC236}">
                <a16:creationId xmlns:a16="http://schemas.microsoft.com/office/drawing/2014/main" id="{DE756A06-2968-E02B-6858-1DC2826B0E0C}"/>
              </a:ext>
            </a:extLst>
          </p:cNvPr>
          <p:cNvSpPr/>
          <p:nvPr/>
        </p:nvSpPr>
        <p:spPr>
          <a:xfrm>
            <a:off x="2063359" y="2843574"/>
            <a:ext cx="2588506" cy="1279539"/>
          </a:xfrm>
          <a:prstGeom prst="rect">
            <a:avLst/>
          </a:prstGeom>
          <a:solidFill>
            <a:schemeClr val="bg1"/>
          </a:solidFill>
          <a:ln>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117" name="矢印: 右 116">
            <a:extLst>
              <a:ext uri="{FF2B5EF4-FFF2-40B4-BE49-F238E27FC236}">
                <a16:creationId xmlns:a16="http://schemas.microsoft.com/office/drawing/2014/main" id="{F22F01C4-0F62-6926-7044-015BB382888A}"/>
              </a:ext>
            </a:extLst>
          </p:cNvPr>
          <p:cNvSpPr/>
          <p:nvPr/>
        </p:nvSpPr>
        <p:spPr>
          <a:xfrm rot="5400000">
            <a:off x="2153801" y="1623181"/>
            <a:ext cx="1106723" cy="796108"/>
          </a:xfrm>
          <a:prstGeom prst="rightArrow">
            <a:avLst>
              <a:gd name="adj1" fmla="val 100000"/>
              <a:gd name="adj2" fmla="val 5690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02" name="正方形/長方形 101">
            <a:extLst>
              <a:ext uri="{FF2B5EF4-FFF2-40B4-BE49-F238E27FC236}">
                <a16:creationId xmlns:a16="http://schemas.microsoft.com/office/drawing/2014/main" id="{4A5C2637-3634-E77A-66D3-D6BEE42317E1}"/>
              </a:ext>
            </a:extLst>
          </p:cNvPr>
          <p:cNvSpPr/>
          <p:nvPr/>
        </p:nvSpPr>
        <p:spPr>
          <a:xfrm>
            <a:off x="254893" y="1452997"/>
            <a:ext cx="3810209" cy="439338"/>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国際労働団体</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IndustriALL</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UNI</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など</a:t>
            </a:r>
            <a:endPar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118" name="テキスト ボックス 117">
            <a:extLst>
              <a:ext uri="{FF2B5EF4-FFF2-40B4-BE49-F238E27FC236}">
                <a16:creationId xmlns:a16="http://schemas.microsoft.com/office/drawing/2014/main" id="{D348E4D3-365B-7C6D-9C13-62C8DE4614B3}"/>
              </a:ext>
            </a:extLst>
          </p:cNvPr>
          <p:cNvSpPr txBox="1"/>
          <p:nvPr/>
        </p:nvSpPr>
        <p:spPr>
          <a:xfrm>
            <a:off x="2044893" y="1939776"/>
            <a:ext cx="133501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lumMod val="75000"/>
                    <a:lumOff val="25000"/>
                  </a:prstClr>
                </a:solidFill>
                <a:effectLst>
                  <a:glow rad="127000">
                    <a:prstClr val="white"/>
                  </a:glow>
                </a:effectLst>
                <a:uLnTx/>
                <a:uFillTx/>
                <a:latin typeface="Meiryo UI" panose="020B0604030504040204" pitchFamily="50" charset="-128"/>
                <a:ea typeface="Meiryo UI" panose="020B0604030504040204" pitchFamily="50" charset="-128"/>
                <a:cs typeface="+mn-cs"/>
              </a:rPr>
              <a:t>連携</a:t>
            </a:r>
          </a:p>
        </p:txBody>
      </p:sp>
      <p:sp>
        <p:nvSpPr>
          <p:cNvPr id="128" name="テキスト ボックス 127">
            <a:extLst>
              <a:ext uri="{FF2B5EF4-FFF2-40B4-BE49-F238E27FC236}">
                <a16:creationId xmlns:a16="http://schemas.microsoft.com/office/drawing/2014/main" id="{19914454-3745-3734-7855-C0C338B15229}"/>
              </a:ext>
            </a:extLst>
          </p:cNvPr>
          <p:cNvSpPr txBox="1"/>
          <p:nvPr/>
        </p:nvSpPr>
        <p:spPr>
          <a:xfrm>
            <a:off x="4695117" y="1157566"/>
            <a:ext cx="1030264"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労働者側</a:t>
            </a:r>
          </a:p>
        </p:txBody>
      </p:sp>
      <p:sp>
        <p:nvSpPr>
          <p:cNvPr id="107" name="テキスト ボックス 106">
            <a:extLst>
              <a:ext uri="{FF2B5EF4-FFF2-40B4-BE49-F238E27FC236}">
                <a16:creationId xmlns:a16="http://schemas.microsoft.com/office/drawing/2014/main" id="{E4B44C36-3FAE-43AA-B396-623A046FDB6C}"/>
              </a:ext>
            </a:extLst>
          </p:cNvPr>
          <p:cNvSpPr txBox="1"/>
          <p:nvPr/>
        </p:nvSpPr>
        <p:spPr>
          <a:xfrm>
            <a:off x="2031232" y="2818694"/>
            <a:ext cx="99684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労組連合会</a:t>
            </a:r>
          </a:p>
        </p:txBody>
      </p:sp>
      <p:sp>
        <p:nvSpPr>
          <p:cNvPr id="60" name="正方形/長方形 59">
            <a:extLst>
              <a:ext uri="{FF2B5EF4-FFF2-40B4-BE49-F238E27FC236}">
                <a16:creationId xmlns:a16="http://schemas.microsoft.com/office/drawing/2014/main" id="{D0B74D49-B9C4-E477-B8B1-EE3960338BA1}"/>
              </a:ext>
            </a:extLst>
          </p:cNvPr>
          <p:cNvSpPr/>
          <p:nvPr/>
        </p:nvSpPr>
        <p:spPr>
          <a:xfrm>
            <a:off x="5741513" y="1164236"/>
            <a:ext cx="3311501" cy="5382000"/>
          </a:xfrm>
          <a:prstGeom prst="rect">
            <a:avLst/>
          </a:prstGeom>
          <a:solidFill>
            <a:srgbClr val="FBE5D6">
              <a:alpha val="69804"/>
            </a:srgbClr>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9" name="楕円 48">
            <a:extLst>
              <a:ext uri="{FF2B5EF4-FFF2-40B4-BE49-F238E27FC236}">
                <a16:creationId xmlns:a16="http://schemas.microsoft.com/office/drawing/2014/main" id="{6EAC45CB-A275-2B91-3EDE-8671286494FC}"/>
              </a:ext>
            </a:extLst>
          </p:cNvPr>
          <p:cNvSpPr/>
          <p:nvPr/>
        </p:nvSpPr>
        <p:spPr>
          <a:xfrm>
            <a:off x="6748120" y="2420043"/>
            <a:ext cx="144000" cy="144000"/>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2" name="楕円 51">
            <a:extLst>
              <a:ext uri="{FF2B5EF4-FFF2-40B4-BE49-F238E27FC236}">
                <a16:creationId xmlns:a16="http://schemas.microsoft.com/office/drawing/2014/main" id="{4678BCF1-F79B-9380-0C42-37977E4B6C02}"/>
              </a:ext>
            </a:extLst>
          </p:cNvPr>
          <p:cNvSpPr/>
          <p:nvPr/>
        </p:nvSpPr>
        <p:spPr>
          <a:xfrm>
            <a:off x="6939521" y="2420043"/>
            <a:ext cx="144000" cy="144000"/>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7" name="テキスト ボックス 56">
            <a:extLst>
              <a:ext uri="{FF2B5EF4-FFF2-40B4-BE49-F238E27FC236}">
                <a16:creationId xmlns:a16="http://schemas.microsoft.com/office/drawing/2014/main" id="{37E2FAD9-3876-5EC5-6C27-17DF4557FCAE}"/>
              </a:ext>
            </a:extLst>
          </p:cNvPr>
          <p:cNvSpPr txBox="1"/>
          <p:nvPr/>
        </p:nvSpPr>
        <p:spPr>
          <a:xfrm>
            <a:off x="5985219" y="1027837"/>
            <a:ext cx="293018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FF5050"/>
                </a:solidFill>
                <a:effectLst>
                  <a:glow rad="127000">
                    <a:prstClr val="white"/>
                  </a:glow>
                </a:effectLst>
                <a:uLnTx/>
                <a:uFillTx/>
                <a:latin typeface="Meiryo UI" panose="020B0604030504040204" pitchFamily="50" charset="-128"/>
                <a:ea typeface="Meiryo UI" panose="020B0604030504040204" pitchFamily="50" charset="-128"/>
                <a:cs typeface="+mn-cs"/>
              </a:rPr>
              <a:t>&lt;</a:t>
            </a:r>
            <a:r>
              <a:rPr kumimoji="1" lang="ja-JP" altLang="en-US" sz="1600" b="1" i="0" u="none" strike="noStrike" kern="1200" cap="none" spc="0" normalizeH="0" baseline="0" noProof="0" dirty="0">
                <a:ln>
                  <a:noFill/>
                </a:ln>
                <a:solidFill>
                  <a:srgbClr val="FF5050"/>
                </a:solidFill>
                <a:effectLst>
                  <a:glow rad="127000">
                    <a:prstClr val="white"/>
                  </a:glow>
                </a:effectLst>
                <a:uLnTx/>
                <a:uFillTx/>
                <a:latin typeface="Meiryo UI" panose="020B0604030504040204" pitchFamily="50" charset="-128"/>
                <a:ea typeface="Meiryo UI" panose="020B0604030504040204" pitchFamily="50" charset="-128"/>
                <a:cs typeface="+mn-cs"/>
              </a:rPr>
              <a:t>人権</a:t>
            </a:r>
            <a:r>
              <a:rPr kumimoji="1" lang="en-US" altLang="ja-JP" sz="1600" b="1" i="0" u="none" strike="noStrike" kern="1200" cap="none" spc="0" normalizeH="0" baseline="0" noProof="0" dirty="0">
                <a:ln>
                  <a:noFill/>
                </a:ln>
                <a:solidFill>
                  <a:srgbClr val="FF5050"/>
                </a:solidFill>
                <a:effectLst>
                  <a:glow rad="127000">
                    <a:prstClr val="white"/>
                  </a:glow>
                </a:effectLst>
                <a:uLnTx/>
                <a:uFillTx/>
                <a:latin typeface="Meiryo UI" panose="020B0604030504040204" pitchFamily="50" charset="-128"/>
                <a:ea typeface="Meiryo UI" panose="020B0604030504040204" pitchFamily="50" charset="-128"/>
                <a:cs typeface="+mn-cs"/>
              </a:rPr>
              <a:t>DD</a:t>
            </a:r>
            <a:r>
              <a:rPr kumimoji="1" lang="ja-JP" altLang="en-US" sz="1600" b="1" i="0" u="none" strike="noStrike" kern="1200" cap="none" spc="0" normalizeH="0" baseline="0" noProof="0" dirty="0">
                <a:ln>
                  <a:noFill/>
                </a:ln>
                <a:solidFill>
                  <a:srgbClr val="FF5050"/>
                </a:solidFill>
                <a:effectLst>
                  <a:glow rad="127000">
                    <a:prstClr val="white"/>
                  </a:glow>
                </a:effectLst>
                <a:uLnTx/>
                <a:uFillTx/>
                <a:latin typeface="Meiryo UI" panose="020B0604030504040204" pitchFamily="50" charset="-128"/>
                <a:ea typeface="Meiryo UI" panose="020B0604030504040204" pitchFamily="50" charset="-128"/>
                <a:cs typeface="+mn-cs"/>
              </a:rPr>
              <a:t>のスコープ</a:t>
            </a:r>
            <a:r>
              <a:rPr kumimoji="1" lang="en-US" altLang="ja-JP" sz="1600" b="1" i="0" u="none" strike="noStrike" kern="1200" cap="none" spc="0" normalizeH="0" baseline="0" noProof="0" dirty="0">
                <a:ln>
                  <a:noFill/>
                </a:ln>
                <a:solidFill>
                  <a:srgbClr val="FF5050"/>
                </a:solidFill>
                <a:effectLst>
                  <a:glow rad="127000">
                    <a:prstClr val="white"/>
                  </a:glow>
                </a:effectLst>
                <a:uLnTx/>
                <a:uFillTx/>
                <a:latin typeface="Meiryo UI" panose="020B0604030504040204" pitchFamily="50" charset="-128"/>
                <a:ea typeface="Meiryo UI" panose="020B0604030504040204" pitchFamily="50" charset="-128"/>
                <a:cs typeface="+mn-cs"/>
              </a:rPr>
              <a:t>&gt;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各国、そしてグローバルに広がる</a:t>
            </a:r>
            <a:endParaRPr kumimoji="1" lang="en-US" altLang="ja-JP" sz="14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サプライチェーン・バリューチェーン</a:t>
            </a:r>
          </a:p>
        </p:txBody>
      </p:sp>
      <p:sp>
        <p:nvSpPr>
          <p:cNvPr id="73" name="正方形/長方形 72">
            <a:extLst>
              <a:ext uri="{FF2B5EF4-FFF2-40B4-BE49-F238E27FC236}">
                <a16:creationId xmlns:a16="http://schemas.microsoft.com/office/drawing/2014/main" id="{69ED6ECA-6DB3-136D-AA56-C1029214F170}"/>
              </a:ext>
            </a:extLst>
          </p:cNvPr>
          <p:cNvSpPr/>
          <p:nvPr/>
        </p:nvSpPr>
        <p:spPr>
          <a:xfrm>
            <a:off x="2689276" y="3066250"/>
            <a:ext cx="5739107" cy="1520451"/>
          </a:xfrm>
          <a:prstGeom prst="rect">
            <a:avLst/>
          </a:prstGeom>
          <a:solidFill>
            <a:schemeClr val="bg1"/>
          </a:solidFill>
          <a:ln w="19050">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1" name="正方形/長方形 60">
            <a:extLst>
              <a:ext uri="{FF2B5EF4-FFF2-40B4-BE49-F238E27FC236}">
                <a16:creationId xmlns:a16="http://schemas.microsoft.com/office/drawing/2014/main" id="{D5854B10-CC9D-900A-8FD3-B92C96C6B704}"/>
              </a:ext>
            </a:extLst>
          </p:cNvPr>
          <p:cNvSpPr/>
          <p:nvPr/>
        </p:nvSpPr>
        <p:spPr>
          <a:xfrm rot="5400000">
            <a:off x="6332669" y="2492408"/>
            <a:ext cx="1494000" cy="2671425"/>
          </a:xfrm>
          <a:prstGeom prst="rect">
            <a:avLst/>
          </a:prstGeom>
          <a:solidFill>
            <a:srgbClr val="FBE5D6">
              <a:alpha val="69804"/>
            </a:srgbClr>
          </a:solidFill>
          <a:ln>
            <a:solidFill>
              <a:srgbClr val="FBE5D6">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9" name="矢印: 左右 108">
            <a:extLst>
              <a:ext uri="{FF2B5EF4-FFF2-40B4-BE49-F238E27FC236}">
                <a16:creationId xmlns:a16="http://schemas.microsoft.com/office/drawing/2014/main" id="{5FCDBAA3-5CBC-62D2-EF82-993156643685}"/>
              </a:ext>
            </a:extLst>
          </p:cNvPr>
          <p:cNvSpPr/>
          <p:nvPr/>
        </p:nvSpPr>
        <p:spPr>
          <a:xfrm rot="10800000">
            <a:off x="4790667" y="3359378"/>
            <a:ext cx="1936522" cy="175985"/>
          </a:xfrm>
          <a:prstGeom prst="leftRightArrow">
            <a:avLst>
              <a:gd name="adj1" fmla="val 100000"/>
              <a:gd name="adj2"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7" name="テキスト ボックス 36">
            <a:extLst>
              <a:ext uri="{FF2B5EF4-FFF2-40B4-BE49-F238E27FC236}">
                <a16:creationId xmlns:a16="http://schemas.microsoft.com/office/drawing/2014/main" id="{DD70584D-AFF2-CCE5-0ABE-56718DEE32C3}"/>
              </a:ext>
            </a:extLst>
          </p:cNvPr>
          <p:cNvSpPr txBox="1"/>
          <p:nvPr/>
        </p:nvSpPr>
        <p:spPr>
          <a:xfrm>
            <a:off x="4805721" y="3313786"/>
            <a:ext cx="191788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white"/>
                </a:solidFill>
                <a:effectLst>
                  <a:glow rad="127000">
                    <a:srgbClr val="4F81BD"/>
                  </a:glow>
                </a:effectLst>
                <a:uLnTx/>
                <a:uFillTx/>
                <a:latin typeface="Meiryo UI" panose="020B0604030504040204" pitchFamily="50" charset="-128"/>
                <a:ea typeface="Meiryo UI" panose="020B0604030504040204" pitchFamily="50" charset="-128"/>
                <a:cs typeface="+mn-cs"/>
              </a:rPr>
              <a:t>建設的労使関係 理解と共有</a:t>
            </a:r>
            <a:endParaRPr kumimoji="1" lang="en-US" altLang="ja-JP" sz="1100" b="0" i="0" u="none" strike="noStrike" kern="1200" cap="none" spc="0" normalizeH="0" baseline="0" noProof="0" dirty="0">
              <a:ln>
                <a:noFill/>
              </a:ln>
              <a:solidFill>
                <a:prstClr val="white"/>
              </a:solidFill>
              <a:effectLst>
                <a:glow rad="127000">
                  <a:srgbClr val="4F81BD"/>
                </a:glow>
              </a:effectLst>
              <a:uLnTx/>
              <a:uFillTx/>
              <a:latin typeface="Meiryo UI" panose="020B0604030504040204" pitchFamily="50" charset="-128"/>
              <a:ea typeface="Meiryo UI" panose="020B0604030504040204" pitchFamily="50" charset="-128"/>
              <a:cs typeface="+mn-cs"/>
            </a:endParaRPr>
          </a:p>
        </p:txBody>
      </p:sp>
      <p:sp>
        <p:nvSpPr>
          <p:cNvPr id="110" name="矢印: 左右 109">
            <a:extLst>
              <a:ext uri="{FF2B5EF4-FFF2-40B4-BE49-F238E27FC236}">
                <a16:creationId xmlns:a16="http://schemas.microsoft.com/office/drawing/2014/main" id="{5262993B-5E5F-9F65-1626-2EF56BE9980F}"/>
              </a:ext>
            </a:extLst>
          </p:cNvPr>
          <p:cNvSpPr/>
          <p:nvPr/>
        </p:nvSpPr>
        <p:spPr>
          <a:xfrm rot="10800000">
            <a:off x="4790667" y="3710736"/>
            <a:ext cx="1936522" cy="169565"/>
          </a:xfrm>
          <a:prstGeom prst="leftRightArrow">
            <a:avLst>
              <a:gd name="adj1" fmla="val 100000"/>
              <a:gd name="adj2"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9" name="テキスト ボックス 38">
            <a:extLst>
              <a:ext uri="{FF2B5EF4-FFF2-40B4-BE49-F238E27FC236}">
                <a16:creationId xmlns:a16="http://schemas.microsoft.com/office/drawing/2014/main" id="{D303F0B0-E954-AE5A-23B5-A67AF9526E7C}"/>
              </a:ext>
            </a:extLst>
          </p:cNvPr>
          <p:cNvSpPr txBox="1"/>
          <p:nvPr/>
        </p:nvSpPr>
        <p:spPr>
          <a:xfrm>
            <a:off x="4586939" y="3666172"/>
            <a:ext cx="238248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white"/>
                </a:solidFill>
                <a:effectLst>
                  <a:glow rad="127000">
                    <a:srgbClr val="4F81BD"/>
                  </a:glow>
                </a:effectLst>
                <a:uLnTx/>
                <a:uFillTx/>
                <a:latin typeface="Meiryo UI" panose="020B0604030504040204" pitchFamily="50" charset="-128"/>
                <a:ea typeface="Meiryo UI" panose="020B0604030504040204" pitchFamily="50" charset="-128"/>
                <a:cs typeface="+mn-cs"/>
              </a:rPr>
              <a:t>労使対話 実践と仕組み化</a:t>
            </a:r>
            <a:endParaRPr kumimoji="1" lang="en-US" altLang="ja-JP" sz="1100" b="0" i="0" u="none" strike="noStrike" kern="1200" cap="none" spc="0" normalizeH="0" baseline="0" noProof="0" dirty="0">
              <a:ln>
                <a:noFill/>
              </a:ln>
              <a:solidFill>
                <a:prstClr val="white"/>
              </a:solidFill>
              <a:effectLst>
                <a:glow rad="127000">
                  <a:srgbClr val="4F81BD"/>
                </a:glow>
              </a:effectLst>
              <a:uLnTx/>
              <a:uFillTx/>
              <a:latin typeface="Meiryo UI" panose="020B0604030504040204" pitchFamily="50" charset="-128"/>
              <a:ea typeface="Meiryo UI" panose="020B0604030504040204" pitchFamily="50" charset="-128"/>
              <a:cs typeface="+mn-cs"/>
            </a:endParaRPr>
          </a:p>
        </p:txBody>
      </p:sp>
      <p:sp>
        <p:nvSpPr>
          <p:cNvPr id="74" name="テキスト ボックス 73">
            <a:extLst>
              <a:ext uri="{FF2B5EF4-FFF2-40B4-BE49-F238E27FC236}">
                <a16:creationId xmlns:a16="http://schemas.microsoft.com/office/drawing/2014/main" id="{0E10C60E-7BDF-272B-EBAA-C9EFAE3B87A1}"/>
              </a:ext>
            </a:extLst>
          </p:cNvPr>
          <p:cNvSpPr txBox="1"/>
          <p:nvPr/>
        </p:nvSpPr>
        <p:spPr>
          <a:xfrm>
            <a:off x="3001266" y="2907067"/>
            <a:ext cx="556949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70C0"/>
                </a:solidFill>
                <a:effectLst>
                  <a:glow rad="127000">
                    <a:prstClr val="white"/>
                  </a:glow>
                </a:effectLst>
                <a:uLnTx/>
                <a:uFillTx/>
                <a:latin typeface="Meiryo UI" panose="020B0604030504040204" pitchFamily="50" charset="-128"/>
                <a:ea typeface="Meiryo UI" panose="020B0604030504040204" pitchFamily="50" charset="-128"/>
                <a:cs typeface="+mn-cs"/>
              </a:rPr>
              <a:t>日系自動車企業 海外事業体</a:t>
            </a:r>
          </a:p>
        </p:txBody>
      </p:sp>
      <p:sp>
        <p:nvSpPr>
          <p:cNvPr id="108" name="矢印: 右 107">
            <a:extLst>
              <a:ext uri="{FF2B5EF4-FFF2-40B4-BE49-F238E27FC236}">
                <a16:creationId xmlns:a16="http://schemas.microsoft.com/office/drawing/2014/main" id="{DA65E83E-8955-3844-081D-BB1F2866107D}"/>
              </a:ext>
            </a:extLst>
          </p:cNvPr>
          <p:cNvSpPr/>
          <p:nvPr/>
        </p:nvSpPr>
        <p:spPr>
          <a:xfrm rot="16200000">
            <a:off x="2936434" y="4072047"/>
            <a:ext cx="908416" cy="833002"/>
          </a:xfrm>
          <a:prstGeom prst="rightArrow">
            <a:avLst>
              <a:gd name="adj1" fmla="val 100000"/>
              <a:gd name="adj2" fmla="val 4868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0" name="テキスト ボックス 29">
            <a:extLst>
              <a:ext uri="{FF2B5EF4-FFF2-40B4-BE49-F238E27FC236}">
                <a16:creationId xmlns:a16="http://schemas.microsoft.com/office/drawing/2014/main" id="{4A6C8194-6E2D-D012-2172-2091C8A56606}"/>
              </a:ext>
            </a:extLst>
          </p:cNvPr>
          <p:cNvSpPr txBox="1"/>
          <p:nvPr/>
        </p:nvSpPr>
        <p:spPr>
          <a:xfrm>
            <a:off x="2681530" y="4308129"/>
            <a:ext cx="1412949"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1F497D"/>
                </a:solidFill>
                <a:effectLst>
                  <a:glow rad="127000">
                    <a:prstClr val="white"/>
                  </a:glow>
                </a:effectLst>
                <a:uLnTx/>
                <a:uFillTx/>
                <a:latin typeface="Meiryo UI" panose="020B0604030504040204" pitchFamily="50" charset="-128"/>
                <a:ea typeface="Meiryo UI" panose="020B0604030504040204" pitchFamily="50" charset="-128"/>
                <a:cs typeface="+mn-cs"/>
              </a:rPr>
              <a:t>ネットワーキングと</a:t>
            </a:r>
            <a:endParaRPr kumimoji="1" lang="en-US" altLang="ja-JP" sz="1100" b="0" i="0" u="none" strike="noStrike" kern="1200" cap="none" spc="0" normalizeH="0" baseline="0" noProof="0" dirty="0">
              <a:ln>
                <a:noFill/>
              </a:ln>
              <a:solidFill>
                <a:srgbClr val="1F497D"/>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sng" strike="noStrike" kern="1200" cap="none" spc="0" normalizeH="0" baseline="0" noProof="0" dirty="0">
                <a:ln>
                  <a:noFill/>
                </a:ln>
                <a:solidFill>
                  <a:srgbClr val="FF5050"/>
                </a:solidFill>
                <a:effectLst>
                  <a:glow rad="127000">
                    <a:prstClr val="white"/>
                  </a:glow>
                </a:effectLst>
                <a:uLnTx/>
                <a:uFillTx/>
                <a:latin typeface="Meiryo UI" panose="020B0604030504040204" pitchFamily="50" charset="-128"/>
                <a:ea typeface="Meiryo UI" panose="020B0604030504040204" pitchFamily="50" charset="-128"/>
                <a:cs typeface="+mn-cs"/>
              </a:rPr>
              <a:t>人権</a:t>
            </a:r>
            <a:r>
              <a:rPr kumimoji="1" lang="en-US" altLang="ja-JP" sz="1100" b="0" i="0" u="sng" strike="noStrike" kern="1200" cap="none" spc="0" normalizeH="0" baseline="0" noProof="0" dirty="0">
                <a:ln>
                  <a:noFill/>
                </a:ln>
                <a:solidFill>
                  <a:srgbClr val="FF5050"/>
                </a:solidFill>
                <a:effectLst>
                  <a:glow rad="127000">
                    <a:prstClr val="white"/>
                  </a:glow>
                </a:effectLst>
                <a:uLnTx/>
                <a:uFillTx/>
                <a:latin typeface="Meiryo UI" panose="020B0604030504040204" pitchFamily="50" charset="-128"/>
                <a:ea typeface="Meiryo UI" panose="020B0604030504040204" pitchFamily="50" charset="-128"/>
                <a:cs typeface="+mn-cs"/>
              </a:rPr>
              <a:t>DD</a:t>
            </a:r>
            <a:r>
              <a:rPr kumimoji="1" lang="ja-JP" altLang="en-US" sz="1100" b="0" i="0" u="sng" strike="noStrike" kern="1200" cap="none" spc="0" normalizeH="0" baseline="0" noProof="0" dirty="0">
                <a:ln>
                  <a:noFill/>
                </a:ln>
                <a:solidFill>
                  <a:srgbClr val="FF5050"/>
                </a:solidFill>
                <a:effectLst>
                  <a:glow rad="127000">
                    <a:prstClr val="white"/>
                  </a:glow>
                </a:effectLst>
                <a:uLnTx/>
                <a:uFillTx/>
                <a:latin typeface="Meiryo UI" panose="020B0604030504040204" pitchFamily="50" charset="-128"/>
                <a:ea typeface="Meiryo UI" panose="020B0604030504040204" pitchFamily="50" charset="-128"/>
                <a:cs typeface="+mn-cs"/>
              </a:rPr>
              <a:t>含む</a:t>
            </a:r>
            <a:endParaRPr kumimoji="1" lang="en-US" altLang="ja-JP" sz="1100" b="0" i="0" u="sng" strike="noStrike" kern="1200" cap="none" spc="0" normalizeH="0" baseline="0" noProof="0" dirty="0">
              <a:ln>
                <a:noFill/>
              </a:ln>
              <a:solidFill>
                <a:srgbClr val="FF5050"/>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1F497D"/>
                </a:solidFill>
                <a:effectLst>
                  <a:glow rad="127000">
                    <a:prstClr val="white"/>
                  </a:glow>
                </a:effectLst>
                <a:uLnTx/>
                <a:uFillTx/>
                <a:latin typeface="Meiryo UI" panose="020B0604030504040204" pitchFamily="50" charset="-128"/>
                <a:ea typeface="Meiryo UI" panose="020B0604030504040204" pitchFamily="50" charset="-128"/>
                <a:cs typeface="+mn-cs"/>
              </a:rPr>
              <a:t>ビジョン訴求</a:t>
            </a:r>
            <a:endParaRPr kumimoji="1" lang="en-US" altLang="ja-JP" sz="1100" b="0" i="0" u="none" strike="noStrike" kern="1200" cap="none" spc="0" normalizeH="0" baseline="0" noProof="0" dirty="0">
              <a:ln>
                <a:noFill/>
              </a:ln>
              <a:solidFill>
                <a:srgbClr val="1F497D"/>
              </a:solidFill>
              <a:effectLst>
                <a:glow rad="127000">
                  <a:prstClr val="white"/>
                </a:glow>
              </a:effectLst>
              <a:uLnTx/>
              <a:uFillTx/>
              <a:latin typeface="Meiryo UI" panose="020B0604030504040204" pitchFamily="50" charset="-128"/>
              <a:ea typeface="Meiryo UI" panose="020B0604030504040204" pitchFamily="50" charset="-128"/>
              <a:cs typeface="+mn-cs"/>
            </a:endParaRPr>
          </a:p>
        </p:txBody>
      </p:sp>
      <p:sp>
        <p:nvSpPr>
          <p:cNvPr id="27" name="矢印: 右 26">
            <a:extLst>
              <a:ext uri="{FF2B5EF4-FFF2-40B4-BE49-F238E27FC236}">
                <a16:creationId xmlns:a16="http://schemas.microsoft.com/office/drawing/2014/main" id="{F1E4FF48-2FF6-FFA0-E337-A69BEAC662E5}"/>
              </a:ext>
            </a:extLst>
          </p:cNvPr>
          <p:cNvSpPr/>
          <p:nvPr/>
        </p:nvSpPr>
        <p:spPr>
          <a:xfrm rot="5400000">
            <a:off x="3903377" y="4325161"/>
            <a:ext cx="818339" cy="506115"/>
          </a:xfrm>
          <a:prstGeom prst="rightArrow">
            <a:avLst>
              <a:gd name="adj1" fmla="val 100000"/>
              <a:gd name="adj2" fmla="val 44159"/>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6" name="テキスト ボックス 25">
            <a:extLst>
              <a:ext uri="{FF2B5EF4-FFF2-40B4-BE49-F238E27FC236}">
                <a16:creationId xmlns:a16="http://schemas.microsoft.com/office/drawing/2014/main" id="{81788297-5E5F-84ED-80F8-6CA71888A964}"/>
              </a:ext>
            </a:extLst>
          </p:cNvPr>
          <p:cNvSpPr txBox="1"/>
          <p:nvPr/>
        </p:nvSpPr>
        <p:spPr>
          <a:xfrm>
            <a:off x="3772517" y="4358284"/>
            <a:ext cx="107111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solidFill>
                <a:effectLst>
                  <a:glow rad="127000">
                    <a:srgbClr val="4F81BD"/>
                  </a:glow>
                </a:effectLst>
                <a:uLnTx/>
                <a:uFillTx/>
                <a:latin typeface="Meiryo UI" panose="020B0604030504040204" pitchFamily="50" charset="-128"/>
                <a:ea typeface="Meiryo UI" panose="020B0604030504040204" pitchFamily="50" charset="-128"/>
                <a:cs typeface="+mn-cs"/>
              </a:rPr>
              <a:t>一番の</a:t>
            </a:r>
            <a:endParaRPr kumimoji="1" lang="en-US" altLang="ja-JP" sz="1000" b="0" i="0" u="none" strike="noStrike" kern="1200" cap="none" spc="0" normalizeH="0" baseline="0" noProof="0" dirty="0">
              <a:ln>
                <a:noFill/>
              </a:ln>
              <a:solidFill>
                <a:prstClr val="white"/>
              </a:solidFill>
              <a:effectLst>
                <a:glow rad="127000">
                  <a:srgbClr val="4F81BD"/>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solidFill>
                <a:effectLst>
                  <a:glow rad="127000">
                    <a:srgbClr val="4F81BD"/>
                  </a:glow>
                </a:effectLst>
                <a:uLnTx/>
                <a:uFillTx/>
                <a:latin typeface="Meiryo UI" panose="020B0604030504040204" pitchFamily="50" charset="-128"/>
                <a:ea typeface="Meiryo UI" panose="020B0604030504040204" pitchFamily="50" charset="-128"/>
                <a:cs typeface="+mn-cs"/>
              </a:rPr>
              <a:t>相談相手</a:t>
            </a:r>
            <a:endParaRPr kumimoji="1" lang="en-US" altLang="ja-JP" sz="1000" b="0" i="0" u="none" strike="noStrike" kern="1200" cap="none" spc="0" normalizeH="0" baseline="0" noProof="0" dirty="0">
              <a:ln>
                <a:noFill/>
              </a:ln>
              <a:solidFill>
                <a:prstClr val="white"/>
              </a:solidFill>
              <a:effectLst>
                <a:glow rad="127000">
                  <a:srgbClr val="4F81BD"/>
                </a:glow>
              </a:effectLst>
              <a:uLnTx/>
              <a:uFillTx/>
              <a:latin typeface="Meiryo UI" panose="020B0604030504040204" pitchFamily="50" charset="-128"/>
              <a:ea typeface="Meiryo UI" panose="020B0604030504040204" pitchFamily="50" charset="-128"/>
              <a:cs typeface="+mn-cs"/>
            </a:endParaRPr>
          </a:p>
        </p:txBody>
      </p:sp>
      <p:sp>
        <p:nvSpPr>
          <p:cNvPr id="129" name="テキスト ボックス 128">
            <a:extLst>
              <a:ext uri="{FF2B5EF4-FFF2-40B4-BE49-F238E27FC236}">
                <a16:creationId xmlns:a16="http://schemas.microsoft.com/office/drawing/2014/main" id="{2D96AD19-4D3B-9E77-407F-1D62089F41DE}"/>
              </a:ext>
            </a:extLst>
          </p:cNvPr>
          <p:cNvSpPr txBox="1"/>
          <p:nvPr/>
        </p:nvSpPr>
        <p:spPr>
          <a:xfrm>
            <a:off x="5743957" y="1157566"/>
            <a:ext cx="103026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使用者側</a:t>
            </a:r>
          </a:p>
        </p:txBody>
      </p:sp>
      <p:sp>
        <p:nvSpPr>
          <p:cNvPr id="78" name="テキスト ボックス 77">
            <a:extLst>
              <a:ext uri="{FF2B5EF4-FFF2-40B4-BE49-F238E27FC236}">
                <a16:creationId xmlns:a16="http://schemas.microsoft.com/office/drawing/2014/main" id="{C39CF2A1-CF74-5F91-4F5E-509F456AA4AF}"/>
              </a:ext>
            </a:extLst>
          </p:cNvPr>
          <p:cNvSpPr txBox="1"/>
          <p:nvPr/>
        </p:nvSpPr>
        <p:spPr>
          <a:xfrm>
            <a:off x="4059490" y="2032154"/>
            <a:ext cx="336522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lumMod val="75000"/>
                    <a:lumOff val="25000"/>
                  </a:prstClr>
                </a:solidFill>
                <a:effectLst>
                  <a:glow rad="127000">
                    <a:prstClr val="white"/>
                  </a:glow>
                </a:effectLst>
                <a:uLnTx/>
                <a:uFillTx/>
                <a:latin typeface="Meiryo UI" panose="020B0604030504040204" pitchFamily="50" charset="-128"/>
                <a:ea typeface="Meiryo UI" panose="020B0604030504040204" pitchFamily="50" charset="-128"/>
                <a:cs typeface="+mn-cs"/>
              </a:rPr>
              <a:t>海外各国</a:t>
            </a:r>
          </a:p>
        </p:txBody>
      </p:sp>
      <p:sp>
        <p:nvSpPr>
          <p:cNvPr id="20" name="矢印: 右 19">
            <a:extLst>
              <a:ext uri="{FF2B5EF4-FFF2-40B4-BE49-F238E27FC236}">
                <a16:creationId xmlns:a16="http://schemas.microsoft.com/office/drawing/2014/main" id="{12CFDA38-8584-13E4-4CCE-AFCDFB6D3A0B}"/>
              </a:ext>
            </a:extLst>
          </p:cNvPr>
          <p:cNvSpPr/>
          <p:nvPr/>
        </p:nvSpPr>
        <p:spPr>
          <a:xfrm>
            <a:off x="4617395" y="5490327"/>
            <a:ext cx="2114613" cy="145731"/>
          </a:xfrm>
          <a:prstGeom prst="rightArrow">
            <a:avLst>
              <a:gd name="adj1" fmla="val 100000"/>
              <a:gd name="adj2" fmla="val 4261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1" name="矢印: 右 20">
            <a:extLst>
              <a:ext uri="{FF2B5EF4-FFF2-40B4-BE49-F238E27FC236}">
                <a16:creationId xmlns:a16="http://schemas.microsoft.com/office/drawing/2014/main" id="{1A42364C-B193-FBFC-A677-2E771B123A21}"/>
              </a:ext>
            </a:extLst>
          </p:cNvPr>
          <p:cNvSpPr/>
          <p:nvPr/>
        </p:nvSpPr>
        <p:spPr>
          <a:xfrm>
            <a:off x="4622433" y="5635290"/>
            <a:ext cx="2114613" cy="145731"/>
          </a:xfrm>
          <a:prstGeom prst="rightArrow">
            <a:avLst>
              <a:gd name="adj1" fmla="val 100000"/>
              <a:gd name="adj2" fmla="val 42619"/>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4" name="矢印: 右 23">
            <a:extLst>
              <a:ext uri="{FF2B5EF4-FFF2-40B4-BE49-F238E27FC236}">
                <a16:creationId xmlns:a16="http://schemas.microsoft.com/office/drawing/2014/main" id="{3FBA47A9-FFC7-3430-FE1F-DE2B7F73875A}"/>
              </a:ext>
            </a:extLst>
          </p:cNvPr>
          <p:cNvSpPr/>
          <p:nvPr/>
        </p:nvSpPr>
        <p:spPr>
          <a:xfrm>
            <a:off x="4609601" y="6020683"/>
            <a:ext cx="2114613" cy="145731"/>
          </a:xfrm>
          <a:prstGeom prst="rightArrow">
            <a:avLst>
              <a:gd name="adj1" fmla="val 100000"/>
              <a:gd name="adj2" fmla="val 4261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8" name="矢印: 右 27">
            <a:extLst>
              <a:ext uri="{FF2B5EF4-FFF2-40B4-BE49-F238E27FC236}">
                <a16:creationId xmlns:a16="http://schemas.microsoft.com/office/drawing/2014/main" id="{10541449-5076-CDA7-53DE-A2D38CCA9F18}"/>
              </a:ext>
            </a:extLst>
          </p:cNvPr>
          <p:cNvSpPr/>
          <p:nvPr/>
        </p:nvSpPr>
        <p:spPr>
          <a:xfrm>
            <a:off x="4614639" y="6165646"/>
            <a:ext cx="2114613" cy="145731"/>
          </a:xfrm>
          <a:prstGeom prst="rightArrow">
            <a:avLst>
              <a:gd name="adj1" fmla="val 100000"/>
              <a:gd name="adj2" fmla="val 42619"/>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 name="正方形/長方形 13">
            <a:extLst>
              <a:ext uri="{FF2B5EF4-FFF2-40B4-BE49-F238E27FC236}">
                <a16:creationId xmlns:a16="http://schemas.microsoft.com/office/drawing/2014/main" id="{7DFA87BB-4098-D102-E728-A3A3B2F0ED8F}"/>
              </a:ext>
            </a:extLst>
          </p:cNvPr>
          <p:cNvSpPr/>
          <p:nvPr/>
        </p:nvSpPr>
        <p:spPr>
          <a:xfrm>
            <a:off x="6698980" y="5943313"/>
            <a:ext cx="2205880" cy="414000"/>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経営者団体</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自工会・部工会など</a:t>
            </a:r>
            <a:endParaRPr kumimoji="1" lang="ja-JP" altLang="en-US" sz="11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9" name="正方形/長方形 8">
            <a:extLst>
              <a:ext uri="{FF2B5EF4-FFF2-40B4-BE49-F238E27FC236}">
                <a16:creationId xmlns:a16="http://schemas.microsoft.com/office/drawing/2014/main" id="{60A740CC-67AD-523B-7D7F-ACCAE1A6A8F0}"/>
              </a:ext>
            </a:extLst>
          </p:cNvPr>
          <p:cNvSpPr/>
          <p:nvPr/>
        </p:nvSpPr>
        <p:spPr>
          <a:xfrm>
            <a:off x="2063358" y="5426940"/>
            <a:ext cx="2747179" cy="414000"/>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12</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労連</a:t>
            </a:r>
          </a:p>
        </p:txBody>
      </p:sp>
      <p:sp>
        <p:nvSpPr>
          <p:cNvPr id="8" name="正方形/長方形 7">
            <a:extLst>
              <a:ext uri="{FF2B5EF4-FFF2-40B4-BE49-F238E27FC236}">
                <a16:creationId xmlns:a16="http://schemas.microsoft.com/office/drawing/2014/main" id="{A4F0AF06-0D10-376D-D972-46ABA578A916}"/>
              </a:ext>
            </a:extLst>
          </p:cNvPr>
          <p:cNvSpPr/>
          <p:nvPr/>
        </p:nvSpPr>
        <p:spPr>
          <a:xfrm>
            <a:off x="506895" y="5954273"/>
            <a:ext cx="4303643" cy="414000"/>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自動車総連</a:t>
            </a:r>
          </a:p>
        </p:txBody>
      </p:sp>
      <p:sp>
        <p:nvSpPr>
          <p:cNvPr id="15" name="正方形/長方形 14">
            <a:extLst>
              <a:ext uri="{FF2B5EF4-FFF2-40B4-BE49-F238E27FC236}">
                <a16:creationId xmlns:a16="http://schemas.microsoft.com/office/drawing/2014/main" id="{6160D1F8-F4E2-1233-9EAD-173CF6D6B25D}"/>
              </a:ext>
            </a:extLst>
          </p:cNvPr>
          <p:cNvSpPr/>
          <p:nvPr/>
        </p:nvSpPr>
        <p:spPr>
          <a:xfrm>
            <a:off x="6698980" y="4843121"/>
            <a:ext cx="2205880" cy="992432"/>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106" name="テキスト ボックス 105">
            <a:extLst>
              <a:ext uri="{FF2B5EF4-FFF2-40B4-BE49-F238E27FC236}">
                <a16:creationId xmlns:a16="http://schemas.microsoft.com/office/drawing/2014/main" id="{4E250EAD-70D6-B51D-C964-C81E1DEA5A3F}"/>
              </a:ext>
            </a:extLst>
          </p:cNvPr>
          <p:cNvSpPr txBox="1"/>
          <p:nvPr/>
        </p:nvSpPr>
        <p:spPr>
          <a:xfrm>
            <a:off x="6780150" y="5444907"/>
            <a:ext cx="204993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企業グループ</a:t>
            </a:r>
          </a:p>
        </p:txBody>
      </p:sp>
      <p:sp>
        <p:nvSpPr>
          <p:cNvPr id="22" name="矢印: 右 21">
            <a:extLst>
              <a:ext uri="{FF2B5EF4-FFF2-40B4-BE49-F238E27FC236}">
                <a16:creationId xmlns:a16="http://schemas.microsoft.com/office/drawing/2014/main" id="{8628BEE6-9C5B-B1BA-2890-D71EB6DD4BBC}"/>
              </a:ext>
            </a:extLst>
          </p:cNvPr>
          <p:cNvSpPr/>
          <p:nvPr/>
        </p:nvSpPr>
        <p:spPr>
          <a:xfrm>
            <a:off x="4700073" y="4966320"/>
            <a:ext cx="2114613" cy="145731"/>
          </a:xfrm>
          <a:prstGeom prst="rightArrow">
            <a:avLst>
              <a:gd name="adj1" fmla="val 100000"/>
              <a:gd name="adj2" fmla="val 4261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矢印: 右 9">
            <a:extLst>
              <a:ext uri="{FF2B5EF4-FFF2-40B4-BE49-F238E27FC236}">
                <a16:creationId xmlns:a16="http://schemas.microsoft.com/office/drawing/2014/main" id="{EDFC786F-3DFB-3E44-885F-8CB73FFF3F86}"/>
              </a:ext>
            </a:extLst>
          </p:cNvPr>
          <p:cNvSpPr/>
          <p:nvPr/>
        </p:nvSpPr>
        <p:spPr>
          <a:xfrm>
            <a:off x="4705111" y="5111283"/>
            <a:ext cx="2114613" cy="145731"/>
          </a:xfrm>
          <a:prstGeom prst="rightArrow">
            <a:avLst>
              <a:gd name="adj1" fmla="val 100000"/>
              <a:gd name="adj2" fmla="val 42619"/>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26" name="直線コネクタ 125">
            <a:extLst>
              <a:ext uri="{FF2B5EF4-FFF2-40B4-BE49-F238E27FC236}">
                <a16:creationId xmlns:a16="http://schemas.microsoft.com/office/drawing/2014/main" id="{DE203E9F-2DDF-8CA5-8F12-94F6F2E26A52}"/>
              </a:ext>
            </a:extLst>
          </p:cNvPr>
          <p:cNvCxnSpPr>
            <a:cxnSpLocks/>
          </p:cNvCxnSpPr>
          <p:nvPr/>
        </p:nvCxnSpPr>
        <p:spPr>
          <a:xfrm>
            <a:off x="5734879" y="1172813"/>
            <a:ext cx="0" cy="5396603"/>
          </a:xfrm>
          <a:prstGeom prst="line">
            <a:avLst/>
          </a:prstGeom>
          <a:ln w="31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3FD15957-AFA4-300B-8832-C0DB51929167}"/>
              </a:ext>
            </a:extLst>
          </p:cNvPr>
          <p:cNvSpPr/>
          <p:nvPr/>
        </p:nvSpPr>
        <p:spPr>
          <a:xfrm>
            <a:off x="2872060" y="4908139"/>
            <a:ext cx="1938479" cy="414000"/>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単組</a:t>
            </a:r>
          </a:p>
        </p:txBody>
      </p:sp>
      <p:sp>
        <p:nvSpPr>
          <p:cNvPr id="32" name="テキスト ボックス 31">
            <a:extLst>
              <a:ext uri="{FF2B5EF4-FFF2-40B4-BE49-F238E27FC236}">
                <a16:creationId xmlns:a16="http://schemas.microsoft.com/office/drawing/2014/main" id="{ECA99926-394C-B84C-C714-853E485E97E7}"/>
              </a:ext>
            </a:extLst>
          </p:cNvPr>
          <p:cNvSpPr txBox="1"/>
          <p:nvPr/>
        </p:nvSpPr>
        <p:spPr>
          <a:xfrm>
            <a:off x="4699350" y="4767984"/>
            <a:ext cx="2181624"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1F497D"/>
                </a:solidFill>
                <a:effectLst>
                  <a:glow rad="127000">
                    <a:prstClr val="white"/>
                  </a:glow>
                </a:effectLst>
                <a:uLnTx/>
                <a:uFillTx/>
                <a:latin typeface="Meiryo UI" panose="020B0604030504040204" pitchFamily="50" charset="-128"/>
                <a:ea typeface="Meiryo UI" panose="020B0604030504040204" pitchFamily="50" charset="-128"/>
                <a:cs typeface="+mn-cs"/>
              </a:rPr>
              <a:t>ビジョンの継続的な訴求に加え、</a:t>
            </a:r>
            <a:endParaRPr kumimoji="1" lang="en-US" altLang="ja-JP" sz="1200" b="0" i="0" u="none" strike="noStrike" kern="1200" cap="none" spc="0" normalizeH="0" baseline="0" noProof="0" dirty="0">
              <a:ln>
                <a:noFill/>
              </a:ln>
              <a:solidFill>
                <a:srgbClr val="1F497D"/>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glow rad="127000">
                    <a:srgbClr val="FF0000"/>
                  </a:glow>
                </a:effectLst>
                <a:uLnTx/>
                <a:uFillTx/>
                <a:latin typeface="Meiryo UI" panose="020B0604030504040204" pitchFamily="50" charset="-128"/>
                <a:ea typeface="Meiryo UI" panose="020B0604030504040204" pitchFamily="50" charset="-128"/>
                <a:cs typeface="+mn-cs"/>
              </a:rPr>
              <a:t>人権</a:t>
            </a:r>
            <a:r>
              <a:rPr kumimoji="1" lang="en-US" altLang="ja-JP" sz="1200" b="1" i="0" u="none" strike="noStrike" kern="1200" cap="none" spc="0" normalizeH="0" baseline="0" noProof="0" dirty="0">
                <a:ln>
                  <a:noFill/>
                </a:ln>
                <a:solidFill>
                  <a:prstClr val="white"/>
                </a:solidFill>
                <a:effectLst>
                  <a:glow rad="127000">
                    <a:srgbClr val="FF0000"/>
                  </a:glow>
                </a:effectLst>
                <a:uLnTx/>
                <a:uFillTx/>
                <a:latin typeface="Meiryo UI" panose="020B0604030504040204" pitchFamily="50" charset="-128"/>
                <a:ea typeface="Meiryo UI" panose="020B0604030504040204" pitchFamily="50" charset="-128"/>
                <a:cs typeface="+mn-cs"/>
              </a:rPr>
              <a:t>DD</a:t>
            </a:r>
            <a:r>
              <a:rPr kumimoji="1" lang="ja-JP" altLang="en-US" sz="1200" b="1" i="0" u="none" strike="noStrike" kern="1200" cap="none" spc="0" normalizeH="0" baseline="0" noProof="0" dirty="0">
                <a:ln>
                  <a:noFill/>
                </a:ln>
                <a:solidFill>
                  <a:prstClr val="white"/>
                </a:solidFill>
                <a:effectLst>
                  <a:glow rad="127000">
                    <a:srgbClr val="FF0000"/>
                  </a:glow>
                </a:effectLst>
                <a:uLnTx/>
                <a:uFillTx/>
                <a:latin typeface="Meiryo UI" panose="020B0604030504040204" pitchFamily="50" charset="-128"/>
                <a:ea typeface="Meiryo UI" panose="020B0604030504040204" pitchFamily="50" charset="-128"/>
                <a:cs typeface="+mn-cs"/>
              </a:rPr>
              <a:t>に関して、主に各企業を対象に</a:t>
            </a:r>
            <a:endParaRPr kumimoji="1" lang="en-US" altLang="ja-JP" sz="1200" b="1" i="0" u="none" strike="noStrike" kern="1200" cap="none" spc="0" normalizeH="0" baseline="0" noProof="0" dirty="0">
              <a:ln>
                <a:noFill/>
              </a:ln>
              <a:solidFill>
                <a:prstClr val="white"/>
              </a:solidFill>
              <a:effectLst>
                <a:glow rad="127000">
                  <a:srgbClr val="FF0000"/>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600" b="1" i="0" u="none" strike="noStrike" kern="1200" cap="none" spc="0" normalizeH="0" baseline="0" noProof="0" dirty="0">
              <a:ln>
                <a:noFill/>
              </a:ln>
              <a:solidFill>
                <a:prstClr val="white"/>
              </a:solidFill>
              <a:effectLst>
                <a:glow rad="127000">
                  <a:srgbClr val="FF0000"/>
                </a:glow>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FF00"/>
                </a:solidFill>
                <a:effectLst>
                  <a:glow rad="127000">
                    <a:srgbClr val="FF0000"/>
                  </a:glow>
                </a:effectLst>
                <a:uLnTx/>
                <a:uFillTx/>
                <a:latin typeface="Meiryo UI" panose="020B0604030504040204" pitchFamily="50" charset="-128"/>
                <a:ea typeface="Meiryo UI" panose="020B0604030504040204" pitchFamily="50" charset="-128"/>
                <a:cs typeface="+mn-cs"/>
              </a:rPr>
              <a:t>① グローバルサプライチェーン</a:t>
            </a:r>
            <a:endParaRPr kumimoji="1" lang="en-US" altLang="ja-JP" sz="1200" b="1" i="0" u="none" strike="noStrike" kern="1200" cap="none" spc="0" normalizeH="0" baseline="0" noProof="0" dirty="0">
              <a:ln>
                <a:noFill/>
              </a:ln>
              <a:solidFill>
                <a:srgbClr val="FFFF00"/>
              </a:solidFill>
              <a:effectLst>
                <a:glow rad="127000">
                  <a:srgbClr val="FF0000"/>
                </a:glow>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FF00"/>
                </a:solidFill>
                <a:effectLst>
                  <a:glow rad="127000">
                    <a:srgbClr val="FF0000"/>
                  </a:glow>
                </a:effectLst>
                <a:uLnTx/>
                <a:uFillTx/>
                <a:latin typeface="Meiryo UI" panose="020B0604030504040204" pitchFamily="50" charset="-128"/>
                <a:ea typeface="Meiryo UI" panose="020B0604030504040204" pitchFamily="50" charset="-128"/>
                <a:cs typeface="+mn-cs"/>
              </a:rPr>
              <a:t>　  ・バリューチェーンにおける</a:t>
            </a:r>
            <a:endParaRPr kumimoji="1" lang="en-US" altLang="ja-JP" sz="1200" b="1" i="0" u="none" strike="noStrike" kern="1200" cap="none" spc="0" normalizeH="0" baseline="0" noProof="0" dirty="0">
              <a:ln>
                <a:noFill/>
              </a:ln>
              <a:solidFill>
                <a:srgbClr val="FFFF00"/>
              </a:solidFill>
              <a:effectLst>
                <a:glow rad="127000">
                  <a:srgbClr val="FF0000"/>
                </a:glow>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FFFF00"/>
                </a:solidFill>
                <a:effectLst>
                  <a:glow rad="127000">
                    <a:srgbClr val="FF0000"/>
                  </a:glow>
                </a:effectLst>
                <a:uLnTx/>
                <a:uFillTx/>
                <a:latin typeface="Meiryo UI" panose="020B0604030504040204" pitchFamily="50" charset="-128"/>
                <a:ea typeface="Meiryo UI" panose="020B0604030504040204" pitchFamily="50" charset="-128"/>
                <a:cs typeface="+mn-cs"/>
              </a:rPr>
              <a:t>    </a:t>
            </a:r>
            <a:r>
              <a:rPr kumimoji="1" lang="ja-JP" altLang="en-US" sz="1200" b="1" i="0" u="none" strike="noStrike" kern="1200" cap="none" spc="0" normalizeH="0" baseline="0" noProof="0" dirty="0">
                <a:ln>
                  <a:noFill/>
                </a:ln>
                <a:solidFill>
                  <a:srgbClr val="FFFF00"/>
                </a:solidFill>
                <a:effectLst>
                  <a:glow rad="127000">
                    <a:srgbClr val="FF0000"/>
                  </a:glow>
                </a:effectLst>
                <a:uLnTx/>
                <a:uFillTx/>
                <a:latin typeface="Meiryo UI" panose="020B0604030504040204" pitchFamily="50" charset="-128"/>
                <a:ea typeface="Meiryo UI" panose="020B0604030504040204" pitchFamily="50" charset="-128"/>
                <a:cs typeface="+mn-cs"/>
              </a:rPr>
              <a:t>コミットメント要請</a:t>
            </a:r>
            <a:endParaRPr kumimoji="1" lang="en-US" altLang="ja-JP" sz="1200" b="1" i="0" u="none" strike="noStrike" kern="1200" cap="none" spc="0" normalizeH="0" baseline="0" noProof="0" dirty="0">
              <a:ln>
                <a:noFill/>
              </a:ln>
              <a:solidFill>
                <a:srgbClr val="FFFF00"/>
              </a:solidFill>
              <a:effectLst>
                <a:glow rad="127000">
                  <a:srgbClr val="FF0000"/>
                </a:glow>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00" b="1" i="0" u="none" strike="noStrike" kern="1200" cap="none" spc="0" normalizeH="0" baseline="0" noProof="0" dirty="0">
              <a:ln>
                <a:noFill/>
              </a:ln>
              <a:solidFill>
                <a:prstClr val="white"/>
              </a:solidFill>
              <a:effectLst>
                <a:glow rad="127000">
                  <a:srgbClr val="FF0000"/>
                </a:glow>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FF00"/>
                </a:solidFill>
                <a:effectLst>
                  <a:glow rad="127000">
                    <a:srgbClr val="FF0000"/>
                  </a:glow>
                </a:effectLst>
                <a:uLnTx/>
                <a:uFillTx/>
                <a:latin typeface="Meiryo UI" panose="020B0604030504040204" pitchFamily="50" charset="-128"/>
                <a:ea typeface="Meiryo UI" panose="020B0604030504040204" pitchFamily="50" charset="-128"/>
                <a:cs typeface="+mn-cs"/>
              </a:rPr>
              <a:t>② 単組による各企業の</a:t>
            </a:r>
            <a:endParaRPr kumimoji="1" lang="en-US" altLang="ja-JP" sz="1200" b="1" i="0" u="none" strike="noStrike" kern="1200" cap="none" spc="0" normalizeH="0" baseline="0" noProof="0" dirty="0">
              <a:ln>
                <a:noFill/>
              </a:ln>
              <a:solidFill>
                <a:srgbClr val="FFFF00"/>
              </a:solidFill>
              <a:effectLst>
                <a:glow rad="127000">
                  <a:srgbClr val="FF0000"/>
                </a:glow>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srgbClr val="FFFF00"/>
                </a:solidFill>
                <a:effectLst>
                  <a:glow rad="127000">
                    <a:srgbClr val="FF0000"/>
                  </a:glow>
                </a:effectLst>
                <a:latin typeface="Meiryo UI" panose="020B0604030504040204" pitchFamily="50" charset="-128"/>
                <a:ea typeface="Meiryo UI" panose="020B0604030504040204" pitchFamily="50" charset="-128"/>
              </a:rPr>
              <a:t>　  グローバル</a:t>
            </a:r>
            <a:r>
              <a:rPr kumimoji="1" lang="ja-JP" altLang="en-US" sz="1200" b="1" i="0" u="none" strike="noStrike" kern="1200" cap="none" spc="0" normalizeH="0" baseline="0" noProof="0" dirty="0">
                <a:ln>
                  <a:noFill/>
                </a:ln>
                <a:solidFill>
                  <a:srgbClr val="FFFF00"/>
                </a:solidFill>
                <a:effectLst>
                  <a:glow rad="127000">
                    <a:srgbClr val="FF0000"/>
                  </a:glow>
                </a:effectLst>
                <a:uLnTx/>
                <a:uFillTx/>
                <a:latin typeface="Meiryo UI" panose="020B0604030504040204" pitchFamily="50" charset="-128"/>
                <a:ea typeface="Meiryo UI" panose="020B0604030504040204" pitchFamily="50" charset="-128"/>
                <a:cs typeface="+mn-cs"/>
              </a:rPr>
              <a:t>人権</a:t>
            </a:r>
            <a:r>
              <a:rPr kumimoji="1" lang="en-US" altLang="ja-JP" sz="1200" b="1" i="0" u="none" strike="noStrike" kern="1200" cap="none" spc="0" normalizeH="0" baseline="0" noProof="0" dirty="0">
                <a:ln>
                  <a:noFill/>
                </a:ln>
                <a:solidFill>
                  <a:srgbClr val="FFFF00"/>
                </a:solidFill>
                <a:effectLst>
                  <a:glow rad="127000">
                    <a:srgbClr val="FF0000"/>
                  </a:glow>
                </a:effectLst>
                <a:uLnTx/>
                <a:uFillTx/>
                <a:latin typeface="Meiryo UI" panose="020B0604030504040204" pitchFamily="50" charset="-128"/>
                <a:ea typeface="Meiryo UI" panose="020B0604030504040204" pitchFamily="50" charset="-128"/>
                <a:cs typeface="+mn-cs"/>
              </a:rPr>
              <a:t>DD</a:t>
            </a:r>
            <a:r>
              <a:rPr kumimoji="1" lang="ja-JP" altLang="en-US" sz="1200" b="1" i="0" u="none" strike="noStrike" kern="1200" cap="none" spc="0" normalizeH="0" baseline="0" noProof="0" dirty="0">
                <a:ln>
                  <a:noFill/>
                </a:ln>
                <a:solidFill>
                  <a:srgbClr val="FFFF00"/>
                </a:solidFill>
                <a:effectLst>
                  <a:glow rad="127000">
                    <a:srgbClr val="FF0000"/>
                  </a:glow>
                </a:effectLst>
                <a:uLnTx/>
                <a:uFillTx/>
                <a:latin typeface="Meiryo UI" panose="020B0604030504040204" pitchFamily="50" charset="-128"/>
                <a:ea typeface="Meiryo UI" panose="020B0604030504040204" pitchFamily="50" charset="-128"/>
                <a:cs typeface="+mn-cs"/>
              </a:rPr>
              <a:t>への</a:t>
            </a:r>
            <a:endParaRPr kumimoji="1" lang="en-US" altLang="ja-JP" sz="1200" b="1" i="0" u="none" strike="noStrike" kern="1200" cap="none" spc="0" normalizeH="0" baseline="0" noProof="0" dirty="0">
              <a:ln>
                <a:noFill/>
              </a:ln>
              <a:solidFill>
                <a:srgbClr val="FFFF00"/>
              </a:solidFill>
              <a:effectLst>
                <a:glow rad="127000">
                  <a:srgbClr val="FF0000"/>
                </a:glow>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srgbClr val="FFFF00"/>
                </a:solidFill>
                <a:effectLst>
                  <a:glow rad="127000">
                    <a:srgbClr val="FF0000"/>
                  </a:glow>
                </a:effectLst>
                <a:latin typeface="Meiryo UI" panose="020B0604030504040204" pitchFamily="50" charset="-128"/>
                <a:ea typeface="Meiryo UI" panose="020B0604030504040204" pitchFamily="50" charset="-128"/>
              </a:rPr>
              <a:t>　　</a:t>
            </a:r>
            <a:r>
              <a:rPr kumimoji="1" lang="ja-JP" altLang="en-US" sz="1200" b="1" i="0" u="none" strike="noStrike" kern="1200" cap="none" spc="0" normalizeH="0" baseline="0" noProof="0" dirty="0">
                <a:ln>
                  <a:noFill/>
                </a:ln>
                <a:solidFill>
                  <a:srgbClr val="FFFF00"/>
                </a:solidFill>
                <a:effectLst>
                  <a:glow rad="127000">
                    <a:srgbClr val="FF0000"/>
                  </a:glow>
                </a:effectLst>
                <a:uLnTx/>
                <a:uFillTx/>
                <a:latin typeface="Meiryo UI" panose="020B0604030504040204" pitchFamily="50" charset="-128"/>
                <a:ea typeface="Meiryo UI" panose="020B0604030504040204" pitchFamily="50" charset="-128"/>
                <a:cs typeface="+mn-cs"/>
              </a:rPr>
              <a:t>受入要請</a:t>
            </a:r>
          </a:p>
        </p:txBody>
      </p:sp>
      <p:sp>
        <p:nvSpPr>
          <p:cNvPr id="115" name="矢印: 右 114">
            <a:extLst>
              <a:ext uri="{FF2B5EF4-FFF2-40B4-BE49-F238E27FC236}">
                <a16:creationId xmlns:a16="http://schemas.microsoft.com/office/drawing/2014/main" id="{D8474C5E-8872-2205-BCF1-F794AC7FD3BD}"/>
              </a:ext>
            </a:extLst>
          </p:cNvPr>
          <p:cNvSpPr/>
          <p:nvPr/>
        </p:nvSpPr>
        <p:spPr>
          <a:xfrm rot="5400000">
            <a:off x="3017033" y="2692956"/>
            <a:ext cx="1106723" cy="796108"/>
          </a:xfrm>
          <a:prstGeom prst="rightArrow">
            <a:avLst>
              <a:gd name="adj1" fmla="val 100000"/>
              <a:gd name="adj2" fmla="val 5690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16" name="テキスト ボックス 115">
            <a:extLst>
              <a:ext uri="{FF2B5EF4-FFF2-40B4-BE49-F238E27FC236}">
                <a16:creationId xmlns:a16="http://schemas.microsoft.com/office/drawing/2014/main" id="{951F7370-BF63-7076-F626-42A005E9B559}"/>
              </a:ext>
            </a:extLst>
          </p:cNvPr>
          <p:cNvSpPr txBox="1"/>
          <p:nvPr/>
        </p:nvSpPr>
        <p:spPr>
          <a:xfrm>
            <a:off x="2896385" y="2870601"/>
            <a:ext cx="133501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lumMod val="75000"/>
                    <a:lumOff val="25000"/>
                  </a:prstClr>
                </a:solidFill>
                <a:effectLst>
                  <a:glow rad="127000">
                    <a:prstClr val="white"/>
                  </a:glow>
                </a:effectLst>
                <a:uLnTx/>
                <a:uFillTx/>
                <a:latin typeface="Meiryo UI" panose="020B0604030504040204" pitchFamily="50" charset="-128"/>
                <a:ea typeface="Meiryo UI" panose="020B0604030504040204" pitchFamily="50" charset="-128"/>
                <a:cs typeface="+mn-cs"/>
              </a:rPr>
              <a:t>連携</a:t>
            </a:r>
          </a:p>
        </p:txBody>
      </p:sp>
      <p:sp>
        <p:nvSpPr>
          <p:cNvPr id="77" name="正方形/長方形 76">
            <a:extLst>
              <a:ext uri="{FF2B5EF4-FFF2-40B4-BE49-F238E27FC236}">
                <a16:creationId xmlns:a16="http://schemas.microsoft.com/office/drawing/2014/main" id="{C31ED946-20E2-2718-00E7-00FD4B6B61B8}"/>
              </a:ext>
            </a:extLst>
          </p:cNvPr>
          <p:cNvSpPr/>
          <p:nvPr/>
        </p:nvSpPr>
        <p:spPr>
          <a:xfrm>
            <a:off x="1354836" y="2268530"/>
            <a:ext cx="2730143" cy="439338"/>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労組上部団体</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海外産別</a:t>
            </a:r>
            <a:endPar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62" name="矢印: 右 61">
            <a:extLst>
              <a:ext uri="{FF2B5EF4-FFF2-40B4-BE49-F238E27FC236}">
                <a16:creationId xmlns:a16="http://schemas.microsoft.com/office/drawing/2014/main" id="{CC72C71E-1FA5-C8D0-4FC0-5575D62FDBDD}"/>
              </a:ext>
            </a:extLst>
          </p:cNvPr>
          <p:cNvSpPr/>
          <p:nvPr/>
        </p:nvSpPr>
        <p:spPr>
          <a:xfrm>
            <a:off x="4609439" y="4111901"/>
            <a:ext cx="2114613" cy="145731"/>
          </a:xfrm>
          <a:prstGeom prst="rightArrow">
            <a:avLst>
              <a:gd name="adj1" fmla="val 100000"/>
              <a:gd name="adj2" fmla="val 42619"/>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5" name="正方形/長方形 74">
            <a:extLst>
              <a:ext uri="{FF2B5EF4-FFF2-40B4-BE49-F238E27FC236}">
                <a16:creationId xmlns:a16="http://schemas.microsoft.com/office/drawing/2014/main" id="{6C6EF4C1-A60B-CBC6-5710-C077049A2073}"/>
              </a:ext>
            </a:extLst>
          </p:cNvPr>
          <p:cNvSpPr/>
          <p:nvPr/>
        </p:nvSpPr>
        <p:spPr>
          <a:xfrm>
            <a:off x="2872059" y="3347200"/>
            <a:ext cx="1938479" cy="908416"/>
          </a:xfrm>
          <a:prstGeom prst="rect">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rPr>
              <a:t>労働組合</a:t>
            </a:r>
            <a:endParaRPr kumimoji="1" lang="en-US" altLang="ja-JP" sz="1200" b="0"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endParaRPr>
          </a:p>
        </p:txBody>
      </p:sp>
      <p:sp>
        <p:nvSpPr>
          <p:cNvPr id="64" name="テキスト ボックス 63">
            <a:extLst>
              <a:ext uri="{FF2B5EF4-FFF2-40B4-BE49-F238E27FC236}">
                <a16:creationId xmlns:a16="http://schemas.microsoft.com/office/drawing/2014/main" id="{8B84F8DE-86BC-9E0A-8953-A619112EC0E0}"/>
              </a:ext>
            </a:extLst>
          </p:cNvPr>
          <p:cNvSpPr txBox="1"/>
          <p:nvPr/>
        </p:nvSpPr>
        <p:spPr>
          <a:xfrm>
            <a:off x="4793103" y="4051565"/>
            <a:ext cx="191770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FF00"/>
                </a:solidFill>
                <a:effectLst>
                  <a:glow rad="127000">
                    <a:srgbClr val="FF0000"/>
                  </a:glow>
                </a:effectLst>
                <a:uLnTx/>
                <a:uFillTx/>
                <a:latin typeface="Meiryo UI" panose="020B0604030504040204" pitchFamily="50" charset="-128"/>
                <a:ea typeface="Meiryo UI" panose="020B0604030504040204" pitchFamily="50" charset="-128"/>
                <a:cs typeface="+mn-cs"/>
              </a:rPr>
              <a:t>海外事業体の</a:t>
            </a:r>
            <a:endParaRPr kumimoji="1" lang="en-US" altLang="ja-JP" sz="1200" b="1" i="0" u="none" strike="noStrike" kern="1200" cap="none" spc="0" normalizeH="0" baseline="0" noProof="0" dirty="0">
              <a:ln>
                <a:noFill/>
              </a:ln>
              <a:solidFill>
                <a:srgbClr val="FFFF00"/>
              </a:solidFill>
              <a:effectLst>
                <a:glow rad="127000">
                  <a:srgbClr val="FF0000"/>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FF00"/>
                </a:solidFill>
                <a:effectLst>
                  <a:glow rad="127000">
                    <a:srgbClr val="FF0000"/>
                  </a:glow>
                </a:effectLst>
                <a:uLnTx/>
                <a:uFillTx/>
                <a:latin typeface="Meiryo UI" panose="020B0604030504040204" pitchFamily="50" charset="-128"/>
                <a:ea typeface="Meiryo UI" panose="020B0604030504040204" pitchFamily="50" charset="-128"/>
                <a:cs typeface="+mn-cs"/>
              </a:rPr>
              <a:t>人権</a:t>
            </a:r>
            <a:r>
              <a:rPr kumimoji="1" lang="en-US" altLang="ja-JP" sz="1200" b="1" i="0" u="none" strike="noStrike" kern="1200" cap="none" spc="0" normalizeH="0" baseline="0" noProof="0" dirty="0">
                <a:ln>
                  <a:noFill/>
                </a:ln>
                <a:solidFill>
                  <a:srgbClr val="FFFF00"/>
                </a:solidFill>
                <a:effectLst>
                  <a:glow rad="127000">
                    <a:srgbClr val="FF0000"/>
                  </a:glow>
                </a:effectLst>
                <a:uLnTx/>
                <a:uFillTx/>
                <a:latin typeface="Meiryo UI" panose="020B0604030504040204" pitchFamily="50" charset="-128"/>
                <a:ea typeface="Meiryo UI" panose="020B0604030504040204" pitchFamily="50" charset="-128"/>
                <a:cs typeface="+mn-cs"/>
              </a:rPr>
              <a:t>DD</a:t>
            </a:r>
            <a:r>
              <a:rPr kumimoji="1" lang="ja-JP" altLang="en-US" sz="1200" b="1" i="0" u="none" strike="noStrike" kern="1200" cap="none" spc="0" normalizeH="0" baseline="0" noProof="0" dirty="0">
                <a:ln>
                  <a:noFill/>
                </a:ln>
                <a:solidFill>
                  <a:srgbClr val="FFFF00"/>
                </a:solidFill>
                <a:effectLst>
                  <a:glow rad="127000">
                    <a:srgbClr val="FF0000"/>
                  </a:glow>
                </a:effectLst>
                <a:uLnTx/>
                <a:uFillTx/>
                <a:latin typeface="Meiryo UI" panose="020B0604030504040204" pitchFamily="50" charset="-128"/>
                <a:ea typeface="Meiryo UI" panose="020B0604030504040204" pitchFamily="50" charset="-128"/>
                <a:cs typeface="+mn-cs"/>
              </a:rPr>
              <a:t>に参画</a:t>
            </a:r>
          </a:p>
        </p:txBody>
      </p:sp>
      <p:sp>
        <p:nvSpPr>
          <p:cNvPr id="65" name="テキスト ボックス 64">
            <a:extLst>
              <a:ext uri="{FF2B5EF4-FFF2-40B4-BE49-F238E27FC236}">
                <a16:creationId xmlns:a16="http://schemas.microsoft.com/office/drawing/2014/main" id="{5BBE6C39-2794-0EA6-50AE-051D6D3E57ED}"/>
              </a:ext>
            </a:extLst>
          </p:cNvPr>
          <p:cNvSpPr txBox="1"/>
          <p:nvPr/>
        </p:nvSpPr>
        <p:spPr>
          <a:xfrm>
            <a:off x="4391872" y="3853553"/>
            <a:ext cx="271252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上記の活動の積み上げをベースに</a:t>
            </a:r>
          </a:p>
        </p:txBody>
      </p:sp>
      <p:grpSp>
        <p:nvGrpSpPr>
          <p:cNvPr id="33" name="グループ化 32">
            <a:extLst>
              <a:ext uri="{FF2B5EF4-FFF2-40B4-BE49-F238E27FC236}">
                <a16:creationId xmlns:a16="http://schemas.microsoft.com/office/drawing/2014/main" id="{DF19C76B-A932-AA98-ADAC-2375325EBE4A}"/>
              </a:ext>
            </a:extLst>
          </p:cNvPr>
          <p:cNvGrpSpPr/>
          <p:nvPr/>
        </p:nvGrpSpPr>
        <p:grpSpPr>
          <a:xfrm>
            <a:off x="278733" y="693421"/>
            <a:ext cx="8853251" cy="267392"/>
            <a:chOff x="596786" y="713299"/>
            <a:chExt cx="8853251" cy="267392"/>
          </a:xfrm>
        </p:grpSpPr>
        <p:sp>
          <p:nvSpPr>
            <p:cNvPr id="119" name="矢印: 右 118">
              <a:extLst>
                <a:ext uri="{FF2B5EF4-FFF2-40B4-BE49-F238E27FC236}">
                  <a16:creationId xmlns:a16="http://schemas.microsoft.com/office/drawing/2014/main" id="{10F32DBF-AEA2-B621-09A9-682AE17A8BB7}"/>
                </a:ext>
              </a:extLst>
            </p:cNvPr>
            <p:cNvSpPr/>
            <p:nvPr/>
          </p:nvSpPr>
          <p:spPr>
            <a:xfrm>
              <a:off x="3407585" y="748596"/>
              <a:ext cx="1088783" cy="203474"/>
            </a:xfrm>
            <a:prstGeom prst="rightArrow">
              <a:avLst>
                <a:gd name="adj1" fmla="val 100000"/>
                <a:gd name="adj2"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0" name="矢印: 右 119">
              <a:extLst>
                <a:ext uri="{FF2B5EF4-FFF2-40B4-BE49-F238E27FC236}">
                  <a16:creationId xmlns:a16="http://schemas.microsoft.com/office/drawing/2014/main" id="{DE062619-B39E-5B13-DCD7-730A2157F9AD}"/>
                </a:ext>
              </a:extLst>
            </p:cNvPr>
            <p:cNvSpPr/>
            <p:nvPr/>
          </p:nvSpPr>
          <p:spPr>
            <a:xfrm>
              <a:off x="596786" y="740550"/>
              <a:ext cx="1088783" cy="203474"/>
            </a:xfrm>
            <a:prstGeom prst="rightArrow">
              <a:avLst>
                <a:gd name="adj1" fmla="val 100000"/>
                <a:gd name="adj2"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1" name="テキスト ボックス 120">
              <a:extLst>
                <a:ext uri="{FF2B5EF4-FFF2-40B4-BE49-F238E27FC236}">
                  <a16:creationId xmlns:a16="http://schemas.microsoft.com/office/drawing/2014/main" id="{FE5BFC10-7CD6-CF3B-95F0-FE20E5A0D375}"/>
                </a:ext>
              </a:extLst>
            </p:cNvPr>
            <p:cNvSpPr txBox="1"/>
            <p:nvPr/>
          </p:nvSpPr>
          <p:spPr>
            <a:xfrm>
              <a:off x="1688406" y="721907"/>
              <a:ext cx="1654218"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rPr>
                <a:t>ビジョン実現に向けた活動</a:t>
              </a:r>
            </a:p>
          </p:txBody>
        </p:sp>
        <p:sp>
          <p:nvSpPr>
            <p:cNvPr id="123" name="テキスト ボックス 122">
              <a:extLst>
                <a:ext uri="{FF2B5EF4-FFF2-40B4-BE49-F238E27FC236}">
                  <a16:creationId xmlns:a16="http://schemas.microsoft.com/office/drawing/2014/main" id="{BD18EA19-309A-EE26-1DC1-C0BAB6D81A2D}"/>
                </a:ext>
              </a:extLst>
            </p:cNvPr>
            <p:cNvSpPr txBox="1"/>
            <p:nvPr/>
          </p:nvSpPr>
          <p:spPr>
            <a:xfrm>
              <a:off x="4535039" y="726775"/>
              <a:ext cx="248975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glow rad="127000">
                      <a:srgbClr val="4F81BD"/>
                    </a:glow>
                  </a:effectLst>
                  <a:uLnTx/>
                  <a:uFillTx/>
                  <a:latin typeface="Meiryo UI" panose="020B0604030504040204" pitchFamily="50" charset="-128"/>
                  <a:ea typeface="Meiryo UI" panose="020B0604030504040204" pitchFamily="50" charset="-128"/>
                  <a:cs typeface="+mn-cs"/>
                </a:rPr>
                <a:t>ビジョン実現に向けた活動ののゴール</a:t>
              </a:r>
              <a:endParaRPr kumimoji="1" lang="en-US" altLang="ja-JP" sz="1050" b="0" i="0" u="none" strike="noStrike" kern="1200" cap="none" spc="0" normalizeH="0" baseline="0" noProof="0" dirty="0">
                <a:ln>
                  <a:noFill/>
                </a:ln>
                <a:solidFill>
                  <a:prstClr val="white"/>
                </a:solidFill>
                <a:effectLst>
                  <a:glow rad="127000">
                    <a:srgbClr val="4F81BD"/>
                  </a:glow>
                </a:effectLst>
                <a:uLnTx/>
                <a:uFillTx/>
                <a:latin typeface="Meiryo UI" panose="020B0604030504040204" pitchFamily="50" charset="-128"/>
                <a:ea typeface="Meiryo UI" panose="020B0604030504040204" pitchFamily="50" charset="-128"/>
                <a:cs typeface="+mn-cs"/>
              </a:endParaRPr>
            </a:p>
          </p:txBody>
        </p:sp>
        <p:sp>
          <p:nvSpPr>
            <p:cNvPr id="66" name="矢印: 右 65">
              <a:extLst>
                <a:ext uri="{FF2B5EF4-FFF2-40B4-BE49-F238E27FC236}">
                  <a16:creationId xmlns:a16="http://schemas.microsoft.com/office/drawing/2014/main" id="{936A30D4-0BD5-22F2-E635-3FD26B68F3F6}"/>
                </a:ext>
              </a:extLst>
            </p:cNvPr>
            <p:cNvSpPr/>
            <p:nvPr/>
          </p:nvSpPr>
          <p:spPr>
            <a:xfrm>
              <a:off x="6782592" y="742575"/>
              <a:ext cx="1088214" cy="207722"/>
            </a:xfrm>
            <a:prstGeom prst="rightArrow">
              <a:avLst>
                <a:gd name="adj1" fmla="val 100000"/>
                <a:gd name="adj2" fmla="val 0"/>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7" name="テキスト ボックス 66">
              <a:extLst>
                <a:ext uri="{FF2B5EF4-FFF2-40B4-BE49-F238E27FC236}">
                  <a16:creationId xmlns:a16="http://schemas.microsoft.com/office/drawing/2014/main" id="{6464FFF2-EE78-DE59-378E-DF9C5F08A7BF}"/>
                </a:ext>
              </a:extLst>
            </p:cNvPr>
            <p:cNvSpPr txBox="1"/>
            <p:nvPr/>
          </p:nvSpPr>
          <p:spPr>
            <a:xfrm>
              <a:off x="7532333" y="713299"/>
              <a:ext cx="1917704"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FFFF00"/>
                  </a:solidFill>
                  <a:effectLst>
                    <a:glow rad="127000">
                      <a:srgbClr val="FF0000"/>
                    </a:glow>
                  </a:effectLst>
                  <a:uLnTx/>
                  <a:uFillTx/>
                  <a:latin typeface="Meiryo UI" panose="020B0604030504040204" pitchFamily="50" charset="-128"/>
                  <a:ea typeface="Meiryo UI" panose="020B0604030504040204" pitchFamily="50" charset="-128"/>
                  <a:cs typeface="+mn-cs"/>
                </a:rPr>
                <a:t>人権</a:t>
              </a:r>
              <a:r>
                <a:rPr kumimoji="1" lang="en-US" altLang="ja-JP" sz="1050" b="0" i="0" u="none" strike="noStrike" kern="1200" cap="none" spc="0" normalizeH="0" baseline="0" noProof="0" dirty="0">
                  <a:ln>
                    <a:noFill/>
                  </a:ln>
                  <a:solidFill>
                    <a:srgbClr val="FFFF00"/>
                  </a:solidFill>
                  <a:effectLst>
                    <a:glow rad="127000">
                      <a:srgbClr val="FF0000"/>
                    </a:glow>
                  </a:effectLst>
                  <a:uLnTx/>
                  <a:uFillTx/>
                  <a:latin typeface="Meiryo UI" panose="020B0604030504040204" pitchFamily="50" charset="-128"/>
                  <a:ea typeface="Meiryo UI" panose="020B0604030504040204" pitchFamily="50" charset="-128"/>
                  <a:cs typeface="+mn-cs"/>
                </a:rPr>
                <a:t>DD</a:t>
              </a:r>
              <a:r>
                <a:rPr kumimoji="1" lang="ja-JP" altLang="en-US" sz="1050" b="0" i="0" u="none" strike="noStrike" kern="1200" cap="none" spc="0" normalizeH="0" baseline="0" noProof="0" dirty="0">
                  <a:ln>
                    <a:noFill/>
                  </a:ln>
                  <a:solidFill>
                    <a:srgbClr val="FFFF00"/>
                  </a:solidFill>
                  <a:effectLst>
                    <a:glow rad="127000">
                      <a:srgbClr val="FF0000"/>
                    </a:glow>
                  </a:effectLst>
                  <a:uLnTx/>
                  <a:uFillTx/>
                  <a:latin typeface="Meiryo UI" panose="020B0604030504040204" pitchFamily="50" charset="-128"/>
                  <a:ea typeface="Meiryo UI" panose="020B0604030504040204" pitchFamily="50" charset="-128"/>
                  <a:cs typeface="+mn-cs"/>
                </a:rPr>
                <a:t>関連活動</a:t>
              </a:r>
            </a:p>
          </p:txBody>
        </p:sp>
      </p:grpSp>
      <p:sp>
        <p:nvSpPr>
          <p:cNvPr id="17" name="矢印: 右 16">
            <a:extLst>
              <a:ext uri="{FF2B5EF4-FFF2-40B4-BE49-F238E27FC236}">
                <a16:creationId xmlns:a16="http://schemas.microsoft.com/office/drawing/2014/main" id="{E360FAC9-57D4-F2BB-BFD9-B2D1E3ADD324}"/>
              </a:ext>
            </a:extLst>
          </p:cNvPr>
          <p:cNvSpPr/>
          <p:nvPr/>
        </p:nvSpPr>
        <p:spPr>
          <a:xfrm rot="16200000">
            <a:off x="6930179" y="4060804"/>
            <a:ext cx="1106723" cy="796108"/>
          </a:xfrm>
          <a:prstGeom prst="rightArrow">
            <a:avLst>
              <a:gd name="adj1" fmla="val 100000"/>
              <a:gd name="adj2" fmla="val 5690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テキスト ボックス 15">
            <a:extLst>
              <a:ext uri="{FF2B5EF4-FFF2-40B4-BE49-F238E27FC236}">
                <a16:creationId xmlns:a16="http://schemas.microsoft.com/office/drawing/2014/main" id="{2F2E71C4-FA3E-B252-B815-4D138D268894}"/>
              </a:ext>
            </a:extLst>
          </p:cNvPr>
          <p:cNvSpPr txBox="1"/>
          <p:nvPr/>
        </p:nvSpPr>
        <p:spPr>
          <a:xfrm>
            <a:off x="6812505" y="4339819"/>
            <a:ext cx="133501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sng" strike="noStrike" kern="1200" cap="none" spc="0" normalizeH="0" baseline="0" noProof="0" dirty="0">
                <a:ln>
                  <a:noFill/>
                </a:ln>
                <a:solidFill>
                  <a:srgbClr val="FF5050"/>
                </a:solidFill>
                <a:effectLst>
                  <a:glow rad="127000">
                    <a:prstClr val="white"/>
                  </a:glow>
                </a:effectLst>
                <a:uLnTx/>
                <a:uFillTx/>
                <a:latin typeface="Meiryo UI" panose="020B0604030504040204" pitchFamily="50" charset="-128"/>
                <a:ea typeface="Meiryo UI" panose="020B0604030504040204" pitchFamily="50" charset="-128"/>
                <a:cs typeface="+mn-cs"/>
              </a:rPr>
              <a:t>人権</a:t>
            </a:r>
            <a:r>
              <a:rPr kumimoji="1" lang="en-US" altLang="ja-JP" sz="1100" b="0" i="0" u="sng" strike="noStrike" kern="1200" cap="none" spc="0" normalizeH="0" baseline="0" noProof="0" dirty="0">
                <a:ln>
                  <a:noFill/>
                </a:ln>
                <a:solidFill>
                  <a:srgbClr val="FF5050"/>
                </a:solidFill>
                <a:effectLst>
                  <a:glow rad="127000">
                    <a:prstClr val="white"/>
                  </a:glow>
                </a:effectLst>
                <a:uLnTx/>
                <a:uFillTx/>
                <a:latin typeface="Meiryo UI" panose="020B0604030504040204" pitchFamily="50" charset="-128"/>
                <a:ea typeface="Meiryo UI" panose="020B0604030504040204" pitchFamily="50" charset="-128"/>
                <a:cs typeface="+mn-cs"/>
              </a:rPr>
              <a:t>DD</a:t>
            </a:r>
            <a:r>
              <a:rPr kumimoji="1" lang="ja-JP" altLang="en-US" sz="1100" b="0" i="0" u="sng" strike="noStrike" kern="1200" cap="none" spc="0" normalizeH="0" baseline="0" noProof="0" dirty="0">
                <a:ln>
                  <a:noFill/>
                </a:ln>
                <a:solidFill>
                  <a:srgbClr val="FF5050"/>
                </a:solidFill>
                <a:effectLst>
                  <a:glow rad="127000">
                    <a:prstClr val="white"/>
                  </a:glow>
                </a:effectLst>
                <a:uLnTx/>
                <a:uFillTx/>
                <a:latin typeface="Meiryo UI" panose="020B0604030504040204" pitchFamily="50" charset="-128"/>
                <a:ea typeface="Meiryo UI" panose="020B0604030504040204" pitchFamily="50" charset="-128"/>
                <a:cs typeface="+mn-cs"/>
              </a:rPr>
              <a:t>含む</a:t>
            </a:r>
            <a:endParaRPr kumimoji="1" lang="en-US" altLang="ja-JP" sz="1100" b="0" i="0" u="sng" strike="noStrike" kern="1200" cap="none" spc="0" normalizeH="0" baseline="0" noProof="0" dirty="0">
              <a:ln>
                <a:noFill/>
              </a:ln>
              <a:solidFill>
                <a:srgbClr val="FF5050"/>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lumMod val="75000"/>
                    <a:lumOff val="25000"/>
                  </a:prstClr>
                </a:solidFill>
                <a:effectLst>
                  <a:glow rad="127000">
                    <a:prstClr val="white"/>
                  </a:glow>
                </a:effectLst>
                <a:uLnTx/>
                <a:uFillTx/>
                <a:latin typeface="Meiryo UI" panose="020B0604030504040204" pitchFamily="50" charset="-128"/>
                <a:ea typeface="Meiryo UI" panose="020B0604030504040204" pitchFamily="50" charset="-128"/>
                <a:cs typeface="+mn-cs"/>
              </a:rPr>
              <a:t>ビジョン周知</a:t>
            </a:r>
          </a:p>
        </p:txBody>
      </p:sp>
      <p:sp>
        <p:nvSpPr>
          <p:cNvPr id="76" name="正方形/長方形 75">
            <a:extLst>
              <a:ext uri="{FF2B5EF4-FFF2-40B4-BE49-F238E27FC236}">
                <a16:creationId xmlns:a16="http://schemas.microsoft.com/office/drawing/2014/main" id="{B9B55C37-5EA2-8EDA-6691-01F2E4FA4AAA}"/>
              </a:ext>
            </a:extLst>
          </p:cNvPr>
          <p:cNvSpPr/>
          <p:nvPr/>
        </p:nvSpPr>
        <p:spPr>
          <a:xfrm>
            <a:off x="6702620" y="3347200"/>
            <a:ext cx="1537272" cy="917448"/>
          </a:xfrm>
          <a:prstGeom prst="rect">
            <a:avLst/>
          </a:prstGeom>
          <a:solidFill>
            <a:schemeClr val="accent5">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rPr>
              <a:t>経営</a:t>
            </a:r>
            <a:endParaRPr kumimoji="1" lang="en-US" altLang="ja-JP" sz="20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endParaRPr>
          </a:p>
        </p:txBody>
      </p:sp>
      <p:sp>
        <p:nvSpPr>
          <p:cNvPr id="18" name="正方形/長方形 17">
            <a:extLst>
              <a:ext uri="{FF2B5EF4-FFF2-40B4-BE49-F238E27FC236}">
                <a16:creationId xmlns:a16="http://schemas.microsoft.com/office/drawing/2014/main" id="{542A5768-3EF6-EBEA-5CD1-88F42651E4DD}"/>
              </a:ext>
            </a:extLst>
          </p:cNvPr>
          <p:cNvSpPr/>
          <p:nvPr/>
        </p:nvSpPr>
        <p:spPr>
          <a:xfrm>
            <a:off x="6780150" y="4911394"/>
            <a:ext cx="2049930" cy="414000"/>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各企業</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日本本社</a:t>
            </a:r>
            <a:endParaRPr kumimoji="1" lang="en-US" altLang="ja-JP" sz="10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3" name="楕円 2">
            <a:extLst>
              <a:ext uri="{FF2B5EF4-FFF2-40B4-BE49-F238E27FC236}">
                <a16:creationId xmlns:a16="http://schemas.microsoft.com/office/drawing/2014/main" id="{1199797B-2277-0C5C-F96D-2D75A9FB068B}"/>
              </a:ext>
            </a:extLst>
          </p:cNvPr>
          <p:cNvSpPr/>
          <p:nvPr/>
        </p:nvSpPr>
        <p:spPr>
          <a:xfrm>
            <a:off x="6754499" y="2612199"/>
            <a:ext cx="144000" cy="144000"/>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楕円 3">
            <a:extLst>
              <a:ext uri="{FF2B5EF4-FFF2-40B4-BE49-F238E27FC236}">
                <a16:creationId xmlns:a16="http://schemas.microsoft.com/office/drawing/2014/main" id="{3C9ED75E-E72B-72F4-FC32-E40EFECFA6C0}"/>
              </a:ext>
            </a:extLst>
          </p:cNvPr>
          <p:cNvSpPr/>
          <p:nvPr/>
        </p:nvSpPr>
        <p:spPr>
          <a:xfrm>
            <a:off x="6945900" y="2612199"/>
            <a:ext cx="144000" cy="144000"/>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3" name="楕円 22">
            <a:extLst>
              <a:ext uri="{FF2B5EF4-FFF2-40B4-BE49-F238E27FC236}">
                <a16:creationId xmlns:a16="http://schemas.microsoft.com/office/drawing/2014/main" id="{79CDA24D-DD45-F989-155B-813EFEA9A1F3}"/>
              </a:ext>
            </a:extLst>
          </p:cNvPr>
          <p:cNvSpPr/>
          <p:nvPr/>
        </p:nvSpPr>
        <p:spPr>
          <a:xfrm>
            <a:off x="7135130" y="2421318"/>
            <a:ext cx="144000" cy="144000"/>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9" name="楕円 28">
            <a:extLst>
              <a:ext uri="{FF2B5EF4-FFF2-40B4-BE49-F238E27FC236}">
                <a16:creationId xmlns:a16="http://schemas.microsoft.com/office/drawing/2014/main" id="{577EE8B4-B497-0C63-2A2A-10FDA967756F}"/>
              </a:ext>
            </a:extLst>
          </p:cNvPr>
          <p:cNvSpPr/>
          <p:nvPr/>
        </p:nvSpPr>
        <p:spPr>
          <a:xfrm>
            <a:off x="7326531" y="2421318"/>
            <a:ext cx="144000" cy="144000"/>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1" name="楕円 30">
            <a:extLst>
              <a:ext uri="{FF2B5EF4-FFF2-40B4-BE49-F238E27FC236}">
                <a16:creationId xmlns:a16="http://schemas.microsoft.com/office/drawing/2014/main" id="{71A4CA0B-44D8-1D9E-FDFC-0A5AFF495E88}"/>
              </a:ext>
            </a:extLst>
          </p:cNvPr>
          <p:cNvSpPr/>
          <p:nvPr/>
        </p:nvSpPr>
        <p:spPr>
          <a:xfrm>
            <a:off x="7141509" y="2613474"/>
            <a:ext cx="144000" cy="144000"/>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5" name="楕円 34">
            <a:extLst>
              <a:ext uri="{FF2B5EF4-FFF2-40B4-BE49-F238E27FC236}">
                <a16:creationId xmlns:a16="http://schemas.microsoft.com/office/drawing/2014/main" id="{B158407F-0F62-ED6E-4048-1466678DDE26}"/>
              </a:ext>
            </a:extLst>
          </p:cNvPr>
          <p:cNvSpPr/>
          <p:nvPr/>
        </p:nvSpPr>
        <p:spPr>
          <a:xfrm>
            <a:off x="7332910" y="2613474"/>
            <a:ext cx="144000" cy="144000"/>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8" name="テキスト ボックス 57">
            <a:extLst>
              <a:ext uri="{FF2B5EF4-FFF2-40B4-BE49-F238E27FC236}">
                <a16:creationId xmlns:a16="http://schemas.microsoft.com/office/drawing/2014/main" id="{EF3F06DE-7A95-FA63-54D3-51F27DA4B87C}"/>
              </a:ext>
            </a:extLst>
          </p:cNvPr>
          <p:cNvSpPr txBox="1"/>
          <p:nvPr/>
        </p:nvSpPr>
        <p:spPr>
          <a:xfrm>
            <a:off x="6652821" y="2457927"/>
            <a:ext cx="923216"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lumMod val="75000"/>
                    <a:lumOff val="25000"/>
                  </a:prstClr>
                </a:solidFill>
                <a:effectLst>
                  <a:glow rad="127000">
                    <a:prstClr val="white"/>
                  </a:glow>
                </a:effectLst>
                <a:uLnTx/>
                <a:uFillTx/>
                <a:latin typeface="Meiryo UI" panose="020B0604030504040204" pitchFamily="50" charset="-128"/>
                <a:ea typeface="Meiryo UI" panose="020B0604030504040204" pitchFamily="50" charset="-128"/>
                <a:cs typeface="+mn-cs"/>
              </a:rPr>
              <a:t>国内取引先</a:t>
            </a:r>
          </a:p>
        </p:txBody>
      </p:sp>
      <p:sp>
        <p:nvSpPr>
          <p:cNvPr id="72" name="楕円 71">
            <a:extLst>
              <a:ext uri="{FF2B5EF4-FFF2-40B4-BE49-F238E27FC236}">
                <a16:creationId xmlns:a16="http://schemas.microsoft.com/office/drawing/2014/main" id="{080A8A42-39A3-D2A2-BBEF-1ADB983D2869}"/>
              </a:ext>
            </a:extLst>
          </p:cNvPr>
          <p:cNvSpPr/>
          <p:nvPr/>
        </p:nvSpPr>
        <p:spPr>
          <a:xfrm>
            <a:off x="7506166" y="1796845"/>
            <a:ext cx="144000" cy="144000"/>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9" name="楕円 78">
            <a:extLst>
              <a:ext uri="{FF2B5EF4-FFF2-40B4-BE49-F238E27FC236}">
                <a16:creationId xmlns:a16="http://schemas.microsoft.com/office/drawing/2014/main" id="{01EAEB83-9DD3-558F-5221-1C801CE93EAF}"/>
              </a:ext>
            </a:extLst>
          </p:cNvPr>
          <p:cNvSpPr/>
          <p:nvPr/>
        </p:nvSpPr>
        <p:spPr>
          <a:xfrm>
            <a:off x="7697567" y="1796845"/>
            <a:ext cx="144000" cy="144000"/>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0" name="楕円 79">
            <a:extLst>
              <a:ext uri="{FF2B5EF4-FFF2-40B4-BE49-F238E27FC236}">
                <a16:creationId xmlns:a16="http://schemas.microsoft.com/office/drawing/2014/main" id="{20B4B51B-D3A4-7033-A992-D130D7BF47EB}"/>
              </a:ext>
            </a:extLst>
          </p:cNvPr>
          <p:cNvSpPr/>
          <p:nvPr/>
        </p:nvSpPr>
        <p:spPr>
          <a:xfrm>
            <a:off x="7512545" y="1989001"/>
            <a:ext cx="144000" cy="144000"/>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1" name="楕円 80">
            <a:extLst>
              <a:ext uri="{FF2B5EF4-FFF2-40B4-BE49-F238E27FC236}">
                <a16:creationId xmlns:a16="http://schemas.microsoft.com/office/drawing/2014/main" id="{56C95E6A-2D5F-137F-06F4-0F62D112E715}"/>
              </a:ext>
            </a:extLst>
          </p:cNvPr>
          <p:cNvSpPr/>
          <p:nvPr/>
        </p:nvSpPr>
        <p:spPr>
          <a:xfrm>
            <a:off x="7703946" y="1989001"/>
            <a:ext cx="144000" cy="144000"/>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2" name="楕円 81">
            <a:extLst>
              <a:ext uri="{FF2B5EF4-FFF2-40B4-BE49-F238E27FC236}">
                <a16:creationId xmlns:a16="http://schemas.microsoft.com/office/drawing/2014/main" id="{757D0543-95BD-20F6-34E1-45417AC0508B}"/>
              </a:ext>
            </a:extLst>
          </p:cNvPr>
          <p:cNvSpPr/>
          <p:nvPr/>
        </p:nvSpPr>
        <p:spPr>
          <a:xfrm>
            <a:off x="7893176" y="1798120"/>
            <a:ext cx="144000" cy="144000"/>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3" name="楕円 82">
            <a:extLst>
              <a:ext uri="{FF2B5EF4-FFF2-40B4-BE49-F238E27FC236}">
                <a16:creationId xmlns:a16="http://schemas.microsoft.com/office/drawing/2014/main" id="{5093DA51-5842-8F3B-F02B-1EFDECD6DE80}"/>
              </a:ext>
            </a:extLst>
          </p:cNvPr>
          <p:cNvSpPr/>
          <p:nvPr/>
        </p:nvSpPr>
        <p:spPr>
          <a:xfrm>
            <a:off x="8084577" y="1798120"/>
            <a:ext cx="144000" cy="144000"/>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4" name="楕円 83">
            <a:extLst>
              <a:ext uri="{FF2B5EF4-FFF2-40B4-BE49-F238E27FC236}">
                <a16:creationId xmlns:a16="http://schemas.microsoft.com/office/drawing/2014/main" id="{035A34B7-60A2-BD95-BF39-F313149D1144}"/>
              </a:ext>
            </a:extLst>
          </p:cNvPr>
          <p:cNvSpPr/>
          <p:nvPr/>
        </p:nvSpPr>
        <p:spPr>
          <a:xfrm>
            <a:off x="7899555" y="1990276"/>
            <a:ext cx="144000" cy="144000"/>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5" name="楕円 84">
            <a:extLst>
              <a:ext uri="{FF2B5EF4-FFF2-40B4-BE49-F238E27FC236}">
                <a16:creationId xmlns:a16="http://schemas.microsoft.com/office/drawing/2014/main" id="{CC28E630-9C81-C10D-4CAE-81FB984688E7}"/>
              </a:ext>
            </a:extLst>
          </p:cNvPr>
          <p:cNvSpPr/>
          <p:nvPr/>
        </p:nvSpPr>
        <p:spPr>
          <a:xfrm>
            <a:off x="8090956" y="1990276"/>
            <a:ext cx="144000" cy="144000"/>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6" name="テキスト ボックス 85">
            <a:extLst>
              <a:ext uri="{FF2B5EF4-FFF2-40B4-BE49-F238E27FC236}">
                <a16:creationId xmlns:a16="http://schemas.microsoft.com/office/drawing/2014/main" id="{6582C83E-375A-C313-1557-5EC793724444}"/>
              </a:ext>
            </a:extLst>
          </p:cNvPr>
          <p:cNvSpPr txBox="1"/>
          <p:nvPr/>
        </p:nvSpPr>
        <p:spPr>
          <a:xfrm>
            <a:off x="7417742" y="1841605"/>
            <a:ext cx="923216"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lumMod val="75000"/>
                    <a:lumOff val="25000"/>
                  </a:prstClr>
                </a:solidFill>
                <a:effectLst>
                  <a:glow rad="127000">
                    <a:prstClr val="white"/>
                  </a:glow>
                </a:effectLst>
                <a:uLnTx/>
                <a:uFillTx/>
                <a:latin typeface="Meiryo UI" panose="020B0604030504040204" pitchFamily="50" charset="-128"/>
                <a:ea typeface="Meiryo UI" panose="020B0604030504040204" pitchFamily="50" charset="-128"/>
                <a:cs typeface="+mn-cs"/>
              </a:rPr>
              <a:t>海外取引先</a:t>
            </a:r>
          </a:p>
        </p:txBody>
      </p:sp>
      <p:cxnSp>
        <p:nvCxnSpPr>
          <p:cNvPr id="88" name="直線矢印コネクタ 87">
            <a:extLst>
              <a:ext uri="{FF2B5EF4-FFF2-40B4-BE49-F238E27FC236}">
                <a16:creationId xmlns:a16="http://schemas.microsoft.com/office/drawing/2014/main" id="{D9949306-540E-BFD2-770F-D6FD56EC6A0C}"/>
              </a:ext>
            </a:extLst>
          </p:cNvPr>
          <p:cNvCxnSpPr/>
          <p:nvPr/>
        </p:nvCxnSpPr>
        <p:spPr>
          <a:xfrm>
            <a:off x="7125025" y="2816074"/>
            <a:ext cx="0" cy="470212"/>
          </a:xfrm>
          <a:prstGeom prst="straightConnector1">
            <a:avLst/>
          </a:prstGeom>
          <a:ln>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9" name="直線矢印コネクタ 88">
            <a:extLst>
              <a:ext uri="{FF2B5EF4-FFF2-40B4-BE49-F238E27FC236}">
                <a16:creationId xmlns:a16="http://schemas.microsoft.com/office/drawing/2014/main" id="{AF3F0366-6685-6694-BF01-4D9A296F93F4}"/>
              </a:ext>
            </a:extLst>
          </p:cNvPr>
          <p:cNvCxnSpPr>
            <a:cxnSpLocks/>
          </p:cNvCxnSpPr>
          <p:nvPr/>
        </p:nvCxnSpPr>
        <p:spPr>
          <a:xfrm flipH="1">
            <a:off x="7869225" y="2196916"/>
            <a:ext cx="1581" cy="1086549"/>
          </a:xfrm>
          <a:prstGeom prst="straightConnector1">
            <a:avLst/>
          </a:prstGeom>
          <a:ln>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2" name="テキスト ボックス 91">
            <a:extLst>
              <a:ext uri="{FF2B5EF4-FFF2-40B4-BE49-F238E27FC236}">
                <a16:creationId xmlns:a16="http://schemas.microsoft.com/office/drawing/2014/main" id="{170B7972-47D3-35E6-9E25-0D9A651E4DC8}"/>
              </a:ext>
            </a:extLst>
          </p:cNvPr>
          <p:cNvSpPr txBox="1"/>
          <p:nvPr/>
        </p:nvSpPr>
        <p:spPr>
          <a:xfrm>
            <a:off x="7100588" y="2839636"/>
            <a:ext cx="75673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取引関係</a:t>
            </a:r>
          </a:p>
        </p:txBody>
      </p:sp>
      <p:sp>
        <p:nvSpPr>
          <p:cNvPr id="93" name="テキスト ボックス 92">
            <a:extLst>
              <a:ext uri="{FF2B5EF4-FFF2-40B4-BE49-F238E27FC236}">
                <a16:creationId xmlns:a16="http://schemas.microsoft.com/office/drawing/2014/main" id="{CE8AE894-3674-C15F-2B4D-BFEB3DD0F038}"/>
              </a:ext>
            </a:extLst>
          </p:cNvPr>
          <p:cNvSpPr txBox="1"/>
          <p:nvPr/>
        </p:nvSpPr>
        <p:spPr>
          <a:xfrm>
            <a:off x="7819047" y="2600226"/>
            <a:ext cx="75673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取引関係</a:t>
            </a:r>
          </a:p>
        </p:txBody>
      </p:sp>
      <p:sp>
        <p:nvSpPr>
          <p:cNvPr id="5" name="正方形/長方形 4">
            <a:extLst>
              <a:ext uri="{FF2B5EF4-FFF2-40B4-BE49-F238E27FC236}">
                <a16:creationId xmlns:a16="http://schemas.microsoft.com/office/drawing/2014/main" id="{40041B47-9C13-BB32-699B-5B3C042CBC7F}"/>
              </a:ext>
            </a:extLst>
          </p:cNvPr>
          <p:cNvSpPr/>
          <p:nvPr/>
        </p:nvSpPr>
        <p:spPr>
          <a:xfrm>
            <a:off x="0" y="-1"/>
            <a:ext cx="9163876" cy="480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1" name="直線コネクタ 10">
            <a:extLst>
              <a:ext uri="{FF2B5EF4-FFF2-40B4-BE49-F238E27FC236}">
                <a16:creationId xmlns:a16="http://schemas.microsoft.com/office/drawing/2014/main" id="{DEA86B9D-7FCD-9235-5A1B-67F155E1BEA6}"/>
              </a:ext>
            </a:extLst>
          </p:cNvPr>
          <p:cNvCxnSpPr>
            <a:cxnSpLocks/>
          </p:cNvCxnSpPr>
          <p:nvPr/>
        </p:nvCxnSpPr>
        <p:spPr>
          <a:xfrm>
            <a:off x="-16001" y="480282"/>
            <a:ext cx="9163876" cy="6"/>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852857E2-5B01-2E60-8C72-6B17800E7CC3}"/>
              </a:ext>
            </a:extLst>
          </p:cNvPr>
          <p:cNvCxnSpPr>
            <a:cxnSpLocks/>
          </p:cNvCxnSpPr>
          <p:nvPr/>
        </p:nvCxnSpPr>
        <p:spPr>
          <a:xfrm>
            <a:off x="-19876" y="533289"/>
            <a:ext cx="9163876"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15E69C90-8980-1923-FB17-F33173ED1C9B}"/>
              </a:ext>
            </a:extLst>
          </p:cNvPr>
          <p:cNvSpPr txBox="1"/>
          <p:nvPr/>
        </p:nvSpPr>
        <p:spPr>
          <a:xfrm>
            <a:off x="-19876" y="72878"/>
            <a:ext cx="91638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人権</a:t>
            </a:r>
            <a:r>
              <a:rPr kumimoji="1" lang="en-US" altLang="ja-JP"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DD</a:t>
            </a: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を含む</a:t>
            </a:r>
            <a:r>
              <a:rPr kumimoji="1" lang="en-US" altLang="ja-JP"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『20</a:t>
            </a: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a:t>
            </a:r>
            <a:r>
              <a:rPr kumimoji="1" lang="en-US" altLang="ja-JP"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30</a:t>
            </a: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ビジョン</a:t>
            </a:r>
            <a:r>
              <a:rPr kumimoji="1" lang="en-US" altLang="ja-JP"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実現に向けた活動スキーム</a:t>
            </a:r>
          </a:p>
        </p:txBody>
      </p:sp>
      <p:sp>
        <p:nvSpPr>
          <p:cNvPr id="7" name="正方形/長方形 6">
            <a:extLst>
              <a:ext uri="{FF2B5EF4-FFF2-40B4-BE49-F238E27FC236}">
                <a16:creationId xmlns:a16="http://schemas.microsoft.com/office/drawing/2014/main" id="{5C37E787-925D-FAB9-92C6-94CD5E45D0FA}"/>
              </a:ext>
            </a:extLst>
          </p:cNvPr>
          <p:cNvSpPr/>
          <p:nvPr/>
        </p:nvSpPr>
        <p:spPr>
          <a:xfrm>
            <a:off x="8572500" y="0"/>
            <a:ext cx="571500" cy="471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２６</a:t>
            </a:r>
          </a:p>
        </p:txBody>
      </p:sp>
    </p:spTree>
    <p:extLst>
      <p:ext uri="{BB962C8B-B14F-4D97-AF65-F5344CB8AC3E}">
        <p14:creationId xmlns:p14="http://schemas.microsoft.com/office/powerpoint/2010/main" val="129164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二等辺三角形 12">
            <a:extLst>
              <a:ext uri="{FF2B5EF4-FFF2-40B4-BE49-F238E27FC236}">
                <a16:creationId xmlns:a16="http://schemas.microsoft.com/office/drawing/2014/main" id="{8A34997E-BFF7-5112-A56A-1BDFC8D5CB65}"/>
              </a:ext>
            </a:extLst>
          </p:cNvPr>
          <p:cNvSpPr/>
          <p:nvPr/>
        </p:nvSpPr>
        <p:spPr>
          <a:xfrm rot="10800000">
            <a:off x="3189073" y="2249512"/>
            <a:ext cx="2785730" cy="1424762"/>
          </a:xfrm>
          <a:prstGeom prst="triangl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843065B5-0D11-2302-AC30-977FA8F6EAE1}"/>
              </a:ext>
            </a:extLst>
          </p:cNvPr>
          <p:cNvSpPr/>
          <p:nvPr/>
        </p:nvSpPr>
        <p:spPr>
          <a:xfrm>
            <a:off x="513909" y="2849530"/>
            <a:ext cx="8119729" cy="3338617"/>
          </a:xfrm>
          <a:prstGeom prst="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p:txBody>
      </p:sp>
      <p:sp>
        <p:nvSpPr>
          <p:cNvPr id="3" name="正方形/長方形 2">
            <a:extLst>
              <a:ext uri="{FF2B5EF4-FFF2-40B4-BE49-F238E27FC236}">
                <a16:creationId xmlns:a16="http://schemas.microsoft.com/office/drawing/2014/main" id="{C2DFA7AA-F402-9F3B-7DCD-0F5C6A0B9760}"/>
              </a:ext>
            </a:extLst>
          </p:cNvPr>
          <p:cNvSpPr/>
          <p:nvPr/>
        </p:nvSpPr>
        <p:spPr>
          <a:xfrm>
            <a:off x="0" y="-1"/>
            <a:ext cx="9163876" cy="480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5" name="直線コネクタ 4">
            <a:extLst>
              <a:ext uri="{FF2B5EF4-FFF2-40B4-BE49-F238E27FC236}">
                <a16:creationId xmlns:a16="http://schemas.microsoft.com/office/drawing/2014/main" id="{BA05680D-00C3-26E7-224B-8901D60501BF}"/>
              </a:ext>
            </a:extLst>
          </p:cNvPr>
          <p:cNvCxnSpPr>
            <a:cxnSpLocks/>
          </p:cNvCxnSpPr>
          <p:nvPr/>
        </p:nvCxnSpPr>
        <p:spPr>
          <a:xfrm>
            <a:off x="-16001" y="480282"/>
            <a:ext cx="9163876" cy="6"/>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0D6C7EC9-F5CE-6777-6EAC-CB06977464DE}"/>
              </a:ext>
            </a:extLst>
          </p:cNvPr>
          <p:cNvCxnSpPr>
            <a:cxnSpLocks/>
          </p:cNvCxnSpPr>
          <p:nvPr/>
        </p:nvCxnSpPr>
        <p:spPr>
          <a:xfrm>
            <a:off x="-19876" y="533289"/>
            <a:ext cx="9163876"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4CA259D1-E780-B2A4-4383-0D4AF4FEDA70}"/>
              </a:ext>
            </a:extLst>
          </p:cNvPr>
          <p:cNvSpPr txBox="1"/>
          <p:nvPr/>
        </p:nvSpPr>
        <p:spPr>
          <a:xfrm>
            <a:off x="-19876" y="72878"/>
            <a:ext cx="91638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lumMod val="85000"/>
                    <a:lumOff val="15000"/>
                  </a:prstClr>
                </a:solidFill>
                <a:effectLst/>
                <a:highlight>
                  <a:srgbClr val="FFFF00"/>
                </a:highlight>
                <a:uLnTx/>
                <a:uFillTx/>
                <a:latin typeface="Meiryo UI" panose="020B0604030504040204" pitchFamily="50" charset="-128"/>
                <a:ea typeface="Meiryo UI" panose="020B0604030504040204" pitchFamily="50" charset="-128"/>
                <a:cs typeface="+mn-cs"/>
              </a:rPr>
              <a:t>2030</a:t>
            </a:r>
            <a:r>
              <a:rPr kumimoji="1" lang="ja-JP" altLang="en-US" sz="2000" b="1" i="0" u="none" strike="noStrike" kern="1200" cap="none" spc="0" normalizeH="0" baseline="0" noProof="0" dirty="0">
                <a:ln>
                  <a:noFill/>
                </a:ln>
                <a:solidFill>
                  <a:prstClr val="black">
                    <a:lumMod val="85000"/>
                    <a:lumOff val="15000"/>
                  </a:prstClr>
                </a:solidFill>
                <a:effectLst/>
                <a:highlight>
                  <a:srgbClr val="FFFF00"/>
                </a:highlight>
                <a:uLnTx/>
                <a:uFillTx/>
                <a:latin typeface="Meiryo UI" panose="020B0604030504040204" pitchFamily="50" charset="-128"/>
                <a:ea typeface="Meiryo UI" panose="020B0604030504040204" pitchFamily="50" charset="-128"/>
                <a:cs typeface="+mn-cs"/>
              </a:rPr>
              <a:t>年に向けて</a:t>
            </a:r>
          </a:p>
        </p:txBody>
      </p:sp>
      <p:sp>
        <p:nvSpPr>
          <p:cNvPr id="4" name="正方形/長方形 3">
            <a:extLst>
              <a:ext uri="{FF2B5EF4-FFF2-40B4-BE49-F238E27FC236}">
                <a16:creationId xmlns:a16="http://schemas.microsoft.com/office/drawing/2014/main" id="{EC6E7502-C8B2-469F-A5A1-9D8E477BAC7D}"/>
              </a:ext>
            </a:extLst>
          </p:cNvPr>
          <p:cNvSpPr/>
          <p:nvPr/>
        </p:nvSpPr>
        <p:spPr>
          <a:xfrm>
            <a:off x="861238" y="3074254"/>
            <a:ext cx="1743739" cy="1265256"/>
          </a:xfrm>
          <a:prstGeom prst="rect">
            <a:avLst/>
          </a:prstGeom>
          <a:solidFill>
            <a:srgbClr val="E7F6FF"/>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『20</a:t>
            </a: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30</a:t>
            </a: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ビジョン</a:t>
            </a:r>
            <a:r>
              <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実現活動</a:t>
            </a:r>
          </a:p>
        </p:txBody>
      </p:sp>
      <p:sp>
        <p:nvSpPr>
          <p:cNvPr id="6" name="正方形/長方形 5">
            <a:extLst>
              <a:ext uri="{FF2B5EF4-FFF2-40B4-BE49-F238E27FC236}">
                <a16:creationId xmlns:a16="http://schemas.microsoft.com/office/drawing/2014/main" id="{6E631FC4-8D45-F238-71BF-BA0E5A096F62}"/>
              </a:ext>
            </a:extLst>
          </p:cNvPr>
          <p:cNvSpPr/>
          <p:nvPr/>
        </p:nvSpPr>
        <p:spPr>
          <a:xfrm>
            <a:off x="1818171" y="1253230"/>
            <a:ext cx="6815468" cy="1265256"/>
          </a:xfrm>
          <a:prstGeom prst="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日系自動車企業の海外事業体における建設的労使関係の構築と、</a:t>
            </a:r>
            <a:endPar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それを礎とした海外事業体労組の海外事業体における人権</a:t>
            </a:r>
            <a:r>
              <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DD</a:t>
            </a: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への参画が、</a:t>
            </a:r>
            <a:endPar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日系自動車企業のグローバル人権</a:t>
            </a:r>
            <a:r>
              <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DD</a:t>
            </a: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の質向上と、自動車産業に関わる</a:t>
            </a:r>
            <a:endPar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より多くの人々の幸福につながる</a:t>
            </a:r>
          </a:p>
        </p:txBody>
      </p:sp>
      <p:sp>
        <p:nvSpPr>
          <p:cNvPr id="7" name="正方形/長方形 6">
            <a:extLst>
              <a:ext uri="{FF2B5EF4-FFF2-40B4-BE49-F238E27FC236}">
                <a16:creationId xmlns:a16="http://schemas.microsoft.com/office/drawing/2014/main" id="{C4532D52-54F1-4842-53F5-D6CC822A605F}"/>
              </a:ext>
            </a:extLst>
          </p:cNvPr>
          <p:cNvSpPr/>
          <p:nvPr/>
        </p:nvSpPr>
        <p:spPr>
          <a:xfrm>
            <a:off x="2700670" y="3074254"/>
            <a:ext cx="5688421" cy="1265256"/>
          </a:xfrm>
          <a:prstGeom prst="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2023</a:t>
            </a: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年までに日本国内、</a:t>
            </a:r>
            <a:r>
              <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ASEAN</a:t>
            </a: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を中心とした海外各国で</a:t>
            </a:r>
            <a:endPar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進めてきた活動を元に、</a:t>
            </a:r>
            <a:r>
              <a:rPr kumimoji="1" lang="en-US" altLang="ja-JP" sz="16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rPr>
              <a:t>ASEAN</a:t>
            </a:r>
            <a:r>
              <a:rPr kumimoji="1" lang="ja-JP" altLang="en-US" sz="16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rPr>
              <a:t>を含む日系自動車企業が</a:t>
            </a:r>
            <a:endParaRPr kumimoji="1" lang="en-US" altLang="ja-JP" sz="16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rPr>
              <a:t>進出する全ての国の海外事業体で</a:t>
            </a:r>
            <a:r>
              <a:rPr kumimoji="1" lang="en-US" altLang="ja-JP" sz="16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rPr>
              <a:t>『20</a:t>
            </a:r>
            <a:r>
              <a:rPr kumimoji="1" lang="ja-JP" altLang="en-US" sz="16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rPr>
              <a:t>30</a:t>
            </a:r>
            <a:r>
              <a:rPr kumimoji="1" lang="ja-JP" altLang="en-US" sz="16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rPr>
              <a:t>ビジョン</a:t>
            </a:r>
            <a:r>
              <a:rPr kumimoji="1" lang="en-US" altLang="ja-JP" sz="16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rPr>
              <a:t>』</a:t>
            </a:r>
            <a:r>
              <a:rPr kumimoji="1" lang="ja-JP" altLang="en-US" sz="16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rPr>
              <a:t>の実現</a:t>
            </a:r>
            <a:endParaRPr kumimoji="1" lang="en-US" altLang="ja-JP" sz="16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rPr>
              <a:t>を目指す</a:t>
            </a:r>
            <a:endParaRPr kumimoji="1" lang="en-US" altLang="ja-JP" sz="16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endParaRPr>
          </a:p>
        </p:txBody>
      </p:sp>
      <p:sp>
        <p:nvSpPr>
          <p:cNvPr id="8" name="正方形/長方形 7">
            <a:extLst>
              <a:ext uri="{FF2B5EF4-FFF2-40B4-BE49-F238E27FC236}">
                <a16:creationId xmlns:a16="http://schemas.microsoft.com/office/drawing/2014/main" id="{E01718C4-77D1-267C-39CF-BA6B1DE73F7F}"/>
              </a:ext>
            </a:extLst>
          </p:cNvPr>
          <p:cNvSpPr/>
          <p:nvPr/>
        </p:nvSpPr>
        <p:spPr>
          <a:xfrm>
            <a:off x="513909" y="1253230"/>
            <a:ext cx="1187304" cy="1265256"/>
          </a:xfrm>
          <a:prstGeom prst="rect">
            <a:avLst/>
          </a:prstGeom>
          <a:solidFill>
            <a:schemeClr val="bg1">
              <a:lumMod val="95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基本的な</a:t>
            </a:r>
            <a:endPar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考え方</a:t>
            </a:r>
          </a:p>
        </p:txBody>
      </p:sp>
      <p:sp>
        <p:nvSpPr>
          <p:cNvPr id="10" name="正方形/長方形 9">
            <a:extLst>
              <a:ext uri="{FF2B5EF4-FFF2-40B4-BE49-F238E27FC236}">
                <a16:creationId xmlns:a16="http://schemas.microsoft.com/office/drawing/2014/main" id="{2D12A3FE-3AD3-C58B-B485-F488E255594F}"/>
              </a:ext>
            </a:extLst>
          </p:cNvPr>
          <p:cNvSpPr/>
          <p:nvPr/>
        </p:nvSpPr>
        <p:spPr>
          <a:xfrm>
            <a:off x="861238" y="4438765"/>
            <a:ext cx="1743739" cy="1551749"/>
          </a:xfrm>
          <a:prstGeom prst="rect">
            <a:avLst/>
          </a:prstGeom>
          <a:solidFill>
            <a:schemeClr val="accent6">
              <a:lumMod val="20000"/>
              <a:lumOff val="8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人権</a:t>
            </a:r>
            <a:r>
              <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DD</a:t>
            </a:r>
            <a:endPar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p:txBody>
      </p:sp>
      <p:sp>
        <p:nvSpPr>
          <p:cNvPr id="12" name="正方形/長方形 11">
            <a:extLst>
              <a:ext uri="{FF2B5EF4-FFF2-40B4-BE49-F238E27FC236}">
                <a16:creationId xmlns:a16="http://schemas.microsoft.com/office/drawing/2014/main" id="{BAAD57E8-80D3-8717-661C-FAF2C8953648}"/>
              </a:ext>
            </a:extLst>
          </p:cNvPr>
          <p:cNvSpPr/>
          <p:nvPr/>
        </p:nvSpPr>
        <p:spPr>
          <a:xfrm>
            <a:off x="2700670" y="4438765"/>
            <a:ext cx="5688421" cy="1551749"/>
          </a:xfrm>
          <a:prstGeom prst="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 </a:t>
            </a:r>
            <a:r>
              <a:rPr kumimoji="1" lang="ja-JP" altLang="en-US" sz="16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rPr>
              <a:t>日本本社に対しグローバルでの人権</a:t>
            </a:r>
            <a:r>
              <a:rPr kumimoji="1" lang="en-US" altLang="ja-JP" sz="16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rPr>
              <a:t>DD</a:t>
            </a:r>
            <a:r>
              <a:rPr kumimoji="1" lang="ja-JP" altLang="en-US" sz="16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rPr>
              <a:t>実施へのコミットメント</a:t>
            </a:r>
            <a:endParaRPr kumimoji="1" lang="en-US" altLang="ja-JP" sz="16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rPr>
              <a:t>   </a:t>
            </a:r>
            <a:r>
              <a:rPr kumimoji="1" lang="en-US" altLang="ja-JP" sz="12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rPr>
              <a:t>を要請</a:t>
            </a: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するとともに、</a:t>
            </a:r>
            <a:r>
              <a:rPr kumimoji="1" lang="ja-JP" altLang="en-US" sz="16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rPr>
              <a:t>そのプロセスに日本単組が参画</a:t>
            </a: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する</a:t>
            </a:r>
            <a:endPar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ビジョンの目指す姿に対する進度を十分に踏まえつつ、</a:t>
            </a:r>
            <a:endPar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rPr>
              <a:t>  </a:t>
            </a:r>
            <a:r>
              <a:rPr kumimoji="1" lang="en-US" altLang="ja-JP" sz="12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rPr>
              <a:t>海外事業体の労働組合の</a:t>
            </a: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海外事業体における</a:t>
            </a:r>
            <a:r>
              <a:rPr kumimoji="1" lang="ja-JP" altLang="en-US" sz="16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rPr>
              <a:t>人権</a:t>
            </a:r>
            <a:r>
              <a:rPr kumimoji="1" lang="en-US" altLang="ja-JP" sz="16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rPr>
              <a:t>DD</a:t>
            </a:r>
            <a:r>
              <a:rPr kumimoji="1" lang="ja-JP" altLang="en-US" sz="16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rPr>
              <a:t>への</a:t>
            </a:r>
            <a:endParaRPr kumimoji="1" lang="en-US" altLang="ja-JP" sz="16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rPr>
              <a:t>参画を拡大</a:t>
            </a: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していく</a:t>
            </a:r>
          </a:p>
        </p:txBody>
      </p:sp>
      <p:sp>
        <p:nvSpPr>
          <p:cNvPr id="2" name="正方形/長方形 1">
            <a:extLst>
              <a:ext uri="{FF2B5EF4-FFF2-40B4-BE49-F238E27FC236}">
                <a16:creationId xmlns:a16="http://schemas.microsoft.com/office/drawing/2014/main" id="{398ADEAB-0260-7C34-A7C2-BA58546E546E}"/>
              </a:ext>
            </a:extLst>
          </p:cNvPr>
          <p:cNvSpPr/>
          <p:nvPr/>
        </p:nvSpPr>
        <p:spPr>
          <a:xfrm>
            <a:off x="7815712" y="6381551"/>
            <a:ext cx="1174282" cy="4186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以上</a:t>
            </a:r>
          </a:p>
        </p:txBody>
      </p:sp>
      <p:sp>
        <p:nvSpPr>
          <p:cNvPr id="15" name="正方形/長方形 14">
            <a:extLst>
              <a:ext uri="{FF2B5EF4-FFF2-40B4-BE49-F238E27FC236}">
                <a16:creationId xmlns:a16="http://schemas.microsoft.com/office/drawing/2014/main" id="{6841555C-D437-DF6B-00B9-C2ED86647ABD}"/>
              </a:ext>
            </a:extLst>
          </p:cNvPr>
          <p:cNvSpPr/>
          <p:nvPr/>
        </p:nvSpPr>
        <p:spPr>
          <a:xfrm>
            <a:off x="8572500" y="0"/>
            <a:ext cx="571500" cy="471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２７</a:t>
            </a:r>
          </a:p>
        </p:txBody>
      </p:sp>
    </p:spTree>
    <p:extLst>
      <p:ext uri="{BB962C8B-B14F-4D97-AF65-F5344CB8AC3E}">
        <p14:creationId xmlns:p14="http://schemas.microsoft.com/office/powerpoint/2010/main" val="1713717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B69EEC18-BC2A-2863-9903-E103A5ECDD7D}"/>
              </a:ext>
            </a:extLst>
          </p:cNvPr>
          <p:cNvSpPr/>
          <p:nvPr/>
        </p:nvSpPr>
        <p:spPr>
          <a:xfrm>
            <a:off x="0" y="-1"/>
            <a:ext cx="9144000" cy="480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28" name="直線コネクタ 27">
            <a:extLst>
              <a:ext uri="{FF2B5EF4-FFF2-40B4-BE49-F238E27FC236}">
                <a16:creationId xmlns:a16="http://schemas.microsoft.com/office/drawing/2014/main" id="{B7ECE7F0-2AA7-CEBB-FC8A-006374F14A80}"/>
              </a:ext>
            </a:extLst>
          </p:cNvPr>
          <p:cNvCxnSpPr>
            <a:cxnSpLocks/>
          </p:cNvCxnSpPr>
          <p:nvPr/>
        </p:nvCxnSpPr>
        <p:spPr>
          <a:xfrm>
            <a:off x="-16001" y="480282"/>
            <a:ext cx="9163876" cy="6"/>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6CD8AE4C-D6CD-2104-311A-00F10B43B4D0}"/>
              </a:ext>
            </a:extLst>
          </p:cNvPr>
          <p:cNvCxnSpPr>
            <a:cxnSpLocks/>
          </p:cNvCxnSpPr>
          <p:nvPr/>
        </p:nvCxnSpPr>
        <p:spPr>
          <a:xfrm>
            <a:off x="-19876" y="533289"/>
            <a:ext cx="9163876"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A10D9FA0-E22A-8645-6AC0-E260C80F164C}"/>
              </a:ext>
            </a:extLst>
          </p:cNvPr>
          <p:cNvSpPr txBox="1"/>
          <p:nvPr/>
        </p:nvSpPr>
        <p:spPr>
          <a:xfrm>
            <a:off x="-19876" y="72878"/>
            <a:ext cx="91638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最後に</a:t>
            </a:r>
            <a:r>
              <a:rPr kumimoji="1" lang="en-US" altLang="ja-JP"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海外現地組合とのネットワーク構築について</a:t>
            </a:r>
          </a:p>
        </p:txBody>
      </p:sp>
      <p:sp>
        <p:nvSpPr>
          <p:cNvPr id="65" name="四角形: メモ 64">
            <a:extLst>
              <a:ext uri="{FF2B5EF4-FFF2-40B4-BE49-F238E27FC236}">
                <a16:creationId xmlns:a16="http://schemas.microsoft.com/office/drawing/2014/main" id="{F136F016-7016-8068-FEAF-975AD87FF80E}"/>
              </a:ext>
            </a:extLst>
          </p:cNvPr>
          <p:cNvSpPr/>
          <p:nvPr/>
        </p:nvSpPr>
        <p:spPr>
          <a:xfrm>
            <a:off x="3776349" y="654517"/>
            <a:ext cx="2877833" cy="972401"/>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dirty="0"/>
              <a:t>会社の人事部などに確認</a:t>
            </a:r>
            <a:endParaRPr kumimoji="1" lang="en-US" altLang="ja-JP" dirty="0"/>
          </a:p>
          <a:p>
            <a:pPr>
              <a:lnSpc>
                <a:spcPts val="1000"/>
              </a:lnSpc>
            </a:pPr>
            <a:endParaRPr kumimoji="1" lang="en-US" altLang="ja-JP" dirty="0"/>
          </a:p>
          <a:p>
            <a:r>
              <a:rPr lang="ja-JP" altLang="en-US" dirty="0"/>
              <a:t>派遣者フォロー訪問の活用</a:t>
            </a:r>
            <a:endParaRPr kumimoji="1" lang="ja-JP" altLang="en-US" dirty="0"/>
          </a:p>
        </p:txBody>
      </p:sp>
      <p:sp>
        <p:nvSpPr>
          <p:cNvPr id="66" name="四角形: メモ 65">
            <a:extLst>
              <a:ext uri="{FF2B5EF4-FFF2-40B4-BE49-F238E27FC236}">
                <a16:creationId xmlns:a16="http://schemas.microsoft.com/office/drawing/2014/main" id="{81DEC404-E5EC-9928-5624-24ED2880E1AB}"/>
              </a:ext>
            </a:extLst>
          </p:cNvPr>
          <p:cNvSpPr/>
          <p:nvPr/>
        </p:nvSpPr>
        <p:spPr>
          <a:xfrm>
            <a:off x="6782832" y="662539"/>
            <a:ext cx="2282790" cy="983382"/>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dirty="0" err="1"/>
              <a:t>IndustriALL</a:t>
            </a:r>
            <a:r>
              <a:rPr kumimoji="1" lang="ja-JP" altLang="en-US" dirty="0"/>
              <a:t>加盟組織</a:t>
            </a:r>
            <a:endParaRPr kumimoji="1" lang="en-US" altLang="ja-JP" dirty="0"/>
          </a:p>
          <a:p>
            <a:r>
              <a:rPr lang="en-US" altLang="ja-JP" dirty="0"/>
              <a:t>JCM</a:t>
            </a:r>
            <a:r>
              <a:rPr lang="ja-JP" altLang="en-US" dirty="0"/>
              <a:t>や</a:t>
            </a:r>
            <a:r>
              <a:rPr lang="en-US" altLang="ja-JP" dirty="0"/>
              <a:t>JAW</a:t>
            </a:r>
            <a:r>
              <a:rPr lang="ja-JP" altLang="en-US" dirty="0"/>
              <a:t>との繋がりがある組織</a:t>
            </a:r>
            <a:endParaRPr kumimoji="1" lang="ja-JP" altLang="en-US" dirty="0"/>
          </a:p>
        </p:txBody>
      </p:sp>
      <p:sp>
        <p:nvSpPr>
          <p:cNvPr id="67" name="四角形: メモ 66">
            <a:extLst>
              <a:ext uri="{FF2B5EF4-FFF2-40B4-BE49-F238E27FC236}">
                <a16:creationId xmlns:a16="http://schemas.microsoft.com/office/drawing/2014/main" id="{08253399-F3BB-323C-8EF0-A9B487A2A523}"/>
              </a:ext>
            </a:extLst>
          </p:cNvPr>
          <p:cNvSpPr/>
          <p:nvPr/>
        </p:nvSpPr>
        <p:spPr>
          <a:xfrm>
            <a:off x="4753277" y="1722317"/>
            <a:ext cx="1742173" cy="856648"/>
          </a:xfrm>
          <a:prstGeom prst="foldedCorner">
            <a:avLst/>
          </a:prstGeom>
          <a:solidFill>
            <a:srgbClr val="FFFFCC"/>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accent1"/>
                </a:solidFill>
              </a:rPr>
              <a:t>翻訳ソフト活用</a:t>
            </a:r>
            <a:endParaRPr kumimoji="1" lang="en-US" altLang="ja-JP" dirty="0">
              <a:solidFill>
                <a:schemeClr val="accent1"/>
              </a:solidFill>
            </a:endParaRPr>
          </a:p>
          <a:p>
            <a:pPr algn="ctr"/>
            <a:r>
              <a:rPr lang="ja-JP" altLang="en-US" dirty="0">
                <a:solidFill>
                  <a:schemeClr val="accent1"/>
                </a:solidFill>
              </a:rPr>
              <a:t>翻訳社の活用</a:t>
            </a:r>
            <a:endParaRPr kumimoji="1" lang="ja-JP" altLang="en-US" dirty="0">
              <a:solidFill>
                <a:schemeClr val="accent1"/>
              </a:solidFill>
            </a:endParaRPr>
          </a:p>
        </p:txBody>
      </p:sp>
      <p:sp>
        <p:nvSpPr>
          <p:cNvPr id="68" name="四角形: メモ 67">
            <a:extLst>
              <a:ext uri="{FF2B5EF4-FFF2-40B4-BE49-F238E27FC236}">
                <a16:creationId xmlns:a16="http://schemas.microsoft.com/office/drawing/2014/main" id="{F7DBC73C-F240-5443-57D4-C6581C288AD7}"/>
              </a:ext>
            </a:extLst>
          </p:cNvPr>
          <p:cNvSpPr/>
          <p:nvPr/>
        </p:nvSpPr>
        <p:spPr>
          <a:xfrm>
            <a:off x="6761223" y="1813092"/>
            <a:ext cx="2120765" cy="792478"/>
          </a:xfrm>
          <a:prstGeom prst="foldedCorner">
            <a:avLst/>
          </a:prstGeom>
          <a:solidFill>
            <a:srgbClr val="FFFFCC"/>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accent1"/>
                </a:solidFill>
              </a:rPr>
              <a:t>通訳者の活用</a:t>
            </a:r>
            <a:endParaRPr kumimoji="1" lang="en-US" altLang="ja-JP" dirty="0">
              <a:solidFill>
                <a:schemeClr val="accent1"/>
              </a:solidFill>
            </a:endParaRPr>
          </a:p>
          <a:p>
            <a:pPr algn="ctr"/>
            <a:r>
              <a:rPr lang="ja-JP" altLang="en-US" dirty="0">
                <a:solidFill>
                  <a:schemeClr val="accent1"/>
                </a:solidFill>
              </a:rPr>
              <a:t>旅行会社の活用</a:t>
            </a:r>
            <a:endParaRPr kumimoji="1" lang="ja-JP" altLang="en-US" dirty="0">
              <a:solidFill>
                <a:schemeClr val="accent1"/>
              </a:solidFill>
            </a:endParaRPr>
          </a:p>
        </p:txBody>
      </p:sp>
      <p:grpSp>
        <p:nvGrpSpPr>
          <p:cNvPr id="86" name="グループ化 85">
            <a:extLst>
              <a:ext uri="{FF2B5EF4-FFF2-40B4-BE49-F238E27FC236}">
                <a16:creationId xmlns:a16="http://schemas.microsoft.com/office/drawing/2014/main" id="{F8C3FEFE-6B61-7C61-3D51-C11ED0407985}"/>
              </a:ext>
            </a:extLst>
          </p:cNvPr>
          <p:cNvGrpSpPr/>
          <p:nvPr/>
        </p:nvGrpSpPr>
        <p:grpSpPr>
          <a:xfrm>
            <a:off x="77002" y="858858"/>
            <a:ext cx="4206240" cy="5594877"/>
            <a:chOff x="77002" y="858858"/>
            <a:chExt cx="4206240" cy="5594877"/>
          </a:xfrm>
        </p:grpSpPr>
        <p:grpSp>
          <p:nvGrpSpPr>
            <p:cNvPr id="45" name="グループ化 44">
              <a:extLst>
                <a:ext uri="{FF2B5EF4-FFF2-40B4-BE49-F238E27FC236}">
                  <a16:creationId xmlns:a16="http://schemas.microsoft.com/office/drawing/2014/main" id="{C2CF42B3-0CC8-98AA-DC9A-9F92F742D4C8}"/>
                </a:ext>
              </a:extLst>
            </p:cNvPr>
            <p:cNvGrpSpPr/>
            <p:nvPr/>
          </p:nvGrpSpPr>
          <p:grpSpPr>
            <a:xfrm>
              <a:off x="77002" y="2517002"/>
              <a:ext cx="4206240" cy="3936733"/>
              <a:chOff x="77002" y="2921267"/>
              <a:chExt cx="4206240" cy="3936733"/>
            </a:xfrm>
          </p:grpSpPr>
          <p:pic>
            <p:nvPicPr>
              <p:cNvPr id="34" name="図 33">
                <a:extLst>
                  <a:ext uri="{FF2B5EF4-FFF2-40B4-BE49-F238E27FC236}">
                    <a16:creationId xmlns:a16="http://schemas.microsoft.com/office/drawing/2014/main" id="{EBAD786A-C946-EAC3-01D5-65BA95734862}"/>
                  </a:ext>
                </a:extLst>
              </p:cNvPr>
              <p:cNvPicPr>
                <a:picLocks noChangeAspect="1"/>
              </p:cNvPicPr>
              <p:nvPr/>
            </p:nvPicPr>
            <p:blipFill rotWithShape="1">
              <a:blip r:embed="rId3"/>
              <a:srcRect l="5158" t="10280" r="48842" b="13181"/>
              <a:stretch/>
            </p:blipFill>
            <p:spPr>
              <a:xfrm>
                <a:off x="77002" y="2921267"/>
                <a:ext cx="4206240" cy="3936733"/>
              </a:xfrm>
              <a:prstGeom prst="rect">
                <a:avLst/>
              </a:prstGeom>
            </p:spPr>
          </p:pic>
          <p:sp>
            <p:nvSpPr>
              <p:cNvPr id="35" name="正方形/長方形 34">
                <a:extLst>
                  <a:ext uri="{FF2B5EF4-FFF2-40B4-BE49-F238E27FC236}">
                    <a16:creationId xmlns:a16="http://schemas.microsoft.com/office/drawing/2014/main" id="{BF3CC52F-3167-F3D5-2E93-FAB391A3B4F1}"/>
                  </a:ext>
                </a:extLst>
              </p:cNvPr>
              <p:cNvSpPr/>
              <p:nvPr/>
            </p:nvSpPr>
            <p:spPr>
              <a:xfrm>
                <a:off x="3003082" y="3282215"/>
                <a:ext cx="1068404" cy="6448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どの組合とやる？</a:t>
                </a:r>
              </a:p>
            </p:txBody>
          </p:sp>
          <p:sp>
            <p:nvSpPr>
              <p:cNvPr id="38" name="正方形/長方形 37">
                <a:extLst>
                  <a:ext uri="{FF2B5EF4-FFF2-40B4-BE49-F238E27FC236}">
                    <a16:creationId xmlns:a16="http://schemas.microsoft.com/office/drawing/2014/main" id="{CDA85E07-DBDA-D501-BD89-E0234550D190}"/>
                  </a:ext>
                </a:extLst>
              </p:cNvPr>
              <p:cNvSpPr/>
              <p:nvPr/>
            </p:nvSpPr>
            <p:spPr>
              <a:xfrm>
                <a:off x="316029" y="3242109"/>
                <a:ext cx="1068404" cy="6448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言葉が通じない？</a:t>
                </a:r>
              </a:p>
            </p:txBody>
          </p:sp>
        </p:grpSp>
        <p:grpSp>
          <p:nvGrpSpPr>
            <p:cNvPr id="48" name="グループ化 47">
              <a:extLst>
                <a:ext uri="{FF2B5EF4-FFF2-40B4-BE49-F238E27FC236}">
                  <a16:creationId xmlns:a16="http://schemas.microsoft.com/office/drawing/2014/main" id="{96FBE51E-D5FA-5B27-3D52-CD9344E6AE1D}"/>
                </a:ext>
              </a:extLst>
            </p:cNvPr>
            <p:cNvGrpSpPr/>
            <p:nvPr/>
          </p:nvGrpSpPr>
          <p:grpSpPr>
            <a:xfrm rot="12398425">
              <a:off x="2019709" y="933650"/>
              <a:ext cx="1676393" cy="1347539"/>
              <a:chOff x="6129696" y="4206240"/>
              <a:chExt cx="1676393" cy="1347539"/>
            </a:xfrm>
          </p:grpSpPr>
          <p:pic>
            <p:nvPicPr>
              <p:cNvPr id="42" name="図 41">
                <a:extLst>
                  <a:ext uri="{FF2B5EF4-FFF2-40B4-BE49-F238E27FC236}">
                    <a16:creationId xmlns:a16="http://schemas.microsoft.com/office/drawing/2014/main" id="{137C56B9-F5BE-A50C-975F-A50BF8785F83}"/>
                  </a:ext>
                </a:extLst>
              </p:cNvPr>
              <p:cNvPicPr>
                <a:picLocks noChangeAspect="1"/>
              </p:cNvPicPr>
              <p:nvPr/>
            </p:nvPicPr>
            <p:blipFill rotWithShape="1">
              <a:blip r:embed="rId3"/>
              <a:srcRect l="5158" t="10280" r="78386" b="63553"/>
              <a:stretch/>
            </p:blipFill>
            <p:spPr>
              <a:xfrm>
                <a:off x="6301340" y="4207847"/>
                <a:ext cx="1504749" cy="1345932"/>
              </a:xfrm>
              <a:prstGeom prst="rect">
                <a:avLst/>
              </a:prstGeom>
            </p:spPr>
          </p:pic>
          <p:sp>
            <p:nvSpPr>
              <p:cNvPr id="46" name="楕円 45">
                <a:extLst>
                  <a:ext uri="{FF2B5EF4-FFF2-40B4-BE49-F238E27FC236}">
                    <a16:creationId xmlns:a16="http://schemas.microsoft.com/office/drawing/2014/main" id="{D967EE8C-48D9-A5CD-1409-73E6F3720EE7}"/>
                  </a:ext>
                </a:extLst>
              </p:cNvPr>
              <p:cNvSpPr/>
              <p:nvPr/>
            </p:nvSpPr>
            <p:spPr>
              <a:xfrm>
                <a:off x="6285303" y="4350622"/>
                <a:ext cx="115503" cy="134754"/>
              </a:xfrm>
              <a:prstGeom prst="ellipse">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楕円 46">
                <a:extLst>
                  <a:ext uri="{FF2B5EF4-FFF2-40B4-BE49-F238E27FC236}">
                    <a16:creationId xmlns:a16="http://schemas.microsoft.com/office/drawing/2014/main" id="{E71A326B-4CF1-25B8-0727-A6AE8DC69E4D}"/>
                  </a:ext>
                </a:extLst>
              </p:cNvPr>
              <p:cNvSpPr/>
              <p:nvPr/>
            </p:nvSpPr>
            <p:spPr>
              <a:xfrm>
                <a:off x="6129696" y="4206240"/>
                <a:ext cx="78599" cy="75398"/>
              </a:xfrm>
              <a:prstGeom prst="ellipse">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9" name="グループ化 48">
              <a:extLst>
                <a:ext uri="{FF2B5EF4-FFF2-40B4-BE49-F238E27FC236}">
                  <a16:creationId xmlns:a16="http://schemas.microsoft.com/office/drawing/2014/main" id="{0ADD976B-C384-290A-F8D7-13AE2CE6A19E}"/>
                </a:ext>
              </a:extLst>
            </p:cNvPr>
            <p:cNvGrpSpPr/>
            <p:nvPr/>
          </p:nvGrpSpPr>
          <p:grpSpPr>
            <a:xfrm rot="15305757">
              <a:off x="155818" y="891525"/>
              <a:ext cx="1676393" cy="1611059"/>
              <a:chOff x="6129696" y="4206240"/>
              <a:chExt cx="1676393" cy="1347539"/>
            </a:xfrm>
          </p:grpSpPr>
          <p:pic>
            <p:nvPicPr>
              <p:cNvPr id="52" name="図 51">
                <a:extLst>
                  <a:ext uri="{FF2B5EF4-FFF2-40B4-BE49-F238E27FC236}">
                    <a16:creationId xmlns:a16="http://schemas.microsoft.com/office/drawing/2014/main" id="{8299E1DD-A112-9F74-C8F4-0BA654BBAC8A}"/>
                  </a:ext>
                </a:extLst>
              </p:cNvPr>
              <p:cNvPicPr>
                <a:picLocks noChangeAspect="1"/>
              </p:cNvPicPr>
              <p:nvPr/>
            </p:nvPicPr>
            <p:blipFill rotWithShape="1">
              <a:blip r:embed="rId3"/>
              <a:srcRect l="5158" t="10280" r="78386" b="63553"/>
              <a:stretch/>
            </p:blipFill>
            <p:spPr>
              <a:xfrm>
                <a:off x="6301340" y="4207847"/>
                <a:ext cx="1504749" cy="1345932"/>
              </a:xfrm>
              <a:prstGeom prst="rect">
                <a:avLst/>
              </a:prstGeom>
            </p:spPr>
          </p:pic>
          <p:sp>
            <p:nvSpPr>
              <p:cNvPr id="53" name="楕円 52">
                <a:extLst>
                  <a:ext uri="{FF2B5EF4-FFF2-40B4-BE49-F238E27FC236}">
                    <a16:creationId xmlns:a16="http://schemas.microsoft.com/office/drawing/2014/main" id="{98520AB1-6B9C-4D35-B01C-60D3615DC437}"/>
                  </a:ext>
                </a:extLst>
              </p:cNvPr>
              <p:cNvSpPr/>
              <p:nvPr/>
            </p:nvSpPr>
            <p:spPr>
              <a:xfrm>
                <a:off x="6285303" y="4350622"/>
                <a:ext cx="115503" cy="134754"/>
              </a:xfrm>
              <a:prstGeom prst="ellipse">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楕円 53">
                <a:extLst>
                  <a:ext uri="{FF2B5EF4-FFF2-40B4-BE49-F238E27FC236}">
                    <a16:creationId xmlns:a16="http://schemas.microsoft.com/office/drawing/2014/main" id="{3AFF68B1-75B3-ABA5-B069-30158E8A670F}"/>
                  </a:ext>
                </a:extLst>
              </p:cNvPr>
              <p:cNvSpPr/>
              <p:nvPr/>
            </p:nvSpPr>
            <p:spPr>
              <a:xfrm>
                <a:off x="6129696" y="4206240"/>
                <a:ext cx="78599" cy="75398"/>
              </a:xfrm>
              <a:prstGeom prst="ellipse">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62" name="正方形/長方形 61">
              <a:extLst>
                <a:ext uri="{FF2B5EF4-FFF2-40B4-BE49-F238E27FC236}">
                  <a16:creationId xmlns:a16="http://schemas.microsoft.com/office/drawing/2014/main" id="{0B3543B8-E3D1-F0F2-F579-938CB247F589}"/>
                </a:ext>
              </a:extLst>
            </p:cNvPr>
            <p:cNvSpPr/>
            <p:nvPr/>
          </p:nvSpPr>
          <p:spPr>
            <a:xfrm>
              <a:off x="2212206" y="1163048"/>
              <a:ext cx="1166261" cy="8005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ややこしいこと言われたら？</a:t>
              </a:r>
            </a:p>
          </p:txBody>
        </p:sp>
        <p:sp>
          <p:nvSpPr>
            <p:cNvPr id="63" name="正方形/長方形 62">
              <a:extLst>
                <a:ext uri="{FF2B5EF4-FFF2-40B4-BE49-F238E27FC236}">
                  <a16:creationId xmlns:a16="http://schemas.microsoft.com/office/drawing/2014/main" id="{185726FF-984A-D553-5C1D-72A835DA15BB}"/>
                </a:ext>
              </a:extLst>
            </p:cNvPr>
            <p:cNvSpPr/>
            <p:nvPr/>
          </p:nvSpPr>
          <p:spPr>
            <a:xfrm>
              <a:off x="362549" y="1248070"/>
              <a:ext cx="1312245" cy="8005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実際、初めて会ったとき、何をやれば良いの？</a:t>
              </a:r>
            </a:p>
          </p:txBody>
        </p:sp>
        <p:grpSp>
          <p:nvGrpSpPr>
            <p:cNvPr id="74" name="グループ化 73">
              <a:extLst>
                <a:ext uri="{FF2B5EF4-FFF2-40B4-BE49-F238E27FC236}">
                  <a16:creationId xmlns:a16="http://schemas.microsoft.com/office/drawing/2014/main" id="{454232A7-7AE1-4C74-D8E4-E196D4F7FF5B}"/>
                </a:ext>
              </a:extLst>
            </p:cNvPr>
            <p:cNvGrpSpPr/>
            <p:nvPr/>
          </p:nvGrpSpPr>
          <p:grpSpPr>
            <a:xfrm rot="12398425">
              <a:off x="1402087" y="1971575"/>
              <a:ext cx="1676393" cy="1347539"/>
              <a:chOff x="6129696" y="4206240"/>
              <a:chExt cx="1676393" cy="1347539"/>
            </a:xfrm>
          </p:grpSpPr>
          <p:pic>
            <p:nvPicPr>
              <p:cNvPr id="79" name="図 78">
                <a:extLst>
                  <a:ext uri="{FF2B5EF4-FFF2-40B4-BE49-F238E27FC236}">
                    <a16:creationId xmlns:a16="http://schemas.microsoft.com/office/drawing/2014/main" id="{F1DB9C4C-A86D-71ED-D0E9-F8BEDB51FA35}"/>
                  </a:ext>
                </a:extLst>
              </p:cNvPr>
              <p:cNvPicPr>
                <a:picLocks noChangeAspect="1"/>
              </p:cNvPicPr>
              <p:nvPr/>
            </p:nvPicPr>
            <p:blipFill rotWithShape="1">
              <a:blip r:embed="rId3"/>
              <a:srcRect l="5158" t="10280" r="78386" b="63553"/>
              <a:stretch/>
            </p:blipFill>
            <p:spPr>
              <a:xfrm>
                <a:off x="6301340" y="4207847"/>
                <a:ext cx="1504749" cy="1345932"/>
              </a:xfrm>
              <a:prstGeom prst="rect">
                <a:avLst/>
              </a:prstGeom>
            </p:spPr>
          </p:pic>
          <p:sp>
            <p:nvSpPr>
              <p:cNvPr id="80" name="楕円 79">
                <a:extLst>
                  <a:ext uri="{FF2B5EF4-FFF2-40B4-BE49-F238E27FC236}">
                    <a16:creationId xmlns:a16="http://schemas.microsoft.com/office/drawing/2014/main" id="{0DAC89DE-CF5A-F6D8-6942-BB6A467C5553}"/>
                  </a:ext>
                </a:extLst>
              </p:cNvPr>
              <p:cNvSpPr/>
              <p:nvPr/>
            </p:nvSpPr>
            <p:spPr>
              <a:xfrm>
                <a:off x="6285303" y="4350622"/>
                <a:ext cx="115503" cy="134754"/>
              </a:xfrm>
              <a:prstGeom prst="ellipse">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楕円 80">
                <a:extLst>
                  <a:ext uri="{FF2B5EF4-FFF2-40B4-BE49-F238E27FC236}">
                    <a16:creationId xmlns:a16="http://schemas.microsoft.com/office/drawing/2014/main" id="{6AEEE596-C923-6D84-B4D3-7CB187B58B9D}"/>
                  </a:ext>
                </a:extLst>
              </p:cNvPr>
              <p:cNvSpPr/>
              <p:nvPr/>
            </p:nvSpPr>
            <p:spPr>
              <a:xfrm>
                <a:off x="6129696" y="4206240"/>
                <a:ext cx="78599" cy="75398"/>
              </a:xfrm>
              <a:prstGeom prst="ellipse">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82" name="正方形/長方形 81">
              <a:extLst>
                <a:ext uri="{FF2B5EF4-FFF2-40B4-BE49-F238E27FC236}">
                  <a16:creationId xmlns:a16="http://schemas.microsoft.com/office/drawing/2014/main" id="{78BE35FD-6B0E-4A24-A0EB-E06C0EEF3D67}"/>
                </a:ext>
              </a:extLst>
            </p:cNvPr>
            <p:cNvSpPr/>
            <p:nvPr/>
          </p:nvSpPr>
          <p:spPr>
            <a:xfrm>
              <a:off x="1565708" y="2143219"/>
              <a:ext cx="1166261" cy="8005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現地に行く手配は？</a:t>
              </a:r>
            </a:p>
          </p:txBody>
        </p:sp>
      </p:grpSp>
      <p:sp>
        <p:nvSpPr>
          <p:cNvPr id="83" name="スクロール: 横 82">
            <a:extLst>
              <a:ext uri="{FF2B5EF4-FFF2-40B4-BE49-F238E27FC236}">
                <a16:creationId xmlns:a16="http://schemas.microsoft.com/office/drawing/2014/main" id="{BBF58CDE-9BB9-8067-B520-19A91FD02A3A}"/>
              </a:ext>
            </a:extLst>
          </p:cNvPr>
          <p:cNvSpPr/>
          <p:nvPr/>
        </p:nvSpPr>
        <p:spPr>
          <a:xfrm>
            <a:off x="4398746" y="2589194"/>
            <a:ext cx="4591250" cy="664143"/>
          </a:xfrm>
          <a:prstGeom prst="horizontalScroll">
            <a:avLst/>
          </a:prstGeom>
          <a:solidFill>
            <a:srgbClr val="FFC00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bg1"/>
                </a:solidFill>
              </a:rPr>
              <a:t>愛と信頼、そして対話 が重要！</a:t>
            </a:r>
          </a:p>
        </p:txBody>
      </p:sp>
      <p:grpSp>
        <p:nvGrpSpPr>
          <p:cNvPr id="89" name="グループ化 88">
            <a:extLst>
              <a:ext uri="{FF2B5EF4-FFF2-40B4-BE49-F238E27FC236}">
                <a16:creationId xmlns:a16="http://schemas.microsoft.com/office/drawing/2014/main" id="{587EA33A-BECE-C368-46FD-E6AAD3B93F37}"/>
              </a:ext>
            </a:extLst>
          </p:cNvPr>
          <p:cNvGrpSpPr/>
          <p:nvPr/>
        </p:nvGrpSpPr>
        <p:grpSpPr>
          <a:xfrm>
            <a:off x="3423139" y="3684875"/>
            <a:ext cx="3141037" cy="3076875"/>
            <a:chOff x="3904656" y="3684875"/>
            <a:chExt cx="3141037" cy="3076875"/>
          </a:xfrm>
        </p:grpSpPr>
        <p:grpSp>
          <p:nvGrpSpPr>
            <p:cNvPr id="87" name="グループ化 86">
              <a:extLst>
                <a:ext uri="{FF2B5EF4-FFF2-40B4-BE49-F238E27FC236}">
                  <a16:creationId xmlns:a16="http://schemas.microsoft.com/office/drawing/2014/main" id="{F7DAFDFE-17D8-79A5-8B5B-24F749ACFE33}"/>
                </a:ext>
              </a:extLst>
            </p:cNvPr>
            <p:cNvGrpSpPr/>
            <p:nvPr/>
          </p:nvGrpSpPr>
          <p:grpSpPr>
            <a:xfrm>
              <a:off x="3904656" y="3684875"/>
              <a:ext cx="3141037" cy="3076875"/>
              <a:chOff x="4790180" y="3453865"/>
              <a:chExt cx="3141037" cy="3076875"/>
            </a:xfrm>
          </p:grpSpPr>
          <p:pic>
            <p:nvPicPr>
              <p:cNvPr id="56" name="図 55">
                <a:extLst>
                  <a:ext uri="{FF2B5EF4-FFF2-40B4-BE49-F238E27FC236}">
                    <a16:creationId xmlns:a16="http://schemas.microsoft.com/office/drawing/2014/main" id="{8142ED93-E0AB-4C2D-E41D-CF37577FE2D6}"/>
                  </a:ext>
                </a:extLst>
              </p:cNvPr>
              <p:cNvPicPr>
                <a:picLocks noChangeAspect="1"/>
              </p:cNvPicPr>
              <p:nvPr/>
            </p:nvPicPr>
            <p:blipFill rotWithShape="1">
              <a:blip r:embed="rId4"/>
              <a:srcRect l="11684" t="24690" r="55684" b="26468"/>
              <a:stretch/>
            </p:blipFill>
            <p:spPr>
              <a:xfrm>
                <a:off x="4947385" y="4018545"/>
                <a:ext cx="2983832" cy="2512195"/>
              </a:xfrm>
              <a:prstGeom prst="rect">
                <a:avLst/>
              </a:prstGeom>
            </p:spPr>
          </p:pic>
          <p:grpSp>
            <p:nvGrpSpPr>
              <p:cNvPr id="57" name="グループ化 56">
                <a:extLst>
                  <a:ext uri="{FF2B5EF4-FFF2-40B4-BE49-F238E27FC236}">
                    <a16:creationId xmlns:a16="http://schemas.microsoft.com/office/drawing/2014/main" id="{534060D7-DBB8-2247-2337-7E8036A94C22}"/>
                  </a:ext>
                </a:extLst>
              </p:cNvPr>
              <p:cNvGrpSpPr/>
              <p:nvPr/>
            </p:nvGrpSpPr>
            <p:grpSpPr>
              <a:xfrm rot="12398425">
                <a:off x="4790180" y="3453865"/>
                <a:ext cx="1676393" cy="1347539"/>
                <a:chOff x="6129696" y="4206240"/>
                <a:chExt cx="1676393" cy="1347539"/>
              </a:xfrm>
            </p:grpSpPr>
            <p:pic>
              <p:nvPicPr>
                <p:cNvPr id="58" name="図 57">
                  <a:extLst>
                    <a:ext uri="{FF2B5EF4-FFF2-40B4-BE49-F238E27FC236}">
                      <a16:creationId xmlns:a16="http://schemas.microsoft.com/office/drawing/2014/main" id="{73A27617-B04E-C9C6-C463-C6939F49CE70}"/>
                    </a:ext>
                  </a:extLst>
                </p:cNvPr>
                <p:cNvPicPr>
                  <a:picLocks noChangeAspect="1"/>
                </p:cNvPicPr>
                <p:nvPr/>
              </p:nvPicPr>
              <p:blipFill rotWithShape="1">
                <a:blip r:embed="rId3"/>
                <a:srcRect l="5158" t="10280" r="78386" b="63553"/>
                <a:stretch/>
              </p:blipFill>
              <p:spPr>
                <a:xfrm>
                  <a:off x="6301340" y="4207847"/>
                  <a:ext cx="1504749" cy="1345932"/>
                </a:xfrm>
                <a:prstGeom prst="rect">
                  <a:avLst/>
                </a:prstGeom>
              </p:spPr>
            </p:pic>
            <p:sp>
              <p:nvSpPr>
                <p:cNvPr id="59" name="楕円 58">
                  <a:extLst>
                    <a:ext uri="{FF2B5EF4-FFF2-40B4-BE49-F238E27FC236}">
                      <a16:creationId xmlns:a16="http://schemas.microsoft.com/office/drawing/2014/main" id="{FCEC5732-BA6F-EB8C-28B4-C0E6B809BA44}"/>
                    </a:ext>
                  </a:extLst>
                </p:cNvPr>
                <p:cNvSpPr/>
                <p:nvPr/>
              </p:nvSpPr>
              <p:spPr>
                <a:xfrm>
                  <a:off x="6285303" y="4350622"/>
                  <a:ext cx="115503" cy="134754"/>
                </a:xfrm>
                <a:prstGeom prst="ellipse">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楕円 59">
                  <a:extLst>
                    <a:ext uri="{FF2B5EF4-FFF2-40B4-BE49-F238E27FC236}">
                      <a16:creationId xmlns:a16="http://schemas.microsoft.com/office/drawing/2014/main" id="{705CF18A-5D9F-DEB2-A80D-89C5B8AB2F39}"/>
                    </a:ext>
                  </a:extLst>
                </p:cNvPr>
                <p:cNvSpPr/>
                <p:nvPr/>
              </p:nvSpPr>
              <p:spPr>
                <a:xfrm>
                  <a:off x="6129696" y="4206240"/>
                  <a:ext cx="78599" cy="75398"/>
                </a:xfrm>
                <a:prstGeom prst="ellipse">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61" name="正方形/長方形 60">
                <a:extLst>
                  <a:ext uri="{FF2B5EF4-FFF2-40B4-BE49-F238E27FC236}">
                    <a16:creationId xmlns:a16="http://schemas.microsoft.com/office/drawing/2014/main" id="{E8BAE780-F335-A7B7-9128-C3CF76D763DE}"/>
                  </a:ext>
                </a:extLst>
              </p:cNvPr>
              <p:cNvSpPr/>
              <p:nvPr/>
            </p:nvSpPr>
            <p:spPr>
              <a:xfrm>
                <a:off x="4974658" y="3742619"/>
                <a:ext cx="1068404" cy="6448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言葉が分からない</a:t>
                </a:r>
                <a:endParaRPr kumimoji="1" lang="ja-JP" altLang="en-US" sz="1600" dirty="0">
                  <a:solidFill>
                    <a:schemeClr val="tx1"/>
                  </a:solidFill>
                </a:endParaRPr>
              </a:p>
            </p:txBody>
          </p:sp>
        </p:grpSp>
        <p:sp>
          <p:nvSpPr>
            <p:cNvPr id="88" name="正方形/長方形 87">
              <a:extLst>
                <a:ext uri="{FF2B5EF4-FFF2-40B4-BE49-F238E27FC236}">
                  <a16:creationId xmlns:a16="http://schemas.microsoft.com/office/drawing/2014/main" id="{28F13D3C-D34F-6EEB-4DFE-5192E916FE7E}"/>
                </a:ext>
              </a:extLst>
            </p:cNvPr>
            <p:cNvSpPr/>
            <p:nvPr/>
          </p:nvSpPr>
          <p:spPr>
            <a:xfrm>
              <a:off x="6217920" y="4446872"/>
              <a:ext cx="490888" cy="4716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5" name="正方形/長方形 84">
            <a:extLst>
              <a:ext uri="{FF2B5EF4-FFF2-40B4-BE49-F238E27FC236}">
                <a16:creationId xmlns:a16="http://schemas.microsoft.com/office/drawing/2014/main" id="{A25E5533-0F63-1010-217C-D87E52481152}"/>
              </a:ext>
            </a:extLst>
          </p:cNvPr>
          <p:cNvSpPr/>
          <p:nvPr/>
        </p:nvSpPr>
        <p:spPr>
          <a:xfrm>
            <a:off x="6256422" y="3147463"/>
            <a:ext cx="2666197" cy="13764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kumimoji="1" lang="ja-JP" altLang="en-US" sz="1600" dirty="0">
                <a:solidFill>
                  <a:schemeClr val="tx1"/>
                </a:solidFill>
                <a:latin typeface="ＭＳ 明朝" panose="02020609040205080304" pitchFamily="17" charset="-128"/>
                <a:ea typeface="ＭＳ 明朝" panose="02020609040205080304" pitchFamily="17" charset="-128"/>
              </a:rPr>
              <a:t>お互いの立場を認め尊重する。</a:t>
            </a:r>
            <a:endParaRPr kumimoji="1" lang="en-US" altLang="ja-JP" sz="1600" dirty="0">
              <a:solidFill>
                <a:schemeClr val="tx1"/>
              </a:solidFill>
              <a:latin typeface="ＭＳ 明朝" panose="02020609040205080304" pitchFamily="17" charset="-128"/>
              <a:ea typeface="ＭＳ 明朝" panose="02020609040205080304" pitchFamily="17" charset="-128"/>
            </a:endParaRPr>
          </a:p>
          <a:p>
            <a:pPr marL="285750" indent="-285750">
              <a:lnSpc>
                <a:spcPts val="800"/>
              </a:lnSpc>
              <a:buFont typeface="Wingdings" panose="05000000000000000000" pitchFamily="2" charset="2"/>
              <a:buChar char="Ø"/>
            </a:pPr>
            <a:endParaRPr kumimoji="1" lang="en-US" altLang="ja-JP" sz="1600" dirty="0">
              <a:solidFill>
                <a:schemeClr val="tx1"/>
              </a:solidFill>
              <a:latin typeface="ＭＳ 明朝" panose="02020609040205080304" pitchFamily="17" charset="-128"/>
              <a:ea typeface="ＭＳ 明朝" panose="02020609040205080304" pitchFamily="17" charset="-128"/>
            </a:endParaRPr>
          </a:p>
          <a:p>
            <a:pPr marL="285750" indent="-285750">
              <a:buFont typeface="Wingdings" panose="05000000000000000000" pitchFamily="2" charset="2"/>
              <a:buChar char="Ø"/>
            </a:pPr>
            <a:r>
              <a:rPr lang="ja-JP" altLang="en-US" sz="1600" dirty="0">
                <a:solidFill>
                  <a:schemeClr val="tx1"/>
                </a:solidFill>
                <a:latin typeface="ＭＳ 明朝" panose="02020609040205080304" pitchFamily="17" charset="-128"/>
                <a:ea typeface="ＭＳ 明朝" panose="02020609040205080304" pitchFamily="17" charset="-128"/>
              </a:rPr>
              <a:t>お互いを信頼し合う。</a:t>
            </a:r>
            <a:endParaRPr lang="en-US" altLang="ja-JP" sz="1600" dirty="0">
              <a:solidFill>
                <a:schemeClr val="tx1"/>
              </a:solidFill>
              <a:latin typeface="ＭＳ 明朝" panose="02020609040205080304" pitchFamily="17" charset="-128"/>
              <a:ea typeface="ＭＳ 明朝" panose="02020609040205080304" pitchFamily="17" charset="-128"/>
            </a:endParaRPr>
          </a:p>
          <a:p>
            <a:pPr>
              <a:lnSpc>
                <a:spcPts val="800"/>
              </a:lnSpc>
            </a:pPr>
            <a:endParaRPr lang="en-US" altLang="ja-JP" sz="1600" dirty="0">
              <a:solidFill>
                <a:schemeClr val="tx1"/>
              </a:solidFill>
              <a:latin typeface="ＭＳ 明朝" panose="02020609040205080304" pitchFamily="17" charset="-128"/>
              <a:ea typeface="ＭＳ 明朝" panose="02020609040205080304" pitchFamily="17" charset="-128"/>
            </a:endParaRPr>
          </a:p>
          <a:p>
            <a:pPr marL="285750" indent="-285750">
              <a:buFont typeface="Wingdings" panose="05000000000000000000" pitchFamily="2" charset="2"/>
              <a:buChar char="Ø"/>
            </a:pPr>
            <a:r>
              <a:rPr kumimoji="1" lang="ja-JP" altLang="en-US" sz="1600" dirty="0">
                <a:solidFill>
                  <a:schemeClr val="tx1"/>
                </a:solidFill>
                <a:latin typeface="ＭＳ 明朝" panose="02020609040205080304" pitchFamily="17" charset="-128"/>
                <a:ea typeface="ＭＳ 明朝" panose="02020609040205080304" pitchFamily="17" charset="-128"/>
              </a:rPr>
              <a:t>約束は守る。</a:t>
            </a:r>
          </a:p>
        </p:txBody>
      </p:sp>
      <p:sp>
        <p:nvSpPr>
          <p:cNvPr id="90" name="テキスト ボックス 89">
            <a:extLst>
              <a:ext uri="{FF2B5EF4-FFF2-40B4-BE49-F238E27FC236}">
                <a16:creationId xmlns:a16="http://schemas.microsoft.com/office/drawing/2014/main" id="{4D5103AC-38B2-EC71-ACF2-2B61B425C48C}"/>
              </a:ext>
            </a:extLst>
          </p:cNvPr>
          <p:cNvSpPr txBox="1">
            <a:spLocks noChangeArrowheads="1"/>
          </p:cNvSpPr>
          <p:nvPr/>
        </p:nvSpPr>
        <p:spPr bwMode="auto">
          <a:xfrm>
            <a:off x="0" y="6410424"/>
            <a:ext cx="9144000" cy="447575"/>
          </a:xfrm>
          <a:prstGeom prst="rect">
            <a:avLst/>
          </a:prstGeom>
          <a:solidFill>
            <a:schemeClr val="accent6"/>
          </a:solidFill>
          <a:ln>
            <a:noFill/>
          </a:ln>
        </p:spPr>
        <p:txBody>
          <a:bodyPr wrap="square" anchor="ctr" anchorCtr="0">
            <a:no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各国機関訪問なども含め、いつでも私たちに相談してください！</a:t>
            </a:r>
          </a:p>
        </p:txBody>
      </p:sp>
      <p:sp>
        <p:nvSpPr>
          <p:cNvPr id="91" name="正方形/長方形 90">
            <a:extLst>
              <a:ext uri="{FF2B5EF4-FFF2-40B4-BE49-F238E27FC236}">
                <a16:creationId xmlns:a16="http://schemas.microsoft.com/office/drawing/2014/main" id="{38995A79-AE0A-4822-E5D3-5E9CAD616F23}"/>
              </a:ext>
            </a:extLst>
          </p:cNvPr>
          <p:cNvSpPr/>
          <p:nvPr/>
        </p:nvSpPr>
        <p:spPr>
          <a:xfrm>
            <a:off x="8572500" y="0"/>
            <a:ext cx="571500" cy="471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２８</a:t>
            </a:r>
            <a:endParaRPr kumimoji="1" lang="ja-JP" altLang="en-US" dirty="0">
              <a:solidFill>
                <a:schemeClr val="tx1"/>
              </a:solidFill>
            </a:endParaRPr>
          </a:p>
        </p:txBody>
      </p:sp>
      <p:sp>
        <p:nvSpPr>
          <p:cNvPr id="4" name="矢印: ストライプ 3">
            <a:extLst>
              <a:ext uri="{FF2B5EF4-FFF2-40B4-BE49-F238E27FC236}">
                <a16:creationId xmlns:a16="http://schemas.microsoft.com/office/drawing/2014/main" id="{1B2CF148-725E-BE29-7CBA-7BF492B36A4E}"/>
              </a:ext>
            </a:extLst>
          </p:cNvPr>
          <p:cNvSpPr/>
          <p:nvPr/>
        </p:nvSpPr>
        <p:spPr>
          <a:xfrm rot="5400000">
            <a:off x="7460672" y="4319648"/>
            <a:ext cx="350322" cy="771896"/>
          </a:xfrm>
          <a:prstGeom prst="stripedRight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0338D733-65B8-7E30-DFA0-3DFFE3C20FE6}"/>
              </a:ext>
            </a:extLst>
          </p:cNvPr>
          <p:cNvSpPr/>
          <p:nvPr/>
        </p:nvSpPr>
        <p:spPr>
          <a:xfrm>
            <a:off x="6400799" y="4916384"/>
            <a:ext cx="2470068" cy="641268"/>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建設的な労使関係構築に向けた理解者拡大</a:t>
            </a:r>
          </a:p>
        </p:txBody>
      </p:sp>
      <p:sp>
        <p:nvSpPr>
          <p:cNvPr id="6" name="正方形/長方形 5">
            <a:extLst>
              <a:ext uri="{FF2B5EF4-FFF2-40B4-BE49-F238E27FC236}">
                <a16:creationId xmlns:a16="http://schemas.microsoft.com/office/drawing/2014/main" id="{62151E86-7747-658F-32D6-0DD72DF2C302}"/>
              </a:ext>
            </a:extLst>
          </p:cNvPr>
          <p:cNvSpPr/>
          <p:nvPr/>
        </p:nvSpPr>
        <p:spPr>
          <a:xfrm>
            <a:off x="6828314" y="5652656"/>
            <a:ext cx="1603168" cy="66501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rPr>
              <a:t>相手を批判</a:t>
            </a:r>
            <a:endParaRPr kumimoji="1" lang="en-US" altLang="ja-JP" b="1" dirty="0">
              <a:solidFill>
                <a:srgbClr val="FF0000"/>
              </a:solidFill>
            </a:endParaRPr>
          </a:p>
          <a:p>
            <a:pPr algn="ctr"/>
            <a:r>
              <a:rPr kumimoji="1" lang="ja-JP" altLang="en-US" b="1" dirty="0">
                <a:solidFill>
                  <a:srgbClr val="FF0000"/>
                </a:solidFill>
              </a:rPr>
              <a:t>／押し付け</a:t>
            </a:r>
          </a:p>
        </p:txBody>
      </p:sp>
      <p:cxnSp>
        <p:nvCxnSpPr>
          <p:cNvPr id="8" name="直線コネクタ 7">
            <a:extLst>
              <a:ext uri="{FF2B5EF4-FFF2-40B4-BE49-F238E27FC236}">
                <a16:creationId xmlns:a16="http://schemas.microsoft.com/office/drawing/2014/main" id="{D9E0BDEC-D347-861F-3B01-A7DEEB17F13C}"/>
              </a:ext>
            </a:extLst>
          </p:cNvPr>
          <p:cNvCxnSpPr/>
          <p:nvPr/>
        </p:nvCxnSpPr>
        <p:spPr>
          <a:xfrm>
            <a:off x="6994566" y="5735782"/>
            <a:ext cx="1353787" cy="55814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591B0447-2CD3-6424-7E94-FAE207686D73}"/>
              </a:ext>
            </a:extLst>
          </p:cNvPr>
          <p:cNvCxnSpPr/>
          <p:nvPr/>
        </p:nvCxnSpPr>
        <p:spPr>
          <a:xfrm flipH="1">
            <a:off x="7042068" y="5712031"/>
            <a:ext cx="1258784" cy="546265"/>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 name="図 1">
            <a:extLst>
              <a:ext uri="{FF2B5EF4-FFF2-40B4-BE49-F238E27FC236}">
                <a16:creationId xmlns:a16="http://schemas.microsoft.com/office/drawing/2014/main" id="{9828E38E-5FDD-3B12-8338-0F08CCD9C021}"/>
              </a:ext>
            </a:extLst>
          </p:cNvPr>
          <p:cNvPicPr>
            <a:picLocks noChangeAspect="1"/>
          </p:cNvPicPr>
          <p:nvPr/>
        </p:nvPicPr>
        <p:blipFill rotWithShape="1">
          <a:blip r:embed="rId3"/>
          <a:srcRect l="5158" t="10280" r="78386" b="63553"/>
          <a:stretch/>
        </p:blipFill>
        <p:spPr>
          <a:xfrm rot="12398425">
            <a:off x="74006" y="3899845"/>
            <a:ext cx="1153233" cy="1031516"/>
          </a:xfrm>
          <a:prstGeom prst="rect">
            <a:avLst/>
          </a:prstGeom>
        </p:spPr>
      </p:pic>
      <p:sp>
        <p:nvSpPr>
          <p:cNvPr id="3" name="正方形/長方形 2">
            <a:extLst>
              <a:ext uri="{FF2B5EF4-FFF2-40B4-BE49-F238E27FC236}">
                <a16:creationId xmlns:a16="http://schemas.microsoft.com/office/drawing/2014/main" id="{8116A43C-D932-437C-DC08-CEC0BCAF47DE}"/>
              </a:ext>
            </a:extLst>
          </p:cNvPr>
          <p:cNvSpPr/>
          <p:nvPr/>
        </p:nvSpPr>
        <p:spPr>
          <a:xfrm>
            <a:off x="103891" y="4093157"/>
            <a:ext cx="1068404" cy="6448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これって必要？</a:t>
            </a:r>
            <a:endParaRPr kumimoji="1" lang="ja-JP" altLang="en-US" sz="1600" dirty="0">
              <a:solidFill>
                <a:schemeClr val="tx1"/>
              </a:solidFill>
            </a:endParaRPr>
          </a:p>
        </p:txBody>
      </p:sp>
      <p:sp>
        <p:nvSpPr>
          <p:cNvPr id="9" name="正方形/長方形 8">
            <a:extLst>
              <a:ext uri="{FF2B5EF4-FFF2-40B4-BE49-F238E27FC236}">
                <a16:creationId xmlns:a16="http://schemas.microsoft.com/office/drawing/2014/main" id="{9912C6D0-6506-3CA4-59F4-C91AAA455758}"/>
              </a:ext>
            </a:extLst>
          </p:cNvPr>
          <p:cNvSpPr/>
          <p:nvPr/>
        </p:nvSpPr>
        <p:spPr>
          <a:xfrm>
            <a:off x="4790708" y="3295642"/>
            <a:ext cx="1369552" cy="714824"/>
          </a:xfrm>
          <a:prstGeom prst="rect">
            <a:avLst/>
          </a:prstGeom>
          <a:solidFill>
            <a:srgbClr val="0066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今や海外の影響大</a:t>
            </a:r>
          </a:p>
        </p:txBody>
      </p:sp>
    </p:spTree>
    <p:extLst>
      <p:ext uri="{BB962C8B-B14F-4D97-AF65-F5344CB8AC3E}">
        <p14:creationId xmlns:p14="http://schemas.microsoft.com/office/powerpoint/2010/main" val="259174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矢印: 下 1">
            <a:extLst>
              <a:ext uri="{FF2B5EF4-FFF2-40B4-BE49-F238E27FC236}">
                <a16:creationId xmlns:a16="http://schemas.microsoft.com/office/drawing/2014/main" id="{60277CE2-BC10-76D7-653D-68391C2E9463}"/>
              </a:ext>
            </a:extLst>
          </p:cNvPr>
          <p:cNvSpPr/>
          <p:nvPr/>
        </p:nvSpPr>
        <p:spPr>
          <a:xfrm>
            <a:off x="198782" y="745436"/>
            <a:ext cx="102979" cy="5719026"/>
          </a:xfrm>
          <a:prstGeom prst="downArrow">
            <a:avLst>
              <a:gd name="adj1" fmla="val 100000"/>
              <a:gd name="adj2" fmla="val 2682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0" name="正方形/長方形 39">
            <a:extLst>
              <a:ext uri="{FF2B5EF4-FFF2-40B4-BE49-F238E27FC236}">
                <a16:creationId xmlns:a16="http://schemas.microsoft.com/office/drawing/2014/main" id="{8607C6BD-4C56-C7E4-1099-2597B5DB0F0A}"/>
              </a:ext>
            </a:extLst>
          </p:cNvPr>
          <p:cNvSpPr/>
          <p:nvPr/>
        </p:nvSpPr>
        <p:spPr>
          <a:xfrm>
            <a:off x="119269" y="6354603"/>
            <a:ext cx="8953293" cy="346205"/>
          </a:xfrm>
          <a:prstGeom prst="rect">
            <a:avLst/>
          </a:prstGeom>
          <a:solidFill>
            <a:schemeClr val="accent1">
              <a:lumMod val="20000"/>
              <a:lumOff val="80000"/>
              <a:alpha val="7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 name="正方形/長方形 2">
            <a:extLst>
              <a:ext uri="{FF2B5EF4-FFF2-40B4-BE49-F238E27FC236}">
                <a16:creationId xmlns:a16="http://schemas.microsoft.com/office/drawing/2014/main" id="{C2DFA7AA-F402-9F3B-7DCD-0F5C6A0B9760}"/>
              </a:ext>
            </a:extLst>
          </p:cNvPr>
          <p:cNvSpPr/>
          <p:nvPr/>
        </p:nvSpPr>
        <p:spPr>
          <a:xfrm>
            <a:off x="0" y="-1"/>
            <a:ext cx="9144000" cy="480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5" name="直線コネクタ 4">
            <a:extLst>
              <a:ext uri="{FF2B5EF4-FFF2-40B4-BE49-F238E27FC236}">
                <a16:creationId xmlns:a16="http://schemas.microsoft.com/office/drawing/2014/main" id="{BA05680D-00C3-26E7-224B-8901D60501BF}"/>
              </a:ext>
            </a:extLst>
          </p:cNvPr>
          <p:cNvCxnSpPr>
            <a:cxnSpLocks/>
          </p:cNvCxnSpPr>
          <p:nvPr/>
        </p:nvCxnSpPr>
        <p:spPr>
          <a:xfrm>
            <a:off x="-16001" y="480282"/>
            <a:ext cx="9163876" cy="6"/>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0D6C7EC9-F5CE-6777-6EAC-CB06977464DE}"/>
              </a:ext>
            </a:extLst>
          </p:cNvPr>
          <p:cNvCxnSpPr>
            <a:cxnSpLocks/>
          </p:cNvCxnSpPr>
          <p:nvPr/>
        </p:nvCxnSpPr>
        <p:spPr>
          <a:xfrm>
            <a:off x="-19876" y="533289"/>
            <a:ext cx="9163876"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4CA259D1-E780-B2A4-4383-0D4AF4FEDA70}"/>
              </a:ext>
            </a:extLst>
          </p:cNvPr>
          <p:cNvSpPr txBox="1"/>
          <p:nvPr/>
        </p:nvSpPr>
        <p:spPr>
          <a:xfrm>
            <a:off x="-19876" y="72878"/>
            <a:ext cx="91638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はじめに ー 自動車総連の国際活動 </a:t>
            </a:r>
            <a:r>
              <a:rPr kumimoji="1" lang="en-US" altLang="ja-JP"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ビジョン策定に至るまで</a:t>
            </a:r>
            <a:r>
              <a:rPr kumimoji="1" lang="en-US" altLang="ja-JP"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a:t>
            </a:r>
            <a:endPar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p:txBody>
      </p:sp>
      <p:sp>
        <p:nvSpPr>
          <p:cNvPr id="4" name="楕円 3">
            <a:extLst>
              <a:ext uri="{FF2B5EF4-FFF2-40B4-BE49-F238E27FC236}">
                <a16:creationId xmlns:a16="http://schemas.microsoft.com/office/drawing/2014/main" id="{CBE5506D-3FC9-AD1A-A9D9-55C86C5BFA3F}"/>
              </a:ext>
            </a:extLst>
          </p:cNvPr>
          <p:cNvSpPr>
            <a:spLocks noChangeAspect="1"/>
          </p:cNvSpPr>
          <p:nvPr/>
        </p:nvSpPr>
        <p:spPr>
          <a:xfrm>
            <a:off x="197400" y="750220"/>
            <a:ext cx="114295" cy="113902"/>
          </a:xfrm>
          <a:prstGeom prst="ellipse">
            <a:avLst/>
          </a:prstGeom>
          <a:solidFill>
            <a:schemeClr val="tx2">
              <a:lumMod val="60000"/>
              <a:lumOff val="40000"/>
            </a:schemeClr>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3B631420-6CB9-411B-A25B-7E2BA8705CFE}"/>
              </a:ext>
            </a:extLst>
          </p:cNvPr>
          <p:cNvSpPr txBox="1"/>
          <p:nvPr/>
        </p:nvSpPr>
        <p:spPr>
          <a:xfrm>
            <a:off x="318047" y="610466"/>
            <a:ext cx="8754515" cy="8156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1972</a:t>
            </a:r>
            <a:r>
              <a:rPr kumimoji="1" lang="ja-JP" altLang="en-US" sz="14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年</a:t>
            </a:r>
            <a:r>
              <a:rPr kumimoji="1" lang="en-US" altLang="ja-JP" sz="16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自動車総連 結成 → 直後から国際活動を展開</a:t>
            </a:r>
            <a:endParaRPr kumimoji="1" lang="en-US" altLang="ja-JP" sz="16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前身の自動車労協に引き続き</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IMF(</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現</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IndustriALL)</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に加盟し国際労働運動に参画</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アメリカをはじめとする各国の海外労働団体との個別ネットワーク構築活動を推進</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楕円 6">
            <a:extLst>
              <a:ext uri="{FF2B5EF4-FFF2-40B4-BE49-F238E27FC236}">
                <a16:creationId xmlns:a16="http://schemas.microsoft.com/office/drawing/2014/main" id="{6502F292-A468-4BD6-F39E-E384D30FD82C}"/>
              </a:ext>
            </a:extLst>
          </p:cNvPr>
          <p:cNvSpPr>
            <a:spLocks noChangeAspect="1"/>
          </p:cNvSpPr>
          <p:nvPr/>
        </p:nvSpPr>
        <p:spPr>
          <a:xfrm>
            <a:off x="193816" y="1772819"/>
            <a:ext cx="109331" cy="108955"/>
          </a:xfrm>
          <a:prstGeom prst="ellipse">
            <a:avLst/>
          </a:prstGeom>
          <a:solidFill>
            <a:schemeClr val="bg1">
              <a:lumMod val="75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テキスト ボックス 7">
            <a:extLst>
              <a:ext uri="{FF2B5EF4-FFF2-40B4-BE49-F238E27FC236}">
                <a16:creationId xmlns:a16="http://schemas.microsoft.com/office/drawing/2014/main" id="{32635DBC-579B-6CD4-E9BB-7C39B713A167}"/>
              </a:ext>
            </a:extLst>
          </p:cNvPr>
          <p:cNvSpPr txBox="1"/>
          <p:nvPr/>
        </p:nvSpPr>
        <p:spPr>
          <a:xfrm>
            <a:off x="308113" y="1643004"/>
            <a:ext cx="875451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cs typeface="+mn-cs"/>
              </a:rPr>
              <a:t>1980</a:t>
            </a:r>
            <a:r>
              <a:rPr kumimoji="1" lang="ja-JP" altLang="en-US" sz="1400" b="1" i="0" u="none" strike="noStrike" kern="120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cs typeface="+mn-cs"/>
              </a:rPr>
              <a:t>年代後半以降</a:t>
            </a:r>
            <a:r>
              <a:rPr kumimoji="1" lang="en-US" altLang="ja-JP" sz="1600" b="1" i="0" u="none" strike="noStrike" kern="120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cs typeface="+mn-cs"/>
              </a:rPr>
              <a:t>日本の自動車企業が海外での生産を拡大</a:t>
            </a:r>
            <a:endParaRPr kumimoji="1" lang="en-US" altLang="ja-JP" sz="1600" b="1" i="0" u="none" strike="noStrike" kern="120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cs typeface="+mn-cs"/>
            </a:endParaRPr>
          </a:p>
        </p:txBody>
      </p:sp>
      <p:sp>
        <p:nvSpPr>
          <p:cNvPr id="10" name="テキスト ボックス 9">
            <a:extLst>
              <a:ext uri="{FF2B5EF4-FFF2-40B4-BE49-F238E27FC236}">
                <a16:creationId xmlns:a16="http://schemas.microsoft.com/office/drawing/2014/main" id="{D13E52AA-087B-99D3-3D0C-08883340566C}"/>
              </a:ext>
            </a:extLst>
          </p:cNvPr>
          <p:cNvSpPr txBox="1"/>
          <p:nvPr/>
        </p:nvSpPr>
        <p:spPr>
          <a:xfrm>
            <a:off x="303147" y="2185097"/>
            <a:ext cx="8920366" cy="8463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1990</a:t>
            </a:r>
            <a:r>
              <a:rPr kumimoji="1" lang="ja-JP" altLang="en-US" sz="14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a:t>
            </a:r>
            <a:r>
              <a:rPr kumimoji="1" lang="en-US" altLang="ja-JP" sz="14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2000</a:t>
            </a:r>
            <a:r>
              <a:rPr kumimoji="1" lang="ja-JP" altLang="en-US" sz="14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年代</a:t>
            </a:r>
            <a:r>
              <a:rPr kumimoji="1" lang="en-US" altLang="ja-JP" sz="14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自動車総連 アジアでの国際活動をより強化</a:t>
            </a:r>
            <a:endParaRPr kumimoji="1" lang="en-US" altLang="ja-JP" sz="16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タイ・マレーシア・フィリピン・インドネシア・台湾の労働団体との個別ネットワーク構築活動をより強化</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2000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年代には各国労働団体との個別定期協議</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を開始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楕円 11">
            <a:extLst>
              <a:ext uri="{FF2B5EF4-FFF2-40B4-BE49-F238E27FC236}">
                <a16:creationId xmlns:a16="http://schemas.microsoft.com/office/drawing/2014/main" id="{B680560A-0C83-A2CC-720D-7322B98F61BB}"/>
              </a:ext>
            </a:extLst>
          </p:cNvPr>
          <p:cNvSpPr>
            <a:spLocks noChangeAspect="1"/>
          </p:cNvSpPr>
          <p:nvPr/>
        </p:nvSpPr>
        <p:spPr>
          <a:xfrm>
            <a:off x="197402" y="2324778"/>
            <a:ext cx="114295" cy="113902"/>
          </a:xfrm>
          <a:prstGeom prst="ellipse">
            <a:avLst/>
          </a:prstGeom>
          <a:solidFill>
            <a:schemeClr val="tx2">
              <a:lumMod val="60000"/>
              <a:lumOff val="40000"/>
            </a:schemeClr>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 name="楕円 16">
            <a:extLst>
              <a:ext uri="{FF2B5EF4-FFF2-40B4-BE49-F238E27FC236}">
                <a16:creationId xmlns:a16="http://schemas.microsoft.com/office/drawing/2014/main" id="{D1BF5DA0-06B5-1936-E48C-9D4E627604E2}"/>
              </a:ext>
            </a:extLst>
          </p:cNvPr>
          <p:cNvSpPr>
            <a:spLocks noChangeAspect="1"/>
          </p:cNvSpPr>
          <p:nvPr/>
        </p:nvSpPr>
        <p:spPr>
          <a:xfrm>
            <a:off x="188850" y="3364837"/>
            <a:ext cx="109331" cy="108955"/>
          </a:xfrm>
          <a:prstGeom prst="ellipse">
            <a:avLst/>
          </a:prstGeom>
          <a:solidFill>
            <a:schemeClr val="bg1">
              <a:lumMod val="75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 name="テキスト ボックス 18">
            <a:extLst>
              <a:ext uri="{FF2B5EF4-FFF2-40B4-BE49-F238E27FC236}">
                <a16:creationId xmlns:a16="http://schemas.microsoft.com/office/drawing/2014/main" id="{E002E1D4-79B1-7BD0-100B-8D23FCA3DFBC}"/>
              </a:ext>
            </a:extLst>
          </p:cNvPr>
          <p:cNvSpPr txBox="1"/>
          <p:nvPr/>
        </p:nvSpPr>
        <p:spPr>
          <a:xfrm>
            <a:off x="303147" y="3235022"/>
            <a:ext cx="8754515" cy="8463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cs typeface="+mn-cs"/>
              </a:rPr>
              <a:t>2007</a:t>
            </a:r>
            <a:r>
              <a:rPr kumimoji="1" lang="ja-JP" altLang="en-US" sz="1400" b="1" i="0" u="none" strike="noStrike" kern="120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cs typeface="+mn-cs"/>
              </a:rPr>
              <a:t>年</a:t>
            </a:r>
            <a:r>
              <a:rPr kumimoji="1" lang="en-US" altLang="ja-JP" sz="1600" b="1" i="0" u="none" strike="noStrike" kern="120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cs typeface="+mn-cs"/>
              </a:rPr>
              <a:t>日本の自動車企業の生産台数</a:t>
            </a:r>
            <a:r>
              <a:rPr kumimoji="1" lang="en-US" altLang="ja-JP" sz="1600" b="1" i="0" u="none" strike="noStrike" kern="120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cs typeface="+mn-cs"/>
              </a:rPr>
              <a:t>海外生産が国内生産を上回る</a:t>
            </a:r>
            <a:endParaRPr kumimoji="1" lang="en-US" altLang="ja-JP" sz="1600" b="1" i="0" u="none" strike="noStrike" kern="120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00" b="1" i="0" u="none" strike="noStrike" kern="120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以降、アジアや中南米の新興国を中心に海外生産拠点は急速に増加</a:t>
            </a:r>
            <a:endParaRPr kumimoji="1" lang="en-US" altLang="ja-JP" sz="14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メーカーに加え、中小を含めた部品企業等の進出が活発化</a:t>
            </a:r>
            <a:endParaRPr kumimoji="1" lang="en-US" altLang="ja-JP" sz="16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sp>
        <p:nvSpPr>
          <p:cNvPr id="32" name="楕円 31">
            <a:extLst>
              <a:ext uri="{FF2B5EF4-FFF2-40B4-BE49-F238E27FC236}">
                <a16:creationId xmlns:a16="http://schemas.microsoft.com/office/drawing/2014/main" id="{039A3939-27B8-97B7-0248-84CDB62F2940}"/>
              </a:ext>
            </a:extLst>
          </p:cNvPr>
          <p:cNvSpPr>
            <a:spLocks noChangeAspect="1"/>
          </p:cNvSpPr>
          <p:nvPr/>
        </p:nvSpPr>
        <p:spPr>
          <a:xfrm>
            <a:off x="203751" y="4344233"/>
            <a:ext cx="109331" cy="108955"/>
          </a:xfrm>
          <a:prstGeom prst="ellipse">
            <a:avLst/>
          </a:prstGeom>
          <a:solidFill>
            <a:srgbClr val="FF9393"/>
          </a:solidFill>
          <a:ln>
            <a:solidFill>
              <a:srgbClr val="FF5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3" name="テキスト ボックス 32">
            <a:extLst>
              <a:ext uri="{FF2B5EF4-FFF2-40B4-BE49-F238E27FC236}">
                <a16:creationId xmlns:a16="http://schemas.microsoft.com/office/drawing/2014/main" id="{885B7961-3EB2-716E-8358-B0B73191626C}"/>
              </a:ext>
            </a:extLst>
          </p:cNvPr>
          <p:cNvSpPr txBox="1"/>
          <p:nvPr/>
        </p:nvSpPr>
        <p:spPr>
          <a:xfrm>
            <a:off x="318048" y="4214418"/>
            <a:ext cx="8825952" cy="20467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2010</a:t>
            </a:r>
            <a:r>
              <a:rPr kumimoji="1" lang="ja-JP" altLang="en-US" sz="14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年代</a:t>
            </a:r>
            <a:r>
              <a:rPr kumimoji="1" lang="en-US" altLang="ja-JP" sz="14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日本の自動車企業の進出国で労使問題が増加・拡大・複雑化</a:t>
            </a:r>
            <a:endParaRPr kumimoji="1" lang="en-US" altLang="ja-JP" sz="16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00" b="1" i="0" u="none" strike="noStrike" kern="120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進出国の政労使の課題認識の違いにより労使間で紛争が発生</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 海外投資による経済発展を重視したい政府 </a:t>
            </a:r>
            <a:r>
              <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経済界、特に外資を意識した法制・行政</a:t>
            </a:r>
            <a:r>
              <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 人件費の上昇を抑制したい経営者 </a:t>
            </a:r>
            <a:r>
              <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賃金上昇への抵抗、非正規雇用の拡大</a:t>
            </a:r>
            <a:r>
              <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 経済成長や物価上昇に賃金が追いつかない労働者 </a:t>
            </a:r>
            <a:r>
              <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働いても生活がままならない</a:t>
            </a:r>
            <a:r>
              <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		</a:t>
            </a:r>
            <a:r>
              <a:rPr kumimoji="1" lang="ja-JP" altLang="en-US" sz="14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rPr>
              <a:t>自動車総連は個別紛争の解決に向け関係団体への働きかけを実施</a:t>
            </a:r>
            <a:endParaRPr kumimoji="1" lang="en-US" altLang="ja-JP" sz="14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rPr>
              <a:t>		</a:t>
            </a:r>
            <a:r>
              <a:rPr kumimoji="1" lang="ja-JP" altLang="en-US" sz="14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rPr>
              <a:t>また、</a:t>
            </a:r>
            <a:r>
              <a:rPr kumimoji="1" lang="en-US" altLang="ja-JP" sz="14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rPr>
              <a:t>2013</a:t>
            </a:r>
            <a:r>
              <a:rPr kumimoji="1" lang="ja-JP" altLang="en-US" sz="14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rPr>
              <a:t>年には上述のアジア各国の労働団体ほかが参加する「アジア自動車労組会議」</a:t>
            </a:r>
            <a:endParaRPr kumimoji="1" lang="en-US" altLang="ja-JP" sz="14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rPr>
              <a:t>		</a:t>
            </a:r>
            <a:r>
              <a:rPr kumimoji="1" lang="ja-JP" altLang="en-US" sz="14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rPr>
              <a:t>を発足し、アジアでのネットワーク構築活動をさらに強化</a:t>
            </a:r>
            <a:endParaRPr kumimoji="1" lang="en-US" altLang="ja-JP" sz="14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endParaRPr>
          </a:p>
        </p:txBody>
      </p:sp>
      <p:sp>
        <p:nvSpPr>
          <p:cNvPr id="38" name="テキスト ボックス 37">
            <a:extLst>
              <a:ext uri="{FF2B5EF4-FFF2-40B4-BE49-F238E27FC236}">
                <a16:creationId xmlns:a16="http://schemas.microsoft.com/office/drawing/2014/main" id="{B8327DC4-0360-3B99-67F7-C07C01300777}"/>
              </a:ext>
            </a:extLst>
          </p:cNvPr>
          <p:cNvSpPr txBox="1"/>
          <p:nvPr/>
        </p:nvSpPr>
        <p:spPr>
          <a:xfrm>
            <a:off x="294595" y="6354603"/>
            <a:ext cx="837232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2017</a:t>
            </a:r>
            <a:r>
              <a:rPr kumimoji="1" lang="ja-JP" altLang="en-US" sz="14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年</a:t>
            </a:r>
            <a:r>
              <a:rPr kumimoji="1" lang="en-US" altLang="ja-JP" sz="14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自動車総連 国際活動</a:t>
            </a:r>
            <a:r>
              <a:rPr kumimoji="1" lang="en-US" altLang="ja-JP" sz="16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『20</a:t>
            </a:r>
            <a:r>
              <a:rPr kumimoji="1" lang="ja-JP" altLang="en-US" sz="16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30</a:t>
            </a:r>
            <a:r>
              <a:rPr kumimoji="1" lang="ja-JP" altLang="en-US" sz="16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ビジョン</a:t>
            </a:r>
            <a:r>
              <a:rPr kumimoji="1" lang="en-US" altLang="ja-JP" sz="16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策定　　</a:t>
            </a:r>
            <a:r>
              <a:rPr kumimoji="1" lang="ja-JP" altLang="en-US" sz="1200" b="0"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*以降</a:t>
            </a:r>
            <a:r>
              <a:rPr kumimoji="1" lang="en-US" altLang="ja-JP" sz="1200" b="0"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『20</a:t>
            </a:r>
            <a:r>
              <a:rPr kumimoji="1" lang="ja-JP" altLang="en-US" sz="1200" b="0"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30</a:t>
            </a:r>
            <a:r>
              <a:rPr kumimoji="1" lang="ja-JP" altLang="en-US" sz="1200" b="0"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ビジョン</a:t>
            </a:r>
            <a:r>
              <a:rPr kumimoji="1" lang="en-US" altLang="ja-JP" sz="1200" b="0"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と表記</a:t>
            </a:r>
            <a:r>
              <a:rPr kumimoji="1" lang="en-US" altLang="ja-JP" sz="1600" b="1" i="0" u="none" strike="noStrike" kern="1200" cap="none" spc="0" normalizeH="0" baseline="0" noProof="0" dirty="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 </a:t>
            </a:r>
          </a:p>
        </p:txBody>
      </p:sp>
      <p:sp>
        <p:nvSpPr>
          <p:cNvPr id="39" name="楕円 38">
            <a:extLst>
              <a:ext uri="{FF2B5EF4-FFF2-40B4-BE49-F238E27FC236}">
                <a16:creationId xmlns:a16="http://schemas.microsoft.com/office/drawing/2014/main" id="{0844E770-5139-8B06-DD1F-1886A80877F4}"/>
              </a:ext>
            </a:extLst>
          </p:cNvPr>
          <p:cNvSpPr>
            <a:spLocks noChangeAspect="1"/>
          </p:cNvSpPr>
          <p:nvPr/>
        </p:nvSpPr>
        <p:spPr>
          <a:xfrm>
            <a:off x="188850" y="6464467"/>
            <a:ext cx="114295" cy="113902"/>
          </a:xfrm>
          <a:prstGeom prst="ellipse">
            <a:avLst/>
          </a:prstGeom>
          <a:solidFill>
            <a:schemeClr val="tx2">
              <a:lumMod val="60000"/>
              <a:lumOff val="40000"/>
            </a:schemeClr>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1" name="テキスト ボックス 40">
            <a:extLst>
              <a:ext uri="{FF2B5EF4-FFF2-40B4-BE49-F238E27FC236}">
                <a16:creationId xmlns:a16="http://schemas.microsoft.com/office/drawing/2014/main" id="{4B6C5390-6E6B-A911-444B-FEF5634209C4}"/>
              </a:ext>
            </a:extLst>
          </p:cNvPr>
          <p:cNvSpPr txBox="1"/>
          <p:nvPr/>
        </p:nvSpPr>
        <p:spPr>
          <a:xfrm>
            <a:off x="304534" y="5882594"/>
            <a:ext cx="211703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cs typeface="+mn-cs"/>
              </a:rPr>
              <a:t>自動車総連</a:t>
            </a:r>
            <a:endParaRPr kumimoji="1" lang="en-US" altLang="ja-JP" sz="1100" b="0" i="0" u="none" strike="noStrike" kern="120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 b="0" i="0" u="none" strike="noStrike" kern="120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cs typeface="+mn-cs"/>
              </a:rPr>
              <a:t>結成から</a:t>
            </a:r>
            <a:r>
              <a:rPr kumimoji="1" lang="en-US" altLang="ja-JP" sz="1100" b="0" i="0" u="none" strike="noStrike" kern="120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cs typeface="+mn-cs"/>
              </a:rPr>
              <a:t>45</a:t>
            </a:r>
            <a:r>
              <a:rPr kumimoji="1" lang="ja-JP" altLang="en-US" sz="1100" b="0" i="0" u="none" strike="noStrike" kern="1200" cap="none" spc="0" normalizeH="0" baseline="0" noProof="0" dirty="0">
                <a:ln>
                  <a:noFill/>
                </a:ln>
                <a:solidFill>
                  <a:prstClr val="black">
                    <a:lumMod val="50000"/>
                    <a:lumOff val="50000"/>
                  </a:prstClr>
                </a:solidFill>
                <a:effectLst/>
                <a:uLnTx/>
                <a:uFillTx/>
                <a:latin typeface="Meiryo UI" panose="020B0604030504040204" pitchFamily="50" charset="-128"/>
                <a:ea typeface="Meiryo UI" panose="020B0604030504040204" pitchFamily="50" charset="-128"/>
                <a:cs typeface="+mn-cs"/>
              </a:rPr>
              <a:t>年</a:t>
            </a:r>
          </a:p>
        </p:txBody>
      </p:sp>
      <p:sp>
        <p:nvSpPr>
          <p:cNvPr id="9" name="正方形/長方形 8">
            <a:extLst>
              <a:ext uri="{FF2B5EF4-FFF2-40B4-BE49-F238E27FC236}">
                <a16:creationId xmlns:a16="http://schemas.microsoft.com/office/drawing/2014/main" id="{C42CA24D-B3AB-443D-85D6-223F63864864}"/>
              </a:ext>
            </a:extLst>
          </p:cNvPr>
          <p:cNvSpPr/>
          <p:nvPr/>
        </p:nvSpPr>
        <p:spPr>
          <a:xfrm>
            <a:off x="8572500" y="0"/>
            <a:ext cx="571500" cy="471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３</a:t>
            </a:r>
          </a:p>
        </p:txBody>
      </p:sp>
    </p:spTree>
    <p:extLst>
      <p:ext uri="{BB962C8B-B14F-4D97-AF65-F5344CB8AC3E}">
        <p14:creationId xmlns:p14="http://schemas.microsoft.com/office/powerpoint/2010/main" val="1915559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00CDFB6E-8B00-4303-B0F7-46A3BE1AC2A2}"/>
              </a:ext>
            </a:extLst>
          </p:cNvPr>
          <p:cNvSpPr/>
          <p:nvPr/>
        </p:nvSpPr>
        <p:spPr>
          <a:xfrm>
            <a:off x="467140" y="1678327"/>
            <a:ext cx="8239539" cy="4045225"/>
          </a:xfrm>
          <a:prstGeom prst="rect">
            <a:avLst/>
          </a:prstGeom>
          <a:solidFill>
            <a:srgbClr val="E7F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 name="正方形/長方形 2">
            <a:extLst>
              <a:ext uri="{FF2B5EF4-FFF2-40B4-BE49-F238E27FC236}">
                <a16:creationId xmlns:a16="http://schemas.microsoft.com/office/drawing/2014/main" id="{C2DFA7AA-F402-9F3B-7DCD-0F5C6A0B9760}"/>
              </a:ext>
            </a:extLst>
          </p:cNvPr>
          <p:cNvSpPr/>
          <p:nvPr/>
        </p:nvSpPr>
        <p:spPr>
          <a:xfrm>
            <a:off x="0" y="-1"/>
            <a:ext cx="9144000" cy="480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5" name="直線コネクタ 4">
            <a:extLst>
              <a:ext uri="{FF2B5EF4-FFF2-40B4-BE49-F238E27FC236}">
                <a16:creationId xmlns:a16="http://schemas.microsoft.com/office/drawing/2014/main" id="{BA05680D-00C3-26E7-224B-8901D60501BF}"/>
              </a:ext>
            </a:extLst>
          </p:cNvPr>
          <p:cNvCxnSpPr>
            <a:cxnSpLocks/>
          </p:cNvCxnSpPr>
          <p:nvPr/>
        </p:nvCxnSpPr>
        <p:spPr>
          <a:xfrm>
            <a:off x="-16001" y="480282"/>
            <a:ext cx="9163876" cy="6"/>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0D6C7EC9-F5CE-6777-6EAC-CB06977464DE}"/>
              </a:ext>
            </a:extLst>
          </p:cNvPr>
          <p:cNvCxnSpPr>
            <a:cxnSpLocks/>
          </p:cNvCxnSpPr>
          <p:nvPr/>
        </p:nvCxnSpPr>
        <p:spPr>
          <a:xfrm>
            <a:off x="-19876" y="533289"/>
            <a:ext cx="9163876"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4CA259D1-E780-B2A4-4383-0D4AF4FEDA70}"/>
              </a:ext>
            </a:extLst>
          </p:cNvPr>
          <p:cNvSpPr txBox="1"/>
          <p:nvPr/>
        </p:nvSpPr>
        <p:spPr>
          <a:xfrm>
            <a:off x="65184" y="90522"/>
            <a:ext cx="91638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『20</a:t>
            </a: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a:t>
            </a:r>
            <a:r>
              <a:rPr kumimoji="1" lang="en-US" altLang="ja-JP"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30</a:t>
            </a: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ビジョン</a:t>
            </a:r>
            <a:r>
              <a:rPr kumimoji="1" lang="en-US" altLang="ja-JP"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の位置づけ</a:t>
            </a:r>
          </a:p>
        </p:txBody>
      </p:sp>
      <p:sp>
        <p:nvSpPr>
          <p:cNvPr id="9" name="テキスト ボックス 8">
            <a:extLst>
              <a:ext uri="{FF2B5EF4-FFF2-40B4-BE49-F238E27FC236}">
                <a16:creationId xmlns:a16="http://schemas.microsoft.com/office/drawing/2014/main" id="{A35D4E18-2507-352A-6CEA-DC71AB143E18}"/>
              </a:ext>
            </a:extLst>
          </p:cNvPr>
          <p:cNvSpPr txBox="1"/>
          <p:nvPr/>
        </p:nvSpPr>
        <p:spPr>
          <a:xfrm>
            <a:off x="467140" y="2233807"/>
            <a:ext cx="8209719" cy="31085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0070C0"/>
                </a:solidFill>
                <a:effectLst>
                  <a:glow rad="127000">
                    <a:prstClr val="white"/>
                  </a:glow>
                </a:effectLst>
                <a:uLnTx/>
                <a:uFillTx/>
                <a:latin typeface="Meiryo UI" panose="020B0604030504040204" pitchFamily="50" charset="-128"/>
                <a:ea typeface="Meiryo UI" panose="020B0604030504040204" pitchFamily="50" charset="-128"/>
                <a:cs typeface="+mn-cs"/>
              </a:rPr>
              <a:t>2030</a:t>
            </a:r>
            <a:r>
              <a:rPr kumimoji="1" lang="ja-JP" altLang="en-US" sz="2400" b="1" i="0" u="none" strike="noStrike" kern="1200" cap="none" spc="0" normalizeH="0" baseline="0" noProof="0" dirty="0">
                <a:ln>
                  <a:noFill/>
                </a:ln>
                <a:solidFill>
                  <a:srgbClr val="0070C0"/>
                </a:solidFill>
                <a:effectLst>
                  <a:glow rad="127000">
                    <a:prstClr val="white"/>
                  </a:glow>
                </a:effectLst>
                <a:uLnTx/>
                <a:uFillTx/>
                <a:latin typeface="Meiryo UI" panose="020B0604030504040204" pitchFamily="50" charset="-128"/>
                <a:ea typeface="Meiryo UI" panose="020B0604030504040204" pitchFamily="50" charset="-128"/>
                <a:cs typeface="+mn-cs"/>
              </a:rPr>
              <a:t>年に日系自動車企業の海外事業体において</a:t>
            </a:r>
            <a:endParaRPr kumimoji="1" lang="en-US" altLang="ja-JP" sz="2400" b="1" i="0" u="none" strike="noStrike" kern="1200" cap="none" spc="0" normalizeH="0" baseline="0" noProof="0" dirty="0">
              <a:ln>
                <a:noFill/>
              </a:ln>
              <a:solidFill>
                <a:srgbClr val="0070C0"/>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70C0"/>
                </a:solidFill>
                <a:effectLst>
                  <a:glow rad="127000">
                    <a:prstClr val="white"/>
                  </a:glow>
                </a:effectLst>
                <a:uLnTx/>
                <a:uFillTx/>
                <a:latin typeface="Meiryo UI" panose="020B0604030504040204" pitchFamily="50" charset="-128"/>
                <a:ea typeface="Meiryo UI" panose="020B0604030504040204" pitchFamily="50" charset="-128"/>
                <a:cs typeface="+mn-cs"/>
              </a:rPr>
              <a:t>どのような労使関係を実現したいか</a:t>
            </a:r>
            <a:endParaRPr kumimoji="1" lang="en-US" altLang="ja-JP" sz="2400" b="1" i="0" u="none" strike="noStrike" kern="1200" cap="none" spc="0" normalizeH="0" baseline="0" noProof="0" dirty="0">
              <a:ln>
                <a:noFill/>
              </a:ln>
              <a:solidFill>
                <a:srgbClr val="0070C0"/>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そして、</a:t>
            </a:r>
            <a:endParaRPr kumimoji="1" lang="en-US" altLang="ja-JP" sz="20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srgbClr val="1F497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6666"/>
                </a:solidFill>
                <a:effectLst>
                  <a:glow rad="127000">
                    <a:prstClr val="white"/>
                  </a:glow>
                </a:effectLst>
                <a:uLnTx/>
                <a:uFillTx/>
                <a:latin typeface="Meiryo UI" panose="020B0604030504040204" pitchFamily="50" charset="-128"/>
                <a:ea typeface="Meiryo UI" panose="020B0604030504040204" pitchFamily="50" charset="-128"/>
                <a:cs typeface="+mn-cs"/>
              </a:rPr>
              <a:t>その労使関係を実現するにあたり、</a:t>
            </a:r>
            <a:endParaRPr kumimoji="1" lang="en-US" altLang="ja-JP" sz="2400" b="1" i="0" u="none" strike="noStrike" kern="1200" cap="none" spc="0" normalizeH="0" baseline="0" noProof="0" dirty="0">
              <a:ln>
                <a:noFill/>
              </a:ln>
              <a:solidFill>
                <a:srgbClr val="006666"/>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6666"/>
                </a:solidFill>
                <a:effectLst>
                  <a:glow rad="127000">
                    <a:prstClr val="white"/>
                  </a:glow>
                </a:effectLst>
                <a:uLnTx/>
                <a:uFillTx/>
                <a:latin typeface="Meiryo UI" panose="020B0604030504040204" pitchFamily="50" charset="-128"/>
                <a:ea typeface="Meiryo UI" panose="020B0604030504040204" pitchFamily="50" charset="-128"/>
                <a:cs typeface="+mn-cs"/>
              </a:rPr>
              <a:t>日本の労働組合がどのような存在でありたいか</a:t>
            </a:r>
            <a:endParaRPr kumimoji="1" lang="en-US" altLang="ja-JP" sz="2400" b="1" i="0" u="none" strike="noStrike" kern="1200" cap="none" spc="0" normalizeH="0" baseline="0" noProof="0" dirty="0">
              <a:ln>
                <a:noFill/>
              </a:ln>
              <a:solidFill>
                <a:srgbClr val="006666"/>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を示したもの</a:t>
            </a:r>
          </a:p>
        </p:txBody>
      </p:sp>
      <p:sp>
        <p:nvSpPr>
          <p:cNvPr id="2" name="正方形/長方形 1">
            <a:extLst>
              <a:ext uri="{FF2B5EF4-FFF2-40B4-BE49-F238E27FC236}">
                <a16:creationId xmlns:a16="http://schemas.microsoft.com/office/drawing/2014/main" id="{3A854D7F-B9A2-85C6-09BC-7C0EB3E3249B}"/>
              </a:ext>
            </a:extLst>
          </p:cNvPr>
          <p:cNvSpPr/>
          <p:nvPr/>
        </p:nvSpPr>
        <p:spPr>
          <a:xfrm>
            <a:off x="8572500" y="0"/>
            <a:ext cx="571500" cy="471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４</a:t>
            </a:r>
          </a:p>
        </p:txBody>
      </p:sp>
    </p:spTree>
    <p:extLst>
      <p:ext uri="{BB962C8B-B14F-4D97-AF65-F5344CB8AC3E}">
        <p14:creationId xmlns:p14="http://schemas.microsoft.com/office/powerpoint/2010/main" val="4120360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2DFA7AA-F402-9F3B-7DCD-0F5C6A0B9760}"/>
              </a:ext>
            </a:extLst>
          </p:cNvPr>
          <p:cNvSpPr/>
          <p:nvPr/>
        </p:nvSpPr>
        <p:spPr>
          <a:xfrm>
            <a:off x="0" y="-1"/>
            <a:ext cx="9163876" cy="480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5" name="直線コネクタ 4">
            <a:extLst>
              <a:ext uri="{FF2B5EF4-FFF2-40B4-BE49-F238E27FC236}">
                <a16:creationId xmlns:a16="http://schemas.microsoft.com/office/drawing/2014/main" id="{BA05680D-00C3-26E7-224B-8901D60501BF}"/>
              </a:ext>
            </a:extLst>
          </p:cNvPr>
          <p:cNvCxnSpPr>
            <a:cxnSpLocks/>
          </p:cNvCxnSpPr>
          <p:nvPr/>
        </p:nvCxnSpPr>
        <p:spPr>
          <a:xfrm>
            <a:off x="-16001" y="480282"/>
            <a:ext cx="9163876" cy="6"/>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0D6C7EC9-F5CE-6777-6EAC-CB06977464DE}"/>
              </a:ext>
            </a:extLst>
          </p:cNvPr>
          <p:cNvCxnSpPr>
            <a:cxnSpLocks/>
          </p:cNvCxnSpPr>
          <p:nvPr/>
        </p:nvCxnSpPr>
        <p:spPr>
          <a:xfrm>
            <a:off x="-19876" y="533289"/>
            <a:ext cx="9163876"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4CA259D1-E780-B2A4-4383-0D4AF4FEDA70}"/>
              </a:ext>
            </a:extLst>
          </p:cNvPr>
          <p:cNvSpPr txBox="1"/>
          <p:nvPr/>
        </p:nvSpPr>
        <p:spPr>
          <a:xfrm>
            <a:off x="-19876" y="72878"/>
            <a:ext cx="91638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『20</a:t>
            </a: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a:t>
            </a:r>
            <a:r>
              <a:rPr kumimoji="1" lang="en-US" altLang="ja-JP"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30</a:t>
            </a: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ビジョン</a:t>
            </a:r>
            <a:r>
              <a:rPr kumimoji="1" lang="en-US" altLang="ja-JP"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の概要</a:t>
            </a:r>
          </a:p>
        </p:txBody>
      </p:sp>
      <p:sp>
        <p:nvSpPr>
          <p:cNvPr id="22" name="二等辺三角形 21">
            <a:extLst>
              <a:ext uri="{FF2B5EF4-FFF2-40B4-BE49-F238E27FC236}">
                <a16:creationId xmlns:a16="http://schemas.microsoft.com/office/drawing/2014/main" id="{2F56A2AC-5FCB-7A67-6253-2670F7E19649}"/>
              </a:ext>
            </a:extLst>
          </p:cNvPr>
          <p:cNvSpPr/>
          <p:nvPr/>
        </p:nvSpPr>
        <p:spPr>
          <a:xfrm>
            <a:off x="647272" y="1053036"/>
            <a:ext cx="7900827" cy="5553247"/>
          </a:xfrm>
          <a:prstGeom prst="triangl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3" name="テキスト ボックス 22">
            <a:extLst>
              <a:ext uri="{FF2B5EF4-FFF2-40B4-BE49-F238E27FC236}">
                <a16:creationId xmlns:a16="http://schemas.microsoft.com/office/drawing/2014/main" id="{4AECE434-AC09-87C7-A9A2-CABFD95CE5EA}"/>
              </a:ext>
            </a:extLst>
          </p:cNvPr>
          <p:cNvSpPr txBox="1"/>
          <p:nvPr/>
        </p:nvSpPr>
        <p:spPr>
          <a:xfrm>
            <a:off x="-10274" y="675227"/>
            <a:ext cx="916387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mn-cs"/>
              </a:rPr>
              <a:t>自動車総連 国際活動のゴール</a:t>
            </a:r>
          </a:p>
        </p:txBody>
      </p:sp>
      <p:sp>
        <p:nvSpPr>
          <p:cNvPr id="25" name="テキスト ボックス 24">
            <a:extLst>
              <a:ext uri="{FF2B5EF4-FFF2-40B4-BE49-F238E27FC236}">
                <a16:creationId xmlns:a16="http://schemas.microsoft.com/office/drawing/2014/main" id="{7F9A1C91-BDF4-62BF-F763-B964DAC08980}"/>
              </a:ext>
            </a:extLst>
          </p:cNvPr>
          <p:cNvSpPr txBox="1"/>
          <p:nvPr/>
        </p:nvSpPr>
        <p:spPr>
          <a:xfrm>
            <a:off x="1" y="908336"/>
            <a:ext cx="9144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sng"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rPr>
              <a:t>全世界の自動車産業に関わる人々の幸福</a:t>
            </a:r>
          </a:p>
        </p:txBody>
      </p:sp>
      <p:sp>
        <p:nvSpPr>
          <p:cNvPr id="27" name="テキスト ボックス 26">
            <a:extLst>
              <a:ext uri="{FF2B5EF4-FFF2-40B4-BE49-F238E27FC236}">
                <a16:creationId xmlns:a16="http://schemas.microsoft.com/office/drawing/2014/main" id="{E30C021C-0D12-8F30-A1B9-2E1B0828BA62}"/>
              </a:ext>
            </a:extLst>
          </p:cNvPr>
          <p:cNvSpPr txBox="1"/>
          <p:nvPr/>
        </p:nvSpPr>
        <p:spPr>
          <a:xfrm>
            <a:off x="30822" y="1301231"/>
            <a:ext cx="912345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1F497D">
                    <a:lumMod val="50000"/>
                  </a:srgbClr>
                </a:solidFill>
                <a:effectLst>
                  <a:glow rad="127000">
                    <a:prstClr val="white"/>
                  </a:glow>
                </a:effectLst>
                <a:highlight>
                  <a:srgbClr val="FFFF00"/>
                </a:highlight>
                <a:uLnTx/>
                <a:uFillTx/>
                <a:latin typeface="Meiryo UI" panose="020B0604030504040204" pitchFamily="50" charset="-128"/>
                <a:ea typeface="Meiryo UI" panose="020B0604030504040204" pitchFamily="50" charset="-128"/>
                <a:cs typeface="+mn-cs"/>
              </a:rPr>
              <a:t>全世界の自動車産業における</a:t>
            </a:r>
            <a:endParaRPr kumimoji="1" lang="en-US" altLang="ja-JP" sz="1600" b="0" i="0" u="none" strike="noStrike" kern="1200" cap="none" spc="0" normalizeH="0" baseline="0" noProof="0" dirty="0">
              <a:ln>
                <a:noFill/>
              </a:ln>
              <a:solidFill>
                <a:srgbClr val="1F497D">
                  <a:lumMod val="50000"/>
                </a:srgbClr>
              </a:solidFill>
              <a:effectLst>
                <a:glow rad="127000">
                  <a:prstClr val="white"/>
                </a:glow>
              </a:effectLst>
              <a:highlight>
                <a:srgbClr val="FFFF00"/>
              </a:highligh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1F497D">
                    <a:lumMod val="50000"/>
                  </a:srgbClr>
                </a:solidFill>
                <a:effectLst>
                  <a:glow rad="127000">
                    <a:prstClr val="white"/>
                  </a:glow>
                </a:effectLst>
                <a:highlight>
                  <a:srgbClr val="FFFF00"/>
                </a:highlight>
                <a:uLnTx/>
                <a:uFillTx/>
                <a:latin typeface="Meiryo UI" panose="020B0604030504040204" pitchFamily="50" charset="-128"/>
                <a:ea typeface="Meiryo UI" panose="020B0604030504040204" pitchFamily="50" charset="-128"/>
                <a:cs typeface="+mn-cs"/>
              </a:rPr>
              <a:t>「労働基本権の確保」・「建設的労使関係の構築」と</a:t>
            </a:r>
            <a:endParaRPr kumimoji="1" lang="en-US" altLang="ja-JP" sz="1600" b="0" i="0" u="none" strike="noStrike" kern="1200" cap="none" spc="0" normalizeH="0" baseline="0" noProof="0" dirty="0">
              <a:ln>
                <a:noFill/>
              </a:ln>
              <a:solidFill>
                <a:srgbClr val="1F497D">
                  <a:lumMod val="50000"/>
                </a:srgbClr>
              </a:solidFill>
              <a:effectLst>
                <a:glow rad="127000">
                  <a:prstClr val="white"/>
                </a:glow>
              </a:effectLst>
              <a:highlight>
                <a:srgbClr val="FFFF00"/>
              </a:highligh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1F497D">
                    <a:lumMod val="50000"/>
                  </a:srgbClr>
                </a:solidFill>
                <a:effectLst>
                  <a:glow rad="127000">
                    <a:prstClr val="white"/>
                  </a:glow>
                </a:effectLst>
                <a:highlight>
                  <a:srgbClr val="FFFF00"/>
                </a:highlight>
                <a:uLnTx/>
                <a:uFillTx/>
                <a:latin typeface="Meiryo UI" panose="020B0604030504040204" pitchFamily="50" charset="-128"/>
                <a:ea typeface="Meiryo UI" panose="020B0604030504040204" pitchFamily="50" charset="-128"/>
                <a:cs typeface="+mn-cs"/>
              </a:rPr>
              <a:t>企業の健全で永続的な発展</a:t>
            </a:r>
          </a:p>
        </p:txBody>
      </p:sp>
      <p:sp>
        <p:nvSpPr>
          <p:cNvPr id="28" name="正方形/長方形 27">
            <a:extLst>
              <a:ext uri="{FF2B5EF4-FFF2-40B4-BE49-F238E27FC236}">
                <a16:creationId xmlns:a16="http://schemas.microsoft.com/office/drawing/2014/main" id="{CB2CA255-BE22-84A0-B32A-F74B36FC7EBB}"/>
              </a:ext>
            </a:extLst>
          </p:cNvPr>
          <p:cNvSpPr/>
          <p:nvPr/>
        </p:nvSpPr>
        <p:spPr>
          <a:xfrm>
            <a:off x="178012" y="2508740"/>
            <a:ext cx="8795161" cy="4125049"/>
          </a:xfrm>
          <a:prstGeom prst="rect">
            <a:avLst/>
          </a:prstGeom>
          <a:solidFill>
            <a:schemeClr val="accent1">
              <a:lumMod val="20000"/>
              <a:lumOff val="80000"/>
              <a:alpha val="40000"/>
            </a:schemeClr>
          </a:solidFill>
          <a:ln w="38100">
            <a:solidFill>
              <a:schemeClr val="tx2">
                <a:lumMod val="5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9" name="テキスト ボックス 28">
            <a:extLst>
              <a:ext uri="{FF2B5EF4-FFF2-40B4-BE49-F238E27FC236}">
                <a16:creationId xmlns:a16="http://schemas.microsoft.com/office/drawing/2014/main" id="{512D1521-D58E-F214-2B74-5798DB209A2B}"/>
              </a:ext>
            </a:extLst>
          </p:cNvPr>
          <p:cNvSpPr txBox="1"/>
          <p:nvPr/>
        </p:nvSpPr>
        <p:spPr>
          <a:xfrm>
            <a:off x="178012" y="2291507"/>
            <a:ext cx="87879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1F497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『20</a:t>
            </a:r>
            <a:r>
              <a:rPr kumimoji="1" lang="ja-JP" altLang="en-US" sz="2000" b="1" i="0" u="none" strike="noStrike" kern="1200" cap="none" spc="0" normalizeH="0" baseline="0" noProof="0" dirty="0">
                <a:ln>
                  <a:noFill/>
                </a:ln>
                <a:solidFill>
                  <a:srgbClr val="1F497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a:t>
            </a:r>
            <a:r>
              <a:rPr kumimoji="1" lang="en-US" altLang="ja-JP" sz="2000" b="1" i="0" u="none" strike="noStrike" kern="1200" cap="none" spc="0" normalizeH="0" baseline="0" noProof="0" dirty="0">
                <a:ln>
                  <a:noFill/>
                </a:ln>
                <a:solidFill>
                  <a:srgbClr val="1F497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30</a:t>
            </a:r>
            <a:r>
              <a:rPr kumimoji="1" lang="ja-JP" altLang="en-US" sz="2000" b="1" i="0" u="none" strike="noStrike" kern="1200" cap="none" spc="0" normalizeH="0" baseline="0" noProof="0" dirty="0">
                <a:ln>
                  <a:noFill/>
                </a:ln>
                <a:solidFill>
                  <a:srgbClr val="1F497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ビジョン</a:t>
            </a:r>
            <a:r>
              <a:rPr kumimoji="1" lang="en-US" altLang="ja-JP" sz="2000" b="1" i="0" u="none" strike="noStrike" kern="1200" cap="none" spc="0" normalizeH="0" baseline="0" noProof="0" dirty="0">
                <a:ln>
                  <a:noFill/>
                </a:ln>
                <a:solidFill>
                  <a:srgbClr val="1F497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a:t>
            </a:r>
            <a:endParaRPr kumimoji="1" lang="ja-JP" altLang="en-US" sz="2000" b="1" i="0" u="none" strike="noStrike" kern="1200" cap="none" spc="0" normalizeH="0" baseline="0" noProof="0" dirty="0">
              <a:ln>
                <a:noFill/>
              </a:ln>
              <a:solidFill>
                <a:srgbClr val="1F497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endParaRPr>
          </a:p>
        </p:txBody>
      </p:sp>
      <p:sp>
        <p:nvSpPr>
          <p:cNvPr id="31" name="正方形/長方形 30">
            <a:extLst>
              <a:ext uri="{FF2B5EF4-FFF2-40B4-BE49-F238E27FC236}">
                <a16:creationId xmlns:a16="http://schemas.microsoft.com/office/drawing/2014/main" id="{3DF1546B-E93D-C0B5-2989-4714ECA57BFB}"/>
              </a:ext>
            </a:extLst>
          </p:cNvPr>
          <p:cNvSpPr/>
          <p:nvPr/>
        </p:nvSpPr>
        <p:spPr>
          <a:xfrm>
            <a:off x="280756" y="3760601"/>
            <a:ext cx="401027" cy="1331471"/>
          </a:xfrm>
          <a:prstGeom prst="rect">
            <a:avLst/>
          </a:prstGeom>
          <a:solidFill>
            <a:schemeClr val="bg1"/>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2030</a:t>
            </a:r>
            <a:r>
              <a:rPr kumimoji="1" lang="ja-JP" altLang="en-US" sz="1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年</a:t>
            </a:r>
          </a:p>
        </p:txBody>
      </p:sp>
      <p:sp>
        <p:nvSpPr>
          <p:cNvPr id="30" name="正方形/長方形 29">
            <a:extLst>
              <a:ext uri="{FF2B5EF4-FFF2-40B4-BE49-F238E27FC236}">
                <a16:creationId xmlns:a16="http://schemas.microsoft.com/office/drawing/2014/main" id="{D90BC2F9-CDDD-CD97-994E-73A4964E2AC2}"/>
              </a:ext>
            </a:extLst>
          </p:cNvPr>
          <p:cNvSpPr/>
          <p:nvPr/>
        </p:nvSpPr>
        <p:spPr>
          <a:xfrm>
            <a:off x="280756" y="5195405"/>
            <a:ext cx="401027" cy="1328049"/>
          </a:xfrm>
          <a:prstGeom prst="rect">
            <a:avLst/>
          </a:prstGeom>
          <a:solidFill>
            <a:schemeClr val="bg1"/>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2020</a:t>
            </a:r>
            <a:r>
              <a:rPr kumimoji="1" lang="ja-JP" altLang="en-US" sz="1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年</a:t>
            </a:r>
          </a:p>
        </p:txBody>
      </p:sp>
      <p:sp>
        <p:nvSpPr>
          <p:cNvPr id="33" name="正方形/長方形 32">
            <a:extLst>
              <a:ext uri="{FF2B5EF4-FFF2-40B4-BE49-F238E27FC236}">
                <a16:creationId xmlns:a16="http://schemas.microsoft.com/office/drawing/2014/main" id="{9D2BA0A2-CC7B-3991-720A-8044079B2F0B}"/>
              </a:ext>
            </a:extLst>
          </p:cNvPr>
          <p:cNvSpPr/>
          <p:nvPr/>
        </p:nvSpPr>
        <p:spPr>
          <a:xfrm>
            <a:off x="836806" y="3021165"/>
            <a:ext cx="1569652" cy="648084"/>
          </a:xfrm>
          <a:prstGeom prst="rect">
            <a:avLst/>
          </a:prstGeom>
          <a:solidFill>
            <a:schemeClr val="bg1">
              <a:lumMod val="95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対象労使</a:t>
            </a:r>
          </a:p>
        </p:txBody>
      </p:sp>
      <p:sp>
        <p:nvSpPr>
          <p:cNvPr id="35" name="正方形/長方形 34">
            <a:extLst>
              <a:ext uri="{FF2B5EF4-FFF2-40B4-BE49-F238E27FC236}">
                <a16:creationId xmlns:a16="http://schemas.microsoft.com/office/drawing/2014/main" id="{D1718E00-446A-85D6-3529-73B4248023C5}"/>
              </a:ext>
            </a:extLst>
          </p:cNvPr>
          <p:cNvSpPr/>
          <p:nvPr/>
        </p:nvSpPr>
        <p:spPr>
          <a:xfrm>
            <a:off x="836805" y="3760601"/>
            <a:ext cx="1569651" cy="2762854"/>
          </a:xfrm>
          <a:prstGeom prst="rect">
            <a:avLst/>
          </a:prstGeom>
          <a:solidFill>
            <a:schemeClr val="bg1"/>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日系</a:t>
            </a:r>
            <a:endPar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自動車企業</a:t>
            </a:r>
            <a:endPar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5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海外事業体の</a:t>
            </a:r>
            <a:endPar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労使</a:t>
            </a:r>
            <a:endPar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p:txBody>
      </p:sp>
      <p:sp>
        <p:nvSpPr>
          <p:cNvPr id="37" name="正方形/長方形 36">
            <a:extLst>
              <a:ext uri="{FF2B5EF4-FFF2-40B4-BE49-F238E27FC236}">
                <a16:creationId xmlns:a16="http://schemas.microsoft.com/office/drawing/2014/main" id="{D3C473B3-5B6A-5A6D-3462-218B7E0E00A0}"/>
              </a:ext>
            </a:extLst>
          </p:cNvPr>
          <p:cNvSpPr/>
          <p:nvPr/>
        </p:nvSpPr>
        <p:spPr>
          <a:xfrm>
            <a:off x="4018472" y="3381207"/>
            <a:ext cx="1742425" cy="286329"/>
          </a:xfrm>
          <a:prstGeom prst="rect">
            <a:avLst/>
          </a:prstGeom>
          <a:solidFill>
            <a:schemeClr val="bg1">
              <a:lumMod val="95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価値観</a:t>
            </a:r>
            <a:endParaRPr kumimoji="1" lang="en-US" altLang="ja-JP" sz="14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38" name="正方形/長方形 37">
            <a:extLst>
              <a:ext uri="{FF2B5EF4-FFF2-40B4-BE49-F238E27FC236}">
                <a16:creationId xmlns:a16="http://schemas.microsoft.com/office/drawing/2014/main" id="{19820DDB-CE0E-9C32-1509-B678389367BE}"/>
              </a:ext>
            </a:extLst>
          </p:cNvPr>
          <p:cNvSpPr/>
          <p:nvPr/>
        </p:nvSpPr>
        <p:spPr>
          <a:xfrm>
            <a:off x="4018472" y="3758889"/>
            <a:ext cx="1742424" cy="2764565"/>
          </a:xfrm>
          <a:prstGeom prst="rect">
            <a:avLst/>
          </a:prstGeom>
          <a:solidFill>
            <a:schemeClr val="bg1"/>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現地における</a:t>
            </a:r>
            <a:endParaRPr kumimoji="1" lang="en-US" altLang="ja-JP" sz="1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highlight>
                  <a:srgbClr val="FFFF00"/>
                </a:highlight>
                <a:uLnTx/>
                <a:uFillTx/>
                <a:latin typeface="Meiryo UI" panose="020B0604030504040204" pitchFamily="50" charset="-128"/>
                <a:ea typeface="Meiryo UI" panose="020B0604030504040204" pitchFamily="50" charset="-128"/>
                <a:cs typeface="+mn-cs"/>
              </a:rPr>
              <a:t>「建設的</a:t>
            </a:r>
            <a:endParaRPr kumimoji="1" lang="en-US" altLang="ja-JP" sz="1800" b="1" i="0" u="none" strike="noStrike" kern="1200" cap="none" spc="0" normalizeH="0" baseline="0" noProof="0" dirty="0">
              <a:ln>
                <a:noFill/>
              </a:ln>
              <a:solidFill>
                <a:srgbClr val="0070C0"/>
              </a:solidFill>
              <a:effectLst/>
              <a:highlight>
                <a:srgbClr val="FFFF00"/>
              </a:highligh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highlight>
                  <a:srgbClr val="FFFF00"/>
                </a:highlight>
                <a:uLnTx/>
                <a:uFillTx/>
                <a:latin typeface="Meiryo UI" panose="020B0604030504040204" pitchFamily="50" charset="-128"/>
                <a:ea typeface="Meiryo UI" panose="020B0604030504040204" pitchFamily="50" charset="-128"/>
                <a:cs typeface="+mn-cs"/>
              </a:rPr>
              <a:t>労使関係」</a:t>
            </a:r>
            <a:endParaRPr kumimoji="1" lang="en-US" altLang="ja-JP" sz="1400" b="1" i="0" u="none" strike="noStrike" kern="1200" cap="none" spc="0" normalizeH="0" baseline="0" noProof="0" dirty="0">
              <a:ln>
                <a:noFill/>
              </a:ln>
              <a:solidFill>
                <a:srgbClr val="0070C0"/>
              </a:solidFill>
              <a:effectLst/>
              <a:highlight>
                <a:srgbClr val="FFFF00"/>
              </a:highligh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4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rPr>
              <a:t>を理解・共有</a:t>
            </a:r>
            <a:endParaRPr kumimoji="1" lang="en-US" altLang="ja-JP" sz="14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している</a:t>
            </a:r>
            <a:endParaRPr kumimoji="1" lang="en-US" altLang="ja-JP" sz="1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p:txBody>
      </p:sp>
      <p:sp>
        <p:nvSpPr>
          <p:cNvPr id="40" name="正方形/長方形 39">
            <a:extLst>
              <a:ext uri="{FF2B5EF4-FFF2-40B4-BE49-F238E27FC236}">
                <a16:creationId xmlns:a16="http://schemas.microsoft.com/office/drawing/2014/main" id="{69DC2D71-7E82-2635-235A-7028245F051E}"/>
              </a:ext>
            </a:extLst>
          </p:cNvPr>
          <p:cNvSpPr/>
          <p:nvPr/>
        </p:nvSpPr>
        <p:spPr>
          <a:xfrm>
            <a:off x="5834050" y="3381207"/>
            <a:ext cx="1581282" cy="286329"/>
          </a:xfrm>
          <a:prstGeom prst="rect">
            <a:avLst/>
          </a:prstGeom>
          <a:solidFill>
            <a:schemeClr val="bg1">
              <a:lumMod val="95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枠組み</a:t>
            </a:r>
            <a:endParaRPr kumimoji="1" lang="en-US" altLang="ja-JP" sz="14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41" name="正方形/長方形 40">
            <a:extLst>
              <a:ext uri="{FF2B5EF4-FFF2-40B4-BE49-F238E27FC236}">
                <a16:creationId xmlns:a16="http://schemas.microsoft.com/office/drawing/2014/main" id="{ED629991-DD43-2341-8F6D-E694E26DD452}"/>
              </a:ext>
            </a:extLst>
          </p:cNvPr>
          <p:cNvSpPr/>
          <p:nvPr/>
        </p:nvSpPr>
        <p:spPr>
          <a:xfrm>
            <a:off x="5834049" y="3758889"/>
            <a:ext cx="1581281" cy="2766276"/>
          </a:xfrm>
          <a:prstGeom prst="rect">
            <a:avLst/>
          </a:prstGeom>
          <a:solidFill>
            <a:schemeClr val="bg1"/>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highlight>
                  <a:srgbClr val="FFFF00"/>
                </a:highlight>
                <a:uLnTx/>
                <a:uFillTx/>
                <a:latin typeface="Meiryo UI" panose="020B0604030504040204" pitchFamily="50" charset="-128"/>
                <a:ea typeface="Meiryo UI" panose="020B0604030504040204" pitchFamily="50" charset="-128"/>
                <a:cs typeface="+mn-cs"/>
              </a:rPr>
              <a:t>「労使対話」</a:t>
            </a:r>
            <a:r>
              <a:rPr kumimoji="1" lang="ja-JP" altLang="en-US" sz="1400" b="1" i="0" u="none" strike="noStrike" kern="1200" cap="none" spc="0" normalizeH="0" baseline="0" noProof="0" dirty="0">
                <a:ln>
                  <a:noFill/>
                </a:ln>
                <a:solidFill>
                  <a:srgbClr val="1F497D">
                    <a:lumMod val="50000"/>
                  </a:srgbClr>
                </a:solidFill>
                <a:effectLst/>
                <a:highlight>
                  <a:srgbClr val="FFFF00"/>
                </a:highlight>
                <a:uLnTx/>
                <a:uFillTx/>
                <a:latin typeface="Meiryo UI" panose="020B0604030504040204" pitchFamily="50" charset="-128"/>
                <a:ea typeface="Meiryo UI" panose="020B0604030504040204" pitchFamily="50" charset="-128"/>
                <a:cs typeface="+mn-cs"/>
              </a:rPr>
              <a:t>が実践</a:t>
            </a:r>
            <a:r>
              <a:rPr kumimoji="1" lang="ja-JP" altLang="en-US" sz="1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され、且つ</a:t>
            </a:r>
            <a:endParaRPr kumimoji="1" lang="en-US" altLang="ja-JP" sz="1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highlight>
                  <a:srgbClr val="FFFF00"/>
                </a:highlight>
                <a:uLnTx/>
                <a:uFillTx/>
                <a:latin typeface="Meiryo UI" panose="020B0604030504040204" pitchFamily="50" charset="-128"/>
                <a:ea typeface="Meiryo UI" panose="020B0604030504040204" pitchFamily="50" charset="-128"/>
                <a:cs typeface="+mn-cs"/>
              </a:rPr>
              <a:t>仕組み化</a:t>
            </a:r>
            <a:endParaRPr kumimoji="1" lang="en-US" altLang="ja-JP" sz="1800" b="1" i="0" u="none" strike="noStrike" kern="1200" cap="none" spc="0" normalizeH="0" baseline="0" noProof="0" dirty="0">
              <a:ln>
                <a:noFill/>
              </a:ln>
              <a:solidFill>
                <a:srgbClr val="0070C0"/>
              </a:solidFill>
              <a:effectLst/>
              <a:highlight>
                <a:srgbClr val="FFFF00"/>
              </a:highligh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されている</a:t>
            </a:r>
          </a:p>
        </p:txBody>
      </p:sp>
      <p:sp>
        <p:nvSpPr>
          <p:cNvPr id="48" name="正方形/長方形 47">
            <a:extLst>
              <a:ext uri="{FF2B5EF4-FFF2-40B4-BE49-F238E27FC236}">
                <a16:creationId xmlns:a16="http://schemas.microsoft.com/office/drawing/2014/main" id="{E6899791-A47F-2DC9-B348-87C827C7382C}"/>
              </a:ext>
            </a:extLst>
          </p:cNvPr>
          <p:cNvSpPr/>
          <p:nvPr/>
        </p:nvSpPr>
        <p:spPr>
          <a:xfrm>
            <a:off x="2489228" y="3021164"/>
            <a:ext cx="1382981" cy="646373"/>
          </a:xfrm>
          <a:prstGeom prst="rect">
            <a:avLst/>
          </a:prstGeom>
          <a:solidFill>
            <a:schemeClr val="bg1">
              <a:lumMod val="95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対象地域</a:t>
            </a:r>
            <a:r>
              <a:rPr kumimoji="1" lang="en-US" altLang="ja-JP" sz="14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国</a:t>
            </a:r>
          </a:p>
        </p:txBody>
      </p:sp>
      <p:sp>
        <p:nvSpPr>
          <p:cNvPr id="49" name="正方形/長方形 48">
            <a:extLst>
              <a:ext uri="{FF2B5EF4-FFF2-40B4-BE49-F238E27FC236}">
                <a16:creationId xmlns:a16="http://schemas.microsoft.com/office/drawing/2014/main" id="{5BE27DAF-D4B0-E0DD-1B44-61122E01ED46}"/>
              </a:ext>
            </a:extLst>
          </p:cNvPr>
          <p:cNvSpPr/>
          <p:nvPr/>
        </p:nvSpPr>
        <p:spPr>
          <a:xfrm>
            <a:off x="2489228" y="3758889"/>
            <a:ext cx="1382980" cy="1331471"/>
          </a:xfrm>
          <a:prstGeom prst="rect">
            <a:avLst/>
          </a:prstGeom>
          <a:solidFill>
            <a:schemeClr val="bg1"/>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日系自動車企業が</a:t>
            </a:r>
            <a:endParaRPr kumimoji="1" lang="en-US" altLang="ja-JP" sz="12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進出する</a:t>
            </a:r>
            <a:endParaRPr kumimoji="1" lang="en-US" altLang="ja-JP" sz="12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全ての国</a:t>
            </a:r>
          </a:p>
        </p:txBody>
      </p:sp>
      <p:sp>
        <p:nvSpPr>
          <p:cNvPr id="50" name="正方形/長方形 49">
            <a:extLst>
              <a:ext uri="{FF2B5EF4-FFF2-40B4-BE49-F238E27FC236}">
                <a16:creationId xmlns:a16="http://schemas.microsoft.com/office/drawing/2014/main" id="{8CAD7612-FDB6-D1FF-A16A-7BC15BDE814F}"/>
              </a:ext>
            </a:extLst>
          </p:cNvPr>
          <p:cNvSpPr/>
          <p:nvPr/>
        </p:nvSpPr>
        <p:spPr>
          <a:xfrm>
            <a:off x="2489228" y="5193695"/>
            <a:ext cx="1382980" cy="1329760"/>
          </a:xfrm>
          <a:prstGeom prst="rect">
            <a:avLst/>
          </a:prstGeom>
          <a:solidFill>
            <a:schemeClr val="bg1"/>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重点地域</a:t>
            </a:r>
            <a:endParaRPr kumimoji="1" lang="en-US" altLang="ja-JP" sz="12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ASEAN</a:t>
            </a:r>
            <a:endPar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p:txBody>
      </p:sp>
      <p:sp>
        <p:nvSpPr>
          <p:cNvPr id="51" name="正方形/長方形 50">
            <a:extLst>
              <a:ext uri="{FF2B5EF4-FFF2-40B4-BE49-F238E27FC236}">
                <a16:creationId xmlns:a16="http://schemas.microsoft.com/office/drawing/2014/main" id="{C7912D1A-0399-848A-B34F-48076F66F005}"/>
              </a:ext>
            </a:extLst>
          </p:cNvPr>
          <p:cNvSpPr/>
          <p:nvPr/>
        </p:nvSpPr>
        <p:spPr>
          <a:xfrm>
            <a:off x="4018471" y="3021164"/>
            <a:ext cx="3396859" cy="286329"/>
          </a:xfrm>
          <a:prstGeom prst="rect">
            <a:avLst/>
          </a:prstGeom>
          <a:solidFill>
            <a:schemeClr val="bg1">
              <a:lumMod val="95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lumMod val="75000"/>
                    <a:lumOff val="25000"/>
                  </a:prstClr>
                </a:solidFill>
                <a:effectLst/>
                <a:highlight>
                  <a:srgbClr val="FFFF00"/>
                </a:highlight>
                <a:uLnTx/>
                <a:uFillTx/>
                <a:latin typeface="Meiryo UI" panose="020B0604030504040204" pitchFamily="50" charset="-128"/>
                <a:ea typeface="Meiryo UI" panose="020B0604030504040204" pitchFamily="50" charset="-128"/>
                <a:cs typeface="+mn-cs"/>
              </a:rPr>
              <a:t>海外事業体 労使関係</a:t>
            </a:r>
            <a:endParaRPr kumimoji="1" lang="en-US" altLang="ja-JP" sz="1400" b="1" i="0" u="none" strike="noStrike" kern="1200" cap="none" spc="0" normalizeH="0" baseline="0" noProof="0" dirty="0">
              <a:ln>
                <a:noFill/>
              </a:ln>
              <a:solidFill>
                <a:prstClr val="black">
                  <a:lumMod val="75000"/>
                  <a:lumOff val="25000"/>
                </a:prstClr>
              </a:solidFill>
              <a:effectLst/>
              <a:highlight>
                <a:srgbClr val="FFFF00"/>
              </a:highlight>
              <a:uLnTx/>
              <a:uFillTx/>
              <a:latin typeface="Meiryo UI" panose="020B0604030504040204" pitchFamily="50" charset="-128"/>
              <a:ea typeface="Meiryo UI" panose="020B0604030504040204" pitchFamily="50" charset="-128"/>
              <a:cs typeface="+mn-cs"/>
            </a:endParaRPr>
          </a:p>
        </p:txBody>
      </p:sp>
      <p:sp>
        <p:nvSpPr>
          <p:cNvPr id="52" name="正方形/長方形 51">
            <a:extLst>
              <a:ext uri="{FF2B5EF4-FFF2-40B4-BE49-F238E27FC236}">
                <a16:creationId xmlns:a16="http://schemas.microsoft.com/office/drawing/2014/main" id="{5E21E341-37A3-D21F-2B46-952072767A03}"/>
              </a:ext>
            </a:extLst>
          </p:cNvPr>
          <p:cNvSpPr/>
          <p:nvPr/>
        </p:nvSpPr>
        <p:spPr>
          <a:xfrm>
            <a:off x="7559853" y="3021163"/>
            <a:ext cx="1299823" cy="646373"/>
          </a:xfrm>
          <a:prstGeom prst="rect">
            <a:avLst/>
          </a:prstGeom>
          <a:solidFill>
            <a:schemeClr val="bg1">
              <a:lumMod val="95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lumMod val="75000"/>
                    <a:lumOff val="25000"/>
                  </a:prstClr>
                </a:solidFill>
                <a:effectLst/>
                <a:highlight>
                  <a:srgbClr val="FFFF00"/>
                </a:highlight>
                <a:uLnTx/>
                <a:uFillTx/>
                <a:latin typeface="Meiryo UI" panose="020B0604030504040204" pitchFamily="50" charset="-128"/>
                <a:ea typeface="Meiryo UI" panose="020B0604030504040204" pitchFamily="50" charset="-128"/>
                <a:cs typeface="+mn-cs"/>
              </a:rPr>
              <a:t>日本の</a:t>
            </a:r>
            <a:endParaRPr kumimoji="1" lang="en-US" altLang="ja-JP" sz="1400" b="1" i="0" u="none" strike="noStrike" kern="1200" cap="none" spc="0" normalizeH="0" baseline="0" noProof="0" dirty="0">
              <a:ln>
                <a:noFill/>
              </a:ln>
              <a:solidFill>
                <a:prstClr val="black">
                  <a:lumMod val="75000"/>
                  <a:lumOff val="25000"/>
                </a:prstClr>
              </a:solidFill>
              <a:effectLst/>
              <a:highlight>
                <a:srgbClr val="FFFF00"/>
              </a:highligh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lumMod val="75000"/>
                    <a:lumOff val="25000"/>
                  </a:prstClr>
                </a:solidFill>
                <a:effectLst/>
                <a:highlight>
                  <a:srgbClr val="FFFF00"/>
                </a:highlight>
                <a:uLnTx/>
                <a:uFillTx/>
                <a:latin typeface="Meiryo UI" panose="020B0604030504040204" pitchFamily="50" charset="-128"/>
                <a:ea typeface="Meiryo UI" panose="020B0604030504040204" pitchFamily="50" charset="-128"/>
                <a:cs typeface="+mn-cs"/>
              </a:rPr>
              <a:t>労働組合</a:t>
            </a:r>
          </a:p>
        </p:txBody>
      </p:sp>
      <p:sp>
        <p:nvSpPr>
          <p:cNvPr id="53" name="正方形/長方形 52">
            <a:extLst>
              <a:ext uri="{FF2B5EF4-FFF2-40B4-BE49-F238E27FC236}">
                <a16:creationId xmlns:a16="http://schemas.microsoft.com/office/drawing/2014/main" id="{47EF988A-F604-5F8F-796A-81F947CFDF26}"/>
              </a:ext>
            </a:extLst>
          </p:cNvPr>
          <p:cNvSpPr/>
          <p:nvPr/>
        </p:nvSpPr>
        <p:spPr>
          <a:xfrm>
            <a:off x="7557844" y="3758889"/>
            <a:ext cx="1299823" cy="2766276"/>
          </a:xfrm>
          <a:prstGeom prst="rect">
            <a:avLst/>
          </a:prstGeom>
          <a:solidFill>
            <a:schemeClr val="bg1"/>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海外事業体の</a:t>
            </a:r>
            <a:endParaRPr kumimoji="1" lang="en-US" altLang="ja-JP" sz="105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労働組合が</a:t>
            </a:r>
            <a:endParaRPr kumimoji="1" lang="en-US" altLang="ja-JP" sz="105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課題に直面した際</a:t>
            </a:r>
            <a:endParaRPr kumimoji="1" lang="en-US" altLang="ja-JP" sz="105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6666"/>
                </a:solidFill>
                <a:effectLst/>
                <a:highlight>
                  <a:srgbClr val="FFFF00"/>
                </a:highlight>
                <a:uLnTx/>
                <a:uFillTx/>
                <a:latin typeface="Meiryo UI" panose="020B0604030504040204" pitchFamily="50" charset="-128"/>
                <a:ea typeface="Meiryo UI" panose="020B0604030504040204" pitchFamily="50" charset="-128"/>
                <a:cs typeface="+mn-cs"/>
              </a:rPr>
              <a:t>一番の</a:t>
            </a:r>
            <a:endParaRPr kumimoji="1" lang="en-US" altLang="ja-JP" sz="1800" b="1" i="0" u="none" strike="noStrike" kern="1200" cap="none" spc="0" normalizeH="0" baseline="0" noProof="0" dirty="0">
              <a:ln>
                <a:noFill/>
              </a:ln>
              <a:solidFill>
                <a:srgbClr val="006666"/>
              </a:solidFill>
              <a:effectLst/>
              <a:highlight>
                <a:srgbClr val="FFFF00"/>
              </a:highligh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6666"/>
                </a:solidFill>
                <a:effectLst/>
                <a:highlight>
                  <a:srgbClr val="FFFF00"/>
                </a:highlight>
                <a:uLnTx/>
                <a:uFillTx/>
                <a:latin typeface="Meiryo UI" panose="020B0604030504040204" pitchFamily="50" charset="-128"/>
                <a:ea typeface="Meiryo UI" panose="020B0604030504040204" pitchFamily="50" charset="-128"/>
                <a:cs typeface="+mn-cs"/>
              </a:rPr>
              <a:t>相談相手</a:t>
            </a:r>
            <a:endParaRPr kumimoji="1" lang="en-US" altLang="ja-JP" sz="1800" b="1" i="0" u="none" strike="noStrike" kern="1200" cap="none" spc="0" normalizeH="0" baseline="0" noProof="0" dirty="0">
              <a:ln>
                <a:noFill/>
              </a:ln>
              <a:solidFill>
                <a:srgbClr val="006666"/>
              </a:solidFill>
              <a:effectLst/>
              <a:highlight>
                <a:srgbClr val="FFFF00"/>
              </a:highligh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p:txBody>
      </p:sp>
      <p:sp>
        <p:nvSpPr>
          <p:cNvPr id="54" name="正方形/長方形 53">
            <a:extLst>
              <a:ext uri="{FF2B5EF4-FFF2-40B4-BE49-F238E27FC236}">
                <a16:creationId xmlns:a16="http://schemas.microsoft.com/office/drawing/2014/main" id="{C3E275F7-57D8-7CE2-80A8-38B601D089CC}"/>
              </a:ext>
            </a:extLst>
          </p:cNvPr>
          <p:cNvSpPr/>
          <p:nvPr/>
        </p:nvSpPr>
        <p:spPr>
          <a:xfrm>
            <a:off x="3961660" y="2832144"/>
            <a:ext cx="3483487" cy="3731066"/>
          </a:xfrm>
          <a:prstGeom prst="rect">
            <a:avLst/>
          </a:prstGeom>
          <a:noFill/>
          <a:ln>
            <a:solidFill>
              <a:srgbClr val="0070C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5" name="テキスト ボックス 54">
            <a:extLst>
              <a:ext uri="{FF2B5EF4-FFF2-40B4-BE49-F238E27FC236}">
                <a16:creationId xmlns:a16="http://schemas.microsoft.com/office/drawing/2014/main" id="{54666B92-6DFC-CA8F-63C7-67479B72A2BC}"/>
              </a:ext>
            </a:extLst>
          </p:cNvPr>
          <p:cNvSpPr txBox="1"/>
          <p:nvPr/>
        </p:nvSpPr>
        <p:spPr>
          <a:xfrm>
            <a:off x="3961660" y="2678361"/>
            <a:ext cx="348348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70C0"/>
                </a:solidFill>
                <a:effectLst>
                  <a:glow rad="127000">
                    <a:prstClr val="white"/>
                  </a:glow>
                </a:effectLst>
                <a:uLnTx/>
                <a:uFillTx/>
                <a:latin typeface="Meiryo UI" panose="020B0604030504040204" pitchFamily="50" charset="-128"/>
                <a:ea typeface="Meiryo UI" panose="020B0604030504040204" pitchFamily="50" charset="-128"/>
                <a:cs typeface="+mn-cs"/>
              </a:rPr>
              <a:t>どのような労使関係</a:t>
            </a:r>
          </a:p>
        </p:txBody>
      </p:sp>
      <p:sp>
        <p:nvSpPr>
          <p:cNvPr id="56" name="正方形/長方形 55">
            <a:extLst>
              <a:ext uri="{FF2B5EF4-FFF2-40B4-BE49-F238E27FC236}">
                <a16:creationId xmlns:a16="http://schemas.microsoft.com/office/drawing/2014/main" id="{785D1E70-28B8-044F-17BF-112D2E95A6F9}"/>
              </a:ext>
            </a:extLst>
          </p:cNvPr>
          <p:cNvSpPr/>
          <p:nvPr/>
        </p:nvSpPr>
        <p:spPr>
          <a:xfrm>
            <a:off x="7508362" y="2834022"/>
            <a:ext cx="1406253" cy="3731066"/>
          </a:xfrm>
          <a:prstGeom prst="rect">
            <a:avLst/>
          </a:prstGeom>
          <a:noFill/>
          <a:ln>
            <a:solidFill>
              <a:srgbClr val="0066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7" name="テキスト ボックス 56">
            <a:extLst>
              <a:ext uri="{FF2B5EF4-FFF2-40B4-BE49-F238E27FC236}">
                <a16:creationId xmlns:a16="http://schemas.microsoft.com/office/drawing/2014/main" id="{13589E90-6AA2-FE31-AE81-72F84164B113}"/>
              </a:ext>
            </a:extLst>
          </p:cNvPr>
          <p:cNvSpPr txBox="1"/>
          <p:nvPr/>
        </p:nvSpPr>
        <p:spPr>
          <a:xfrm>
            <a:off x="6475950" y="2661211"/>
            <a:ext cx="348348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6666"/>
                </a:solidFill>
                <a:effectLst>
                  <a:glow rad="127000">
                    <a:prstClr val="white"/>
                  </a:glow>
                </a:effectLst>
                <a:uLnTx/>
                <a:uFillTx/>
                <a:latin typeface="Meiryo UI" panose="020B0604030504040204" pitchFamily="50" charset="-128"/>
                <a:ea typeface="Meiryo UI" panose="020B0604030504040204" pitchFamily="50" charset="-128"/>
                <a:cs typeface="+mn-cs"/>
              </a:rPr>
              <a:t>どのような存在</a:t>
            </a:r>
          </a:p>
        </p:txBody>
      </p:sp>
      <p:sp>
        <p:nvSpPr>
          <p:cNvPr id="2" name="正方形/長方形 1">
            <a:extLst>
              <a:ext uri="{FF2B5EF4-FFF2-40B4-BE49-F238E27FC236}">
                <a16:creationId xmlns:a16="http://schemas.microsoft.com/office/drawing/2014/main" id="{4AFC5631-5E84-FFD7-3237-C37AAA2BACA6}"/>
              </a:ext>
            </a:extLst>
          </p:cNvPr>
          <p:cNvSpPr/>
          <p:nvPr/>
        </p:nvSpPr>
        <p:spPr>
          <a:xfrm>
            <a:off x="8572500" y="0"/>
            <a:ext cx="571500" cy="471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５</a:t>
            </a:r>
          </a:p>
        </p:txBody>
      </p:sp>
    </p:spTree>
    <p:extLst>
      <p:ext uri="{BB962C8B-B14F-4D97-AF65-F5344CB8AC3E}">
        <p14:creationId xmlns:p14="http://schemas.microsoft.com/office/powerpoint/2010/main" val="2718824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42C878C8-CCED-F3C5-278E-A309ACC34FE8}"/>
              </a:ext>
            </a:extLst>
          </p:cNvPr>
          <p:cNvSpPr/>
          <p:nvPr/>
        </p:nvSpPr>
        <p:spPr>
          <a:xfrm>
            <a:off x="101600" y="711202"/>
            <a:ext cx="8910320" cy="5852156"/>
          </a:xfrm>
          <a:prstGeom prst="rect">
            <a:avLst/>
          </a:prstGeom>
          <a:solidFill>
            <a:srgbClr val="E7F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 name="正方形/長方形 2">
            <a:extLst>
              <a:ext uri="{FF2B5EF4-FFF2-40B4-BE49-F238E27FC236}">
                <a16:creationId xmlns:a16="http://schemas.microsoft.com/office/drawing/2014/main" id="{C2DFA7AA-F402-9F3B-7DCD-0F5C6A0B9760}"/>
              </a:ext>
            </a:extLst>
          </p:cNvPr>
          <p:cNvSpPr/>
          <p:nvPr/>
        </p:nvSpPr>
        <p:spPr>
          <a:xfrm>
            <a:off x="0" y="-1"/>
            <a:ext cx="9163876" cy="480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5" name="直線コネクタ 4">
            <a:extLst>
              <a:ext uri="{FF2B5EF4-FFF2-40B4-BE49-F238E27FC236}">
                <a16:creationId xmlns:a16="http://schemas.microsoft.com/office/drawing/2014/main" id="{BA05680D-00C3-26E7-224B-8901D60501BF}"/>
              </a:ext>
            </a:extLst>
          </p:cNvPr>
          <p:cNvCxnSpPr>
            <a:cxnSpLocks/>
          </p:cNvCxnSpPr>
          <p:nvPr/>
        </p:nvCxnSpPr>
        <p:spPr>
          <a:xfrm>
            <a:off x="-16001" y="480282"/>
            <a:ext cx="9163876" cy="6"/>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0D6C7EC9-F5CE-6777-6EAC-CB06977464DE}"/>
              </a:ext>
            </a:extLst>
          </p:cNvPr>
          <p:cNvCxnSpPr>
            <a:cxnSpLocks/>
          </p:cNvCxnSpPr>
          <p:nvPr/>
        </p:nvCxnSpPr>
        <p:spPr>
          <a:xfrm>
            <a:off x="-19876" y="533289"/>
            <a:ext cx="9163876"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4CA259D1-E780-B2A4-4383-0D4AF4FEDA70}"/>
              </a:ext>
            </a:extLst>
          </p:cNvPr>
          <p:cNvSpPr txBox="1"/>
          <p:nvPr/>
        </p:nvSpPr>
        <p:spPr>
          <a:xfrm>
            <a:off x="-19876" y="72878"/>
            <a:ext cx="91638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『20</a:t>
            </a: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a:t>
            </a:r>
            <a:r>
              <a:rPr kumimoji="1" lang="en-US" altLang="ja-JP"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30</a:t>
            </a: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ビジョン</a:t>
            </a:r>
            <a:r>
              <a:rPr kumimoji="1" lang="en-US" altLang="ja-JP"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における「建設的労使関係」の定義</a:t>
            </a:r>
          </a:p>
        </p:txBody>
      </p:sp>
      <p:sp>
        <p:nvSpPr>
          <p:cNvPr id="4" name="正方形/長方形 3">
            <a:extLst>
              <a:ext uri="{FF2B5EF4-FFF2-40B4-BE49-F238E27FC236}">
                <a16:creationId xmlns:a16="http://schemas.microsoft.com/office/drawing/2014/main" id="{6DEFFAAD-4AF3-04C5-E2DC-35FC443B428D}"/>
              </a:ext>
            </a:extLst>
          </p:cNvPr>
          <p:cNvSpPr/>
          <p:nvPr/>
        </p:nvSpPr>
        <p:spPr>
          <a:xfrm>
            <a:off x="314960" y="776177"/>
            <a:ext cx="8554720" cy="5554854"/>
          </a:xfrm>
          <a:prstGeom prst="rect">
            <a:avLst/>
          </a:prstGeom>
          <a:noFill/>
          <a:ln w="28575">
            <a:noFill/>
            <a:prstDash val="solid"/>
          </a:ln>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労働者の</a:t>
            </a:r>
            <a:r>
              <a:rPr kumimoji="1" lang="ja-JP" altLang="en-US" sz="24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eiryo UI" panose="020B0604030504040204" pitchFamily="50" charset="-128"/>
              </a:rPr>
              <a:t>基本的権利が尊重</a:t>
            </a: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されている。</a:t>
            </a: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労使が相互に</a:t>
            </a:r>
            <a:r>
              <a:rPr kumimoji="1" lang="ja-JP" altLang="en-US" sz="24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eiryo UI" panose="020B0604030504040204" pitchFamily="50" charset="-128"/>
              </a:rPr>
              <a:t>独立・自立・対等な関係</a:t>
            </a: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を維持しつつ、</a:t>
            </a:r>
            <a:r>
              <a:rPr kumimoji="1" lang="ja-JP" altLang="en-US" sz="24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eiryo UI" panose="020B0604030504040204" pitchFamily="50" charset="-128"/>
              </a:rPr>
              <a:t>互いの立場を尊重</a:t>
            </a: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し、</a:t>
            </a:r>
            <a:r>
              <a:rPr kumimoji="1" lang="ja-JP" altLang="en-US" sz="24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eiryo UI" panose="020B0604030504040204" pitchFamily="50" charset="-128"/>
              </a:rPr>
              <a:t>緊張感ある関係</a:t>
            </a: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労使は</a:t>
            </a:r>
            <a:r>
              <a:rPr kumimoji="1" lang="ja-JP" altLang="en-US" sz="24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eiryo UI" panose="020B0604030504040204" pitchFamily="50" charset="-128"/>
              </a:rPr>
              <a:t>労働者の雇用・生活の向上・安定</a:t>
            </a:r>
            <a:r>
              <a:rPr kumimoji="1" lang="ja-JP" altLang="en-US" sz="2400" b="0"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eiryo UI" panose="020B0604030504040204" pitchFamily="50" charset="-128"/>
              </a:rPr>
              <a:t>と</a:t>
            </a:r>
            <a:r>
              <a:rPr kumimoji="1" lang="ja-JP" altLang="en-US" sz="24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eiryo UI" panose="020B0604030504040204" pitchFamily="50" charset="-128"/>
              </a:rPr>
              <a:t>企業の健全で永続的な発展</a:t>
            </a: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24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eiryo UI" panose="020B0604030504040204" pitchFamily="50" charset="-128"/>
              </a:rPr>
              <a:t>両立</a:t>
            </a: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を目指す。</a:t>
            </a: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労使関係に関する重要項目は</a:t>
            </a:r>
            <a:r>
              <a:rPr kumimoji="1" lang="ja-JP" altLang="en-US" sz="24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eiryo UI" panose="020B0604030504040204" pitchFamily="50" charset="-128"/>
              </a:rPr>
              <a:t>労使対話</a:t>
            </a: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により決定する。また、労使課題は徹底的に</a:t>
            </a:r>
            <a:r>
              <a:rPr kumimoji="1" lang="ja-JP" altLang="en-US" sz="24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eiryo UI" panose="020B0604030504040204" pitchFamily="50" charset="-128"/>
              </a:rPr>
              <a:t>話し合いを尽くす</a:t>
            </a: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ことにより解決を図る。そのために必要な</a:t>
            </a:r>
            <a:r>
              <a:rPr kumimoji="1" lang="ja-JP" altLang="en-US" sz="24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eiryo UI" panose="020B0604030504040204" pitchFamily="50" charset="-128"/>
              </a:rPr>
              <a:t>情報は誠意を持って共有</a:t>
            </a: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し、</a:t>
            </a:r>
            <a:r>
              <a:rPr kumimoji="1" lang="ja-JP" altLang="en-US" sz="24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eiryo UI" panose="020B0604030504040204" pitchFamily="50" charset="-128"/>
              </a:rPr>
              <a:t>透明性を確保</a:t>
            </a: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する。</a:t>
            </a: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労使で結んだ</a:t>
            </a:r>
            <a:r>
              <a:rPr kumimoji="1" lang="ja-JP" altLang="en-US" sz="24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eiryo UI" panose="020B0604030504040204" pitchFamily="50" charset="-128"/>
              </a:rPr>
              <a:t>約束は双方が必ず遵守</a:t>
            </a: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する。</a:t>
            </a: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労使は常に</a:t>
            </a:r>
            <a:r>
              <a:rPr kumimoji="1" lang="ja-JP" altLang="en-US" sz="24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eiryo UI" panose="020B0604030504040204" pitchFamily="50" charset="-128"/>
              </a:rPr>
              <a:t>職場の実態を把握</a:t>
            </a:r>
            <a:r>
              <a:rPr kumimoji="1" lang="ja-JP" altLang="en-US" sz="2400" b="0"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eiryo UI" panose="020B0604030504040204" pitchFamily="50" charset="-128"/>
              </a:rPr>
              <a:t>し、</a:t>
            </a:r>
            <a:r>
              <a:rPr kumimoji="1" lang="ja-JP" altLang="en-US" sz="2400" b="1"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eiryo UI" panose="020B0604030504040204" pitchFamily="50" charset="-128"/>
              </a:rPr>
              <a:t>率直な意見を尊重</a:t>
            </a: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する。</a:t>
            </a: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a:extLst>
              <a:ext uri="{FF2B5EF4-FFF2-40B4-BE49-F238E27FC236}">
                <a16:creationId xmlns:a16="http://schemas.microsoft.com/office/drawing/2014/main" id="{7F8E443B-C679-B7AD-81AF-9951DFDBBD5A}"/>
              </a:ext>
            </a:extLst>
          </p:cNvPr>
          <p:cNvSpPr/>
          <p:nvPr/>
        </p:nvSpPr>
        <p:spPr>
          <a:xfrm>
            <a:off x="8572500" y="0"/>
            <a:ext cx="571500" cy="471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６</a:t>
            </a:r>
          </a:p>
        </p:txBody>
      </p:sp>
    </p:spTree>
    <p:extLst>
      <p:ext uri="{BB962C8B-B14F-4D97-AF65-F5344CB8AC3E}">
        <p14:creationId xmlns:p14="http://schemas.microsoft.com/office/powerpoint/2010/main" val="3295686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正方形/長方形 93">
            <a:extLst>
              <a:ext uri="{FF2B5EF4-FFF2-40B4-BE49-F238E27FC236}">
                <a16:creationId xmlns:a16="http://schemas.microsoft.com/office/drawing/2014/main" id="{C44D94FA-C9DF-120D-3AEB-CBF3483F6826}"/>
              </a:ext>
            </a:extLst>
          </p:cNvPr>
          <p:cNvSpPr/>
          <p:nvPr/>
        </p:nvSpPr>
        <p:spPr>
          <a:xfrm>
            <a:off x="76112" y="1192696"/>
            <a:ext cx="8984988" cy="5396603"/>
          </a:xfrm>
          <a:prstGeom prst="rect">
            <a:avLst/>
          </a:prstGeom>
          <a:solidFill>
            <a:schemeClr val="bg1"/>
          </a:solidFill>
          <a:ln w="12700">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6B3D61F2-4DEB-9C1E-5E0B-C0BCF0D240C2}"/>
              </a:ext>
            </a:extLst>
          </p:cNvPr>
          <p:cNvSpPr/>
          <p:nvPr/>
        </p:nvSpPr>
        <p:spPr>
          <a:xfrm>
            <a:off x="254894" y="4804236"/>
            <a:ext cx="8721203" cy="1705752"/>
          </a:xfrm>
          <a:prstGeom prst="rect">
            <a:avLst/>
          </a:prstGeom>
          <a:solidFill>
            <a:schemeClr val="bg1"/>
          </a:solidFill>
          <a:ln>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 name="矢印: 右 18">
            <a:extLst>
              <a:ext uri="{FF2B5EF4-FFF2-40B4-BE49-F238E27FC236}">
                <a16:creationId xmlns:a16="http://schemas.microsoft.com/office/drawing/2014/main" id="{EECF418D-D3EF-2913-65C2-3A6F46CFBE10}"/>
              </a:ext>
            </a:extLst>
          </p:cNvPr>
          <p:cNvSpPr/>
          <p:nvPr/>
        </p:nvSpPr>
        <p:spPr>
          <a:xfrm>
            <a:off x="4717770" y="5517079"/>
            <a:ext cx="2049930" cy="328417"/>
          </a:xfrm>
          <a:prstGeom prst="rightArrow">
            <a:avLst>
              <a:gd name="adj1" fmla="val 100000"/>
              <a:gd name="adj2" fmla="val 4261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3" name="矢印: 右 22">
            <a:extLst>
              <a:ext uri="{FF2B5EF4-FFF2-40B4-BE49-F238E27FC236}">
                <a16:creationId xmlns:a16="http://schemas.microsoft.com/office/drawing/2014/main" id="{FD6719D3-8BE8-966E-9F51-C677617ABAED}"/>
              </a:ext>
            </a:extLst>
          </p:cNvPr>
          <p:cNvSpPr/>
          <p:nvPr/>
        </p:nvSpPr>
        <p:spPr>
          <a:xfrm>
            <a:off x="4717770" y="6098102"/>
            <a:ext cx="2030904" cy="215279"/>
          </a:xfrm>
          <a:prstGeom prst="rightArrow">
            <a:avLst>
              <a:gd name="adj1" fmla="val 100000"/>
              <a:gd name="adj2" fmla="val 4261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25" name="図 24">
            <a:extLst>
              <a:ext uri="{FF2B5EF4-FFF2-40B4-BE49-F238E27FC236}">
                <a16:creationId xmlns:a16="http://schemas.microsoft.com/office/drawing/2014/main" id="{C443498F-086F-AA46-9A6F-1DC3D7F755B9}"/>
              </a:ext>
            </a:extLst>
          </p:cNvPr>
          <p:cNvPicPr>
            <a:picLocks noChangeAspect="1"/>
          </p:cNvPicPr>
          <p:nvPr/>
        </p:nvPicPr>
        <p:blipFill>
          <a:blip r:embed="rId3"/>
          <a:stretch>
            <a:fillRect/>
          </a:stretch>
        </p:blipFill>
        <p:spPr>
          <a:xfrm>
            <a:off x="122935" y="4785570"/>
            <a:ext cx="363897" cy="241579"/>
          </a:xfrm>
          <a:prstGeom prst="rect">
            <a:avLst/>
          </a:prstGeom>
          <a:ln>
            <a:solidFill>
              <a:schemeClr val="tx1">
                <a:lumMod val="75000"/>
                <a:lumOff val="25000"/>
              </a:schemeClr>
            </a:solidFill>
          </a:ln>
        </p:spPr>
      </p:pic>
      <p:sp>
        <p:nvSpPr>
          <p:cNvPr id="40" name="正方形/長方形 39">
            <a:extLst>
              <a:ext uri="{FF2B5EF4-FFF2-40B4-BE49-F238E27FC236}">
                <a16:creationId xmlns:a16="http://schemas.microsoft.com/office/drawing/2014/main" id="{680719B5-BA7F-04DF-7665-A6E8C1C7C34C}"/>
              </a:ext>
            </a:extLst>
          </p:cNvPr>
          <p:cNvSpPr/>
          <p:nvPr/>
        </p:nvSpPr>
        <p:spPr>
          <a:xfrm>
            <a:off x="254893" y="2230393"/>
            <a:ext cx="8721204" cy="2475708"/>
          </a:xfrm>
          <a:prstGeom prst="rect">
            <a:avLst/>
          </a:prstGeom>
          <a:solidFill>
            <a:schemeClr val="bg1"/>
          </a:solidFill>
          <a:ln w="952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8" name="テキスト ボックス 77">
            <a:extLst>
              <a:ext uri="{FF2B5EF4-FFF2-40B4-BE49-F238E27FC236}">
                <a16:creationId xmlns:a16="http://schemas.microsoft.com/office/drawing/2014/main" id="{C39CF2A1-CF74-5F91-4F5E-509F456AA4AF}"/>
              </a:ext>
            </a:extLst>
          </p:cNvPr>
          <p:cNvSpPr txBox="1"/>
          <p:nvPr/>
        </p:nvSpPr>
        <p:spPr>
          <a:xfrm>
            <a:off x="4059490" y="2071915"/>
            <a:ext cx="336522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lumMod val="75000"/>
                    <a:lumOff val="25000"/>
                  </a:prstClr>
                </a:solidFill>
                <a:effectLst>
                  <a:glow rad="127000">
                    <a:prstClr val="white"/>
                  </a:glow>
                </a:effectLst>
                <a:uLnTx/>
                <a:uFillTx/>
                <a:latin typeface="Meiryo UI" panose="020B0604030504040204" pitchFamily="50" charset="-128"/>
                <a:ea typeface="Meiryo UI" panose="020B0604030504040204" pitchFamily="50" charset="-128"/>
                <a:cs typeface="+mn-cs"/>
              </a:rPr>
              <a:t>海外各国</a:t>
            </a:r>
          </a:p>
        </p:txBody>
      </p:sp>
      <p:pic>
        <p:nvPicPr>
          <p:cNvPr id="50" name="図 49">
            <a:extLst>
              <a:ext uri="{FF2B5EF4-FFF2-40B4-BE49-F238E27FC236}">
                <a16:creationId xmlns:a16="http://schemas.microsoft.com/office/drawing/2014/main" id="{9A2C12B2-6B23-E154-20CC-C2944B53F444}"/>
              </a:ext>
            </a:extLst>
          </p:cNvPr>
          <p:cNvPicPr>
            <a:picLocks noChangeAspect="1"/>
          </p:cNvPicPr>
          <p:nvPr/>
        </p:nvPicPr>
        <p:blipFill>
          <a:blip r:embed="rId4"/>
          <a:stretch>
            <a:fillRect/>
          </a:stretch>
        </p:blipFill>
        <p:spPr>
          <a:xfrm>
            <a:off x="53362" y="1090407"/>
            <a:ext cx="363897" cy="318940"/>
          </a:xfrm>
          <a:prstGeom prst="rect">
            <a:avLst/>
          </a:prstGeom>
          <a:ln>
            <a:solidFill>
              <a:schemeClr val="tx1">
                <a:lumMod val="75000"/>
                <a:lumOff val="25000"/>
              </a:schemeClr>
            </a:solidFill>
          </a:ln>
        </p:spPr>
      </p:pic>
      <p:sp>
        <p:nvSpPr>
          <p:cNvPr id="51" name="テキスト ボックス 50">
            <a:extLst>
              <a:ext uri="{FF2B5EF4-FFF2-40B4-BE49-F238E27FC236}">
                <a16:creationId xmlns:a16="http://schemas.microsoft.com/office/drawing/2014/main" id="{9E35DD3F-2E0E-02AD-F6CE-F2C8E2F2FF80}"/>
              </a:ext>
            </a:extLst>
          </p:cNvPr>
          <p:cNvSpPr txBox="1"/>
          <p:nvPr/>
        </p:nvSpPr>
        <p:spPr>
          <a:xfrm>
            <a:off x="407320" y="1173610"/>
            <a:ext cx="870704"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グローバル</a:t>
            </a:r>
          </a:p>
        </p:txBody>
      </p:sp>
      <p:sp>
        <p:nvSpPr>
          <p:cNvPr id="15" name="正方形/長方形 14">
            <a:extLst>
              <a:ext uri="{FF2B5EF4-FFF2-40B4-BE49-F238E27FC236}">
                <a16:creationId xmlns:a16="http://schemas.microsoft.com/office/drawing/2014/main" id="{6160D1F8-F4E2-1233-9EAD-173CF6D6B25D}"/>
              </a:ext>
            </a:extLst>
          </p:cNvPr>
          <p:cNvSpPr/>
          <p:nvPr/>
        </p:nvSpPr>
        <p:spPr>
          <a:xfrm>
            <a:off x="6698980" y="4882882"/>
            <a:ext cx="2205880" cy="992432"/>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106" name="テキスト ボックス 105">
            <a:extLst>
              <a:ext uri="{FF2B5EF4-FFF2-40B4-BE49-F238E27FC236}">
                <a16:creationId xmlns:a16="http://schemas.microsoft.com/office/drawing/2014/main" id="{4E250EAD-70D6-B51D-C964-C81E1DEA5A3F}"/>
              </a:ext>
            </a:extLst>
          </p:cNvPr>
          <p:cNvSpPr txBox="1"/>
          <p:nvPr/>
        </p:nvSpPr>
        <p:spPr>
          <a:xfrm>
            <a:off x="6780150" y="5484668"/>
            <a:ext cx="204993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企業グループ</a:t>
            </a:r>
          </a:p>
        </p:txBody>
      </p:sp>
      <p:sp>
        <p:nvSpPr>
          <p:cNvPr id="111" name="矢印: 右 110">
            <a:extLst>
              <a:ext uri="{FF2B5EF4-FFF2-40B4-BE49-F238E27FC236}">
                <a16:creationId xmlns:a16="http://schemas.microsoft.com/office/drawing/2014/main" id="{EB73AC1A-5A3A-ED8B-67D8-C807860D02E2}"/>
              </a:ext>
            </a:extLst>
          </p:cNvPr>
          <p:cNvSpPr/>
          <p:nvPr/>
        </p:nvSpPr>
        <p:spPr>
          <a:xfrm rot="16200000">
            <a:off x="-1060488" y="3875755"/>
            <a:ext cx="4231011" cy="242079"/>
          </a:xfrm>
          <a:prstGeom prst="rightArrow">
            <a:avLst>
              <a:gd name="adj1" fmla="val 100000"/>
              <a:gd name="adj2" fmla="val 4868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2" name="矢印: 右 111">
            <a:extLst>
              <a:ext uri="{FF2B5EF4-FFF2-40B4-BE49-F238E27FC236}">
                <a16:creationId xmlns:a16="http://schemas.microsoft.com/office/drawing/2014/main" id="{3A87EE38-02BF-0C80-3A1A-35D791617205}"/>
              </a:ext>
            </a:extLst>
          </p:cNvPr>
          <p:cNvSpPr/>
          <p:nvPr/>
        </p:nvSpPr>
        <p:spPr>
          <a:xfrm rot="16200000">
            <a:off x="-36172" y="4330297"/>
            <a:ext cx="3520702" cy="242079"/>
          </a:xfrm>
          <a:prstGeom prst="rightArrow">
            <a:avLst>
              <a:gd name="adj1" fmla="val 100000"/>
              <a:gd name="adj2" fmla="val 4868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正方形/長方形 7">
            <a:extLst>
              <a:ext uri="{FF2B5EF4-FFF2-40B4-BE49-F238E27FC236}">
                <a16:creationId xmlns:a16="http://schemas.microsoft.com/office/drawing/2014/main" id="{A4F0AF06-0D10-376D-D972-46ABA578A916}"/>
              </a:ext>
            </a:extLst>
          </p:cNvPr>
          <p:cNvSpPr/>
          <p:nvPr/>
        </p:nvSpPr>
        <p:spPr>
          <a:xfrm>
            <a:off x="506895" y="5994034"/>
            <a:ext cx="4303643" cy="414000"/>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自動車総連</a:t>
            </a:r>
          </a:p>
        </p:txBody>
      </p:sp>
      <p:sp>
        <p:nvSpPr>
          <p:cNvPr id="113" name="矢印: 右 112">
            <a:extLst>
              <a:ext uri="{FF2B5EF4-FFF2-40B4-BE49-F238E27FC236}">
                <a16:creationId xmlns:a16="http://schemas.microsoft.com/office/drawing/2014/main" id="{F2C38EAE-0E7F-80ED-AFF2-3582466176DB}"/>
              </a:ext>
            </a:extLst>
          </p:cNvPr>
          <p:cNvSpPr/>
          <p:nvPr/>
        </p:nvSpPr>
        <p:spPr>
          <a:xfrm rot="16200000">
            <a:off x="1626510" y="4720696"/>
            <a:ext cx="1673692" cy="242079"/>
          </a:xfrm>
          <a:prstGeom prst="rightArrow">
            <a:avLst>
              <a:gd name="adj1" fmla="val 100000"/>
              <a:gd name="adj2" fmla="val 4868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60A740CC-67AD-523B-7D7F-ACCAE1A6A8F0}"/>
              </a:ext>
            </a:extLst>
          </p:cNvPr>
          <p:cNvSpPr/>
          <p:nvPr/>
        </p:nvSpPr>
        <p:spPr>
          <a:xfrm>
            <a:off x="2063358" y="5466701"/>
            <a:ext cx="2747179" cy="414000"/>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12</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労連</a:t>
            </a:r>
          </a:p>
        </p:txBody>
      </p:sp>
      <p:sp>
        <p:nvSpPr>
          <p:cNvPr id="114" name="テキスト ボックス 113">
            <a:extLst>
              <a:ext uri="{FF2B5EF4-FFF2-40B4-BE49-F238E27FC236}">
                <a16:creationId xmlns:a16="http://schemas.microsoft.com/office/drawing/2014/main" id="{08902E41-BD11-C2FC-C804-9593A7000EC6}"/>
              </a:ext>
            </a:extLst>
          </p:cNvPr>
          <p:cNvSpPr txBox="1"/>
          <p:nvPr/>
        </p:nvSpPr>
        <p:spPr>
          <a:xfrm>
            <a:off x="923860" y="4762813"/>
            <a:ext cx="1658155"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F497D"/>
                </a:solidFill>
                <a:effectLst>
                  <a:glow rad="127000">
                    <a:prstClr val="white"/>
                  </a:glow>
                </a:effectLst>
                <a:uLnTx/>
                <a:uFillTx/>
                <a:latin typeface="Meiryo UI" panose="020B0604030504040204" pitchFamily="50" charset="-128"/>
                <a:ea typeface="Meiryo UI" panose="020B0604030504040204" pitchFamily="50" charset="-128"/>
                <a:cs typeface="+mn-cs"/>
              </a:rPr>
              <a:t>各カウンターパートとのネットワーキングと</a:t>
            </a:r>
            <a:endParaRPr kumimoji="1" lang="en-US" altLang="ja-JP" sz="1400" b="0" i="0" u="none" strike="noStrike" kern="1200" cap="none" spc="0" normalizeH="0" baseline="0" noProof="0" dirty="0">
              <a:ln>
                <a:noFill/>
              </a:ln>
              <a:solidFill>
                <a:srgbClr val="1F497D"/>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F497D"/>
                </a:solidFill>
                <a:effectLst>
                  <a:glow rad="127000">
                    <a:prstClr val="white"/>
                  </a:glow>
                </a:effectLst>
                <a:uLnTx/>
                <a:uFillTx/>
                <a:latin typeface="Meiryo UI" panose="020B0604030504040204" pitchFamily="50" charset="-128"/>
                <a:ea typeface="Meiryo UI" panose="020B0604030504040204" pitchFamily="50" charset="-128"/>
                <a:cs typeface="+mn-cs"/>
              </a:rPr>
              <a:t>ビジョン訴求</a:t>
            </a:r>
            <a:endParaRPr kumimoji="1" lang="en-US" altLang="ja-JP" sz="1400" b="0" i="0" u="none" strike="noStrike" kern="1200" cap="none" spc="0" normalizeH="0" baseline="0" noProof="0" dirty="0">
              <a:ln>
                <a:noFill/>
              </a:ln>
              <a:solidFill>
                <a:srgbClr val="1F497D"/>
              </a:solidFill>
              <a:effectLst>
                <a:glow rad="127000">
                  <a:prstClr val="white"/>
                </a:glow>
              </a:effectLst>
              <a:uLnTx/>
              <a:uFillTx/>
              <a:latin typeface="Meiryo UI" panose="020B0604030504040204" pitchFamily="50" charset="-128"/>
              <a:ea typeface="Meiryo UI" panose="020B0604030504040204" pitchFamily="50" charset="-128"/>
              <a:cs typeface="+mn-cs"/>
            </a:endParaRPr>
          </a:p>
        </p:txBody>
      </p:sp>
      <p:sp>
        <p:nvSpPr>
          <p:cNvPr id="105" name="正方形/長方形 104">
            <a:extLst>
              <a:ext uri="{FF2B5EF4-FFF2-40B4-BE49-F238E27FC236}">
                <a16:creationId xmlns:a16="http://schemas.microsoft.com/office/drawing/2014/main" id="{DE756A06-2968-E02B-6858-1DC2826B0E0C}"/>
              </a:ext>
            </a:extLst>
          </p:cNvPr>
          <p:cNvSpPr/>
          <p:nvPr/>
        </p:nvSpPr>
        <p:spPr>
          <a:xfrm>
            <a:off x="2063359" y="2883336"/>
            <a:ext cx="2588506" cy="1190766"/>
          </a:xfrm>
          <a:prstGeom prst="rect">
            <a:avLst/>
          </a:prstGeom>
          <a:solidFill>
            <a:schemeClr val="bg1"/>
          </a:solidFill>
          <a:ln>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22" name="矢印: 右 21">
            <a:extLst>
              <a:ext uri="{FF2B5EF4-FFF2-40B4-BE49-F238E27FC236}">
                <a16:creationId xmlns:a16="http://schemas.microsoft.com/office/drawing/2014/main" id="{8628BEE6-9C5B-B1BA-2890-D71EB6DD4BBC}"/>
              </a:ext>
            </a:extLst>
          </p:cNvPr>
          <p:cNvSpPr/>
          <p:nvPr/>
        </p:nvSpPr>
        <p:spPr>
          <a:xfrm>
            <a:off x="4717770" y="4988384"/>
            <a:ext cx="2114613" cy="328417"/>
          </a:xfrm>
          <a:prstGeom prst="rightArrow">
            <a:avLst>
              <a:gd name="adj1" fmla="val 100000"/>
              <a:gd name="adj2" fmla="val 4261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 name="テキスト ボックス 10">
            <a:extLst>
              <a:ext uri="{FF2B5EF4-FFF2-40B4-BE49-F238E27FC236}">
                <a16:creationId xmlns:a16="http://schemas.microsoft.com/office/drawing/2014/main" id="{758D22E4-61BB-79DB-5BA4-E7B467F9043A}"/>
              </a:ext>
            </a:extLst>
          </p:cNvPr>
          <p:cNvSpPr txBox="1"/>
          <p:nvPr/>
        </p:nvSpPr>
        <p:spPr>
          <a:xfrm>
            <a:off x="4839411" y="5257060"/>
            <a:ext cx="1787622"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20</a:t>
            </a:r>
            <a:r>
              <a:rPr kumimoji="1" lang="ja-JP" altLang="en-US" sz="1400" b="0"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a:t>
            </a:r>
            <a:r>
              <a:rPr kumimoji="1" lang="en-US" altLang="ja-JP" sz="1400" b="0"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30</a:t>
            </a:r>
            <a:r>
              <a:rPr kumimoji="1" lang="ja-JP" altLang="en-US" sz="1400" b="0"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ビジョン</a:t>
            </a:r>
            <a:endParaRPr kumimoji="1" lang="en-US" altLang="ja-JP" sz="1400" b="0"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各層での訴求</a:t>
            </a:r>
            <a:endParaRPr kumimoji="1" lang="en-US" altLang="ja-JP" sz="1400" b="0"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単組・労連・総連</a:t>
            </a:r>
            <a:r>
              <a:rPr kumimoji="1" lang="en-US" altLang="ja-JP" sz="1400" b="0"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a:t>
            </a:r>
            <a:endParaRPr kumimoji="1" lang="ja-JP" altLang="en-US" sz="1400" b="0"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endParaRPr>
          </a:p>
        </p:txBody>
      </p:sp>
      <p:sp>
        <p:nvSpPr>
          <p:cNvPr id="14" name="正方形/長方形 13">
            <a:extLst>
              <a:ext uri="{FF2B5EF4-FFF2-40B4-BE49-F238E27FC236}">
                <a16:creationId xmlns:a16="http://schemas.microsoft.com/office/drawing/2014/main" id="{7DFA87BB-4098-D102-E728-A3A3B2F0ED8F}"/>
              </a:ext>
            </a:extLst>
          </p:cNvPr>
          <p:cNvSpPr/>
          <p:nvPr/>
        </p:nvSpPr>
        <p:spPr>
          <a:xfrm>
            <a:off x="6698980" y="5983074"/>
            <a:ext cx="2205880" cy="414000"/>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経営者団体</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自工会・部工会など</a:t>
            </a:r>
            <a:endParaRPr kumimoji="1" lang="ja-JP" altLang="en-US" sz="11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117" name="矢印: 右 116">
            <a:extLst>
              <a:ext uri="{FF2B5EF4-FFF2-40B4-BE49-F238E27FC236}">
                <a16:creationId xmlns:a16="http://schemas.microsoft.com/office/drawing/2014/main" id="{F22F01C4-0F62-6926-7044-015BB382888A}"/>
              </a:ext>
            </a:extLst>
          </p:cNvPr>
          <p:cNvSpPr/>
          <p:nvPr/>
        </p:nvSpPr>
        <p:spPr>
          <a:xfrm rot="5400000">
            <a:off x="2153801" y="1662942"/>
            <a:ext cx="1106723" cy="796108"/>
          </a:xfrm>
          <a:prstGeom prst="rightArrow">
            <a:avLst>
              <a:gd name="adj1" fmla="val 100000"/>
              <a:gd name="adj2" fmla="val 5690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02" name="正方形/長方形 101">
            <a:extLst>
              <a:ext uri="{FF2B5EF4-FFF2-40B4-BE49-F238E27FC236}">
                <a16:creationId xmlns:a16="http://schemas.microsoft.com/office/drawing/2014/main" id="{4A5C2637-3634-E77A-66D3-D6BEE42317E1}"/>
              </a:ext>
            </a:extLst>
          </p:cNvPr>
          <p:cNvSpPr/>
          <p:nvPr/>
        </p:nvSpPr>
        <p:spPr>
          <a:xfrm>
            <a:off x="254893" y="1492758"/>
            <a:ext cx="3810209" cy="439338"/>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国際労働団体</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IndustriALL</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UNI</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など</a:t>
            </a:r>
            <a:endPar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118" name="テキスト ボックス 117">
            <a:extLst>
              <a:ext uri="{FF2B5EF4-FFF2-40B4-BE49-F238E27FC236}">
                <a16:creationId xmlns:a16="http://schemas.microsoft.com/office/drawing/2014/main" id="{D348E4D3-365B-7C6D-9C13-62C8DE4614B3}"/>
              </a:ext>
            </a:extLst>
          </p:cNvPr>
          <p:cNvSpPr txBox="1"/>
          <p:nvPr/>
        </p:nvSpPr>
        <p:spPr>
          <a:xfrm>
            <a:off x="2044893" y="1979537"/>
            <a:ext cx="133501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lumMod val="75000"/>
                    <a:lumOff val="25000"/>
                  </a:prstClr>
                </a:solidFill>
                <a:effectLst>
                  <a:glow rad="127000">
                    <a:prstClr val="white"/>
                  </a:glow>
                </a:effectLst>
                <a:uLnTx/>
                <a:uFillTx/>
                <a:latin typeface="Meiryo UI" panose="020B0604030504040204" pitchFamily="50" charset="-128"/>
                <a:ea typeface="Meiryo UI" panose="020B0604030504040204" pitchFamily="50" charset="-128"/>
                <a:cs typeface="+mn-cs"/>
              </a:rPr>
              <a:t>連携</a:t>
            </a:r>
          </a:p>
        </p:txBody>
      </p:sp>
      <p:grpSp>
        <p:nvGrpSpPr>
          <p:cNvPr id="124" name="グループ化 123">
            <a:extLst>
              <a:ext uri="{FF2B5EF4-FFF2-40B4-BE49-F238E27FC236}">
                <a16:creationId xmlns:a16="http://schemas.microsoft.com/office/drawing/2014/main" id="{492D4289-A895-08D3-BD15-C64197F296E7}"/>
              </a:ext>
            </a:extLst>
          </p:cNvPr>
          <p:cNvGrpSpPr/>
          <p:nvPr/>
        </p:nvGrpSpPr>
        <p:grpSpPr>
          <a:xfrm>
            <a:off x="1550948" y="771605"/>
            <a:ext cx="6748403" cy="266478"/>
            <a:chOff x="2296385" y="503249"/>
            <a:chExt cx="6748403" cy="266478"/>
          </a:xfrm>
        </p:grpSpPr>
        <p:sp>
          <p:nvSpPr>
            <p:cNvPr id="119" name="矢印: 右 118">
              <a:extLst>
                <a:ext uri="{FF2B5EF4-FFF2-40B4-BE49-F238E27FC236}">
                  <a16:creationId xmlns:a16="http://schemas.microsoft.com/office/drawing/2014/main" id="{10F32DBF-AEA2-B621-09A9-682AE17A8BB7}"/>
                </a:ext>
              </a:extLst>
            </p:cNvPr>
            <p:cNvSpPr/>
            <p:nvPr/>
          </p:nvSpPr>
          <p:spPr>
            <a:xfrm>
              <a:off x="5417305" y="529938"/>
              <a:ext cx="1088783" cy="203474"/>
            </a:xfrm>
            <a:prstGeom prst="rightArrow">
              <a:avLst>
                <a:gd name="adj1" fmla="val 100000"/>
                <a:gd name="adj2"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0" name="矢印: 右 119">
              <a:extLst>
                <a:ext uri="{FF2B5EF4-FFF2-40B4-BE49-F238E27FC236}">
                  <a16:creationId xmlns:a16="http://schemas.microsoft.com/office/drawing/2014/main" id="{DE062619-B39E-5B13-DCD7-730A2157F9AD}"/>
                </a:ext>
              </a:extLst>
            </p:cNvPr>
            <p:cNvSpPr/>
            <p:nvPr/>
          </p:nvSpPr>
          <p:spPr>
            <a:xfrm>
              <a:off x="2296385" y="521892"/>
              <a:ext cx="1088783" cy="203474"/>
            </a:xfrm>
            <a:prstGeom prst="rightArrow">
              <a:avLst>
                <a:gd name="adj1" fmla="val 100000"/>
                <a:gd name="adj2"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1" name="テキスト ボックス 120">
              <a:extLst>
                <a:ext uri="{FF2B5EF4-FFF2-40B4-BE49-F238E27FC236}">
                  <a16:creationId xmlns:a16="http://schemas.microsoft.com/office/drawing/2014/main" id="{FE5BFC10-7CD6-CF3B-95F0-FE20E5A0D375}"/>
                </a:ext>
              </a:extLst>
            </p:cNvPr>
            <p:cNvSpPr txBox="1"/>
            <p:nvPr/>
          </p:nvSpPr>
          <p:spPr>
            <a:xfrm>
              <a:off x="3388005" y="503249"/>
              <a:ext cx="165421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rPr>
                <a:t>ビジョン実現に向けた活動</a:t>
              </a:r>
            </a:p>
          </p:txBody>
        </p:sp>
        <p:sp>
          <p:nvSpPr>
            <p:cNvPr id="123" name="テキスト ボックス 122">
              <a:extLst>
                <a:ext uri="{FF2B5EF4-FFF2-40B4-BE49-F238E27FC236}">
                  <a16:creationId xmlns:a16="http://schemas.microsoft.com/office/drawing/2014/main" id="{BD18EA19-309A-EE26-1DC1-C0BAB6D81A2D}"/>
                </a:ext>
              </a:extLst>
            </p:cNvPr>
            <p:cNvSpPr txBox="1"/>
            <p:nvPr/>
          </p:nvSpPr>
          <p:spPr>
            <a:xfrm>
              <a:off x="6555033" y="508117"/>
              <a:ext cx="248975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FFFF00"/>
                  </a:solidFill>
                  <a:effectLst>
                    <a:glow rad="127000">
                      <a:srgbClr val="4F81BD"/>
                    </a:glow>
                  </a:effectLst>
                  <a:uLnTx/>
                  <a:uFillTx/>
                  <a:latin typeface="Meiryo UI" panose="020B0604030504040204" pitchFamily="50" charset="-128"/>
                  <a:ea typeface="Meiryo UI" panose="020B0604030504040204" pitchFamily="50" charset="-128"/>
                  <a:cs typeface="+mn-cs"/>
                </a:rPr>
                <a:t>ビジョン実現に向けた活動ののゴール</a:t>
              </a:r>
              <a:endParaRPr kumimoji="1" lang="en-US" altLang="ja-JP" sz="1100" b="0" i="0" u="none" strike="noStrike" kern="1200" cap="none" spc="0" normalizeH="0" baseline="0" noProof="0" dirty="0">
                <a:ln>
                  <a:noFill/>
                </a:ln>
                <a:solidFill>
                  <a:srgbClr val="FFFF00"/>
                </a:solidFill>
                <a:effectLst>
                  <a:glow rad="127000">
                    <a:srgbClr val="4F81BD"/>
                  </a:glow>
                </a:effectLst>
                <a:uLnTx/>
                <a:uFillTx/>
                <a:latin typeface="Meiryo UI" panose="020B0604030504040204" pitchFamily="50" charset="-128"/>
                <a:ea typeface="Meiryo UI" panose="020B0604030504040204" pitchFamily="50" charset="-128"/>
                <a:cs typeface="+mn-cs"/>
              </a:endParaRPr>
            </a:p>
          </p:txBody>
        </p:sp>
      </p:grpSp>
      <p:sp>
        <p:nvSpPr>
          <p:cNvPr id="128" name="テキスト ボックス 127">
            <a:extLst>
              <a:ext uri="{FF2B5EF4-FFF2-40B4-BE49-F238E27FC236}">
                <a16:creationId xmlns:a16="http://schemas.microsoft.com/office/drawing/2014/main" id="{19914454-3745-3734-7855-C0C338B15229}"/>
              </a:ext>
            </a:extLst>
          </p:cNvPr>
          <p:cNvSpPr txBox="1"/>
          <p:nvPr/>
        </p:nvSpPr>
        <p:spPr>
          <a:xfrm>
            <a:off x="4695117" y="1197327"/>
            <a:ext cx="1030264"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労働者側</a:t>
            </a:r>
          </a:p>
        </p:txBody>
      </p:sp>
      <p:sp>
        <p:nvSpPr>
          <p:cNvPr id="129" name="テキスト ボックス 128">
            <a:extLst>
              <a:ext uri="{FF2B5EF4-FFF2-40B4-BE49-F238E27FC236}">
                <a16:creationId xmlns:a16="http://schemas.microsoft.com/office/drawing/2014/main" id="{2D96AD19-4D3B-9E77-407F-1D62089F41DE}"/>
              </a:ext>
            </a:extLst>
          </p:cNvPr>
          <p:cNvSpPr txBox="1"/>
          <p:nvPr/>
        </p:nvSpPr>
        <p:spPr>
          <a:xfrm>
            <a:off x="5743957" y="1197327"/>
            <a:ext cx="103026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使用者側</a:t>
            </a:r>
          </a:p>
        </p:txBody>
      </p:sp>
      <p:sp>
        <p:nvSpPr>
          <p:cNvPr id="36" name="矢印: 左右 35">
            <a:extLst>
              <a:ext uri="{FF2B5EF4-FFF2-40B4-BE49-F238E27FC236}">
                <a16:creationId xmlns:a16="http://schemas.microsoft.com/office/drawing/2014/main" id="{9F6323F8-AFA9-E432-C44F-54C32424623E}"/>
              </a:ext>
            </a:extLst>
          </p:cNvPr>
          <p:cNvSpPr/>
          <p:nvPr/>
        </p:nvSpPr>
        <p:spPr>
          <a:xfrm rot="10800000">
            <a:off x="5287617" y="3480500"/>
            <a:ext cx="2403340" cy="264652"/>
          </a:xfrm>
          <a:prstGeom prst="leftRightArrow">
            <a:avLst>
              <a:gd name="adj1" fmla="val 100000"/>
              <a:gd name="adj2"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3" name="正方形/長方形 72">
            <a:extLst>
              <a:ext uri="{FF2B5EF4-FFF2-40B4-BE49-F238E27FC236}">
                <a16:creationId xmlns:a16="http://schemas.microsoft.com/office/drawing/2014/main" id="{69ED6ECA-6DB3-136D-AA56-C1029214F170}"/>
              </a:ext>
            </a:extLst>
          </p:cNvPr>
          <p:cNvSpPr/>
          <p:nvPr/>
        </p:nvSpPr>
        <p:spPr>
          <a:xfrm>
            <a:off x="2689276" y="3106011"/>
            <a:ext cx="5739107" cy="1520451"/>
          </a:xfrm>
          <a:prstGeom prst="rect">
            <a:avLst/>
          </a:prstGeom>
          <a:solidFill>
            <a:schemeClr val="bg1"/>
          </a:solidFill>
          <a:ln w="19050">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9" name="矢印: 左右 108">
            <a:extLst>
              <a:ext uri="{FF2B5EF4-FFF2-40B4-BE49-F238E27FC236}">
                <a16:creationId xmlns:a16="http://schemas.microsoft.com/office/drawing/2014/main" id="{5FCDBAA3-5CBC-62D2-EF82-993156643685}"/>
              </a:ext>
            </a:extLst>
          </p:cNvPr>
          <p:cNvSpPr/>
          <p:nvPr/>
        </p:nvSpPr>
        <p:spPr>
          <a:xfrm rot="10800000">
            <a:off x="4790667" y="3435371"/>
            <a:ext cx="1936522" cy="291519"/>
          </a:xfrm>
          <a:prstGeom prst="leftRightArrow">
            <a:avLst>
              <a:gd name="adj1" fmla="val 100000"/>
              <a:gd name="adj2"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7" name="テキスト ボックス 36">
            <a:extLst>
              <a:ext uri="{FF2B5EF4-FFF2-40B4-BE49-F238E27FC236}">
                <a16:creationId xmlns:a16="http://schemas.microsoft.com/office/drawing/2014/main" id="{DD70584D-AFF2-CCE5-0ABE-56718DEE32C3}"/>
              </a:ext>
            </a:extLst>
          </p:cNvPr>
          <p:cNvSpPr txBox="1"/>
          <p:nvPr/>
        </p:nvSpPr>
        <p:spPr>
          <a:xfrm>
            <a:off x="4944867" y="3316471"/>
            <a:ext cx="162342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FF00"/>
                </a:solidFill>
                <a:effectLst>
                  <a:glow rad="127000">
                    <a:srgbClr val="4F81BD"/>
                  </a:glow>
                </a:effectLst>
                <a:uLnTx/>
                <a:uFillTx/>
                <a:latin typeface="Meiryo UI" panose="020B0604030504040204" pitchFamily="50" charset="-128"/>
                <a:ea typeface="Meiryo UI" panose="020B0604030504040204" pitchFamily="50" charset="-128"/>
                <a:cs typeface="+mn-cs"/>
              </a:rPr>
              <a:t>建設的労使関係</a:t>
            </a:r>
            <a:endParaRPr kumimoji="1" lang="en-US" altLang="ja-JP" sz="1400" b="0" i="0" u="none" strike="noStrike" kern="1200" cap="none" spc="0" normalizeH="0" baseline="0" noProof="0" dirty="0">
              <a:ln>
                <a:noFill/>
              </a:ln>
              <a:solidFill>
                <a:srgbClr val="FFFF00"/>
              </a:solidFill>
              <a:effectLst>
                <a:glow rad="127000">
                  <a:srgbClr val="4F81BD"/>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FF00"/>
                </a:solidFill>
                <a:effectLst>
                  <a:glow rad="127000">
                    <a:srgbClr val="4F81BD"/>
                  </a:glow>
                </a:effectLst>
                <a:uLnTx/>
                <a:uFillTx/>
                <a:latin typeface="Meiryo UI" panose="020B0604030504040204" pitchFamily="50" charset="-128"/>
                <a:ea typeface="Meiryo UI" panose="020B0604030504040204" pitchFamily="50" charset="-128"/>
                <a:cs typeface="+mn-cs"/>
              </a:rPr>
              <a:t>理解と共有</a:t>
            </a:r>
            <a:endParaRPr kumimoji="1" lang="en-US" altLang="ja-JP" sz="1400" b="0" i="0" u="none" strike="noStrike" kern="1200" cap="none" spc="0" normalizeH="0" baseline="0" noProof="0" dirty="0">
              <a:ln>
                <a:noFill/>
              </a:ln>
              <a:solidFill>
                <a:srgbClr val="FFFF00"/>
              </a:solidFill>
              <a:effectLst>
                <a:glow rad="127000">
                  <a:srgbClr val="4F81BD"/>
                </a:glow>
              </a:effectLst>
              <a:uLnTx/>
              <a:uFillTx/>
              <a:latin typeface="Meiryo UI" panose="020B0604030504040204" pitchFamily="50" charset="-128"/>
              <a:ea typeface="Meiryo UI" panose="020B0604030504040204" pitchFamily="50" charset="-128"/>
              <a:cs typeface="+mn-cs"/>
            </a:endParaRPr>
          </a:p>
        </p:txBody>
      </p:sp>
      <p:sp>
        <p:nvSpPr>
          <p:cNvPr id="110" name="矢印: 左右 109">
            <a:extLst>
              <a:ext uri="{FF2B5EF4-FFF2-40B4-BE49-F238E27FC236}">
                <a16:creationId xmlns:a16="http://schemas.microsoft.com/office/drawing/2014/main" id="{5262993B-5E5F-9F65-1626-2EF56BE9980F}"/>
              </a:ext>
            </a:extLst>
          </p:cNvPr>
          <p:cNvSpPr/>
          <p:nvPr/>
        </p:nvSpPr>
        <p:spPr>
          <a:xfrm rot="10800000">
            <a:off x="4790667" y="4004888"/>
            <a:ext cx="1936522" cy="291519"/>
          </a:xfrm>
          <a:prstGeom prst="leftRightArrow">
            <a:avLst>
              <a:gd name="adj1" fmla="val 100000"/>
              <a:gd name="adj2"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9" name="テキスト ボックス 38">
            <a:extLst>
              <a:ext uri="{FF2B5EF4-FFF2-40B4-BE49-F238E27FC236}">
                <a16:creationId xmlns:a16="http://schemas.microsoft.com/office/drawing/2014/main" id="{D303F0B0-E954-AE5A-23B5-A67AF9526E7C}"/>
              </a:ext>
            </a:extLst>
          </p:cNvPr>
          <p:cNvSpPr txBox="1"/>
          <p:nvPr/>
        </p:nvSpPr>
        <p:spPr>
          <a:xfrm>
            <a:off x="5042222" y="3901527"/>
            <a:ext cx="143478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FF00"/>
                </a:solidFill>
                <a:effectLst>
                  <a:glow rad="127000">
                    <a:srgbClr val="4F81BD"/>
                  </a:glow>
                </a:effectLst>
                <a:uLnTx/>
                <a:uFillTx/>
                <a:latin typeface="Meiryo UI" panose="020B0604030504040204" pitchFamily="50" charset="-128"/>
                <a:ea typeface="Meiryo UI" panose="020B0604030504040204" pitchFamily="50" charset="-128"/>
                <a:cs typeface="+mn-cs"/>
              </a:rPr>
              <a:t>労使対話</a:t>
            </a:r>
            <a:endParaRPr kumimoji="1" lang="en-US" altLang="ja-JP" sz="1400" b="0" i="0" u="none" strike="noStrike" kern="1200" cap="none" spc="0" normalizeH="0" baseline="0" noProof="0" dirty="0">
              <a:ln>
                <a:noFill/>
              </a:ln>
              <a:solidFill>
                <a:srgbClr val="FFFF00"/>
              </a:solidFill>
              <a:effectLst>
                <a:glow rad="127000">
                  <a:srgbClr val="4F81BD"/>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FF00"/>
                </a:solidFill>
                <a:effectLst>
                  <a:glow rad="127000">
                    <a:srgbClr val="4F81BD"/>
                  </a:glow>
                </a:effectLst>
                <a:uLnTx/>
                <a:uFillTx/>
                <a:latin typeface="Meiryo UI" panose="020B0604030504040204" pitchFamily="50" charset="-128"/>
                <a:ea typeface="Meiryo UI" panose="020B0604030504040204" pitchFamily="50" charset="-128"/>
                <a:cs typeface="+mn-cs"/>
              </a:rPr>
              <a:t>実践と仕組み化</a:t>
            </a:r>
            <a:endParaRPr kumimoji="1" lang="en-US" altLang="ja-JP" sz="1400" b="0" i="0" u="none" strike="noStrike" kern="1200" cap="none" spc="0" normalizeH="0" baseline="0" noProof="0" dirty="0">
              <a:ln>
                <a:noFill/>
              </a:ln>
              <a:solidFill>
                <a:srgbClr val="FFFF00"/>
              </a:solidFill>
              <a:effectLst>
                <a:glow rad="127000">
                  <a:srgbClr val="4F81BD"/>
                </a:glow>
              </a:effectLst>
              <a:uLnTx/>
              <a:uFillTx/>
              <a:latin typeface="Meiryo UI" panose="020B0604030504040204" pitchFamily="50" charset="-128"/>
              <a:ea typeface="Meiryo UI" panose="020B0604030504040204" pitchFamily="50" charset="-128"/>
              <a:cs typeface="+mn-cs"/>
            </a:endParaRPr>
          </a:p>
        </p:txBody>
      </p:sp>
      <p:sp>
        <p:nvSpPr>
          <p:cNvPr id="115" name="矢印: 右 114">
            <a:extLst>
              <a:ext uri="{FF2B5EF4-FFF2-40B4-BE49-F238E27FC236}">
                <a16:creationId xmlns:a16="http://schemas.microsoft.com/office/drawing/2014/main" id="{D8474C5E-8872-2205-BCF1-F794AC7FD3BD}"/>
              </a:ext>
            </a:extLst>
          </p:cNvPr>
          <p:cNvSpPr/>
          <p:nvPr/>
        </p:nvSpPr>
        <p:spPr>
          <a:xfrm rot="5400000">
            <a:off x="3017033" y="2732717"/>
            <a:ext cx="1106723" cy="796108"/>
          </a:xfrm>
          <a:prstGeom prst="rightArrow">
            <a:avLst>
              <a:gd name="adj1" fmla="val 100000"/>
              <a:gd name="adj2" fmla="val 5690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77" name="正方形/長方形 76">
            <a:extLst>
              <a:ext uri="{FF2B5EF4-FFF2-40B4-BE49-F238E27FC236}">
                <a16:creationId xmlns:a16="http://schemas.microsoft.com/office/drawing/2014/main" id="{C31ED946-20E2-2718-00E7-00FD4B6B61B8}"/>
              </a:ext>
            </a:extLst>
          </p:cNvPr>
          <p:cNvSpPr/>
          <p:nvPr/>
        </p:nvSpPr>
        <p:spPr>
          <a:xfrm>
            <a:off x="1354836" y="2308291"/>
            <a:ext cx="2730143" cy="439338"/>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労組上部団体</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海外産別</a:t>
            </a:r>
            <a:endPar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107" name="テキスト ボックス 106">
            <a:extLst>
              <a:ext uri="{FF2B5EF4-FFF2-40B4-BE49-F238E27FC236}">
                <a16:creationId xmlns:a16="http://schemas.microsoft.com/office/drawing/2014/main" id="{E4B44C36-3FAE-43AA-B396-623A046FDB6C}"/>
              </a:ext>
            </a:extLst>
          </p:cNvPr>
          <p:cNvSpPr txBox="1"/>
          <p:nvPr/>
        </p:nvSpPr>
        <p:spPr>
          <a:xfrm>
            <a:off x="2031232" y="2858455"/>
            <a:ext cx="99684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労組連合会</a:t>
            </a:r>
          </a:p>
        </p:txBody>
      </p:sp>
      <p:sp>
        <p:nvSpPr>
          <p:cNvPr id="116" name="テキスト ボックス 115">
            <a:extLst>
              <a:ext uri="{FF2B5EF4-FFF2-40B4-BE49-F238E27FC236}">
                <a16:creationId xmlns:a16="http://schemas.microsoft.com/office/drawing/2014/main" id="{951F7370-BF63-7076-F626-42A005E9B559}"/>
              </a:ext>
            </a:extLst>
          </p:cNvPr>
          <p:cNvSpPr txBox="1"/>
          <p:nvPr/>
        </p:nvSpPr>
        <p:spPr>
          <a:xfrm>
            <a:off x="2896385" y="2910362"/>
            <a:ext cx="133501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lumMod val="75000"/>
                    <a:lumOff val="25000"/>
                  </a:prstClr>
                </a:solidFill>
                <a:effectLst>
                  <a:glow rad="127000">
                    <a:prstClr val="white"/>
                  </a:glow>
                </a:effectLst>
                <a:uLnTx/>
                <a:uFillTx/>
                <a:latin typeface="Meiryo UI" panose="020B0604030504040204" pitchFamily="50" charset="-128"/>
                <a:ea typeface="Meiryo UI" panose="020B0604030504040204" pitchFamily="50" charset="-128"/>
                <a:cs typeface="+mn-cs"/>
              </a:rPr>
              <a:t>連携</a:t>
            </a:r>
          </a:p>
        </p:txBody>
      </p:sp>
      <p:sp>
        <p:nvSpPr>
          <p:cNvPr id="108" name="矢印: 右 107">
            <a:extLst>
              <a:ext uri="{FF2B5EF4-FFF2-40B4-BE49-F238E27FC236}">
                <a16:creationId xmlns:a16="http://schemas.microsoft.com/office/drawing/2014/main" id="{DA65E83E-8955-3844-081D-BB1F2866107D}"/>
              </a:ext>
            </a:extLst>
          </p:cNvPr>
          <p:cNvSpPr/>
          <p:nvPr/>
        </p:nvSpPr>
        <p:spPr>
          <a:xfrm rot="16200000">
            <a:off x="2936434" y="4111808"/>
            <a:ext cx="908416" cy="833002"/>
          </a:xfrm>
          <a:prstGeom prst="rightArrow">
            <a:avLst>
              <a:gd name="adj1" fmla="val 100000"/>
              <a:gd name="adj2" fmla="val 4868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0" name="テキスト ボックス 29">
            <a:extLst>
              <a:ext uri="{FF2B5EF4-FFF2-40B4-BE49-F238E27FC236}">
                <a16:creationId xmlns:a16="http://schemas.microsoft.com/office/drawing/2014/main" id="{4A6C8194-6E2D-D012-2172-2091C8A56606}"/>
              </a:ext>
            </a:extLst>
          </p:cNvPr>
          <p:cNvSpPr txBox="1"/>
          <p:nvPr/>
        </p:nvSpPr>
        <p:spPr>
          <a:xfrm>
            <a:off x="2681530" y="4407524"/>
            <a:ext cx="141294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1F497D"/>
                </a:solidFill>
                <a:effectLst>
                  <a:glow rad="127000">
                    <a:prstClr val="white"/>
                  </a:glow>
                </a:effectLst>
                <a:uLnTx/>
                <a:uFillTx/>
                <a:latin typeface="Meiryo UI" panose="020B0604030504040204" pitchFamily="50" charset="-128"/>
                <a:ea typeface="Meiryo UI" panose="020B0604030504040204" pitchFamily="50" charset="-128"/>
                <a:cs typeface="+mn-cs"/>
              </a:rPr>
              <a:t>ネットワーキングと</a:t>
            </a:r>
            <a:endParaRPr kumimoji="1" lang="en-US" altLang="ja-JP" sz="1200" b="0" i="0" u="none" strike="noStrike" kern="1200" cap="none" spc="0" normalizeH="0" baseline="0" noProof="0" dirty="0">
              <a:ln>
                <a:noFill/>
              </a:ln>
              <a:solidFill>
                <a:srgbClr val="1F497D"/>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1F497D"/>
                </a:solidFill>
                <a:effectLst>
                  <a:glow rad="127000">
                    <a:prstClr val="white"/>
                  </a:glow>
                </a:effectLst>
                <a:uLnTx/>
                <a:uFillTx/>
                <a:latin typeface="Meiryo UI" panose="020B0604030504040204" pitchFamily="50" charset="-128"/>
                <a:ea typeface="Meiryo UI" panose="020B0604030504040204" pitchFamily="50" charset="-128"/>
                <a:cs typeface="+mn-cs"/>
              </a:rPr>
              <a:t>ビジョン訴求</a:t>
            </a:r>
            <a:endParaRPr kumimoji="1" lang="en-US" altLang="ja-JP" sz="1200" b="0" i="0" u="none" strike="noStrike" kern="1200" cap="none" spc="0" normalizeH="0" baseline="0" noProof="0" dirty="0">
              <a:ln>
                <a:noFill/>
              </a:ln>
              <a:solidFill>
                <a:srgbClr val="1F497D"/>
              </a:solidFill>
              <a:effectLst>
                <a:glow rad="127000">
                  <a:prstClr val="white"/>
                </a:glow>
              </a:effectLst>
              <a:uLnTx/>
              <a:uFillTx/>
              <a:latin typeface="Meiryo UI" panose="020B0604030504040204" pitchFamily="50" charset="-128"/>
              <a:ea typeface="Meiryo UI" panose="020B0604030504040204" pitchFamily="50" charset="-128"/>
              <a:cs typeface="+mn-cs"/>
            </a:endParaRPr>
          </a:p>
        </p:txBody>
      </p:sp>
      <p:sp>
        <p:nvSpPr>
          <p:cNvPr id="27" name="矢印: 右 26">
            <a:extLst>
              <a:ext uri="{FF2B5EF4-FFF2-40B4-BE49-F238E27FC236}">
                <a16:creationId xmlns:a16="http://schemas.microsoft.com/office/drawing/2014/main" id="{F1E4FF48-2FF6-FFA0-E337-A69BEAC662E5}"/>
              </a:ext>
            </a:extLst>
          </p:cNvPr>
          <p:cNvSpPr/>
          <p:nvPr/>
        </p:nvSpPr>
        <p:spPr>
          <a:xfrm rot="5400000">
            <a:off x="3903377" y="4364922"/>
            <a:ext cx="818339" cy="506115"/>
          </a:xfrm>
          <a:prstGeom prst="rightArrow">
            <a:avLst>
              <a:gd name="adj1" fmla="val 100000"/>
              <a:gd name="adj2" fmla="val 44159"/>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6" name="テキスト ボックス 25">
            <a:extLst>
              <a:ext uri="{FF2B5EF4-FFF2-40B4-BE49-F238E27FC236}">
                <a16:creationId xmlns:a16="http://schemas.microsoft.com/office/drawing/2014/main" id="{81788297-5E5F-84ED-80F8-6CA71888A964}"/>
              </a:ext>
            </a:extLst>
          </p:cNvPr>
          <p:cNvSpPr txBox="1"/>
          <p:nvPr/>
        </p:nvSpPr>
        <p:spPr>
          <a:xfrm>
            <a:off x="3772517" y="4358289"/>
            <a:ext cx="107111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FF00"/>
                </a:solidFill>
                <a:effectLst>
                  <a:glow rad="127000">
                    <a:srgbClr val="4F81BD"/>
                  </a:glow>
                </a:effectLst>
                <a:uLnTx/>
                <a:uFillTx/>
                <a:latin typeface="Meiryo UI" panose="020B0604030504040204" pitchFamily="50" charset="-128"/>
                <a:ea typeface="Meiryo UI" panose="020B0604030504040204" pitchFamily="50" charset="-128"/>
                <a:cs typeface="+mn-cs"/>
              </a:rPr>
              <a:t>一番の</a:t>
            </a:r>
            <a:endParaRPr kumimoji="1" lang="en-US" altLang="ja-JP" sz="1400" b="0" i="0" u="none" strike="noStrike" kern="1200" cap="none" spc="0" normalizeH="0" baseline="0" noProof="0" dirty="0">
              <a:ln>
                <a:noFill/>
              </a:ln>
              <a:solidFill>
                <a:srgbClr val="FFFF00"/>
              </a:solidFill>
              <a:effectLst>
                <a:glow rad="127000">
                  <a:srgbClr val="4F81BD"/>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FF00"/>
                </a:solidFill>
                <a:effectLst>
                  <a:glow rad="127000">
                    <a:srgbClr val="4F81BD"/>
                  </a:glow>
                </a:effectLst>
                <a:uLnTx/>
                <a:uFillTx/>
                <a:latin typeface="Meiryo UI" panose="020B0604030504040204" pitchFamily="50" charset="-128"/>
                <a:ea typeface="Meiryo UI" panose="020B0604030504040204" pitchFamily="50" charset="-128"/>
                <a:cs typeface="+mn-cs"/>
              </a:rPr>
              <a:t>相談相手</a:t>
            </a:r>
            <a:endParaRPr kumimoji="1" lang="en-US" altLang="ja-JP" sz="1400" b="0" i="0" u="none" strike="noStrike" kern="1200" cap="none" spc="0" normalizeH="0" baseline="0" noProof="0" dirty="0">
              <a:ln>
                <a:noFill/>
              </a:ln>
              <a:solidFill>
                <a:srgbClr val="FFFF00"/>
              </a:solidFill>
              <a:effectLst>
                <a:glow rad="127000">
                  <a:srgbClr val="4F81BD"/>
                </a:glow>
              </a:effectLst>
              <a:uLnTx/>
              <a:uFillTx/>
              <a:latin typeface="Meiryo UI" panose="020B0604030504040204" pitchFamily="50" charset="-128"/>
              <a:ea typeface="Meiryo UI" panose="020B0604030504040204" pitchFamily="50" charset="-128"/>
              <a:cs typeface="+mn-cs"/>
            </a:endParaRPr>
          </a:p>
        </p:txBody>
      </p:sp>
      <p:sp>
        <p:nvSpPr>
          <p:cNvPr id="12" name="正方形/長方形 11">
            <a:extLst>
              <a:ext uri="{FF2B5EF4-FFF2-40B4-BE49-F238E27FC236}">
                <a16:creationId xmlns:a16="http://schemas.microsoft.com/office/drawing/2014/main" id="{3FD15957-AFA4-300B-8832-C0DB51929167}"/>
              </a:ext>
            </a:extLst>
          </p:cNvPr>
          <p:cNvSpPr/>
          <p:nvPr/>
        </p:nvSpPr>
        <p:spPr>
          <a:xfrm>
            <a:off x="2872060" y="4947900"/>
            <a:ext cx="1938479" cy="414000"/>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単組</a:t>
            </a:r>
          </a:p>
        </p:txBody>
      </p:sp>
      <p:sp>
        <p:nvSpPr>
          <p:cNvPr id="75" name="正方形/長方形 74">
            <a:extLst>
              <a:ext uri="{FF2B5EF4-FFF2-40B4-BE49-F238E27FC236}">
                <a16:creationId xmlns:a16="http://schemas.microsoft.com/office/drawing/2014/main" id="{6C6EF4C1-A60B-CBC6-5710-C077049A2073}"/>
              </a:ext>
            </a:extLst>
          </p:cNvPr>
          <p:cNvSpPr/>
          <p:nvPr/>
        </p:nvSpPr>
        <p:spPr>
          <a:xfrm>
            <a:off x="2872059" y="3386961"/>
            <a:ext cx="1938479" cy="908416"/>
          </a:xfrm>
          <a:prstGeom prst="rect">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rPr>
              <a:t>労働組合</a:t>
            </a:r>
            <a:endParaRPr kumimoji="1" lang="en-US" altLang="ja-JP" sz="20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endParaRPr>
          </a:p>
        </p:txBody>
      </p:sp>
      <p:sp>
        <p:nvSpPr>
          <p:cNvPr id="17" name="矢印: 右 16">
            <a:extLst>
              <a:ext uri="{FF2B5EF4-FFF2-40B4-BE49-F238E27FC236}">
                <a16:creationId xmlns:a16="http://schemas.microsoft.com/office/drawing/2014/main" id="{E360FAC9-57D4-F2BB-BFD9-B2D1E3ADD324}"/>
              </a:ext>
            </a:extLst>
          </p:cNvPr>
          <p:cNvSpPr/>
          <p:nvPr/>
        </p:nvSpPr>
        <p:spPr>
          <a:xfrm rot="16200000">
            <a:off x="6930179" y="4100565"/>
            <a:ext cx="1106723" cy="796108"/>
          </a:xfrm>
          <a:prstGeom prst="rightArrow">
            <a:avLst>
              <a:gd name="adj1" fmla="val 100000"/>
              <a:gd name="adj2" fmla="val 5690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テキスト ボックス 15">
            <a:extLst>
              <a:ext uri="{FF2B5EF4-FFF2-40B4-BE49-F238E27FC236}">
                <a16:creationId xmlns:a16="http://schemas.microsoft.com/office/drawing/2014/main" id="{2F2E71C4-FA3E-B252-B815-4D138D268894}"/>
              </a:ext>
            </a:extLst>
          </p:cNvPr>
          <p:cNvSpPr txBox="1"/>
          <p:nvPr/>
        </p:nvSpPr>
        <p:spPr>
          <a:xfrm>
            <a:off x="6832383" y="4379580"/>
            <a:ext cx="133501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lumMod val="75000"/>
                    <a:lumOff val="25000"/>
                  </a:prstClr>
                </a:solidFill>
                <a:effectLst>
                  <a:glow rad="127000">
                    <a:prstClr val="white"/>
                  </a:glow>
                </a:effectLst>
                <a:uLnTx/>
                <a:uFillTx/>
                <a:latin typeface="Meiryo UI" panose="020B0604030504040204" pitchFamily="50" charset="-128"/>
                <a:ea typeface="Meiryo UI" panose="020B0604030504040204" pitchFamily="50" charset="-128"/>
                <a:cs typeface="+mn-cs"/>
              </a:rPr>
              <a:t>ビジョン</a:t>
            </a:r>
            <a:endParaRPr kumimoji="1" lang="en-US" altLang="ja-JP" sz="1100" b="0" i="0" u="none" strike="noStrike" kern="1200" cap="none" spc="0" normalizeH="0" baseline="0" noProof="0" dirty="0">
              <a:ln>
                <a:noFill/>
              </a:ln>
              <a:solidFill>
                <a:prstClr val="black">
                  <a:lumMod val="75000"/>
                  <a:lumOff val="25000"/>
                </a:prstClr>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lumMod val="75000"/>
                    <a:lumOff val="25000"/>
                  </a:prstClr>
                </a:solidFill>
                <a:effectLst>
                  <a:glow rad="127000">
                    <a:prstClr val="white"/>
                  </a:glow>
                </a:effectLst>
                <a:uLnTx/>
                <a:uFillTx/>
                <a:latin typeface="Meiryo UI" panose="020B0604030504040204" pitchFamily="50" charset="-128"/>
                <a:ea typeface="Meiryo UI" panose="020B0604030504040204" pitchFamily="50" charset="-128"/>
                <a:cs typeface="+mn-cs"/>
              </a:rPr>
              <a:t>周知</a:t>
            </a:r>
          </a:p>
        </p:txBody>
      </p:sp>
      <p:sp>
        <p:nvSpPr>
          <p:cNvPr id="76" name="正方形/長方形 75">
            <a:extLst>
              <a:ext uri="{FF2B5EF4-FFF2-40B4-BE49-F238E27FC236}">
                <a16:creationId xmlns:a16="http://schemas.microsoft.com/office/drawing/2014/main" id="{B9B55C37-5EA2-8EDA-6691-01F2E4FA4AAA}"/>
              </a:ext>
            </a:extLst>
          </p:cNvPr>
          <p:cNvSpPr/>
          <p:nvPr/>
        </p:nvSpPr>
        <p:spPr>
          <a:xfrm>
            <a:off x="6702620" y="3386961"/>
            <a:ext cx="1537272" cy="917448"/>
          </a:xfrm>
          <a:prstGeom prst="rect">
            <a:avLst/>
          </a:prstGeom>
          <a:solidFill>
            <a:schemeClr val="accent5">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rPr>
              <a:t>経営</a:t>
            </a:r>
            <a:endParaRPr kumimoji="1" lang="en-US" altLang="ja-JP" sz="20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endParaRPr>
          </a:p>
        </p:txBody>
      </p:sp>
      <p:sp>
        <p:nvSpPr>
          <p:cNvPr id="18" name="正方形/長方形 17">
            <a:extLst>
              <a:ext uri="{FF2B5EF4-FFF2-40B4-BE49-F238E27FC236}">
                <a16:creationId xmlns:a16="http://schemas.microsoft.com/office/drawing/2014/main" id="{542A5768-3EF6-EBEA-5CD1-88F42651E4DD}"/>
              </a:ext>
            </a:extLst>
          </p:cNvPr>
          <p:cNvSpPr/>
          <p:nvPr/>
        </p:nvSpPr>
        <p:spPr>
          <a:xfrm>
            <a:off x="6780150" y="4951155"/>
            <a:ext cx="2049930" cy="414000"/>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各企業</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日本</a:t>
            </a:r>
            <a:r>
              <a:rPr lang="ja-JP" altLang="en-US" sz="1000" dirty="0">
                <a:solidFill>
                  <a:prstClr val="black">
                    <a:lumMod val="75000"/>
                    <a:lumOff val="25000"/>
                  </a:prstClr>
                </a:solidFill>
                <a:latin typeface="Meiryo UI" panose="020B0604030504040204" pitchFamily="50" charset="-128"/>
                <a:ea typeface="Meiryo UI" panose="020B0604030504040204" pitchFamily="50" charset="-128"/>
              </a:rPr>
              <a:t>本</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社</a:t>
            </a:r>
            <a:endParaRPr kumimoji="1" lang="en-US" altLang="ja-JP" sz="10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cxnSp>
        <p:nvCxnSpPr>
          <p:cNvPr id="126" name="直線コネクタ 125">
            <a:extLst>
              <a:ext uri="{FF2B5EF4-FFF2-40B4-BE49-F238E27FC236}">
                <a16:creationId xmlns:a16="http://schemas.microsoft.com/office/drawing/2014/main" id="{DE203E9F-2DDF-8CA5-8F12-94F6F2E26A52}"/>
              </a:ext>
            </a:extLst>
          </p:cNvPr>
          <p:cNvCxnSpPr>
            <a:cxnSpLocks/>
          </p:cNvCxnSpPr>
          <p:nvPr/>
        </p:nvCxnSpPr>
        <p:spPr>
          <a:xfrm>
            <a:off x="5734879" y="1192696"/>
            <a:ext cx="0" cy="5396603"/>
          </a:xfrm>
          <a:prstGeom prst="line">
            <a:avLst/>
          </a:prstGeom>
          <a:ln w="31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B69EEC18-BC2A-2863-9903-E103A5ECDD7D}"/>
              </a:ext>
            </a:extLst>
          </p:cNvPr>
          <p:cNvSpPr/>
          <p:nvPr/>
        </p:nvSpPr>
        <p:spPr>
          <a:xfrm>
            <a:off x="0" y="-1"/>
            <a:ext cx="9144000" cy="480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28" name="直線コネクタ 27">
            <a:extLst>
              <a:ext uri="{FF2B5EF4-FFF2-40B4-BE49-F238E27FC236}">
                <a16:creationId xmlns:a16="http://schemas.microsoft.com/office/drawing/2014/main" id="{B7ECE7F0-2AA7-CEBB-FC8A-006374F14A80}"/>
              </a:ext>
            </a:extLst>
          </p:cNvPr>
          <p:cNvCxnSpPr>
            <a:cxnSpLocks/>
          </p:cNvCxnSpPr>
          <p:nvPr/>
        </p:nvCxnSpPr>
        <p:spPr>
          <a:xfrm>
            <a:off x="-16001" y="480282"/>
            <a:ext cx="9163876" cy="6"/>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6CD8AE4C-D6CD-2104-311A-00F10B43B4D0}"/>
              </a:ext>
            </a:extLst>
          </p:cNvPr>
          <p:cNvCxnSpPr>
            <a:cxnSpLocks/>
          </p:cNvCxnSpPr>
          <p:nvPr/>
        </p:nvCxnSpPr>
        <p:spPr>
          <a:xfrm>
            <a:off x="-19876" y="533289"/>
            <a:ext cx="9163876"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A10D9FA0-E22A-8645-6AC0-E260C80F164C}"/>
              </a:ext>
            </a:extLst>
          </p:cNvPr>
          <p:cNvSpPr txBox="1"/>
          <p:nvPr/>
        </p:nvSpPr>
        <p:spPr>
          <a:xfrm>
            <a:off x="-19876" y="72878"/>
            <a:ext cx="91638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『20</a:t>
            </a: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a:t>
            </a:r>
            <a:r>
              <a:rPr kumimoji="1" lang="en-US" altLang="ja-JP"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30</a:t>
            </a: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ビジョン</a:t>
            </a:r>
            <a:r>
              <a:rPr kumimoji="1" lang="en-US" altLang="ja-JP"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実現に向けたスキーム</a:t>
            </a:r>
          </a:p>
        </p:txBody>
      </p:sp>
      <p:sp>
        <p:nvSpPr>
          <p:cNvPr id="33" name="テキスト ボックス 32">
            <a:extLst>
              <a:ext uri="{FF2B5EF4-FFF2-40B4-BE49-F238E27FC236}">
                <a16:creationId xmlns:a16="http://schemas.microsoft.com/office/drawing/2014/main" id="{48F74DA7-7F7D-2FE5-67F5-1B13E389FC7C}"/>
              </a:ext>
            </a:extLst>
          </p:cNvPr>
          <p:cNvSpPr txBox="1"/>
          <p:nvPr/>
        </p:nvSpPr>
        <p:spPr>
          <a:xfrm>
            <a:off x="3001266" y="2938966"/>
            <a:ext cx="556949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70C0"/>
                </a:solidFill>
                <a:effectLst>
                  <a:glow rad="127000">
                    <a:prstClr val="white"/>
                  </a:glow>
                </a:effectLst>
                <a:uLnTx/>
                <a:uFillTx/>
                <a:latin typeface="Meiryo UI" panose="020B0604030504040204" pitchFamily="50" charset="-128"/>
                <a:ea typeface="Meiryo UI" panose="020B0604030504040204" pitchFamily="50" charset="-128"/>
                <a:cs typeface="+mn-cs"/>
              </a:rPr>
              <a:t>日系自動車企業 海外事業体</a:t>
            </a:r>
          </a:p>
        </p:txBody>
      </p:sp>
      <p:sp>
        <p:nvSpPr>
          <p:cNvPr id="3" name="正方形/長方形 2">
            <a:extLst>
              <a:ext uri="{FF2B5EF4-FFF2-40B4-BE49-F238E27FC236}">
                <a16:creationId xmlns:a16="http://schemas.microsoft.com/office/drawing/2014/main" id="{B914F084-E70E-E8E1-DC0C-23BFF13A2114}"/>
              </a:ext>
            </a:extLst>
          </p:cNvPr>
          <p:cNvSpPr/>
          <p:nvPr/>
        </p:nvSpPr>
        <p:spPr>
          <a:xfrm>
            <a:off x="8572500" y="0"/>
            <a:ext cx="571500" cy="471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７</a:t>
            </a:r>
          </a:p>
        </p:txBody>
      </p:sp>
    </p:spTree>
    <p:extLst>
      <p:ext uri="{BB962C8B-B14F-4D97-AF65-F5344CB8AC3E}">
        <p14:creationId xmlns:p14="http://schemas.microsoft.com/office/powerpoint/2010/main" val="1557177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2DFA7AA-F402-9F3B-7DCD-0F5C6A0B9760}"/>
              </a:ext>
            </a:extLst>
          </p:cNvPr>
          <p:cNvSpPr/>
          <p:nvPr/>
        </p:nvSpPr>
        <p:spPr>
          <a:xfrm>
            <a:off x="0" y="-1"/>
            <a:ext cx="9163876" cy="480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5" name="直線コネクタ 4">
            <a:extLst>
              <a:ext uri="{FF2B5EF4-FFF2-40B4-BE49-F238E27FC236}">
                <a16:creationId xmlns:a16="http://schemas.microsoft.com/office/drawing/2014/main" id="{BA05680D-00C3-26E7-224B-8901D60501BF}"/>
              </a:ext>
            </a:extLst>
          </p:cNvPr>
          <p:cNvCxnSpPr>
            <a:cxnSpLocks/>
          </p:cNvCxnSpPr>
          <p:nvPr/>
        </p:nvCxnSpPr>
        <p:spPr>
          <a:xfrm>
            <a:off x="-16001" y="480282"/>
            <a:ext cx="9163876" cy="6"/>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0D6C7EC9-F5CE-6777-6EAC-CB06977464DE}"/>
              </a:ext>
            </a:extLst>
          </p:cNvPr>
          <p:cNvCxnSpPr>
            <a:cxnSpLocks/>
          </p:cNvCxnSpPr>
          <p:nvPr/>
        </p:nvCxnSpPr>
        <p:spPr>
          <a:xfrm>
            <a:off x="-19876" y="533289"/>
            <a:ext cx="9163876"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4CA259D1-E780-B2A4-4383-0D4AF4FEDA70}"/>
              </a:ext>
            </a:extLst>
          </p:cNvPr>
          <p:cNvSpPr txBox="1"/>
          <p:nvPr/>
        </p:nvSpPr>
        <p:spPr>
          <a:xfrm>
            <a:off x="-19876" y="72878"/>
            <a:ext cx="91638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ビジョン実現に向けた活動 </a:t>
            </a:r>
            <a:r>
              <a:rPr kumimoji="1" lang="en-US" altLang="ja-JP"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2023</a:t>
            </a: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年までの主な取り組みの状況</a:t>
            </a:r>
          </a:p>
        </p:txBody>
      </p:sp>
      <p:sp>
        <p:nvSpPr>
          <p:cNvPr id="30" name="矢印: 下 29">
            <a:extLst>
              <a:ext uri="{FF2B5EF4-FFF2-40B4-BE49-F238E27FC236}">
                <a16:creationId xmlns:a16="http://schemas.microsoft.com/office/drawing/2014/main" id="{25446C27-3D54-2381-30F2-5031FD4B6FB2}"/>
              </a:ext>
            </a:extLst>
          </p:cNvPr>
          <p:cNvSpPr/>
          <p:nvPr/>
        </p:nvSpPr>
        <p:spPr>
          <a:xfrm>
            <a:off x="63793" y="595422"/>
            <a:ext cx="1679947" cy="1442725"/>
          </a:xfrm>
          <a:prstGeom prst="downArrow">
            <a:avLst>
              <a:gd name="adj1" fmla="val 100000"/>
              <a:gd name="adj2" fmla="val 13514"/>
            </a:avLst>
          </a:prstGeom>
          <a:solidFill>
            <a:srgbClr val="E7FFFF"/>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1" name="矢印: 下 30">
            <a:extLst>
              <a:ext uri="{FF2B5EF4-FFF2-40B4-BE49-F238E27FC236}">
                <a16:creationId xmlns:a16="http://schemas.microsoft.com/office/drawing/2014/main" id="{B5009660-552A-DAEF-DB1B-C5BDE311F19E}"/>
              </a:ext>
            </a:extLst>
          </p:cNvPr>
          <p:cNvSpPr/>
          <p:nvPr/>
        </p:nvSpPr>
        <p:spPr>
          <a:xfrm>
            <a:off x="63792" y="1935122"/>
            <a:ext cx="1679947" cy="1807536"/>
          </a:xfrm>
          <a:prstGeom prst="downArrow">
            <a:avLst>
              <a:gd name="adj1" fmla="val 100000"/>
              <a:gd name="adj2" fmla="val 13514"/>
            </a:avLst>
          </a:prstGeom>
          <a:solidFill>
            <a:srgbClr val="E1F0FF"/>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2" name="矢印: 下 31">
            <a:extLst>
              <a:ext uri="{FF2B5EF4-FFF2-40B4-BE49-F238E27FC236}">
                <a16:creationId xmlns:a16="http://schemas.microsoft.com/office/drawing/2014/main" id="{7AC284EE-87C2-C0F4-3F1C-2DC24AA386FC}"/>
              </a:ext>
            </a:extLst>
          </p:cNvPr>
          <p:cNvSpPr/>
          <p:nvPr/>
        </p:nvSpPr>
        <p:spPr>
          <a:xfrm>
            <a:off x="63792" y="3606722"/>
            <a:ext cx="1679947" cy="2707356"/>
          </a:xfrm>
          <a:prstGeom prst="downArrow">
            <a:avLst>
              <a:gd name="adj1" fmla="val 100000"/>
              <a:gd name="adj2" fmla="val 13514"/>
            </a:avLst>
          </a:prstGeom>
          <a:solidFill>
            <a:srgbClr val="E5E5FF"/>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3" name="テキスト ボックス 32">
            <a:extLst>
              <a:ext uri="{FF2B5EF4-FFF2-40B4-BE49-F238E27FC236}">
                <a16:creationId xmlns:a16="http://schemas.microsoft.com/office/drawing/2014/main" id="{6AAD6675-60A0-8DF5-9398-A4B742DA7FB0}"/>
              </a:ext>
            </a:extLst>
          </p:cNvPr>
          <p:cNvSpPr txBox="1"/>
          <p:nvPr/>
        </p:nvSpPr>
        <p:spPr>
          <a:xfrm>
            <a:off x="63792" y="618445"/>
            <a:ext cx="167994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2017</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年 ビジョン策定</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2019</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年</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34" name="テキスト ボックス 33">
            <a:extLst>
              <a:ext uri="{FF2B5EF4-FFF2-40B4-BE49-F238E27FC236}">
                <a16:creationId xmlns:a16="http://schemas.microsoft.com/office/drawing/2014/main" id="{C3531079-6474-0E6F-D4A7-59D1528B8874}"/>
              </a:ext>
            </a:extLst>
          </p:cNvPr>
          <p:cNvSpPr txBox="1"/>
          <p:nvPr/>
        </p:nvSpPr>
        <p:spPr>
          <a:xfrm>
            <a:off x="63792" y="1995617"/>
            <a:ext cx="167994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2020</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年</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2022</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年夏</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35" name="テキスト ボックス 34">
            <a:extLst>
              <a:ext uri="{FF2B5EF4-FFF2-40B4-BE49-F238E27FC236}">
                <a16:creationId xmlns:a16="http://schemas.microsoft.com/office/drawing/2014/main" id="{E76DE0CB-3EE4-30F4-8D88-789F10BF111E}"/>
              </a:ext>
            </a:extLst>
          </p:cNvPr>
          <p:cNvSpPr txBox="1"/>
          <p:nvPr/>
        </p:nvSpPr>
        <p:spPr>
          <a:xfrm>
            <a:off x="63792" y="3979389"/>
            <a:ext cx="167994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2022</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年秋</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2023</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年</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36" name="テキスト ボックス 35">
            <a:extLst>
              <a:ext uri="{FF2B5EF4-FFF2-40B4-BE49-F238E27FC236}">
                <a16:creationId xmlns:a16="http://schemas.microsoft.com/office/drawing/2014/main" id="{68DF7198-135A-9FDB-1ED2-BC671D8AF995}"/>
              </a:ext>
            </a:extLst>
          </p:cNvPr>
          <p:cNvSpPr txBox="1"/>
          <p:nvPr/>
        </p:nvSpPr>
        <p:spPr>
          <a:xfrm>
            <a:off x="318975" y="1189323"/>
            <a:ext cx="121211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1F497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基盤整備</a:t>
            </a:r>
          </a:p>
        </p:txBody>
      </p:sp>
      <p:sp>
        <p:nvSpPr>
          <p:cNvPr id="37" name="テキスト ボックス 36">
            <a:extLst>
              <a:ext uri="{FF2B5EF4-FFF2-40B4-BE49-F238E27FC236}">
                <a16:creationId xmlns:a16="http://schemas.microsoft.com/office/drawing/2014/main" id="{30D0730D-DAE4-3B29-0834-A895EBD58D48}"/>
              </a:ext>
            </a:extLst>
          </p:cNvPr>
          <p:cNvSpPr txBox="1"/>
          <p:nvPr/>
        </p:nvSpPr>
        <p:spPr>
          <a:xfrm>
            <a:off x="22656" y="2455600"/>
            <a:ext cx="1786275" cy="10464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F497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コロナ禍</a:t>
            </a:r>
            <a:endParaRPr kumimoji="1" lang="en-US" altLang="ja-JP" sz="1400" b="0" i="0" u="none" strike="noStrike" kern="1200" cap="none" spc="0" normalizeH="0" baseline="0" noProof="0" dirty="0">
              <a:ln>
                <a:noFill/>
              </a:ln>
              <a:solidFill>
                <a:srgbClr val="1F497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1F497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目標の具体化と</a:t>
            </a:r>
            <a:endParaRPr kumimoji="1" lang="en-US" altLang="ja-JP" sz="1600" b="1" i="0" u="none" strike="noStrike" kern="1200" cap="none" spc="0" normalizeH="0" baseline="0" noProof="0" dirty="0">
              <a:ln>
                <a:noFill/>
              </a:ln>
              <a:solidFill>
                <a:srgbClr val="1F497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1F497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コロナ後に向けた</a:t>
            </a:r>
            <a:endParaRPr kumimoji="1" lang="en-US" altLang="ja-JP" sz="1600" b="1" i="0" u="none" strike="noStrike" kern="1200" cap="none" spc="0" normalizeH="0" baseline="0" noProof="0" dirty="0">
              <a:ln>
                <a:noFill/>
              </a:ln>
              <a:solidFill>
                <a:srgbClr val="1F497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1F497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仕込み</a:t>
            </a:r>
            <a:endParaRPr kumimoji="1" lang="en-US" altLang="ja-JP" sz="1600" b="1" i="0" u="none" strike="noStrike" kern="1200" cap="none" spc="0" normalizeH="0" baseline="0" noProof="0" dirty="0">
              <a:ln>
                <a:noFill/>
              </a:ln>
              <a:solidFill>
                <a:srgbClr val="1F497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endParaRPr>
          </a:p>
        </p:txBody>
      </p:sp>
      <p:sp>
        <p:nvSpPr>
          <p:cNvPr id="38" name="テキスト ボックス 37">
            <a:extLst>
              <a:ext uri="{FF2B5EF4-FFF2-40B4-BE49-F238E27FC236}">
                <a16:creationId xmlns:a16="http://schemas.microsoft.com/office/drawing/2014/main" id="{EE039EF8-C4F4-3EA2-4D68-57F4CF850F43}"/>
              </a:ext>
            </a:extLst>
          </p:cNvPr>
          <p:cNvSpPr txBox="1"/>
          <p:nvPr/>
        </p:nvSpPr>
        <p:spPr>
          <a:xfrm>
            <a:off x="180750" y="4536750"/>
            <a:ext cx="144603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F497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コロナ禍での</a:t>
            </a:r>
            <a:endParaRPr kumimoji="1" lang="en-US" altLang="ja-JP" sz="1400" b="0" i="0" u="none" strike="noStrike" kern="1200" cap="none" spc="0" normalizeH="0" baseline="0" noProof="0" dirty="0">
              <a:ln>
                <a:noFill/>
              </a:ln>
              <a:solidFill>
                <a:srgbClr val="1F497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F497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学びを踏まえた</a:t>
            </a:r>
            <a:endParaRPr kumimoji="1" lang="en-US" altLang="ja-JP" sz="1400" b="0" i="0" u="none" strike="noStrike" kern="1200" cap="none" spc="0" normalizeH="0" baseline="0" noProof="0" dirty="0">
              <a:ln>
                <a:noFill/>
              </a:ln>
              <a:solidFill>
                <a:srgbClr val="1F497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1F497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国内外での活動推進</a:t>
            </a:r>
          </a:p>
        </p:txBody>
      </p:sp>
      <p:sp>
        <p:nvSpPr>
          <p:cNvPr id="39" name="正方形/長方形 38">
            <a:extLst>
              <a:ext uri="{FF2B5EF4-FFF2-40B4-BE49-F238E27FC236}">
                <a16:creationId xmlns:a16="http://schemas.microsoft.com/office/drawing/2014/main" id="{73744593-6FB9-DBBE-44C3-82313E876441}"/>
              </a:ext>
            </a:extLst>
          </p:cNvPr>
          <p:cNvSpPr/>
          <p:nvPr/>
        </p:nvSpPr>
        <p:spPr>
          <a:xfrm>
            <a:off x="1818168" y="595422"/>
            <a:ext cx="7251406" cy="1244590"/>
          </a:xfrm>
          <a:prstGeom prst="rect">
            <a:avLst/>
          </a:prstGeom>
          <a:solidFill>
            <a:schemeClr val="bg1"/>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a:t>
            </a:r>
            <a:r>
              <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『20</a:t>
            </a: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30</a:t>
            </a: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ビジョン</a:t>
            </a:r>
            <a:r>
              <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日本の労使</a:t>
            </a:r>
            <a:r>
              <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a:t>
            </a: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層別</a:t>
            </a:r>
            <a:r>
              <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a:t>
            </a: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の理解促進活動の展開 </a:t>
            </a:r>
            <a:endPar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a:t>
            </a:r>
            <a:r>
              <a:rPr kumimoji="1" lang="ja-JP" altLang="en-US" sz="13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産業労使会議、労使セミナー など</a:t>
            </a:r>
            <a:endParaRPr kumimoji="1" lang="en-US" altLang="ja-JP" sz="13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海外事業体の労働組合とのネットワーク活動を進める役員の育成 </a:t>
            </a:r>
            <a:endPar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a:t>
            </a:r>
            <a:r>
              <a:rPr kumimoji="1" lang="ja-JP" altLang="en-US" sz="13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アジア自動車労組会議、海外労使関係研修プログラム など</a:t>
            </a:r>
            <a:r>
              <a:rPr kumimoji="1" lang="en-US" altLang="ja-JP" sz="13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a:t>
            </a:r>
          </a:p>
        </p:txBody>
      </p:sp>
      <p:sp>
        <p:nvSpPr>
          <p:cNvPr id="40" name="正方形/長方形 39">
            <a:extLst>
              <a:ext uri="{FF2B5EF4-FFF2-40B4-BE49-F238E27FC236}">
                <a16:creationId xmlns:a16="http://schemas.microsoft.com/office/drawing/2014/main" id="{79CF27D2-1716-F056-6848-23ACF805D0C9}"/>
              </a:ext>
            </a:extLst>
          </p:cNvPr>
          <p:cNvSpPr/>
          <p:nvPr/>
        </p:nvSpPr>
        <p:spPr>
          <a:xfrm>
            <a:off x="1818168" y="1935123"/>
            <a:ext cx="7251406" cy="1531226"/>
          </a:xfrm>
          <a:prstGeom prst="rect">
            <a:avLst/>
          </a:prstGeom>
          <a:solidFill>
            <a:schemeClr val="bg1"/>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新型コロナウイルスの感染拡大を踏まえ、活動計画を変更</a:t>
            </a:r>
            <a:endParaRPr kumimoji="1" lang="en-US" altLang="ja-JP" sz="14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 </a:t>
            </a:r>
            <a:r>
              <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ASEAN</a:t>
            </a: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を中心に国別・業種別の</a:t>
            </a:r>
            <a:r>
              <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2030</a:t>
            </a: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年の具体的な目標を詳細設定</a:t>
            </a:r>
            <a:endPar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a:t>
            </a:r>
            <a:r>
              <a:rPr kumimoji="1" lang="ja-JP" altLang="en-US" sz="1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建設的労使関係、労使対話、相談体制を軸に年ごとの達成度を設定</a:t>
            </a:r>
            <a:endParaRPr kumimoji="1" lang="en-US" altLang="ja-JP" sz="14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 デジタル技術を活用した海外事業体の労働組合とのネットワーク活動の展開</a:t>
            </a:r>
            <a:endParaRPr kumimoji="1" lang="en-US" altLang="ja-JP" sz="16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2021</a:t>
            </a:r>
            <a:r>
              <a:rPr kumimoji="1" lang="ja-JP" altLang="en-US" sz="14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年</a:t>
            </a:r>
            <a:r>
              <a:rPr kumimoji="1" lang="en-US" altLang="ja-JP" sz="14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7</a:t>
            </a:r>
            <a:r>
              <a:rPr kumimoji="1" lang="ja-JP" altLang="en-US" sz="14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月第</a:t>
            </a:r>
            <a:r>
              <a:rPr kumimoji="1" lang="en-US" altLang="ja-JP" sz="14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1</a:t>
            </a:r>
            <a:r>
              <a:rPr kumimoji="1" lang="ja-JP" altLang="en-US" sz="14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回アジア自動車労組</a:t>
            </a:r>
            <a:r>
              <a:rPr kumimoji="1" lang="en-US" altLang="ja-JP" sz="14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Web</a:t>
            </a:r>
            <a:r>
              <a:rPr kumimoji="1" lang="ja-JP" altLang="en-US" sz="14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交流会開催 など</a:t>
            </a:r>
            <a:endParaRPr kumimoji="1" lang="en-US" altLang="ja-JP" sz="14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p:txBody>
      </p:sp>
      <p:pic>
        <p:nvPicPr>
          <p:cNvPr id="42" name="図 41">
            <a:extLst>
              <a:ext uri="{FF2B5EF4-FFF2-40B4-BE49-F238E27FC236}">
                <a16:creationId xmlns:a16="http://schemas.microsoft.com/office/drawing/2014/main" id="{EAE65961-A596-0332-724D-70DBC8D988A2}"/>
              </a:ext>
            </a:extLst>
          </p:cNvPr>
          <p:cNvPicPr>
            <a:picLocks noChangeAspect="1"/>
          </p:cNvPicPr>
          <p:nvPr/>
        </p:nvPicPr>
        <p:blipFill>
          <a:blip r:embed="rId3"/>
          <a:stretch>
            <a:fillRect/>
          </a:stretch>
        </p:blipFill>
        <p:spPr>
          <a:xfrm>
            <a:off x="7697976" y="641079"/>
            <a:ext cx="1190241" cy="690499"/>
          </a:xfrm>
          <a:prstGeom prst="rect">
            <a:avLst/>
          </a:prstGeom>
        </p:spPr>
      </p:pic>
      <p:pic>
        <p:nvPicPr>
          <p:cNvPr id="43" name="図 42">
            <a:extLst>
              <a:ext uri="{FF2B5EF4-FFF2-40B4-BE49-F238E27FC236}">
                <a16:creationId xmlns:a16="http://schemas.microsoft.com/office/drawing/2014/main" id="{D2578D7C-6F43-B964-1E5E-DDC3AC70F216}"/>
              </a:ext>
            </a:extLst>
          </p:cNvPr>
          <p:cNvPicPr>
            <a:picLocks noChangeAspect="1"/>
          </p:cNvPicPr>
          <p:nvPr/>
        </p:nvPicPr>
        <p:blipFill>
          <a:blip r:embed="rId4"/>
          <a:stretch>
            <a:fillRect/>
          </a:stretch>
        </p:blipFill>
        <p:spPr>
          <a:xfrm>
            <a:off x="7847432" y="1110958"/>
            <a:ext cx="1190243" cy="690500"/>
          </a:xfrm>
          <a:prstGeom prst="rect">
            <a:avLst/>
          </a:prstGeom>
        </p:spPr>
      </p:pic>
      <p:sp>
        <p:nvSpPr>
          <p:cNvPr id="44" name="正方形/長方形 43">
            <a:extLst>
              <a:ext uri="{FF2B5EF4-FFF2-40B4-BE49-F238E27FC236}">
                <a16:creationId xmlns:a16="http://schemas.microsoft.com/office/drawing/2014/main" id="{895E8250-C5DE-559F-2FF7-A467C7B9EF3E}"/>
              </a:ext>
            </a:extLst>
          </p:cNvPr>
          <p:cNvSpPr/>
          <p:nvPr/>
        </p:nvSpPr>
        <p:spPr>
          <a:xfrm>
            <a:off x="1818168" y="3607777"/>
            <a:ext cx="7251406" cy="2452782"/>
          </a:xfrm>
          <a:prstGeom prst="rect">
            <a:avLst/>
          </a:prstGeom>
          <a:solidFill>
            <a:schemeClr val="bg1"/>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a:t>
            </a:r>
          </a:p>
        </p:txBody>
      </p:sp>
      <p:sp>
        <p:nvSpPr>
          <p:cNvPr id="45" name="正方形/長方形 44">
            <a:extLst>
              <a:ext uri="{FF2B5EF4-FFF2-40B4-BE49-F238E27FC236}">
                <a16:creationId xmlns:a16="http://schemas.microsoft.com/office/drawing/2014/main" id="{96358DFB-B3BD-4589-D714-FA7AF9177C6A}"/>
              </a:ext>
            </a:extLst>
          </p:cNvPr>
          <p:cNvSpPr/>
          <p:nvPr/>
        </p:nvSpPr>
        <p:spPr>
          <a:xfrm>
            <a:off x="1892592" y="3671046"/>
            <a:ext cx="2413592" cy="731455"/>
          </a:xfrm>
          <a:prstGeom prst="rect">
            <a:avLst/>
          </a:prstGeom>
          <a:solidFill>
            <a:schemeClr val="bg1">
              <a:lumMod val="95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単組役員含む</a:t>
            </a:r>
            <a:endParaRPr kumimoji="1" lang="en-US" altLang="ja-JP" sz="12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2030</a:t>
            </a:r>
            <a:r>
              <a:rPr kumimoji="1" lang="ja-JP" altLang="en-US" sz="1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年に向けて国際活動に</a:t>
            </a:r>
            <a:endParaRPr kumimoji="1" lang="en-US" altLang="ja-JP" sz="1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取り組む人材層へのアプローチ</a:t>
            </a:r>
          </a:p>
        </p:txBody>
      </p:sp>
      <p:sp>
        <p:nvSpPr>
          <p:cNvPr id="46" name="正方形/長方形 45">
            <a:extLst>
              <a:ext uri="{FF2B5EF4-FFF2-40B4-BE49-F238E27FC236}">
                <a16:creationId xmlns:a16="http://schemas.microsoft.com/office/drawing/2014/main" id="{669D6920-DB32-F6FA-2557-D8197B28574F}"/>
              </a:ext>
            </a:extLst>
          </p:cNvPr>
          <p:cNvSpPr/>
          <p:nvPr/>
        </p:nvSpPr>
        <p:spPr>
          <a:xfrm>
            <a:off x="4359342" y="3671046"/>
            <a:ext cx="4646433" cy="731455"/>
          </a:xfrm>
          <a:prstGeom prst="rect">
            <a:avLst/>
          </a:prstGeom>
          <a:solidFill>
            <a:schemeClr val="bg1"/>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今後海外事業体の労働組合と直接ネットワークを進めていく人材</a:t>
            </a:r>
            <a:endParaRPr kumimoji="1" lang="en-US" altLang="ja-JP" sz="13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にターゲットを絞った各種取り組みを展開</a:t>
            </a:r>
            <a:endParaRPr kumimoji="1" lang="en-US" altLang="ja-JP" sz="13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a:t>
            </a:r>
            <a:r>
              <a:rPr kumimoji="1" lang="en-US" altLang="ja-JP" sz="11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新訴求ツール開発・展開、セミナー、海外労使関係研修プログラムなど</a:t>
            </a:r>
            <a:r>
              <a:rPr kumimoji="1" lang="en-US" altLang="ja-JP" sz="11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a:t>
            </a:r>
            <a:endParaRPr kumimoji="1" lang="ja-JP" altLang="en-US" sz="13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p:txBody>
      </p:sp>
      <p:sp>
        <p:nvSpPr>
          <p:cNvPr id="47" name="正方形/長方形 46">
            <a:extLst>
              <a:ext uri="{FF2B5EF4-FFF2-40B4-BE49-F238E27FC236}">
                <a16:creationId xmlns:a16="http://schemas.microsoft.com/office/drawing/2014/main" id="{4ABC99E9-DE82-4595-2A31-138628127B31}"/>
              </a:ext>
            </a:extLst>
          </p:cNvPr>
          <p:cNvSpPr/>
          <p:nvPr/>
        </p:nvSpPr>
        <p:spPr>
          <a:xfrm>
            <a:off x="1892592" y="4462321"/>
            <a:ext cx="2413592" cy="731455"/>
          </a:xfrm>
          <a:prstGeom prst="rect">
            <a:avLst/>
          </a:prstGeom>
          <a:solidFill>
            <a:schemeClr val="bg1">
              <a:lumMod val="95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&lt;</a:t>
            </a:r>
            <a:r>
              <a:rPr kumimoji="1" lang="ja-JP" altLang="en-US" sz="12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今後の海外・日本ネットワーク</a:t>
            </a:r>
            <a:r>
              <a:rPr kumimoji="1" lang="en-US" altLang="ja-JP" sz="12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&gt;</a:t>
            </a:r>
            <a:endParaRPr kumimoji="1" lang="en-US" altLang="ja-JP" sz="14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海外事業体の労働組合の</a:t>
            </a:r>
            <a:endParaRPr kumimoji="1" lang="en-US" altLang="ja-JP" sz="1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上部団体との方向性論議</a:t>
            </a:r>
          </a:p>
        </p:txBody>
      </p:sp>
      <p:sp>
        <p:nvSpPr>
          <p:cNvPr id="48" name="正方形/長方形 47">
            <a:extLst>
              <a:ext uri="{FF2B5EF4-FFF2-40B4-BE49-F238E27FC236}">
                <a16:creationId xmlns:a16="http://schemas.microsoft.com/office/drawing/2014/main" id="{208C3894-52C5-41B9-CF1C-FA5E8E8627BE}"/>
              </a:ext>
            </a:extLst>
          </p:cNvPr>
          <p:cNvSpPr/>
          <p:nvPr/>
        </p:nvSpPr>
        <p:spPr>
          <a:xfrm>
            <a:off x="4359342" y="4462321"/>
            <a:ext cx="4646433" cy="731455"/>
          </a:xfrm>
          <a:prstGeom prst="rect">
            <a:avLst/>
          </a:prstGeom>
          <a:solidFill>
            <a:schemeClr val="bg1"/>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海外の上部団体とのネットワークのあり方を進化させるとともに、</a:t>
            </a:r>
            <a:endParaRPr kumimoji="1" lang="en-US" altLang="ja-JP" sz="13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a:t>
            </a:r>
            <a:r>
              <a:rPr kumimoji="1" lang="ja-JP" altLang="en-US" sz="13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加盟組織間のネットワークのあり方について論議を推進</a:t>
            </a:r>
            <a:endParaRPr kumimoji="1" lang="en-US" altLang="ja-JP" sz="13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a:t>
            </a:r>
            <a:r>
              <a:rPr kumimoji="1" lang="en-US" altLang="ja-JP" sz="11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(2022</a:t>
            </a:r>
            <a:r>
              <a:rPr kumimoji="1" lang="ja-JP" altLang="en-US" sz="11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年</a:t>
            </a:r>
            <a:r>
              <a:rPr kumimoji="1" lang="en-US" altLang="ja-JP" sz="11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11</a:t>
            </a:r>
            <a:r>
              <a:rPr kumimoji="1" lang="ja-JP" altLang="en-US" sz="11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月 アジア自動車労組会議 など</a:t>
            </a:r>
            <a:r>
              <a:rPr kumimoji="1" lang="en-US" altLang="ja-JP" sz="11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a:t>
            </a:r>
            <a:endParaRPr kumimoji="1" lang="ja-JP" altLang="en-US" sz="13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p:txBody>
      </p:sp>
      <p:sp>
        <p:nvSpPr>
          <p:cNvPr id="51" name="正方形/長方形 50">
            <a:extLst>
              <a:ext uri="{FF2B5EF4-FFF2-40B4-BE49-F238E27FC236}">
                <a16:creationId xmlns:a16="http://schemas.microsoft.com/office/drawing/2014/main" id="{E6F0D449-CB77-0B61-A695-02DFD390D312}"/>
              </a:ext>
            </a:extLst>
          </p:cNvPr>
          <p:cNvSpPr/>
          <p:nvPr/>
        </p:nvSpPr>
        <p:spPr>
          <a:xfrm>
            <a:off x="63792" y="6156257"/>
            <a:ext cx="1679947" cy="601155"/>
          </a:xfrm>
          <a:prstGeom prst="rect">
            <a:avLst/>
          </a:prstGeom>
          <a:solidFill>
            <a:srgbClr val="FFE7E7"/>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2025</a:t>
            </a:r>
            <a:r>
              <a:rPr kumimoji="1" lang="ja-JP" altLang="en-US" sz="16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年に向けた</a:t>
            </a:r>
            <a:endParaRPr kumimoji="1" lang="en-US" altLang="ja-JP" sz="16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主な課題</a:t>
            </a:r>
          </a:p>
        </p:txBody>
      </p:sp>
      <p:sp>
        <p:nvSpPr>
          <p:cNvPr id="52" name="正方形/長方形 51">
            <a:extLst>
              <a:ext uri="{FF2B5EF4-FFF2-40B4-BE49-F238E27FC236}">
                <a16:creationId xmlns:a16="http://schemas.microsoft.com/office/drawing/2014/main" id="{103A3643-BE07-54E5-B15A-471BD93CF3FE}"/>
              </a:ext>
            </a:extLst>
          </p:cNvPr>
          <p:cNvSpPr/>
          <p:nvPr/>
        </p:nvSpPr>
        <p:spPr>
          <a:xfrm>
            <a:off x="1892592" y="5253596"/>
            <a:ext cx="2413592" cy="731455"/>
          </a:xfrm>
          <a:prstGeom prst="rect">
            <a:avLst/>
          </a:prstGeom>
          <a:solidFill>
            <a:schemeClr val="bg1">
              <a:lumMod val="95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主に</a:t>
            </a:r>
            <a:r>
              <a:rPr kumimoji="1" lang="en-US" altLang="ja-JP" sz="12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ASEAN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海外事業体の労働組合との</a:t>
            </a:r>
            <a:endParaRPr kumimoji="1" lang="en-US" altLang="ja-JP" sz="1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ネットワーキング推進</a:t>
            </a:r>
          </a:p>
        </p:txBody>
      </p:sp>
      <p:sp>
        <p:nvSpPr>
          <p:cNvPr id="53" name="正方形/長方形 52">
            <a:extLst>
              <a:ext uri="{FF2B5EF4-FFF2-40B4-BE49-F238E27FC236}">
                <a16:creationId xmlns:a16="http://schemas.microsoft.com/office/drawing/2014/main" id="{2FCE28AB-58BA-414F-7B2E-504539FE5185}"/>
              </a:ext>
            </a:extLst>
          </p:cNvPr>
          <p:cNvSpPr/>
          <p:nvPr/>
        </p:nvSpPr>
        <p:spPr>
          <a:xfrm>
            <a:off x="4359342" y="5253596"/>
            <a:ext cx="4646433" cy="731455"/>
          </a:xfrm>
          <a:prstGeom prst="rect">
            <a:avLst/>
          </a:prstGeom>
          <a:solidFill>
            <a:schemeClr val="bg1"/>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労連・単組が海外に赴き、海外事業体の労働組合や労組連合会</a:t>
            </a:r>
            <a:endParaRPr kumimoji="1" lang="en-US" altLang="ja-JP" sz="13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a:t>
            </a:r>
            <a:r>
              <a:rPr kumimoji="1" lang="ja-JP" altLang="en-US" sz="13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と会議を開催し、お互いの置かれた状況や課題を共有</a:t>
            </a:r>
          </a:p>
        </p:txBody>
      </p:sp>
      <p:sp>
        <p:nvSpPr>
          <p:cNvPr id="54" name="正方形/長方形 53">
            <a:extLst>
              <a:ext uri="{FF2B5EF4-FFF2-40B4-BE49-F238E27FC236}">
                <a16:creationId xmlns:a16="http://schemas.microsoft.com/office/drawing/2014/main" id="{AF80DABE-F1B1-25F2-CDBB-1AF69864CCEF}"/>
              </a:ext>
            </a:extLst>
          </p:cNvPr>
          <p:cNvSpPr/>
          <p:nvPr/>
        </p:nvSpPr>
        <p:spPr>
          <a:xfrm>
            <a:off x="1818168" y="6156255"/>
            <a:ext cx="7262036" cy="618233"/>
          </a:xfrm>
          <a:prstGeom prst="rect">
            <a:avLst/>
          </a:prstGeom>
          <a:solidFill>
            <a:schemeClr val="bg1"/>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a:t>
            </a:r>
            <a:r>
              <a:rPr kumimoji="1" lang="ja-JP" altLang="en-US" sz="14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 新たなネットワークの更なる拡大</a:t>
            </a:r>
            <a:r>
              <a:rPr kumimoji="1" lang="ja-JP" altLang="en-US" sz="1400" b="1"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労連・単組から海外事業体の労働組合へのアプローチ継続・強化</a:t>
            </a:r>
            <a:r>
              <a:rPr kumimoji="1" lang="en-US" altLang="ja-JP" sz="12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 ・</a:t>
            </a:r>
            <a:r>
              <a:rPr kumimoji="1" lang="en-US" altLang="ja-JP" sz="14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 </a:t>
            </a:r>
            <a:r>
              <a:rPr kumimoji="1" lang="ja-JP" altLang="en-US" sz="14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既存ネットワークの深化</a:t>
            </a:r>
            <a:r>
              <a:rPr kumimoji="1" lang="ja-JP" altLang="en-US" sz="1400" b="0"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海外事業体の労働組合との、労使関係や労使対話の仕組み化に向けた論議</a:t>
            </a:r>
            <a:r>
              <a:rPr kumimoji="1" lang="en-US" altLang="ja-JP" sz="12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rPr>
              <a:t>)</a:t>
            </a:r>
            <a:endParaRPr kumimoji="1" lang="en-US" altLang="ja-JP" sz="1400" b="0" i="0" u="none" strike="noStrike" kern="1200" cap="none" spc="0" normalizeH="0" baseline="0" noProof="0" dirty="0">
              <a:ln>
                <a:noFill/>
              </a:ln>
              <a:solidFill>
                <a:srgbClr val="1F497D">
                  <a:lumMod val="50000"/>
                </a:srgbClr>
              </a:solidFill>
              <a:effectLst/>
              <a:uLnTx/>
              <a:uFillTx/>
              <a:latin typeface="Meiryo UI" panose="020B0604030504040204" pitchFamily="50" charset="-128"/>
              <a:ea typeface="Meiryo UI" panose="020B0604030504040204" pitchFamily="50" charset="-128"/>
              <a:cs typeface="+mn-cs"/>
            </a:endParaRPr>
          </a:p>
        </p:txBody>
      </p:sp>
      <p:sp>
        <p:nvSpPr>
          <p:cNvPr id="2" name="正方形/長方形 1">
            <a:extLst>
              <a:ext uri="{FF2B5EF4-FFF2-40B4-BE49-F238E27FC236}">
                <a16:creationId xmlns:a16="http://schemas.microsoft.com/office/drawing/2014/main" id="{D31E13E5-B448-A2B3-105C-7D030073BE51}"/>
              </a:ext>
            </a:extLst>
          </p:cNvPr>
          <p:cNvSpPr/>
          <p:nvPr/>
        </p:nvSpPr>
        <p:spPr>
          <a:xfrm>
            <a:off x="8572500" y="0"/>
            <a:ext cx="571500" cy="471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８</a:t>
            </a:r>
          </a:p>
        </p:txBody>
      </p:sp>
    </p:spTree>
    <p:extLst>
      <p:ext uri="{BB962C8B-B14F-4D97-AF65-F5344CB8AC3E}">
        <p14:creationId xmlns:p14="http://schemas.microsoft.com/office/powerpoint/2010/main" val="1171744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正方形/長方形 93">
            <a:extLst>
              <a:ext uri="{FF2B5EF4-FFF2-40B4-BE49-F238E27FC236}">
                <a16:creationId xmlns:a16="http://schemas.microsoft.com/office/drawing/2014/main" id="{C44D94FA-C9DF-120D-3AEB-CBF3483F6826}"/>
              </a:ext>
            </a:extLst>
          </p:cNvPr>
          <p:cNvSpPr/>
          <p:nvPr/>
        </p:nvSpPr>
        <p:spPr>
          <a:xfrm>
            <a:off x="76112" y="1192696"/>
            <a:ext cx="8984988" cy="5396603"/>
          </a:xfrm>
          <a:prstGeom prst="rect">
            <a:avLst/>
          </a:prstGeom>
          <a:solidFill>
            <a:schemeClr val="bg1"/>
          </a:solidFill>
          <a:ln w="12700">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6B3D61F2-4DEB-9C1E-5E0B-C0BCF0D240C2}"/>
              </a:ext>
            </a:extLst>
          </p:cNvPr>
          <p:cNvSpPr/>
          <p:nvPr/>
        </p:nvSpPr>
        <p:spPr>
          <a:xfrm>
            <a:off x="254894" y="4804236"/>
            <a:ext cx="8721203" cy="1705752"/>
          </a:xfrm>
          <a:prstGeom prst="rect">
            <a:avLst/>
          </a:prstGeom>
          <a:solidFill>
            <a:schemeClr val="bg1"/>
          </a:solidFill>
          <a:ln>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 name="矢印: 右 18">
            <a:extLst>
              <a:ext uri="{FF2B5EF4-FFF2-40B4-BE49-F238E27FC236}">
                <a16:creationId xmlns:a16="http://schemas.microsoft.com/office/drawing/2014/main" id="{EECF418D-D3EF-2913-65C2-3A6F46CFBE10}"/>
              </a:ext>
            </a:extLst>
          </p:cNvPr>
          <p:cNvSpPr/>
          <p:nvPr/>
        </p:nvSpPr>
        <p:spPr>
          <a:xfrm>
            <a:off x="4717770" y="5517079"/>
            <a:ext cx="2049930" cy="328417"/>
          </a:xfrm>
          <a:prstGeom prst="rightArrow">
            <a:avLst>
              <a:gd name="adj1" fmla="val 100000"/>
              <a:gd name="adj2" fmla="val 4261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3" name="矢印: 右 22">
            <a:extLst>
              <a:ext uri="{FF2B5EF4-FFF2-40B4-BE49-F238E27FC236}">
                <a16:creationId xmlns:a16="http://schemas.microsoft.com/office/drawing/2014/main" id="{FD6719D3-8BE8-966E-9F51-C677617ABAED}"/>
              </a:ext>
            </a:extLst>
          </p:cNvPr>
          <p:cNvSpPr/>
          <p:nvPr/>
        </p:nvSpPr>
        <p:spPr>
          <a:xfrm>
            <a:off x="4717770" y="6098102"/>
            <a:ext cx="2030904" cy="215279"/>
          </a:xfrm>
          <a:prstGeom prst="rightArrow">
            <a:avLst>
              <a:gd name="adj1" fmla="val 100000"/>
              <a:gd name="adj2" fmla="val 4261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25" name="図 24">
            <a:extLst>
              <a:ext uri="{FF2B5EF4-FFF2-40B4-BE49-F238E27FC236}">
                <a16:creationId xmlns:a16="http://schemas.microsoft.com/office/drawing/2014/main" id="{C443498F-086F-AA46-9A6F-1DC3D7F755B9}"/>
              </a:ext>
            </a:extLst>
          </p:cNvPr>
          <p:cNvPicPr>
            <a:picLocks noChangeAspect="1"/>
          </p:cNvPicPr>
          <p:nvPr/>
        </p:nvPicPr>
        <p:blipFill>
          <a:blip r:embed="rId3"/>
          <a:stretch>
            <a:fillRect/>
          </a:stretch>
        </p:blipFill>
        <p:spPr>
          <a:xfrm>
            <a:off x="122935" y="4785570"/>
            <a:ext cx="363897" cy="241579"/>
          </a:xfrm>
          <a:prstGeom prst="rect">
            <a:avLst/>
          </a:prstGeom>
          <a:ln>
            <a:solidFill>
              <a:schemeClr val="tx1">
                <a:lumMod val="75000"/>
                <a:lumOff val="25000"/>
              </a:schemeClr>
            </a:solidFill>
          </a:ln>
        </p:spPr>
      </p:pic>
      <p:sp>
        <p:nvSpPr>
          <p:cNvPr id="40" name="正方形/長方形 39">
            <a:extLst>
              <a:ext uri="{FF2B5EF4-FFF2-40B4-BE49-F238E27FC236}">
                <a16:creationId xmlns:a16="http://schemas.microsoft.com/office/drawing/2014/main" id="{680719B5-BA7F-04DF-7665-A6E8C1C7C34C}"/>
              </a:ext>
            </a:extLst>
          </p:cNvPr>
          <p:cNvSpPr/>
          <p:nvPr/>
        </p:nvSpPr>
        <p:spPr>
          <a:xfrm>
            <a:off x="254893" y="2230393"/>
            <a:ext cx="8721204" cy="2475708"/>
          </a:xfrm>
          <a:prstGeom prst="rect">
            <a:avLst/>
          </a:prstGeom>
          <a:solidFill>
            <a:schemeClr val="bg1"/>
          </a:solidFill>
          <a:ln w="9525">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8" name="テキスト ボックス 77">
            <a:extLst>
              <a:ext uri="{FF2B5EF4-FFF2-40B4-BE49-F238E27FC236}">
                <a16:creationId xmlns:a16="http://schemas.microsoft.com/office/drawing/2014/main" id="{C39CF2A1-CF74-5F91-4F5E-509F456AA4AF}"/>
              </a:ext>
            </a:extLst>
          </p:cNvPr>
          <p:cNvSpPr txBox="1"/>
          <p:nvPr/>
        </p:nvSpPr>
        <p:spPr>
          <a:xfrm>
            <a:off x="4059490" y="2071915"/>
            <a:ext cx="336522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lumMod val="75000"/>
                    <a:lumOff val="25000"/>
                  </a:prstClr>
                </a:solidFill>
                <a:effectLst>
                  <a:glow rad="127000">
                    <a:prstClr val="white"/>
                  </a:glow>
                </a:effectLst>
                <a:uLnTx/>
                <a:uFillTx/>
                <a:latin typeface="Meiryo UI" panose="020B0604030504040204" pitchFamily="50" charset="-128"/>
                <a:ea typeface="Meiryo UI" panose="020B0604030504040204" pitchFamily="50" charset="-128"/>
                <a:cs typeface="+mn-cs"/>
              </a:rPr>
              <a:t>海外各国</a:t>
            </a:r>
          </a:p>
        </p:txBody>
      </p:sp>
      <p:pic>
        <p:nvPicPr>
          <p:cNvPr id="50" name="図 49">
            <a:extLst>
              <a:ext uri="{FF2B5EF4-FFF2-40B4-BE49-F238E27FC236}">
                <a16:creationId xmlns:a16="http://schemas.microsoft.com/office/drawing/2014/main" id="{9A2C12B2-6B23-E154-20CC-C2944B53F444}"/>
              </a:ext>
            </a:extLst>
          </p:cNvPr>
          <p:cNvPicPr>
            <a:picLocks noChangeAspect="1"/>
          </p:cNvPicPr>
          <p:nvPr/>
        </p:nvPicPr>
        <p:blipFill>
          <a:blip r:embed="rId4"/>
          <a:stretch>
            <a:fillRect/>
          </a:stretch>
        </p:blipFill>
        <p:spPr>
          <a:xfrm>
            <a:off x="53362" y="1090407"/>
            <a:ext cx="363897" cy="318940"/>
          </a:xfrm>
          <a:prstGeom prst="rect">
            <a:avLst/>
          </a:prstGeom>
          <a:ln>
            <a:solidFill>
              <a:schemeClr val="tx1">
                <a:lumMod val="75000"/>
                <a:lumOff val="25000"/>
              </a:schemeClr>
            </a:solidFill>
          </a:ln>
        </p:spPr>
      </p:pic>
      <p:sp>
        <p:nvSpPr>
          <p:cNvPr id="51" name="テキスト ボックス 50">
            <a:extLst>
              <a:ext uri="{FF2B5EF4-FFF2-40B4-BE49-F238E27FC236}">
                <a16:creationId xmlns:a16="http://schemas.microsoft.com/office/drawing/2014/main" id="{9E35DD3F-2E0E-02AD-F6CE-F2C8E2F2FF80}"/>
              </a:ext>
            </a:extLst>
          </p:cNvPr>
          <p:cNvSpPr txBox="1"/>
          <p:nvPr/>
        </p:nvSpPr>
        <p:spPr>
          <a:xfrm>
            <a:off x="407320" y="1173610"/>
            <a:ext cx="870704"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グローバル</a:t>
            </a:r>
          </a:p>
        </p:txBody>
      </p:sp>
      <p:sp>
        <p:nvSpPr>
          <p:cNvPr id="15" name="正方形/長方形 14">
            <a:extLst>
              <a:ext uri="{FF2B5EF4-FFF2-40B4-BE49-F238E27FC236}">
                <a16:creationId xmlns:a16="http://schemas.microsoft.com/office/drawing/2014/main" id="{6160D1F8-F4E2-1233-9EAD-173CF6D6B25D}"/>
              </a:ext>
            </a:extLst>
          </p:cNvPr>
          <p:cNvSpPr/>
          <p:nvPr/>
        </p:nvSpPr>
        <p:spPr>
          <a:xfrm>
            <a:off x="6698980" y="4882882"/>
            <a:ext cx="2205880" cy="992432"/>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106" name="テキスト ボックス 105">
            <a:extLst>
              <a:ext uri="{FF2B5EF4-FFF2-40B4-BE49-F238E27FC236}">
                <a16:creationId xmlns:a16="http://schemas.microsoft.com/office/drawing/2014/main" id="{4E250EAD-70D6-B51D-C964-C81E1DEA5A3F}"/>
              </a:ext>
            </a:extLst>
          </p:cNvPr>
          <p:cNvSpPr txBox="1"/>
          <p:nvPr/>
        </p:nvSpPr>
        <p:spPr>
          <a:xfrm>
            <a:off x="6780150" y="5484668"/>
            <a:ext cx="204993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企業グループ</a:t>
            </a:r>
          </a:p>
        </p:txBody>
      </p:sp>
      <p:sp>
        <p:nvSpPr>
          <p:cNvPr id="111" name="矢印: 右 110">
            <a:extLst>
              <a:ext uri="{FF2B5EF4-FFF2-40B4-BE49-F238E27FC236}">
                <a16:creationId xmlns:a16="http://schemas.microsoft.com/office/drawing/2014/main" id="{EB73AC1A-5A3A-ED8B-67D8-C807860D02E2}"/>
              </a:ext>
            </a:extLst>
          </p:cNvPr>
          <p:cNvSpPr/>
          <p:nvPr/>
        </p:nvSpPr>
        <p:spPr>
          <a:xfrm rot="16200000">
            <a:off x="-1060488" y="3875755"/>
            <a:ext cx="4231011" cy="242079"/>
          </a:xfrm>
          <a:prstGeom prst="rightArrow">
            <a:avLst>
              <a:gd name="adj1" fmla="val 100000"/>
              <a:gd name="adj2" fmla="val 4868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2" name="矢印: 右 111">
            <a:extLst>
              <a:ext uri="{FF2B5EF4-FFF2-40B4-BE49-F238E27FC236}">
                <a16:creationId xmlns:a16="http://schemas.microsoft.com/office/drawing/2014/main" id="{3A87EE38-02BF-0C80-3A1A-35D791617205}"/>
              </a:ext>
            </a:extLst>
          </p:cNvPr>
          <p:cNvSpPr/>
          <p:nvPr/>
        </p:nvSpPr>
        <p:spPr>
          <a:xfrm rot="16200000">
            <a:off x="-36172" y="4330297"/>
            <a:ext cx="3520702" cy="242079"/>
          </a:xfrm>
          <a:prstGeom prst="rightArrow">
            <a:avLst>
              <a:gd name="adj1" fmla="val 100000"/>
              <a:gd name="adj2" fmla="val 4868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正方形/長方形 7">
            <a:extLst>
              <a:ext uri="{FF2B5EF4-FFF2-40B4-BE49-F238E27FC236}">
                <a16:creationId xmlns:a16="http://schemas.microsoft.com/office/drawing/2014/main" id="{A4F0AF06-0D10-376D-D972-46ABA578A916}"/>
              </a:ext>
            </a:extLst>
          </p:cNvPr>
          <p:cNvSpPr/>
          <p:nvPr/>
        </p:nvSpPr>
        <p:spPr>
          <a:xfrm>
            <a:off x="506895" y="5994034"/>
            <a:ext cx="4303643" cy="414000"/>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自動車総連</a:t>
            </a:r>
          </a:p>
        </p:txBody>
      </p:sp>
      <p:sp>
        <p:nvSpPr>
          <p:cNvPr id="113" name="矢印: 右 112">
            <a:extLst>
              <a:ext uri="{FF2B5EF4-FFF2-40B4-BE49-F238E27FC236}">
                <a16:creationId xmlns:a16="http://schemas.microsoft.com/office/drawing/2014/main" id="{F2C38EAE-0E7F-80ED-AFF2-3582466176DB}"/>
              </a:ext>
            </a:extLst>
          </p:cNvPr>
          <p:cNvSpPr/>
          <p:nvPr/>
        </p:nvSpPr>
        <p:spPr>
          <a:xfrm rot="16200000">
            <a:off x="1626510" y="4720696"/>
            <a:ext cx="1673692" cy="242079"/>
          </a:xfrm>
          <a:prstGeom prst="rightArrow">
            <a:avLst>
              <a:gd name="adj1" fmla="val 100000"/>
              <a:gd name="adj2" fmla="val 4868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60A740CC-67AD-523B-7D7F-ACCAE1A6A8F0}"/>
              </a:ext>
            </a:extLst>
          </p:cNvPr>
          <p:cNvSpPr/>
          <p:nvPr/>
        </p:nvSpPr>
        <p:spPr>
          <a:xfrm>
            <a:off x="2063358" y="5466701"/>
            <a:ext cx="2747179" cy="414000"/>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12</a:t>
            </a: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労連</a:t>
            </a:r>
          </a:p>
        </p:txBody>
      </p:sp>
      <p:sp>
        <p:nvSpPr>
          <p:cNvPr id="114" name="テキスト ボックス 113">
            <a:extLst>
              <a:ext uri="{FF2B5EF4-FFF2-40B4-BE49-F238E27FC236}">
                <a16:creationId xmlns:a16="http://schemas.microsoft.com/office/drawing/2014/main" id="{08902E41-BD11-C2FC-C804-9593A7000EC6}"/>
              </a:ext>
            </a:extLst>
          </p:cNvPr>
          <p:cNvSpPr txBox="1"/>
          <p:nvPr/>
        </p:nvSpPr>
        <p:spPr>
          <a:xfrm>
            <a:off x="923860" y="4762813"/>
            <a:ext cx="1658155"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F497D"/>
                </a:solidFill>
                <a:effectLst>
                  <a:glow rad="127000">
                    <a:prstClr val="white"/>
                  </a:glow>
                </a:effectLst>
                <a:highlight>
                  <a:srgbClr val="FFFF00"/>
                </a:highlight>
                <a:uLnTx/>
                <a:uFillTx/>
                <a:latin typeface="Meiryo UI" panose="020B0604030504040204" pitchFamily="50" charset="-128"/>
                <a:ea typeface="Meiryo UI" panose="020B0604030504040204" pitchFamily="50" charset="-128"/>
                <a:cs typeface="+mn-cs"/>
              </a:rPr>
              <a:t>各カウンターパートとのネットワーキングと</a:t>
            </a:r>
            <a:endParaRPr kumimoji="1" lang="en-US" altLang="ja-JP" sz="1400" b="0" i="0" u="none" strike="noStrike" kern="1200" cap="none" spc="0" normalizeH="0" baseline="0" noProof="0" dirty="0">
              <a:ln>
                <a:noFill/>
              </a:ln>
              <a:solidFill>
                <a:srgbClr val="1F497D"/>
              </a:solidFill>
              <a:effectLst>
                <a:glow rad="127000">
                  <a:prstClr val="white"/>
                </a:glow>
              </a:effectLst>
              <a:highlight>
                <a:srgbClr val="FFFF00"/>
              </a:highligh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1F497D"/>
                </a:solidFill>
                <a:effectLst>
                  <a:glow rad="127000">
                    <a:prstClr val="white"/>
                  </a:glow>
                </a:effectLst>
                <a:highlight>
                  <a:srgbClr val="FFFF00"/>
                </a:highlight>
                <a:uLnTx/>
                <a:uFillTx/>
                <a:latin typeface="Meiryo UI" panose="020B0604030504040204" pitchFamily="50" charset="-128"/>
                <a:ea typeface="Meiryo UI" panose="020B0604030504040204" pitchFamily="50" charset="-128"/>
                <a:cs typeface="+mn-cs"/>
              </a:rPr>
              <a:t>ビジョン訴求</a:t>
            </a:r>
            <a:endParaRPr kumimoji="1" lang="en-US" altLang="ja-JP" sz="1400" b="0" i="0" u="none" strike="noStrike" kern="1200" cap="none" spc="0" normalizeH="0" baseline="0" noProof="0" dirty="0">
              <a:ln>
                <a:noFill/>
              </a:ln>
              <a:solidFill>
                <a:srgbClr val="1F497D"/>
              </a:solidFill>
              <a:effectLst>
                <a:glow rad="127000">
                  <a:prstClr val="white"/>
                </a:glow>
              </a:effectLst>
              <a:highlight>
                <a:srgbClr val="FFFF00"/>
              </a:highlight>
              <a:uLnTx/>
              <a:uFillTx/>
              <a:latin typeface="Meiryo UI" panose="020B0604030504040204" pitchFamily="50" charset="-128"/>
              <a:ea typeface="Meiryo UI" panose="020B0604030504040204" pitchFamily="50" charset="-128"/>
              <a:cs typeface="+mn-cs"/>
            </a:endParaRPr>
          </a:p>
        </p:txBody>
      </p:sp>
      <p:sp>
        <p:nvSpPr>
          <p:cNvPr id="105" name="正方形/長方形 104">
            <a:extLst>
              <a:ext uri="{FF2B5EF4-FFF2-40B4-BE49-F238E27FC236}">
                <a16:creationId xmlns:a16="http://schemas.microsoft.com/office/drawing/2014/main" id="{DE756A06-2968-E02B-6858-1DC2826B0E0C}"/>
              </a:ext>
            </a:extLst>
          </p:cNvPr>
          <p:cNvSpPr/>
          <p:nvPr/>
        </p:nvSpPr>
        <p:spPr>
          <a:xfrm>
            <a:off x="2063359" y="2883336"/>
            <a:ext cx="2588506" cy="1190766"/>
          </a:xfrm>
          <a:prstGeom prst="rect">
            <a:avLst/>
          </a:prstGeom>
          <a:solidFill>
            <a:schemeClr val="bg1"/>
          </a:solidFill>
          <a:ln>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22" name="矢印: 右 21">
            <a:extLst>
              <a:ext uri="{FF2B5EF4-FFF2-40B4-BE49-F238E27FC236}">
                <a16:creationId xmlns:a16="http://schemas.microsoft.com/office/drawing/2014/main" id="{8628BEE6-9C5B-B1BA-2890-D71EB6DD4BBC}"/>
              </a:ext>
            </a:extLst>
          </p:cNvPr>
          <p:cNvSpPr/>
          <p:nvPr/>
        </p:nvSpPr>
        <p:spPr>
          <a:xfrm>
            <a:off x="4717770" y="4988384"/>
            <a:ext cx="2114613" cy="328417"/>
          </a:xfrm>
          <a:prstGeom prst="rightArrow">
            <a:avLst>
              <a:gd name="adj1" fmla="val 100000"/>
              <a:gd name="adj2" fmla="val 4261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 name="テキスト ボックス 10">
            <a:extLst>
              <a:ext uri="{FF2B5EF4-FFF2-40B4-BE49-F238E27FC236}">
                <a16:creationId xmlns:a16="http://schemas.microsoft.com/office/drawing/2014/main" id="{758D22E4-61BB-79DB-5BA4-E7B467F9043A}"/>
              </a:ext>
            </a:extLst>
          </p:cNvPr>
          <p:cNvSpPr txBox="1"/>
          <p:nvPr/>
        </p:nvSpPr>
        <p:spPr>
          <a:xfrm>
            <a:off x="4839411" y="5257060"/>
            <a:ext cx="1787622"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4F81BD">
                    <a:lumMod val="50000"/>
                  </a:srgbClr>
                </a:solidFill>
                <a:effectLst>
                  <a:glow rad="127000">
                    <a:prstClr val="white"/>
                  </a:glow>
                </a:effectLst>
                <a:highlight>
                  <a:srgbClr val="FFFF00"/>
                </a:highlight>
                <a:uLnTx/>
                <a:uFillTx/>
                <a:latin typeface="Meiryo UI" panose="020B0604030504040204" pitchFamily="50" charset="-128"/>
                <a:ea typeface="Meiryo UI" panose="020B0604030504040204" pitchFamily="50" charset="-128"/>
                <a:cs typeface="+mn-cs"/>
              </a:rPr>
              <a:t>20</a:t>
            </a:r>
            <a:r>
              <a:rPr kumimoji="1" lang="ja-JP" altLang="en-US" sz="1400" b="0" i="0" u="none" strike="noStrike" kern="1200" cap="none" spc="0" normalizeH="0" baseline="0" noProof="0" dirty="0">
                <a:ln>
                  <a:noFill/>
                </a:ln>
                <a:solidFill>
                  <a:srgbClr val="4F81BD">
                    <a:lumMod val="50000"/>
                  </a:srgbClr>
                </a:solidFill>
                <a:effectLst>
                  <a:glow rad="127000">
                    <a:prstClr val="white"/>
                  </a:glow>
                </a:effectLst>
                <a:highlight>
                  <a:srgbClr val="FFFF00"/>
                </a:highlight>
                <a:uLnTx/>
                <a:uFillTx/>
                <a:latin typeface="Meiryo UI" panose="020B0604030504040204" pitchFamily="50" charset="-128"/>
                <a:ea typeface="Meiryo UI" panose="020B0604030504040204" pitchFamily="50" charset="-128"/>
                <a:cs typeface="+mn-cs"/>
              </a:rPr>
              <a:t>・</a:t>
            </a:r>
            <a:r>
              <a:rPr kumimoji="1" lang="en-US" altLang="ja-JP" sz="1400" b="0" i="0" u="none" strike="noStrike" kern="1200" cap="none" spc="0" normalizeH="0" baseline="0" noProof="0" dirty="0">
                <a:ln>
                  <a:noFill/>
                </a:ln>
                <a:solidFill>
                  <a:srgbClr val="4F81BD">
                    <a:lumMod val="50000"/>
                  </a:srgbClr>
                </a:solidFill>
                <a:effectLst>
                  <a:glow rad="127000">
                    <a:prstClr val="white"/>
                  </a:glow>
                </a:effectLst>
                <a:highlight>
                  <a:srgbClr val="FFFF00"/>
                </a:highlight>
                <a:uLnTx/>
                <a:uFillTx/>
                <a:latin typeface="Meiryo UI" panose="020B0604030504040204" pitchFamily="50" charset="-128"/>
                <a:ea typeface="Meiryo UI" panose="020B0604030504040204" pitchFamily="50" charset="-128"/>
                <a:cs typeface="+mn-cs"/>
              </a:rPr>
              <a:t>30</a:t>
            </a:r>
            <a:r>
              <a:rPr kumimoji="1" lang="ja-JP" altLang="en-US" sz="1400" b="0" i="0" u="none" strike="noStrike" kern="1200" cap="none" spc="0" normalizeH="0" baseline="0" noProof="0" dirty="0">
                <a:ln>
                  <a:noFill/>
                </a:ln>
                <a:solidFill>
                  <a:srgbClr val="4F81BD">
                    <a:lumMod val="50000"/>
                  </a:srgbClr>
                </a:solidFill>
                <a:effectLst>
                  <a:glow rad="127000">
                    <a:prstClr val="white"/>
                  </a:glow>
                </a:effectLst>
                <a:highlight>
                  <a:srgbClr val="FFFF00"/>
                </a:highlight>
                <a:uLnTx/>
                <a:uFillTx/>
                <a:latin typeface="Meiryo UI" panose="020B0604030504040204" pitchFamily="50" charset="-128"/>
                <a:ea typeface="Meiryo UI" panose="020B0604030504040204" pitchFamily="50" charset="-128"/>
                <a:cs typeface="+mn-cs"/>
              </a:rPr>
              <a:t>ビジョン</a:t>
            </a:r>
            <a:endParaRPr kumimoji="1" lang="en-US" altLang="ja-JP" sz="1400" b="0" i="0" u="none" strike="noStrike" kern="1200" cap="none" spc="0" normalizeH="0" baseline="0" noProof="0" dirty="0">
              <a:ln>
                <a:noFill/>
              </a:ln>
              <a:solidFill>
                <a:srgbClr val="4F81BD">
                  <a:lumMod val="50000"/>
                </a:srgbClr>
              </a:solidFill>
              <a:effectLst>
                <a:glow rad="127000">
                  <a:prstClr val="white"/>
                </a:glow>
              </a:effectLst>
              <a:highlight>
                <a:srgbClr val="FFFF00"/>
              </a:highligh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srgbClr val="4F81BD">
                  <a:lumMod val="50000"/>
                </a:srgbClr>
              </a:solidFill>
              <a:effectLst>
                <a:glow rad="127000">
                  <a:prstClr val="white"/>
                </a:glow>
              </a:effectLst>
              <a:highlight>
                <a:srgbClr val="FFFF00"/>
              </a:highligh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4F81BD">
                    <a:lumMod val="50000"/>
                  </a:srgbClr>
                </a:solidFill>
                <a:effectLst>
                  <a:glow rad="127000">
                    <a:prstClr val="white"/>
                  </a:glow>
                </a:effectLst>
                <a:highlight>
                  <a:srgbClr val="FFFF00"/>
                </a:highlight>
                <a:uLnTx/>
                <a:uFillTx/>
                <a:latin typeface="Meiryo UI" panose="020B0604030504040204" pitchFamily="50" charset="-128"/>
                <a:ea typeface="Meiryo UI" panose="020B0604030504040204" pitchFamily="50" charset="-128"/>
                <a:cs typeface="+mn-cs"/>
              </a:rPr>
              <a:t>各層での訴求</a:t>
            </a:r>
            <a:endParaRPr kumimoji="1" lang="en-US" altLang="ja-JP" sz="1400" b="0" i="0" u="none" strike="noStrike" kern="1200" cap="none" spc="0" normalizeH="0" baseline="0" noProof="0" dirty="0">
              <a:ln>
                <a:noFill/>
              </a:ln>
              <a:solidFill>
                <a:srgbClr val="4F81BD">
                  <a:lumMod val="50000"/>
                </a:srgbClr>
              </a:solidFill>
              <a:effectLst>
                <a:glow rad="127000">
                  <a:prstClr val="white"/>
                </a:glow>
              </a:effectLst>
              <a:highlight>
                <a:srgbClr val="FFFF00"/>
              </a:highligh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srgbClr val="4F81BD">
                  <a:lumMod val="50000"/>
                </a:srgbClr>
              </a:solidFill>
              <a:effectLst>
                <a:glow rad="127000">
                  <a:prstClr val="white"/>
                </a:glow>
              </a:effectLst>
              <a:highlight>
                <a:srgbClr val="FFFF00"/>
              </a:highligh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4F81BD">
                    <a:lumMod val="50000"/>
                  </a:srgbClr>
                </a:solidFill>
                <a:effectLst>
                  <a:glow rad="127000">
                    <a:prstClr val="white"/>
                  </a:glow>
                </a:effectLst>
                <a:highlight>
                  <a:srgbClr val="FFFF00"/>
                </a:highligh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srgbClr val="4F81BD">
                    <a:lumMod val="50000"/>
                  </a:srgbClr>
                </a:solidFill>
                <a:effectLst>
                  <a:glow rad="127000">
                    <a:prstClr val="white"/>
                  </a:glow>
                </a:effectLst>
                <a:highlight>
                  <a:srgbClr val="FFFF00"/>
                </a:highlight>
                <a:uLnTx/>
                <a:uFillTx/>
                <a:latin typeface="Meiryo UI" panose="020B0604030504040204" pitchFamily="50" charset="-128"/>
                <a:ea typeface="Meiryo UI" panose="020B0604030504040204" pitchFamily="50" charset="-128"/>
                <a:cs typeface="+mn-cs"/>
              </a:rPr>
              <a:t>単組・労連・総連</a:t>
            </a:r>
            <a:r>
              <a:rPr kumimoji="1" lang="en-US" altLang="ja-JP" sz="1400" b="0"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rPr>
              <a:t>)</a:t>
            </a:r>
            <a:endParaRPr kumimoji="1" lang="ja-JP" altLang="en-US" sz="1400" b="0" i="0" u="none" strike="noStrike" kern="1200" cap="none" spc="0" normalizeH="0" baseline="0" noProof="0" dirty="0">
              <a:ln>
                <a:noFill/>
              </a:ln>
              <a:solidFill>
                <a:srgbClr val="4F81B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endParaRPr>
          </a:p>
        </p:txBody>
      </p:sp>
      <p:sp>
        <p:nvSpPr>
          <p:cNvPr id="14" name="正方形/長方形 13">
            <a:extLst>
              <a:ext uri="{FF2B5EF4-FFF2-40B4-BE49-F238E27FC236}">
                <a16:creationId xmlns:a16="http://schemas.microsoft.com/office/drawing/2014/main" id="{7DFA87BB-4098-D102-E728-A3A3B2F0ED8F}"/>
              </a:ext>
            </a:extLst>
          </p:cNvPr>
          <p:cNvSpPr/>
          <p:nvPr/>
        </p:nvSpPr>
        <p:spPr>
          <a:xfrm>
            <a:off x="6698980" y="5983074"/>
            <a:ext cx="2205880" cy="414000"/>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経営者団体</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自工会・部工会など</a:t>
            </a:r>
            <a:endParaRPr kumimoji="1" lang="ja-JP" altLang="en-US" sz="11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117" name="矢印: 右 116">
            <a:extLst>
              <a:ext uri="{FF2B5EF4-FFF2-40B4-BE49-F238E27FC236}">
                <a16:creationId xmlns:a16="http://schemas.microsoft.com/office/drawing/2014/main" id="{F22F01C4-0F62-6926-7044-015BB382888A}"/>
              </a:ext>
            </a:extLst>
          </p:cNvPr>
          <p:cNvSpPr/>
          <p:nvPr/>
        </p:nvSpPr>
        <p:spPr>
          <a:xfrm rot="5400000">
            <a:off x="2153801" y="1662942"/>
            <a:ext cx="1106723" cy="796108"/>
          </a:xfrm>
          <a:prstGeom prst="rightArrow">
            <a:avLst>
              <a:gd name="adj1" fmla="val 100000"/>
              <a:gd name="adj2" fmla="val 5690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02" name="正方形/長方形 101">
            <a:extLst>
              <a:ext uri="{FF2B5EF4-FFF2-40B4-BE49-F238E27FC236}">
                <a16:creationId xmlns:a16="http://schemas.microsoft.com/office/drawing/2014/main" id="{4A5C2637-3634-E77A-66D3-D6BEE42317E1}"/>
              </a:ext>
            </a:extLst>
          </p:cNvPr>
          <p:cNvSpPr/>
          <p:nvPr/>
        </p:nvSpPr>
        <p:spPr>
          <a:xfrm>
            <a:off x="254893" y="1492758"/>
            <a:ext cx="3810209" cy="439338"/>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国際労働団体</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IndustriALL</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UNI</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など</a:t>
            </a:r>
            <a:endPar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118" name="テキスト ボックス 117">
            <a:extLst>
              <a:ext uri="{FF2B5EF4-FFF2-40B4-BE49-F238E27FC236}">
                <a16:creationId xmlns:a16="http://schemas.microsoft.com/office/drawing/2014/main" id="{D348E4D3-365B-7C6D-9C13-62C8DE4614B3}"/>
              </a:ext>
            </a:extLst>
          </p:cNvPr>
          <p:cNvSpPr txBox="1"/>
          <p:nvPr/>
        </p:nvSpPr>
        <p:spPr>
          <a:xfrm>
            <a:off x="2044893" y="1979537"/>
            <a:ext cx="133501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lumMod val="75000"/>
                    <a:lumOff val="25000"/>
                  </a:prstClr>
                </a:solidFill>
                <a:effectLst>
                  <a:glow rad="127000">
                    <a:prstClr val="white"/>
                  </a:glow>
                </a:effectLst>
                <a:uLnTx/>
                <a:uFillTx/>
                <a:latin typeface="Meiryo UI" panose="020B0604030504040204" pitchFamily="50" charset="-128"/>
                <a:ea typeface="Meiryo UI" panose="020B0604030504040204" pitchFamily="50" charset="-128"/>
                <a:cs typeface="+mn-cs"/>
              </a:rPr>
              <a:t>連携</a:t>
            </a:r>
          </a:p>
        </p:txBody>
      </p:sp>
      <p:grpSp>
        <p:nvGrpSpPr>
          <p:cNvPr id="124" name="グループ化 123">
            <a:extLst>
              <a:ext uri="{FF2B5EF4-FFF2-40B4-BE49-F238E27FC236}">
                <a16:creationId xmlns:a16="http://schemas.microsoft.com/office/drawing/2014/main" id="{492D4289-A895-08D3-BD15-C64197F296E7}"/>
              </a:ext>
            </a:extLst>
          </p:cNvPr>
          <p:cNvGrpSpPr/>
          <p:nvPr/>
        </p:nvGrpSpPr>
        <p:grpSpPr>
          <a:xfrm>
            <a:off x="1550948" y="771605"/>
            <a:ext cx="6748403" cy="266478"/>
            <a:chOff x="2296385" y="503249"/>
            <a:chExt cx="6748403" cy="266478"/>
          </a:xfrm>
        </p:grpSpPr>
        <p:sp>
          <p:nvSpPr>
            <p:cNvPr id="119" name="矢印: 右 118">
              <a:extLst>
                <a:ext uri="{FF2B5EF4-FFF2-40B4-BE49-F238E27FC236}">
                  <a16:creationId xmlns:a16="http://schemas.microsoft.com/office/drawing/2014/main" id="{10F32DBF-AEA2-B621-09A9-682AE17A8BB7}"/>
                </a:ext>
              </a:extLst>
            </p:cNvPr>
            <p:cNvSpPr/>
            <p:nvPr/>
          </p:nvSpPr>
          <p:spPr>
            <a:xfrm>
              <a:off x="5417305" y="529938"/>
              <a:ext cx="1088783" cy="203474"/>
            </a:xfrm>
            <a:prstGeom prst="rightArrow">
              <a:avLst>
                <a:gd name="adj1" fmla="val 100000"/>
                <a:gd name="adj2"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0" name="矢印: 右 119">
              <a:extLst>
                <a:ext uri="{FF2B5EF4-FFF2-40B4-BE49-F238E27FC236}">
                  <a16:creationId xmlns:a16="http://schemas.microsoft.com/office/drawing/2014/main" id="{DE062619-B39E-5B13-DCD7-730A2157F9AD}"/>
                </a:ext>
              </a:extLst>
            </p:cNvPr>
            <p:cNvSpPr/>
            <p:nvPr/>
          </p:nvSpPr>
          <p:spPr>
            <a:xfrm>
              <a:off x="2296385" y="521892"/>
              <a:ext cx="1088783" cy="203474"/>
            </a:xfrm>
            <a:prstGeom prst="rightArrow">
              <a:avLst>
                <a:gd name="adj1" fmla="val 100000"/>
                <a:gd name="adj2"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1" name="テキスト ボックス 120">
              <a:extLst>
                <a:ext uri="{FF2B5EF4-FFF2-40B4-BE49-F238E27FC236}">
                  <a16:creationId xmlns:a16="http://schemas.microsoft.com/office/drawing/2014/main" id="{FE5BFC10-7CD6-CF3B-95F0-FE20E5A0D375}"/>
                </a:ext>
              </a:extLst>
            </p:cNvPr>
            <p:cNvSpPr txBox="1"/>
            <p:nvPr/>
          </p:nvSpPr>
          <p:spPr>
            <a:xfrm>
              <a:off x="3388005" y="503249"/>
              <a:ext cx="165421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rPr>
                <a:t>ビジョン実現に向けた活動</a:t>
              </a:r>
            </a:p>
          </p:txBody>
        </p:sp>
        <p:sp>
          <p:nvSpPr>
            <p:cNvPr id="123" name="テキスト ボックス 122">
              <a:extLst>
                <a:ext uri="{FF2B5EF4-FFF2-40B4-BE49-F238E27FC236}">
                  <a16:creationId xmlns:a16="http://schemas.microsoft.com/office/drawing/2014/main" id="{BD18EA19-309A-EE26-1DC1-C0BAB6D81A2D}"/>
                </a:ext>
              </a:extLst>
            </p:cNvPr>
            <p:cNvSpPr txBox="1"/>
            <p:nvPr/>
          </p:nvSpPr>
          <p:spPr>
            <a:xfrm>
              <a:off x="6555033" y="508117"/>
              <a:ext cx="248975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white"/>
                  </a:solidFill>
                  <a:effectLst>
                    <a:glow rad="127000">
                      <a:srgbClr val="4F81BD"/>
                    </a:glow>
                  </a:effectLst>
                  <a:uLnTx/>
                  <a:uFillTx/>
                  <a:latin typeface="Meiryo UI" panose="020B0604030504040204" pitchFamily="50" charset="-128"/>
                  <a:ea typeface="Meiryo UI" panose="020B0604030504040204" pitchFamily="50" charset="-128"/>
                  <a:cs typeface="+mn-cs"/>
                </a:rPr>
                <a:t>ビジョン実現に向けた活動ののゴール</a:t>
              </a:r>
              <a:endParaRPr kumimoji="1" lang="en-US" altLang="ja-JP" sz="1100" b="0" i="0" u="none" strike="noStrike" kern="1200" cap="none" spc="0" normalizeH="0" baseline="0" noProof="0" dirty="0">
                <a:ln>
                  <a:noFill/>
                </a:ln>
                <a:solidFill>
                  <a:prstClr val="white"/>
                </a:solidFill>
                <a:effectLst>
                  <a:glow rad="127000">
                    <a:srgbClr val="4F81BD"/>
                  </a:glow>
                </a:effectLst>
                <a:uLnTx/>
                <a:uFillTx/>
                <a:latin typeface="Meiryo UI" panose="020B0604030504040204" pitchFamily="50" charset="-128"/>
                <a:ea typeface="Meiryo UI" panose="020B0604030504040204" pitchFamily="50" charset="-128"/>
                <a:cs typeface="+mn-cs"/>
              </a:endParaRPr>
            </a:p>
          </p:txBody>
        </p:sp>
      </p:grpSp>
      <p:sp>
        <p:nvSpPr>
          <p:cNvPr id="128" name="テキスト ボックス 127">
            <a:extLst>
              <a:ext uri="{FF2B5EF4-FFF2-40B4-BE49-F238E27FC236}">
                <a16:creationId xmlns:a16="http://schemas.microsoft.com/office/drawing/2014/main" id="{19914454-3745-3734-7855-C0C338B15229}"/>
              </a:ext>
            </a:extLst>
          </p:cNvPr>
          <p:cNvSpPr txBox="1"/>
          <p:nvPr/>
        </p:nvSpPr>
        <p:spPr>
          <a:xfrm>
            <a:off x="4695117" y="1197327"/>
            <a:ext cx="1030264"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労働者側</a:t>
            </a:r>
          </a:p>
        </p:txBody>
      </p:sp>
      <p:sp>
        <p:nvSpPr>
          <p:cNvPr id="129" name="テキスト ボックス 128">
            <a:extLst>
              <a:ext uri="{FF2B5EF4-FFF2-40B4-BE49-F238E27FC236}">
                <a16:creationId xmlns:a16="http://schemas.microsoft.com/office/drawing/2014/main" id="{2D96AD19-4D3B-9E77-407F-1D62089F41DE}"/>
              </a:ext>
            </a:extLst>
          </p:cNvPr>
          <p:cNvSpPr txBox="1"/>
          <p:nvPr/>
        </p:nvSpPr>
        <p:spPr>
          <a:xfrm>
            <a:off x="5743957" y="1197327"/>
            <a:ext cx="103026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使用者側</a:t>
            </a:r>
          </a:p>
        </p:txBody>
      </p:sp>
      <p:sp>
        <p:nvSpPr>
          <p:cNvPr id="36" name="矢印: 左右 35">
            <a:extLst>
              <a:ext uri="{FF2B5EF4-FFF2-40B4-BE49-F238E27FC236}">
                <a16:creationId xmlns:a16="http://schemas.microsoft.com/office/drawing/2014/main" id="{9F6323F8-AFA9-E432-C44F-54C32424623E}"/>
              </a:ext>
            </a:extLst>
          </p:cNvPr>
          <p:cNvSpPr/>
          <p:nvPr/>
        </p:nvSpPr>
        <p:spPr>
          <a:xfrm rot="10800000">
            <a:off x="5287617" y="3480500"/>
            <a:ext cx="2403340" cy="264652"/>
          </a:xfrm>
          <a:prstGeom prst="leftRightArrow">
            <a:avLst>
              <a:gd name="adj1" fmla="val 100000"/>
              <a:gd name="adj2"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3" name="正方形/長方形 72">
            <a:extLst>
              <a:ext uri="{FF2B5EF4-FFF2-40B4-BE49-F238E27FC236}">
                <a16:creationId xmlns:a16="http://schemas.microsoft.com/office/drawing/2014/main" id="{69ED6ECA-6DB3-136D-AA56-C1029214F170}"/>
              </a:ext>
            </a:extLst>
          </p:cNvPr>
          <p:cNvSpPr/>
          <p:nvPr/>
        </p:nvSpPr>
        <p:spPr>
          <a:xfrm>
            <a:off x="2689276" y="3106011"/>
            <a:ext cx="5739107" cy="1520451"/>
          </a:xfrm>
          <a:prstGeom prst="rect">
            <a:avLst/>
          </a:prstGeom>
          <a:solidFill>
            <a:schemeClr val="bg1"/>
          </a:solidFill>
          <a:ln w="19050">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9" name="矢印: 左右 108">
            <a:extLst>
              <a:ext uri="{FF2B5EF4-FFF2-40B4-BE49-F238E27FC236}">
                <a16:creationId xmlns:a16="http://schemas.microsoft.com/office/drawing/2014/main" id="{5FCDBAA3-5CBC-62D2-EF82-993156643685}"/>
              </a:ext>
            </a:extLst>
          </p:cNvPr>
          <p:cNvSpPr/>
          <p:nvPr/>
        </p:nvSpPr>
        <p:spPr>
          <a:xfrm rot="10800000">
            <a:off x="4790667" y="3435371"/>
            <a:ext cx="1936522" cy="291519"/>
          </a:xfrm>
          <a:prstGeom prst="leftRightArrow">
            <a:avLst>
              <a:gd name="adj1" fmla="val 100000"/>
              <a:gd name="adj2"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7" name="テキスト ボックス 36">
            <a:extLst>
              <a:ext uri="{FF2B5EF4-FFF2-40B4-BE49-F238E27FC236}">
                <a16:creationId xmlns:a16="http://schemas.microsoft.com/office/drawing/2014/main" id="{DD70584D-AFF2-CCE5-0ABE-56718DEE32C3}"/>
              </a:ext>
            </a:extLst>
          </p:cNvPr>
          <p:cNvSpPr txBox="1"/>
          <p:nvPr/>
        </p:nvSpPr>
        <p:spPr>
          <a:xfrm>
            <a:off x="4944867" y="3316471"/>
            <a:ext cx="162342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glow rad="127000">
                    <a:srgbClr val="4F81BD"/>
                  </a:glow>
                </a:effectLst>
                <a:uLnTx/>
                <a:uFillTx/>
                <a:latin typeface="Meiryo UI" panose="020B0604030504040204" pitchFamily="50" charset="-128"/>
                <a:ea typeface="Meiryo UI" panose="020B0604030504040204" pitchFamily="50" charset="-128"/>
                <a:cs typeface="+mn-cs"/>
              </a:rPr>
              <a:t>建設的労使関係</a:t>
            </a:r>
            <a:endParaRPr kumimoji="1" lang="en-US" altLang="ja-JP" sz="1400" b="0" i="0" u="none" strike="noStrike" kern="1200" cap="none" spc="0" normalizeH="0" baseline="0" noProof="0" dirty="0">
              <a:ln>
                <a:noFill/>
              </a:ln>
              <a:solidFill>
                <a:prstClr val="white"/>
              </a:solidFill>
              <a:effectLst>
                <a:glow rad="127000">
                  <a:srgbClr val="4F81BD"/>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glow rad="127000">
                    <a:srgbClr val="4F81BD"/>
                  </a:glow>
                </a:effectLst>
                <a:uLnTx/>
                <a:uFillTx/>
                <a:latin typeface="Meiryo UI" panose="020B0604030504040204" pitchFamily="50" charset="-128"/>
                <a:ea typeface="Meiryo UI" panose="020B0604030504040204" pitchFamily="50" charset="-128"/>
                <a:cs typeface="+mn-cs"/>
              </a:rPr>
              <a:t>理解と共有</a:t>
            </a:r>
            <a:endParaRPr kumimoji="1" lang="en-US" altLang="ja-JP" sz="1400" b="0" i="0" u="none" strike="noStrike" kern="1200" cap="none" spc="0" normalizeH="0" baseline="0" noProof="0" dirty="0">
              <a:ln>
                <a:noFill/>
              </a:ln>
              <a:solidFill>
                <a:prstClr val="white"/>
              </a:solidFill>
              <a:effectLst>
                <a:glow rad="127000">
                  <a:srgbClr val="4F81BD"/>
                </a:glow>
              </a:effectLst>
              <a:uLnTx/>
              <a:uFillTx/>
              <a:latin typeface="Meiryo UI" panose="020B0604030504040204" pitchFamily="50" charset="-128"/>
              <a:ea typeface="Meiryo UI" panose="020B0604030504040204" pitchFamily="50" charset="-128"/>
              <a:cs typeface="+mn-cs"/>
            </a:endParaRPr>
          </a:p>
        </p:txBody>
      </p:sp>
      <p:sp>
        <p:nvSpPr>
          <p:cNvPr id="110" name="矢印: 左右 109">
            <a:extLst>
              <a:ext uri="{FF2B5EF4-FFF2-40B4-BE49-F238E27FC236}">
                <a16:creationId xmlns:a16="http://schemas.microsoft.com/office/drawing/2014/main" id="{5262993B-5E5F-9F65-1626-2EF56BE9980F}"/>
              </a:ext>
            </a:extLst>
          </p:cNvPr>
          <p:cNvSpPr/>
          <p:nvPr/>
        </p:nvSpPr>
        <p:spPr>
          <a:xfrm rot="10800000">
            <a:off x="4790667" y="4004888"/>
            <a:ext cx="1936522" cy="291519"/>
          </a:xfrm>
          <a:prstGeom prst="leftRightArrow">
            <a:avLst>
              <a:gd name="adj1" fmla="val 100000"/>
              <a:gd name="adj2"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9" name="テキスト ボックス 38">
            <a:extLst>
              <a:ext uri="{FF2B5EF4-FFF2-40B4-BE49-F238E27FC236}">
                <a16:creationId xmlns:a16="http://schemas.microsoft.com/office/drawing/2014/main" id="{D303F0B0-E954-AE5A-23B5-A67AF9526E7C}"/>
              </a:ext>
            </a:extLst>
          </p:cNvPr>
          <p:cNvSpPr txBox="1"/>
          <p:nvPr/>
        </p:nvSpPr>
        <p:spPr>
          <a:xfrm>
            <a:off x="5042222" y="3901527"/>
            <a:ext cx="143478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glow rad="127000">
                    <a:srgbClr val="4F81BD"/>
                  </a:glow>
                </a:effectLst>
                <a:uLnTx/>
                <a:uFillTx/>
                <a:latin typeface="Meiryo UI" panose="020B0604030504040204" pitchFamily="50" charset="-128"/>
                <a:ea typeface="Meiryo UI" panose="020B0604030504040204" pitchFamily="50" charset="-128"/>
                <a:cs typeface="+mn-cs"/>
              </a:rPr>
              <a:t>労使対話</a:t>
            </a:r>
            <a:endParaRPr kumimoji="1" lang="en-US" altLang="ja-JP" sz="1400" b="0" i="0" u="none" strike="noStrike" kern="1200" cap="none" spc="0" normalizeH="0" baseline="0" noProof="0" dirty="0">
              <a:ln>
                <a:noFill/>
              </a:ln>
              <a:solidFill>
                <a:prstClr val="white"/>
              </a:solidFill>
              <a:effectLst>
                <a:glow rad="127000">
                  <a:srgbClr val="4F81BD"/>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glow rad="127000">
                    <a:srgbClr val="4F81BD"/>
                  </a:glow>
                </a:effectLst>
                <a:uLnTx/>
                <a:uFillTx/>
                <a:latin typeface="Meiryo UI" panose="020B0604030504040204" pitchFamily="50" charset="-128"/>
                <a:ea typeface="Meiryo UI" panose="020B0604030504040204" pitchFamily="50" charset="-128"/>
                <a:cs typeface="+mn-cs"/>
              </a:rPr>
              <a:t>実践と仕組み化</a:t>
            </a:r>
            <a:endParaRPr kumimoji="1" lang="en-US" altLang="ja-JP" sz="1400" b="0" i="0" u="none" strike="noStrike" kern="1200" cap="none" spc="0" normalizeH="0" baseline="0" noProof="0" dirty="0">
              <a:ln>
                <a:noFill/>
              </a:ln>
              <a:solidFill>
                <a:prstClr val="white"/>
              </a:solidFill>
              <a:effectLst>
                <a:glow rad="127000">
                  <a:srgbClr val="4F81BD"/>
                </a:glow>
              </a:effectLst>
              <a:uLnTx/>
              <a:uFillTx/>
              <a:latin typeface="Meiryo UI" panose="020B0604030504040204" pitchFamily="50" charset="-128"/>
              <a:ea typeface="Meiryo UI" panose="020B0604030504040204" pitchFamily="50" charset="-128"/>
              <a:cs typeface="+mn-cs"/>
            </a:endParaRPr>
          </a:p>
        </p:txBody>
      </p:sp>
      <p:sp>
        <p:nvSpPr>
          <p:cNvPr id="115" name="矢印: 右 114">
            <a:extLst>
              <a:ext uri="{FF2B5EF4-FFF2-40B4-BE49-F238E27FC236}">
                <a16:creationId xmlns:a16="http://schemas.microsoft.com/office/drawing/2014/main" id="{D8474C5E-8872-2205-BCF1-F794AC7FD3BD}"/>
              </a:ext>
            </a:extLst>
          </p:cNvPr>
          <p:cNvSpPr/>
          <p:nvPr/>
        </p:nvSpPr>
        <p:spPr>
          <a:xfrm rot="5400000">
            <a:off x="3017033" y="2732717"/>
            <a:ext cx="1106723" cy="796108"/>
          </a:xfrm>
          <a:prstGeom prst="rightArrow">
            <a:avLst>
              <a:gd name="adj1" fmla="val 100000"/>
              <a:gd name="adj2" fmla="val 5690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77" name="正方形/長方形 76">
            <a:extLst>
              <a:ext uri="{FF2B5EF4-FFF2-40B4-BE49-F238E27FC236}">
                <a16:creationId xmlns:a16="http://schemas.microsoft.com/office/drawing/2014/main" id="{C31ED946-20E2-2718-00E7-00FD4B6B61B8}"/>
              </a:ext>
            </a:extLst>
          </p:cNvPr>
          <p:cNvSpPr/>
          <p:nvPr/>
        </p:nvSpPr>
        <p:spPr>
          <a:xfrm>
            <a:off x="1354836" y="2308291"/>
            <a:ext cx="2730143" cy="439338"/>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労組上部団体</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海外産別</a:t>
            </a:r>
            <a:endPar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107" name="テキスト ボックス 106">
            <a:extLst>
              <a:ext uri="{FF2B5EF4-FFF2-40B4-BE49-F238E27FC236}">
                <a16:creationId xmlns:a16="http://schemas.microsoft.com/office/drawing/2014/main" id="{E4B44C36-3FAE-43AA-B396-623A046FDB6C}"/>
              </a:ext>
            </a:extLst>
          </p:cNvPr>
          <p:cNvSpPr txBox="1"/>
          <p:nvPr/>
        </p:nvSpPr>
        <p:spPr>
          <a:xfrm>
            <a:off x="2031232" y="2858455"/>
            <a:ext cx="99684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労組連合会</a:t>
            </a:r>
          </a:p>
        </p:txBody>
      </p:sp>
      <p:sp>
        <p:nvSpPr>
          <p:cNvPr id="116" name="テキスト ボックス 115">
            <a:extLst>
              <a:ext uri="{FF2B5EF4-FFF2-40B4-BE49-F238E27FC236}">
                <a16:creationId xmlns:a16="http://schemas.microsoft.com/office/drawing/2014/main" id="{951F7370-BF63-7076-F626-42A005E9B559}"/>
              </a:ext>
            </a:extLst>
          </p:cNvPr>
          <p:cNvSpPr txBox="1"/>
          <p:nvPr/>
        </p:nvSpPr>
        <p:spPr>
          <a:xfrm>
            <a:off x="2896385" y="2910362"/>
            <a:ext cx="133501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lumMod val="75000"/>
                    <a:lumOff val="25000"/>
                  </a:prstClr>
                </a:solidFill>
                <a:effectLst>
                  <a:glow rad="127000">
                    <a:prstClr val="white"/>
                  </a:glow>
                </a:effectLst>
                <a:uLnTx/>
                <a:uFillTx/>
                <a:latin typeface="Meiryo UI" panose="020B0604030504040204" pitchFamily="50" charset="-128"/>
                <a:ea typeface="Meiryo UI" panose="020B0604030504040204" pitchFamily="50" charset="-128"/>
                <a:cs typeface="+mn-cs"/>
              </a:rPr>
              <a:t>連携</a:t>
            </a:r>
          </a:p>
        </p:txBody>
      </p:sp>
      <p:sp>
        <p:nvSpPr>
          <p:cNvPr id="108" name="矢印: 右 107">
            <a:extLst>
              <a:ext uri="{FF2B5EF4-FFF2-40B4-BE49-F238E27FC236}">
                <a16:creationId xmlns:a16="http://schemas.microsoft.com/office/drawing/2014/main" id="{DA65E83E-8955-3844-081D-BB1F2866107D}"/>
              </a:ext>
            </a:extLst>
          </p:cNvPr>
          <p:cNvSpPr/>
          <p:nvPr/>
        </p:nvSpPr>
        <p:spPr>
          <a:xfrm rot="16200000">
            <a:off x="2936434" y="4111808"/>
            <a:ext cx="908416" cy="833002"/>
          </a:xfrm>
          <a:prstGeom prst="rightArrow">
            <a:avLst>
              <a:gd name="adj1" fmla="val 100000"/>
              <a:gd name="adj2" fmla="val 4868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0" name="テキスト ボックス 29">
            <a:extLst>
              <a:ext uri="{FF2B5EF4-FFF2-40B4-BE49-F238E27FC236}">
                <a16:creationId xmlns:a16="http://schemas.microsoft.com/office/drawing/2014/main" id="{4A6C8194-6E2D-D012-2172-2091C8A56606}"/>
              </a:ext>
            </a:extLst>
          </p:cNvPr>
          <p:cNvSpPr txBox="1"/>
          <p:nvPr/>
        </p:nvSpPr>
        <p:spPr>
          <a:xfrm>
            <a:off x="2681530" y="4407524"/>
            <a:ext cx="141294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1F497D"/>
                </a:solidFill>
                <a:effectLst>
                  <a:glow rad="127000">
                    <a:prstClr val="white"/>
                  </a:glow>
                </a:effectLst>
                <a:highlight>
                  <a:srgbClr val="FFFF00"/>
                </a:highlight>
                <a:uLnTx/>
                <a:uFillTx/>
                <a:latin typeface="Meiryo UI" panose="020B0604030504040204" pitchFamily="50" charset="-128"/>
                <a:ea typeface="Meiryo UI" panose="020B0604030504040204" pitchFamily="50" charset="-128"/>
                <a:cs typeface="+mn-cs"/>
              </a:rPr>
              <a:t>ネットワーキングと</a:t>
            </a:r>
            <a:endParaRPr kumimoji="1" lang="en-US" altLang="ja-JP" sz="1200" b="0" i="0" u="none" strike="noStrike" kern="1200" cap="none" spc="0" normalizeH="0" baseline="0" noProof="0" dirty="0">
              <a:ln>
                <a:noFill/>
              </a:ln>
              <a:solidFill>
                <a:srgbClr val="1F497D"/>
              </a:solidFill>
              <a:effectLst>
                <a:glow rad="127000">
                  <a:prstClr val="white"/>
                </a:glow>
              </a:effectLst>
              <a:highlight>
                <a:srgbClr val="FFFF00"/>
              </a:highligh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1F497D"/>
                </a:solidFill>
                <a:effectLst>
                  <a:glow rad="127000">
                    <a:prstClr val="white"/>
                  </a:glow>
                </a:effectLst>
                <a:highlight>
                  <a:srgbClr val="FFFF00"/>
                </a:highlight>
                <a:uLnTx/>
                <a:uFillTx/>
                <a:latin typeface="Meiryo UI" panose="020B0604030504040204" pitchFamily="50" charset="-128"/>
                <a:ea typeface="Meiryo UI" panose="020B0604030504040204" pitchFamily="50" charset="-128"/>
                <a:cs typeface="+mn-cs"/>
              </a:rPr>
              <a:t>ビジョン訴求</a:t>
            </a:r>
            <a:endParaRPr kumimoji="1" lang="en-US" altLang="ja-JP" sz="1200" b="0" i="0" u="none" strike="noStrike" kern="1200" cap="none" spc="0" normalizeH="0" baseline="0" noProof="0" dirty="0">
              <a:ln>
                <a:noFill/>
              </a:ln>
              <a:solidFill>
                <a:srgbClr val="1F497D"/>
              </a:solidFill>
              <a:effectLst>
                <a:glow rad="127000">
                  <a:prstClr val="white"/>
                </a:glow>
              </a:effectLst>
              <a:highlight>
                <a:srgbClr val="FFFF00"/>
              </a:highlight>
              <a:uLnTx/>
              <a:uFillTx/>
              <a:latin typeface="Meiryo UI" panose="020B0604030504040204" pitchFamily="50" charset="-128"/>
              <a:ea typeface="Meiryo UI" panose="020B0604030504040204" pitchFamily="50" charset="-128"/>
              <a:cs typeface="+mn-cs"/>
            </a:endParaRPr>
          </a:p>
        </p:txBody>
      </p:sp>
      <p:sp>
        <p:nvSpPr>
          <p:cNvPr id="27" name="矢印: 右 26">
            <a:extLst>
              <a:ext uri="{FF2B5EF4-FFF2-40B4-BE49-F238E27FC236}">
                <a16:creationId xmlns:a16="http://schemas.microsoft.com/office/drawing/2014/main" id="{F1E4FF48-2FF6-FFA0-E337-A69BEAC662E5}"/>
              </a:ext>
            </a:extLst>
          </p:cNvPr>
          <p:cNvSpPr/>
          <p:nvPr/>
        </p:nvSpPr>
        <p:spPr>
          <a:xfrm rot="5400000">
            <a:off x="3903377" y="4364922"/>
            <a:ext cx="818339" cy="506115"/>
          </a:xfrm>
          <a:prstGeom prst="rightArrow">
            <a:avLst>
              <a:gd name="adj1" fmla="val 100000"/>
              <a:gd name="adj2" fmla="val 44159"/>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正方形/長方形 11">
            <a:extLst>
              <a:ext uri="{FF2B5EF4-FFF2-40B4-BE49-F238E27FC236}">
                <a16:creationId xmlns:a16="http://schemas.microsoft.com/office/drawing/2014/main" id="{3FD15957-AFA4-300B-8832-C0DB51929167}"/>
              </a:ext>
            </a:extLst>
          </p:cNvPr>
          <p:cNvSpPr/>
          <p:nvPr/>
        </p:nvSpPr>
        <p:spPr>
          <a:xfrm>
            <a:off x="2872060" y="4947900"/>
            <a:ext cx="1938479" cy="414000"/>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単組</a:t>
            </a:r>
          </a:p>
        </p:txBody>
      </p:sp>
      <p:sp>
        <p:nvSpPr>
          <p:cNvPr id="75" name="正方形/長方形 74">
            <a:extLst>
              <a:ext uri="{FF2B5EF4-FFF2-40B4-BE49-F238E27FC236}">
                <a16:creationId xmlns:a16="http://schemas.microsoft.com/office/drawing/2014/main" id="{6C6EF4C1-A60B-CBC6-5710-C077049A2073}"/>
              </a:ext>
            </a:extLst>
          </p:cNvPr>
          <p:cNvSpPr/>
          <p:nvPr/>
        </p:nvSpPr>
        <p:spPr>
          <a:xfrm>
            <a:off x="2872059" y="3386961"/>
            <a:ext cx="1938479" cy="908416"/>
          </a:xfrm>
          <a:prstGeom prst="rect">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rPr>
              <a:t>労働組合</a:t>
            </a:r>
            <a:endParaRPr kumimoji="1" lang="en-US" altLang="ja-JP" sz="20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endParaRPr>
          </a:p>
        </p:txBody>
      </p:sp>
      <p:sp>
        <p:nvSpPr>
          <p:cNvPr id="17" name="矢印: 右 16">
            <a:extLst>
              <a:ext uri="{FF2B5EF4-FFF2-40B4-BE49-F238E27FC236}">
                <a16:creationId xmlns:a16="http://schemas.microsoft.com/office/drawing/2014/main" id="{E360FAC9-57D4-F2BB-BFD9-B2D1E3ADD324}"/>
              </a:ext>
            </a:extLst>
          </p:cNvPr>
          <p:cNvSpPr/>
          <p:nvPr/>
        </p:nvSpPr>
        <p:spPr>
          <a:xfrm rot="16200000">
            <a:off x="6930179" y="4100565"/>
            <a:ext cx="1106723" cy="796108"/>
          </a:xfrm>
          <a:prstGeom prst="rightArrow">
            <a:avLst>
              <a:gd name="adj1" fmla="val 100000"/>
              <a:gd name="adj2" fmla="val 5690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テキスト ボックス 15">
            <a:extLst>
              <a:ext uri="{FF2B5EF4-FFF2-40B4-BE49-F238E27FC236}">
                <a16:creationId xmlns:a16="http://schemas.microsoft.com/office/drawing/2014/main" id="{2F2E71C4-FA3E-B252-B815-4D138D268894}"/>
              </a:ext>
            </a:extLst>
          </p:cNvPr>
          <p:cNvSpPr txBox="1"/>
          <p:nvPr/>
        </p:nvSpPr>
        <p:spPr>
          <a:xfrm>
            <a:off x="6832383" y="4379580"/>
            <a:ext cx="133501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lumMod val="75000"/>
                    <a:lumOff val="25000"/>
                  </a:prstClr>
                </a:solidFill>
                <a:effectLst>
                  <a:glow rad="127000">
                    <a:prstClr val="white"/>
                  </a:glow>
                </a:effectLst>
                <a:uLnTx/>
                <a:uFillTx/>
                <a:latin typeface="Meiryo UI" panose="020B0604030504040204" pitchFamily="50" charset="-128"/>
                <a:ea typeface="Meiryo UI" panose="020B0604030504040204" pitchFamily="50" charset="-128"/>
                <a:cs typeface="+mn-cs"/>
              </a:rPr>
              <a:t>ビジョン</a:t>
            </a:r>
            <a:endParaRPr kumimoji="1" lang="en-US" altLang="ja-JP" sz="1100" b="0" i="0" u="none" strike="noStrike" kern="1200" cap="none" spc="0" normalizeH="0" baseline="0" noProof="0" dirty="0">
              <a:ln>
                <a:noFill/>
              </a:ln>
              <a:solidFill>
                <a:prstClr val="black">
                  <a:lumMod val="75000"/>
                  <a:lumOff val="25000"/>
                </a:prstClr>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lumMod val="75000"/>
                    <a:lumOff val="25000"/>
                  </a:prstClr>
                </a:solidFill>
                <a:effectLst>
                  <a:glow rad="127000">
                    <a:prstClr val="white"/>
                  </a:glow>
                </a:effectLst>
                <a:uLnTx/>
                <a:uFillTx/>
                <a:latin typeface="Meiryo UI" panose="020B0604030504040204" pitchFamily="50" charset="-128"/>
                <a:ea typeface="Meiryo UI" panose="020B0604030504040204" pitchFamily="50" charset="-128"/>
                <a:cs typeface="+mn-cs"/>
              </a:rPr>
              <a:t>周知</a:t>
            </a:r>
          </a:p>
        </p:txBody>
      </p:sp>
      <p:sp>
        <p:nvSpPr>
          <p:cNvPr id="76" name="正方形/長方形 75">
            <a:extLst>
              <a:ext uri="{FF2B5EF4-FFF2-40B4-BE49-F238E27FC236}">
                <a16:creationId xmlns:a16="http://schemas.microsoft.com/office/drawing/2014/main" id="{B9B55C37-5EA2-8EDA-6691-01F2E4FA4AAA}"/>
              </a:ext>
            </a:extLst>
          </p:cNvPr>
          <p:cNvSpPr/>
          <p:nvPr/>
        </p:nvSpPr>
        <p:spPr>
          <a:xfrm>
            <a:off x="6702620" y="3386961"/>
            <a:ext cx="1537272" cy="917448"/>
          </a:xfrm>
          <a:prstGeom prst="rect">
            <a:avLst/>
          </a:prstGeom>
          <a:solidFill>
            <a:schemeClr val="accent5">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rPr>
              <a:t>経営</a:t>
            </a:r>
            <a:endParaRPr kumimoji="1" lang="en-US" altLang="ja-JP" sz="20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mn-cs"/>
            </a:endParaRPr>
          </a:p>
        </p:txBody>
      </p:sp>
      <p:sp>
        <p:nvSpPr>
          <p:cNvPr id="18" name="正方形/長方形 17">
            <a:extLst>
              <a:ext uri="{FF2B5EF4-FFF2-40B4-BE49-F238E27FC236}">
                <a16:creationId xmlns:a16="http://schemas.microsoft.com/office/drawing/2014/main" id="{542A5768-3EF6-EBEA-5CD1-88F42651E4DD}"/>
              </a:ext>
            </a:extLst>
          </p:cNvPr>
          <p:cNvSpPr/>
          <p:nvPr/>
        </p:nvSpPr>
        <p:spPr>
          <a:xfrm>
            <a:off x="6780150" y="4951155"/>
            <a:ext cx="2049930" cy="414000"/>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各企業</a:t>
            </a:r>
            <a:endParaRPr kumimoji="1" lang="en-US" altLang="ja-JP" sz="14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日本本社</a:t>
            </a:r>
            <a:endParaRPr kumimoji="1" lang="en-US" altLang="ja-JP" sz="10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cxnSp>
        <p:nvCxnSpPr>
          <p:cNvPr id="126" name="直線コネクタ 125">
            <a:extLst>
              <a:ext uri="{FF2B5EF4-FFF2-40B4-BE49-F238E27FC236}">
                <a16:creationId xmlns:a16="http://schemas.microsoft.com/office/drawing/2014/main" id="{DE203E9F-2DDF-8CA5-8F12-94F6F2E26A52}"/>
              </a:ext>
            </a:extLst>
          </p:cNvPr>
          <p:cNvCxnSpPr>
            <a:cxnSpLocks/>
          </p:cNvCxnSpPr>
          <p:nvPr/>
        </p:nvCxnSpPr>
        <p:spPr>
          <a:xfrm>
            <a:off x="5734879" y="1192696"/>
            <a:ext cx="0" cy="5396603"/>
          </a:xfrm>
          <a:prstGeom prst="line">
            <a:avLst/>
          </a:prstGeom>
          <a:ln w="31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B69EEC18-BC2A-2863-9903-E103A5ECDD7D}"/>
              </a:ext>
            </a:extLst>
          </p:cNvPr>
          <p:cNvSpPr/>
          <p:nvPr/>
        </p:nvSpPr>
        <p:spPr>
          <a:xfrm>
            <a:off x="0" y="-1"/>
            <a:ext cx="9144000" cy="480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28" name="直線コネクタ 27">
            <a:extLst>
              <a:ext uri="{FF2B5EF4-FFF2-40B4-BE49-F238E27FC236}">
                <a16:creationId xmlns:a16="http://schemas.microsoft.com/office/drawing/2014/main" id="{B7ECE7F0-2AA7-CEBB-FC8A-006374F14A80}"/>
              </a:ext>
            </a:extLst>
          </p:cNvPr>
          <p:cNvCxnSpPr>
            <a:cxnSpLocks/>
          </p:cNvCxnSpPr>
          <p:nvPr/>
        </p:nvCxnSpPr>
        <p:spPr>
          <a:xfrm>
            <a:off x="-16001" y="480282"/>
            <a:ext cx="9163876" cy="6"/>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6CD8AE4C-D6CD-2104-311A-00F10B43B4D0}"/>
              </a:ext>
            </a:extLst>
          </p:cNvPr>
          <p:cNvCxnSpPr>
            <a:cxnSpLocks/>
          </p:cNvCxnSpPr>
          <p:nvPr/>
        </p:nvCxnSpPr>
        <p:spPr>
          <a:xfrm>
            <a:off x="-19876" y="533289"/>
            <a:ext cx="9163876"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A10D9FA0-E22A-8645-6AC0-E260C80F164C}"/>
              </a:ext>
            </a:extLst>
          </p:cNvPr>
          <p:cNvSpPr txBox="1"/>
          <p:nvPr/>
        </p:nvSpPr>
        <p:spPr>
          <a:xfrm>
            <a:off x="-19876" y="72878"/>
            <a:ext cx="91638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『20</a:t>
            </a: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a:t>
            </a:r>
            <a:r>
              <a:rPr kumimoji="1" lang="en-US" altLang="ja-JP"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30</a:t>
            </a: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ビジョン</a:t>
            </a:r>
            <a:r>
              <a:rPr kumimoji="1" lang="en-US" altLang="ja-JP"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実現活動 進捗イメージ</a:t>
            </a:r>
          </a:p>
        </p:txBody>
      </p:sp>
      <p:sp>
        <p:nvSpPr>
          <p:cNvPr id="33" name="テキスト ボックス 32">
            <a:extLst>
              <a:ext uri="{FF2B5EF4-FFF2-40B4-BE49-F238E27FC236}">
                <a16:creationId xmlns:a16="http://schemas.microsoft.com/office/drawing/2014/main" id="{48F74DA7-7F7D-2FE5-67F5-1B13E389FC7C}"/>
              </a:ext>
            </a:extLst>
          </p:cNvPr>
          <p:cNvSpPr txBox="1"/>
          <p:nvPr/>
        </p:nvSpPr>
        <p:spPr>
          <a:xfrm>
            <a:off x="3001266" y="2938966"/>
            <a:ext cx="556949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70C0"/>
                </a:solidFill>
                <a:effectLst>
                  <a:glow rad="127000">
                    <a:prstClr val="white"/>
                  </a:glow>
                </a:effectLst>
                <a:uLnTx/>
                <a:uFillTx/>
                <a:latin typeface="Meiryo UI" panose="020B0604030504040204" pitchFamily="50" charset="-128"/>
                <a:ea typeface="Meiryo UI" panose="020B0604030504040204" pitchFamily="50" charset="-128"/>
                <a:cs typeface="+mn-cs"/>
              </a:rPr>
              <a:t>日系自動車企業 海外事業体</a:t>
            </a:r>
          </a:p>
        </p:txBody>
      </p:sp>
      <p:sp>
        <p:nvSpPr>
          <p:cNvPr id="4" name="楕円 3">
            <a:extLst>
              <a:ext uri="{FF2B5EF4-FFF2-40B4-BE49-F238E27FC236}">
                <a16:creationId xmlns:a16="http://schemas.microsoft.com/office/drawing/2014/main" id="{C65D388D-4D8E-FE84-D916-6ADA06D0E367}"/>
              </a:ext>
            </a:extLst>
          </p:cNvPr>
          <p:cNvSpPr/>
          <p:nvPr/>
        </p:nvSpPr>
        <p:spPr>
          <a:xfrm>
            <a:off x="991700" y="4316210"/>
            <a:ext cx="1534963" cy="1427588"/>
          </a:xfrm>
          <a:prstGeom prst="ellipse">
            <a:avLst/>
          </a:prstGeom>
          <a:noFill/>
          <a:ln w="762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楕円 4">
            <a:extLst>
              <a:ext uri="{FF2B5EF4-FFF2-40B4-BE49-F238E27FC236}">
                <a16:creationId xmlns:a16="http://schemas.microsoft.com/office/drawing/2014/main" id="{92B2E9FF-E55C-1082-6BD2-E559F4609301}"/>
              </a:ext>
            </a:extLst>
          </p:cNvPr>
          <p:cNvSpPr/>
          <p:nvPr/>
        </p:nvSpPr>
        <p:spPr>
          <a:xfrm>
            <a:off x="4952110" y="4982517"/>
            <a:ext cx="1534963" cy="1427588"/>
          </a:xfrm>
          <a:prstGeom prst="ellipse">
            <a:avLst/>
          </a:prstGeom>
          <a:noFill/>
          <a:ln w="762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楕円 5">
            <a:extLst>
              <a:ext uri="{FF2B5EF4-FFF2-40B4-BE49-F238E27FC236}">
                <a16:creationId xmlns:a16="http://schemas.microsoft.com/office/drawing/2014/main" id="{4544FA05-F66E-DF60-D4EC-3538B893B92D}"/>
              </a:ext>
            </a:extLst>
          </p:cNvPr>
          <p:cNvSpPr/>
          <p:nvPr/>
        </p:nvSpPr>
        <p:spPr>
          <a:xfrm>
            <a:off x="2794695" y="4074101"/>
            <a:ext cx="1154663" cy="1089449"/>
          </a:xfrm>
          <a:prstGeom prst="ellipse">
            <a:avLst/>
          </a:prstGeom>
          <a:noFill/>
          <a:ln w="38100">
            <a:solidFill>
              <a:srgbClr val="FF505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テキスト ボックス 6">
            <a:extLst>
              <a:ext uri="{FF2B5EF4-FFF2-40B4-BE49-F238E27FC236}">
                <a16:creationId xmlns:a16="http://schemas.microsoft.com/office/drawing/2014/main" id="{2C1AEE5A-8B7A-3B0F-300B-7E91D9B87BD8}"/>
              </a:ext>
            </a:extLst>
          </p:cNvPr>
          <p:cNvSpPr txBox="1"/>
          <p:nvPr/>
        </p:nvSpPr>
        <p:spPr>
          <a:xfrm>
            <a:off x="2605408" y="4052825"/>
            <a:ext cx="145666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5050"/>
                </a:solidFill>
                <a:effectLst>
                  <a:glow rad="127000">
                    <a:prstClr val="white"/>
                  </a:glow>
                </a:effectLst>
                <a:uLnTx/>
                <a:uFillTx/>
                <a:latin typeface="Meiryo UI" panose="020B0604030504040204" pitchFamily="50" charset="-128"/>
                <a:ea typeface="Meiryo UI" panose="020B0604030504040204" pitchFamily="50" charset="-128"/>
                <a:cs typeface="+mn-cs"/>
              </a:rPr>
              <a:t>単組数は限定的</a:t>
            </a:r>
          </a:p>
        </p:txBody>
      </p:sp>
      <p:sp>
        <p:nvSpPr>
          <p:cNvPr id="10" name="四角形: 角を丸くする 9">
            <a:extLst>
              <a:ext uri="{FF2B5EF4-FFF2-40B4-BE49-F238E27FC236}">
                <a16:creationId xmlns:a16="http://schemas.microsoft.com/office/drawing/2014/main" id="{CFC5E967-B113-8EC5-5706-F168EB4D655A}"/>
              </a:ext>
            </a:extLst>
          </p:cNvPr>
          <p:cNvSpPr/>
          <p:nvPr/>
        </p:nvSpPr>
        <p:spPr>
          <a:xfrm>
            <a:off x="4026721" y="3254772"/>
            <a:ext cx="2772963" cy="1679391"/>
          </a:xfrm>
          <a:prstGeom prst="roundRect">
            <a:avLst>
              <a:gd name="adj" fmla="val 0"/>
            </a:avLst>
          </a:prstGeom>
          <a:noFill/>
          <a:ln>
            <a:solidFill>
              <a:srgbClr val="FF505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テキスト ボックス 12">
            <a:extLst>
              <a:ext uri="{FF2B5EF4-FFF2-40B4-BE49-F238E27FC236}">
                <a16:creationId xmlns:a16="http://schemas.microsoft.com/office/drawing/2014/main" id="{24EA51D4-2069-C8FC-F676-DAD37ADE258A}"/>
              </a:ext>
            </a:extLst>
          </p:cNvPr>
          <p:cNvSpPr txBox="1"/>
          <p:nvPr/>
        </p:nvSpPr>
        <p:spPr>
          <a:xfrm>
            <a:off x="4553315" y="4376077"/>
            <a:ext cx="2435676"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5050"/>
                </a:solidFill>
                <a:effectLst>
                  <a:glow rad="127000">
                    <a:prstClr val="white"/>
                  </a:glow>
                </a:effectLst>
                <a:highlight>
                  <a:srgbClr val="FFFF00"/>
                </a:highlight>
                <a:uLnTx/>
                <a:uFillTx/>
                <a:latin typeface="Meiryo UI" panose="020B0604030504040204" pitchFamily="50" charset="-128"/>
                <a:ea typeface="Meiryo UI" panose="020B0604030504040204" pitchFamily="50" charset="-128"/>
                <a:cs typeface="+mn-cs"/>
              </a:rPr>
              <a:t>この</a:t>
            </a:r>
            <a:r>
              <a:rPr kumimoji="1" lang="en-US" altLang="ja-JP" sz="1200" b="1" i="0" u="none" strike="noStrike" kern="1200" cap="none" spc="0" normalizeH="0" baseline="0" noProof="0" dirty="0">
                <a:ln>
                  <a:noFill/>
                </a:ln>
                <a:solidFill>
                  <a:srgbClr val="FF5050"/>
                </a:solidFill>
                <a:effectLst>
                  <a:glow rad="127000">
                    <a:prstClr val="white"/>
                  </a:glow>
                </a:effectLst>
                <a:highlight>
                  <a:srgbClr val="FFFF00"/>
                </a:highlight>
                <a:uLnTx/>
                <a:uFillTx/>
                <a:latin typeface="Meiryo UI" panose="020B0604030504040204" pitchFamily="50" charset="-128"/>
                <a:ea typeface="Meiryo UI" panose="020B0604030504040204" pitchFamily="50" charset="-128"/>
                <a:cs typeface="+mn-cs"/>
              </a:rPr>
              <a:t>3</a:t>
            </a:r>
            <a:r>
              <a:rPr kumimoji="1" lang="ja-JP" altLang="en-US" sz="1200" b="1" i="0" u="none" strike="noStrike" kern="1200" cap="none" spc="0" normalizeH="0" baseline="0" noProof="0" dirty="0">
                <a:ln>
                  <a:noFill/>
                </a:ln>
                <a:solidFill>
                  <a:srgbClr val="FF5050"/>
                </a:solidFill>
                <a:effectLst>
                  <a:glow rad="127000">
                    <a:prstClr val="white"/>
                  </a:glow>
                </a:effectLst>
                <a:highlight>
                  <a:srgbClr val="FFFF00"/>
                </a:highlight>
                <a:uLnTx/>
                <a:uFillTx/>
                <a:latin typeface="Meiryo UI" panose="020B0604030504040204" pitchFamily="50" charset="-128"/>
                <a:ea typeface="Meiryo UI" panose="020B0604030504040204" pitchFamily="50" charset="-128"/>
                <a:cs typeface="+mn-cs"/>
              </a:rPr>
              <a:t>つの実現の足掛かりとなる</a:t>
            </a:r>
            <a:endParaRPr kumimoji="1" lang="en-US" altLang="ja-JP" sz="1400" b="1" i="0" u="none" strike="noStrike" kern="1200" cap="none" spc="0" normalizeH="0" baseline="0" noProof="0" dirty="0">
              <a:ln>
                <a:noFill/>
              </a:ln>
              <a:solidFill>
                <a:srgbClr val="FF5050"/>
              </a:solidFill>
              <a:effectLst>
                <a:glow rad="127000">
                  <a:prstClr val="white"/>
                </a:glow>
              </a:effectLst>
              <a:highlight>
                <a:srgbClr val="FFFF00"/>
              </a:highligh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5050"/>
                </a:solidFill>
                <a:effectLst>
                  <a:glow rad="127000">
                    <a:prstClr val="white"/>
                  </a:glow>
                </a:effectLst>
                <a:highlight>
                  <a:srgbClr val="FFFF00"/>
                </a:highlight>
                <a:uLnTx/>
                <a:uFillTx/>
                <a:latin typeface="Meiryo UI" panose="020B0604030504040204" pitchFamily="50" charset="-128"/>
                <a:ea typeface="Meiryo UI" panose="020B0604030504040204" pitchFamily="50" charset="-128"/>
                <a:cs typeface="+mn-cs"/>
              </a:rPr>
              <a:t>「ネットワーク」活動が必須</a:t>
            </a:r>
            <a:endParaRPr kumimoji="1" lang="en-US" altLang="ja-JP" sz="1400" b="1" i="0" u="none" strike="noStrike" kern="1200" cap="none" spc="0" normalizeH="0" baseline="0" noProof="0" dirty="0">
              <a:ln>
                <a:noFill/>
              </a:ln>
              <a:solidFill>
                <a:srgbClr val="FF5050"/>
              </a:solidFill>
              <a:effectLst>
                <a:glow rad="127000">
                  <a:prstClr val="white"/>
                </a:glow>
              </a:effectLst>
              <a:highlight>
                <a:srgbClr val="FFFF00"/>
              </a:highlight>
              <a:uLnTx/>
              <a:uFillTx/>
              <a:latin typeface="Meiryo UI" panose="020B0604030504040204" pitchFamily="50" charset="-128"/>
              <a:ea typeface="Meiryo UI" panose="020B0604030504040204" pitchFamily="50" charset="-128"/>
              <a:cs typeface="+mn-cs"/>
            </a:endParaRPr>
          </a:p>
        </p:txBody>
      </p:sp>
      <p:sp>
        <p:nvSpPr>
          <p:cNvPr id="3" name="テキスト ボックス 2">
            <a:extLst>
              <a:ext uri="{FF2B5EF4-FFF2-40B4-BE49-F238E27FC236}">
                <a16:creationId xmlns:a16="http://schemas.microsoft.com/office/drawing/2014/main" id="{9B1A35EB-FEF2-CA16-55E6-2162A3BEAD02}"/>
              </a:ext>
            </a:extLst>
          </p:cNvPr>
          <p:cNvSpPr txBox="1"/>
          <p:nvPr/>
        </p:nvSpPr>
        <p:spPr>
          <a:xfrm>
            <a:off x="964354" y="4227764"/>
            <a:ext cx="1626406" cy="307777"/>
          </a:xfrm>
          <a:prstGeom prst="rect">
            <a:avLst/>
          </a:prstGeom>
          <a:noFill/>
        </p:spPr>
        <p:txBody>
          <a:bodyPr wrap="square" rtlCol="0">
            <a:spAutoFit/>
          </a:bodyPr>
          <a:lstStyle/>
          <a:p>
            <a:pPr algn="ctr"/>
            <a:r>
              <a:rPr kumimoji="1" lang="en-US" altLang="ja-JP" sz="1400" dirty="0">
                <a:solidFill>
                  <a:schemeClr val="tx2">
                    <a:lumMod val="50000"/>
                  </a:schemeClr>
                </a:solidFill>
                <a:effectLst>
                  <a:glow rad="127000">
                    <a:schemeClr val="bg1"/>
                  </a:glow>
                </a:effectLst>
                <a:latin typeface="Meiryo UI" panose="020B0604030504040204" pitchFamily="50" charset="-128"/>
                <a:ea typeface="Meiryo UI" panose="020B0604030504040204" pitchFamily="50" charset="-128"/>
              </a:rPr>
              <a:t>&lt;</a:t>
            </a:r>
            <a:r>
              <a:rPr kumimoji="1" lang="ja-JP" altLang="en-US" sz="1400" dirty="0">
                <a:solidFill>
                  <a:schemeClr val="tx2">
                    <a:lumMod val="50000"/>
                  </a:schemeClr>
                </a:solidFill>
                <a:effectLst>
                  <a:glow rad="127000">
                    <a:schemeClr val="bg1"/>
                  </a:glow>
                </a:effectLst>
                <a:latin typeface="Meiryo UI" panose="020B0604030504040204" pitchFamily="50" charset="-128"/>
                <a:ea typeface="Meiryo UI" panose="020B0604030504040204" pitchFamily="50" charset="-128"/>
              </a:rPr>
              <a:t>確実に前進</a:t>
            </a:r>
            <a:r>
              <a:rPr kumimoji="1" lang="en-US" altLang="ja-JP" sz="1400" dirty="0">
                <a:solidFill>
                  <a:schemeClr val="tx2">
                    <a:lumMod val="50000"/>
                  </a:schemeClr>
                </a:solidFill>
                <a:effectLst>
                  <a:glow rad="127000">
                    <a:schemeClr val="bg1"/>
                  </a:glow>
                </a:effectLst>
                <a:latin typeface="Meiryo UI" panose="020B0604030504040204" pitchFamily="50" charset="-128"/>
                <a:ea typeface="Meiryo UI" panose="020B0604030504040204" pitchFamily="50" charset="-128"/>
              </a:rPr>
              <a:t>&gt;</a:t>
            </a:r>
            <a:endParaRPr kumimoji="1" lang="ja-JP" altLang="en-US" sz="1400" dirty="0">
              <a:solidFill>
                <a:schemeClr val="tx2">
                  <a:lumMod val="50000"/>
                </a:schemeClr>
              </a:solidFill>
              <a:effectLst>
                <a:glow rad="127000">
                  <a:schemeClr val="bg1"/>
                </a:glow>
              </a:effectLst>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7113AE7C-D6FC-26EC-A342-42B520328AB1}"/>
              </a:ext>
            </a:extLst>
          </p:cNvPr>
          <p:cNvSpPr txBox="1"/>
          <p:nvPr/>
        </p:nvSpPr>
        <p:spPr>
          <a:xfrm>
            <a:off x="4911835" y="4913605"/>
            <a:ext cx="1626406" cy="307777"/>
          </a:xfrm>
          <a:prstGeom prst="rect">
            <a:avLst/>
          </a:prstGeom>
          <a:noFill/>
        </p:spPr>
        <p:txBody>
          <a:bodyPr wrap="square" rtlCol="0">
            <a:spAutoFit/>
          </a:bodyPr>
          <a:lstStyle/>
          <a:p>
            <a:pPr algn="ctr"/>
            <a:r>
              <a:rPr kumimoji="1" lang="en-US" altLang="ja-JP" sz="1400" dirty="0">
                <a:solidFill>
                  <a:schemeClr val="tx2">
                    <a:lumMod val="50000"/>
                  </a:schemeClr>
                </a:solidFill>
                <a:effectLst>
                  <a:glow rad="127000">
                    <a:schemeClr val="bg1"/>
                  </a:glow>
                </a:effectLst>
                <a:latin typeface="Meiryo UI" panose="020B0604030504040204" pitchFamily="50" charset="-128"/>
                <a:ea typeface="Meiryo UI" panose="020B0604030504040204" pitchFamily="50" charset="-128"/>
              </a:rPr>
              <a:t>&lt;</a:t>
            </a:r>
            <a:r>
              <a:rPr kumimoji="1" lang="ja-JP" altLang="en-US" sz="1400" dirty="0">
                <a:solidFill>
                  <a:schemeClr val="tx2">
                    <a:lumMod val="50000"/>
                  </a:schemeClr>
                </a:solidFill>
                <a:effectLst>
                  <a:glow rad="127000">
                    <a:schemeClr val="bg1"/>
                  </a:glow>
                </a:effectLst>
                <a:latin typeface="Meiryo UI" panose="020B0604030504040204" pitchFamily="50" charset="-128"/>
                <a:ea typeface="Meiryo UI" panose="020B0604030504040204" pitchFamily="50" charset="-128"/>
              </a:rPr>
              <a:t>確実に前進</a:t>
            </a:r>
            <a:r>
              <a:rPr kumimoji="1" lang="en-US" altLang="ja-JP" sz="1400" dirty="0">
                <a:solidFill>
                  <a:schemeClr val="tx2">
                    <a:lumMod val="50000"/>
                  </a:schemeClr>
                </a:solidFill>
                <a:effectLst>
                  <a:glow rad="127000">
                    <a:schemeClr val="bg1"/>
                  </a:glow>
                </a:effectLst>
                <a:latin typeface="Meiryo UI" panose="020B0604030504040204" pitchFamily="50" charset="-128"/>
                <a:ea typeface="Meiryo UI" panose="020B0604030504040204" pitchFamily="50" charset="-128"/>
              </a:rPr>
              <a:t>&gt;</a:t>
            </a:r>
            <a:endParaRPr kumimoji="1" lang="ja-JP" altLang="en-US" sz="1400" dirty="0">
              <a:solidFill>
                <a:schemeClr val="tx2">
                  <a:lumMod val="50000"/>
                </a:schemeClr>
              </a:solidFill>
              <a:effectLst>
                <a:glow rad="127000">
                  <a:schemeClr val="bg1"/>
                </a:glow>
              </a:effectLst>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81788297-5E5F-84ED-80F8-6CA71888A964}"/>
              </a:ext>
            </a:extLst>
          </p:cNvPr>
          <p:cNvSpPr txBox="1"/>
          <p:nvPr/>
        </p:nvSpPr>
        <p:spPr>
          <a:xfrm>
            <a:off x="3772517" y="4358289"/>
            <a:ext cx="107111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glow rad="127000">
                    <a:srgbClr val="4F81BD"/>
                  </a:glow>
                </a:effectLst>
                <a:uLnTx/>
                <a:uFillTx/>
                <a:latin typeface="Meiryo UI" panose="020B0604030504040204" pitchFamily="50" charset="-128"/>
                <a:ea typeface="Meiryo UI" panose="020B0604030504040204" pitchFamily="50" charset="-128"/>
                <a:cs typeface="+mn-cs"/>
              </a:rPr>
              <a:t>一番の</a:t>
            </a:r>
            <a:endParaRPr kumimoji="1" lang="en-US" altLang="ja-JP" sz="1400" b="0" i="0" u="none" strike="noStrike" kern="1200" cap="none" spc="0" normalizeH="0" baseline="0" noProof="0" dirty="0">
              <a:ln>
                <a:noFill/>
              </a:ln>
              <a:solidFill>
                <a:prstClr val="white"/>
              </a:solidFill>
              <a:effectLst>
                <a:glow rad="127000">
                  <a:srgbClr val="4F81BD"/>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glow rad="127000">
                    <a:srgbClr val="4F81BD"/>
                  </a:glow>
                </a:effectLst>
                <a:uLnTx/>
                <a:uFillTx/>
                <a:latin typeface="Meiryo UI" panose="020B0604030504040204" pitchFamily="50" charset="-128"/>
                <a:ea typeface="Meiryo UI" panose="020B0604030504040204" pitchFamily="50" charset="-128"/>
                <a:cs typeface="+mn-cs"/>
              </a:rPr>
              <a:t>相談相手</a:t>
            </a:r>
            <a:endParaRPr kumimoji="1" lang="en-US" altLang="ja-JP" sz="1400" b="0" i="0" u="none" strike="noStrike" kern="1200" cap="none" spc="0" normalizeH="0" baseline="0" noProof="0" dirty="0">
              <a:ln>
                <a:noFill/>
              </a:ln>
              <a:solidFill>
                <a:prstClr val="white"/>
              </a:solidFill>
              <a:effectLst>
                <a:glow rad="127000">
                  <a:srgbClr val="4F81BD"/>
                </a:glow>
              </a:effectLst>
              <a:uLnTx/>
              <a:uFillTx/>
              <a:latin typeface="Meiryo UI" panose="020B0604030504040204" pitchFamily="50" charset="-128"/>
              <a:ea typeface="Meiryo UI" panose="020B0604030504040204" pitchFamily="50" charset="-128"/>
              <a:cs typeface="+mn-cs"/>
            </a:endParaRPr>
          </a:p>
        </p:txBody>
      </p:sp>
      <p:sp>
        <p:nvSpPr>
          <p:cNvPr id="32" name="正方形/長方形 31">
            <a:extLst>
              <a:ext uri="{FF2B5EF4-FFF2-40B4-BE49-F238E27FC236}">
                <a16:creationId xmlns:a16="http://schemas.microsoft.com/office/drawing/2014/main" id="{25E2DF0D-B048-6F8A-B9A2-9028FE99F59A}"/>
              </a:ext>
            </a:extLst>
          </p:cNvPr>
          <p:cNvSpPr/>
          <p:nvPr/>
        </p:nvSpPr>
        <p:spPr>
          <a:xfrm>
            <a:off x="8572500" y="0"/>
            <a:ext cx="571500" cy="471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９</a:t>
            </a:r>
          </a:p>
        </p:txBody>
      </p:sp>
    </p:spTree>
    <p:extLst>
      <p:ext uri="{BB962C8B-B14F-4D97-AF65-F5344CB8AC3E}">
        <p14:creationId xmlns:p14="http://schemas.microsoft.com/office/powerpoint/2010/main" val="363289968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910410EA9167ED48B59D8397B00F883D" ma:contentTypeVersion="2" ma:contentTypeDescription="新しいドキュメントを作成します。" ma:contentTypeScope="" ma:versionID="d9b55a7766a215474967a186696fb896">
  <xsd:schema xmlns:xsd="http://www.w3.org/2001/XMLSchema" xmlns:xs="http://www.w3.org/2001/XMLSchema" xmlns:p="http://schemas.microsoft.com/office/2006/metadata/properties" xmlns:ns3="cfefe420-92a3-4506-af81-efee9a3805b6" targetNamespace="http://schemas.microsoft.com/office/2006/metadata/properties" ma:root="true" ma:fieldsID="823f1f22688648f4466e50290544cd0e" ns3:_="">
    <xsd:import namespace="cfefe420-92a3-4506-af81-efee9a3805b6"/>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efe420-92a3-4506-af81-efee9a3805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2721F4-B387-4F43-B68C-73A5E907D3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efe420-92a3-4506-af81-efee9a3805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222DBF-F750-4213-9B51-E3EC650C8149}">
  <ds:schemaRefs>
    <ds:schemaRef ds:uri="http://purl.org/dc/elements/1.1/"/>
    <ds:schemaRef ds:uri="http://purl.org/dc/terms/"/>
    <ds:schemaRef ds:uri="http://schemas.openxmlformats.org/package/2006/metadata/core-properties"/>
    <ds:schemaRef ds:uri="http://schemas.microsoft.com/office/infopath/2007/PartnerControls"/>
    <ds:schemaRef ds:uri="cfefe420-92a3-4506-af81-efee9a3805b6"/>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5749236E-6ED7-4B14-A0FF-3B8A59B46B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25789</TotalTime>
  <Words>9379</Words>
  <Application>Microsoft Office PowerPoint</Application>
  <PresentationFormat>画面に合わせる (4:3)</PresentationFormat>
  <Paragraphs>964</Paragraphs>
  <Slides>28</Slides>
  <Notes>28</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28</vt:i4>
      </vt:variant>
    </vt:vector>
  </HeadingPairs>
  <TitlesOfParts>
    <vt:vector size="38" baseType="lpstr">
      <vt:lpstr>HG丸ｺﾞｼｯｸM-PRO</vt:lpstr>
      <vt:lpstr>Meiryo UI</vt:lpstr>
      <vt:lpstr>ＭＳ ゴシック</vt:lpstr>
      <vt:lpstr>ＭＳ 明朝</vt:lpstr>
      <vt:lpstr>游ゴシック</vt:lpstr>
      <vt:lpstr>游明朝</vt:lpstr>
      <vt:lpstr>Arial</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J0514514</dc:creator>
  <cp:lastModifiedBy>JAW 国際・粕谷</cp:lastModifiedBy>
  <cp:revision>900</cp:revision>
  <cp:lastPrinted>2024-04-08T02:04:59Z</cp:lastPrinted>
  <dcterms:created xsi:type="dcterms:W3CDTF">2016-06-16T02:10:29Z</dcterms:created>
  <dcterms:modified xsi:type="dcterms:W3CDTF">2024-04-17T07:23:58Z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0x010100910410EA9167ED48B59D8397B00F883D</vt:lpwstr>
  </property>
</Properties>
</file>