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735" r:id="rId2"/>
    <p:sldId id="1696" r:id="rId3"/>
    <p:sldId id="1691" r:id="rId4"/>
    <p:sldId id="1852" r:id="rId5"/>
    <p:sldId id="1216" r:id="rId6"/>
    <p:sldId id="1841" r:id="rId7"/>
    <p:sldId id="371" r:id="rId8"/>
    <p:sldId id="1709" r:id="rId9"/>
    <p:sldId id="1698" r:id="rId10"/>
    <p:sldId id="1843" r:id="rId11"/>
    <p:sldId id="380" r:id="rId12"/>
    <p:sldId id="1649" r:id="rId13"/>
    <p:sldId id="1850" r:id="rId14"/>
    <p:sldId id="1708" r:id="rId15"/>
    <p:sldId id="1855" r:id="rId16"/>
    <p:sldId id="1220" r:id="rId17"/>
    <p:sldId id="1853" r:id="rId18"/>
    <p:sldId id="1700" r:id="rId19"/>
    <p:sldId id="1655" r:id="rId20"/>
    <p:sldId id="1851" r:id="rId21"/>
    <p:sldId id="1701" r:id="rId22"/>
    <p:sldId id="1702"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110" d="100"/>
          <a:sy n="110" d="100"/>
        </p:scale>
        <p:origin x="5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JAW2024NAS01\ewk\0_01&#25919;&#31574;&#23616;\01-1_&#31246;&#21046;&#25913;&#27491;&#65286;&#35215;&#21046;&#32233;&#21644;\01_&#31246;&#21046;&#25913;&#27491;&#35201;&#35531;&#27963;&#21205;&#12539;&#35201;&#35531;&#26360;\R&#65303;&#24180;&#24230;&#35201;&#26395;&#27963;&#21205;\&#27231;&#38306;&#20250;&#35696;_&#35201;&#26395;&#26360;&#12539;&#35201;&#26395;&#27963;&#21205;\&#12487;&#12540;&#12479;\&#12487;&#12540;&#12479;_&#12304;R7&#29992;&#1230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0697495278626191E-2"/>
          <c:y val="0.10094767611693238"/>
          <c:w val="0.90983593879221181"/>
          <c:h val="0.80186817700635793"/>
        </c:manualLayout>
      </c:layout>
      <c:barChart>
        <c:barDir val="col"/>
        <c:grouping val="stacked"/>
        <c:varyColors val="0"/>
        <c:ser>
          <c:idx val="0"/>
          <c:order val="0"/>
          <c:tx>
            <c:strRef>
              <c:f>資料⑤充電器設置数!$B$7</c:f>
              <c:strCache>
                <c:ptCount val="1"/>
                <c:pt idx="0">
                  <c:v>急速充電器</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資料⑤充電器設置数!$C$7:$N$7</c:f>
              <c:numCache>
                <c:formatCode>#,##0</c:formatCode>
                <c:ptCount val="12"/>
                <c:pt idx="0">
                  <c:v>1674</c:v>
                </c:pt>
                <c:pt idx="1">
                  <c:v>2097</c:v>
                </c:pt>
                <c:pt idx="2">
                  <c:v>4860</c:v>
                </c:pt>
                <c:pt idx="3">
                  <c:v>6753</c:v>
                </c:pt>
                <c:pt idx="4">
                  <c:v>7108</c:v>
                </c:pt>
                <c:pt idx="5">
                  <c:v>7392</c:v>
                </c:pt>
                <c:pt idx="6">
                  <c:v>7748</c:v>
                </c:pt>
                <c:pt idx="7">
                  <c:v>7866</c:v>
                </c:pt>
                <c:pt idx="8">
                  <c:v>7893</c:v>
                </c:pt>
                <c:pt idx="9">
                  <c:v>8265</c:v>
                </c:pt>
                <c:pt idx="10">
                  <c:v>8995</c:v>
                </c:pt>
                <c:pt idx="11">
                  <c:v>10128</c:v>
                </c:pt>
              </c:numCache>
            </c:numRef>
          </c:val>
          <c:extLst>
            <c:ext xmlns:c16="http://schemas.microsoft.com/office/drawing/2014/chart" uri="{C3380CC4-5D6E-409C-BE32-E72D297353CC}">
              <c16:uniqueId val="{00000000-A7ED-4956-A003-D4FA26DB9071}"/>
            </c:ext>
          </c:extLst>
        </c:ser>
        <c:ser>
          <c:idx val="1"/>
          <c:order val="1"/>
          <c:tx>
            <c:strRef>
              <c:f>資料⑤充電器設置数!$B$8</c:f>
              <c:strCache>
                <c:ptCount val="1"/>
                <c:pt idx="0">
                  <c:v>普通充電器</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資料⑤充電器設置数!$C$8:$N$8</c:f>
              <c:numCache>
                <c:formatCode>#,##0</c:formatCode>
                <c:ptCount val="12"/>
                <c:pt idx="0">
                  <c:v>5692</c:v>
                </c:pt>
                <c:pt idx="1">
                  <c:v>6818</c:v>
                </c:pt>
                <c:pt idx="2">
                  <c:v>7739</c:v>
                </c:pt>
                <c:pt idx="3">
                  <c:v>15192</c:v>
                </c:pt>
                <c:pt idx="4">
                  <c:v>20727</c:v>
                </c:pt>
                <c:pt idx="5">
                  <c:v>22102</c:v>
                </c:pt>
                <c:pt idx="6">
                  <c:v>22494</c:v>
                </c:pt>
                <c:pt idx="7">
                  <c:v>22454</c:v>
                </c:pt>
                <c:pt idx="8">
                  <c:v>21340</c:v>
                </c:pt>
                <c:pt idx="9">
                  <c:v>21198</c:v>
                </c:pt>
                <c:pt idx="10">
                  <c:v>20974</c:v>
                </c:pt>
                <c:pt idx="11">
                  <c:v>22090</c:v>
                </c:pt>
              </c:numCache>
            </c:numRef>
          </c:val>
          <c:extLst>
            <c:ext xmlns:c16="http://schemas.microsoft.com/office/drawing/2014/chart" uri="{C3380CC4-5D6E-409C-BE32-E72D297353CC}">
              <c16:uniqueId val="{00000001-A7ED-4956-A003-D4FA26DB9071}"/>
            </c:ext>
          </c:extLst>
        </c:ser>
        <c:ser>
          <c:idx val="2"/>
          <c:order val="2"/>
          <c:tx>
            <c:strRef>
              <c:f>資料⑤充電器設置数!$B$9</c:f>
              <c:strCache>
                <c:ptCount val="1"/>
              </c:strCache>
            </c:strRef>
          </c:tx>
          <c:spPr>
            <a:solidFill>
              <a:schemeClr val="bg1">
                <a:lumMod val="95000"/>
              </a:schemeClr>
            </a:solidFill>
            <a:ln w="9525">
              <a:solidFill>
                <a:schemeClr val="tx1">
                  <a:lumMod val="50000"/>
                  <a:lumOff val="50000"/>
                </a:schemeClr>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資料⑤充電器設置数!$C$9:$N$9</c:f>
              <c:numCache>
                <c:formatCode>General</c:formatCode>
                <c:ptCount val="12"/>
                <c:pt idx="8">
                  <c:v>209</c:v>
                </c:pt>
                <c:pt idx="9">
                  <c:v>612</c:v>
                </c:pt>
                <c:pt idx="10" formatCode="#,##0">
                  <c:v>2282</c:v>
                </c:pt>
                <c:pt idx="11" formatCode="#,##0">
                  <c:v>8105</c:v>
                </c:pt>
              </c:numCache>
            </c:numRef>
          </c:val>
          <c:extLst>
            <c:ext xmlns:c16="http://schemas.microsoft.com/office/drawing/2014/chart" uri="{C3380CC4-5D6E-409C-BE32-E72D297353CC}">
              <c16:uniqueId val="{00000002-A7ED-4956-A003-D4FA26DB9071}"/>
            </c:ext>
          </c:extLst>
        </c:ser>
        <c:dLbls>
          <c:showLegendKey val="0"/>
          <c:showVal val="0"/>
          <c:showCatName val="0"/>
          <c:showSerName val="0"/>
          <c:showPercent val="0"/>
          <c:showBubbleSize val="0"/>
        </c:dLbls>
        <c:gapWidth val="150"/>
        <c:overlap val="100"/>
        <c:axId val="11481375"/>
        <c:axId val="11491455"/>
      </c:barChart>
      <c:lineChart>
        <c:grouping val="standard"/>
        <c:varyColors val="0"/>
        <c:ser>
          <c:idx val="3"/>
          <c:order val="3"/>
          <c:tx>
            <c:strRef>
              <c:f>資料⑤充電器設置数!$B$13</c:f>
              <c:strCache>
                <c:ptCount val="1"/>
                <c:pt idx="0">
                  <c:v>水素ステーション</c:v>
                </c:pt>
              </c:strCache>
            </c:strRef>
          </c:tx>
          <c:spPr>
            <a:ln w="28575" cap="rnd">
              <a:solidFill>
                <a:schemeClr val="accent6"/>
              </a:solidFill>
              <a:round/>
            </a:ln>
            <a:effectLst/>
          </c:spPr>
          <c:marker>
            <c:symbol val="none"/>
          </c:marker>
          <c:dLbls>
            <c:dLbl>
              <c:idx val="2"/>
              <c:layout>
                <c:manualLayout>
                  <c:x val="1.8175465125674868E-2"/>
                  <c:y val="-2.9165047183649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ED-4956-A003-D4FA26DB9071}"/>
                </c:ext>
              </c:extLst>
            </c:dLbl>
            <c:dLbl>
              <c:idx val="4"/>
              <c:layout>
                <c:manualLayout>
                  <c:x val="1.2583014317774841E-2"/>
                  <c:y val="-3.4025888380924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ED-4956-A003-D4FA26DB9071}"/>
                </c:ext>
              </c:extLst>
            </c:dLbl>
            <c:dLbl>
              <c:idx val="6"/>
              <c:layout>
                <c:manualLayout>
                  <c:x val="1.2583014317774944E-2"/>
                  <c:y val="-2.1873785387737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ED-4956-A003-D4FA26DB9071}"/>
                </c:ext>
              </c:extLst>
            </c:dLbl>
            <c:dLbl>
              <c:idx val="9"/>
              <c:layout>
                <c:manualLayout>
                  <c:x val="8.3886762118499623E-3"/>
                  <c:y val="-3.1595467782287133E-2"/>
                </c:manualLayout>
              </c:layout>
              <c:showLegendKey val="0"/>
              <c:showVal val="1"/>
              <c:showCatName val="0"/>
              <c:showSerName val="0"/>
              <c:showPercent val="0"/>
              <c:showBubbleSize val="0"/>
              <c:extLst>
                <c:ext xmlns:c15="http://schemas.microsoft.com/office/drawing/2012/chart" uri="{CE6537A1-D6FC-4f65-9D91-7224C49458BB}">
                  <c15:layout>
                    <c:manualLayout>
                      <c:w val="3.5903534186717843E-2"/>
                      <c:h val="3.3989527757795381E-2"/>
                    </c:manualLayout>
                  </c15:layout>
                </c:ext>
                <c:ext xmlns:c16="http://schemas.microsoft.com/office/drawing/2014/chart" uri="{C3380CC4-5D6E-409C-BE32-E72D297353CC}">
                  <c16:uniqueId val="{00000006-A7ED-4956-A003-D4FA26DB9071}"/>
                </c:ext>
              </c:extLst>
            </c:dLbl>
            <c:dLbl>
              <c:idx val="10"/>
              <c:layout>
                <c:manualLayout>
                  <c:x val="9.7867889138249561E-3"/>
                  <c:y val="-2.4304205986374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ED-4956-A003-D4FA26DB9071}"/>
                </c:ext>
              </c:extLst>
            </c:dLbl>
            <c:dLbl>
              <c:idx val="11"/>
              <c:layout>
                <c:manualLayout>
                  <c:x val="9.7867889138249561E-3"/>
                  <c:y val="-4.8608411972749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ED-4956-A003-D4FA26DB90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資料⑤充電器設置数!$C$13:$N$13</c:f>
              <c:numCache>
                <c:formatCode>#,##0</c:formatCode>
                <c:ptCount val="12"/>
                <c:pt idx="0">
                  <c:v>16</c:v>
                </c:pt>
                <c:pt idx="1">
                  <c:v>46</c:v>
                </c:pt>
                <c:pt idx="2">
                  <c:v>83</c:v>
                </c:pt>
                <c:pt idx="3">
                  <c:v>93</c:v>
                </c:pt>
                <c:pt idx="4">
                  <c:v>101</c:v>
                </c:pt>
                <c:pt idx="5">
                  <c:v>113</c:v>
                </c:pt>
                <c:pt idx="6">
                  <c:v>136</c:v>
                </c:pt>
                <c:pt idx="7">
                  <c:v>130</c:v>
                </c:pt>
                <c:pt idx="8">
                  <c:v>146</c:v>
                </c:pt>
                <c:pt idx="9">
                  <c:v>158</c:v>
                </c:pt>
                <c:pt idx="10">
                  <c:v>167</c:v>
                </c:pt>
                <c:pt idx="11">
                  <c:v>158</c:v>
                </c:pt>
              </c:numCache>
            </c:numRef>
          </c:val>
          <c:smooth val="0"/>
          <c:extLst>
            <c:ext xmlns:c16="http://schemas.microsoft.com/office/drawing/2014/chart" uri="{C3380CC4-5D6E-409C-BE32-E72D297353CC}">
              <c16:uniqueId val="{00000009-A7ED-4956-A003-D4FA26DB9071}"/>
            </c:ext>
          </c:extLst>
        </c:ser>
        <c:dLbls>
          <c:showLegendKey val="0"/>
          <c:showVal val="0"/>
          <c:showCatName val="0"/>
          <c:showSerName val="0"/>
          <c:showPercent val="0"/>
          <c:showBubbleSize val="0"/>
        </c:dLbls>
        <c:marker val="1"/>
        <c:smooth val="0"/>
        <c:axId val="965881791"/>
        <c:axId val="965865951"/>
      </c:lineChart>
      <c:catAx>
        <c:axId val="114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91455"/>
        <c:crosses val="autoZero"/>
        <c:auto val="1"/>
        <c:lblAlgn val="ctr"/>
        <c:lblOffset val="100"/>
        <c:noMultiLvlLbl val="0"/>
      </c:catAx>
      <c:valAx>
        <c:axId val="11491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81375"/>
        <c:crosses val="autoZero"/>
        <c:crossBetween val="between"/>
      </c:valAx>
      <c:valAx>
        <c:axId val="965865951"/>
        <c:scaling>
          <c:orientation val="minMax"/>
          <c:max val="6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65881791"/>
        <c:crosses val="max"/>
        <c:crossBetween val="between"/>
      </c:valAx>
      <c:catAx>
        <c:axId val="965881791"/>
        <c:scaling>
          <c:orientation val="minMax"/>
        </c:scaling>
        <c:delete val="1"/>
        <c:axPos val="b"/>
        <c:numFmt formatCode="General" sourceLinked="1"/>
        <c:majorTickMark val="out"/>
        <c:minorTickMark val="none"/>
        <c:tickLblPos val="nextTo"/>
        <c:crossAx val="965865951"/>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11444905507728309"/>
          <c:y val="0.10899992817839689"/>
          <c:w val="0.5461301419049881"/>
          <c:h val="6.55992865724456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0.00722</cdr:x>
      <cdr:y>0.01442</cdr:y>
    </cdr:from>
    <cdr:to>
      <cdr:x>0.17934</cdr:x>
      <cdr:y>0.08397</cdr:y>
    </cdr:to>
    <cdr:sp macro="" textlink="">
      <cdr:nvSpPr>
        <cdr:cNvPr id="3" name="テキスト ボックス 2">
          <a:extLst xmlns:a="http://schemas.openxmlformats.org/drawingml/2006/main">
            <a:ext uri="{FF2B5EF4-FFF2-40B4-BE49-F238E27FC236}">
              <a16:creationId xmlns:a16="http://schemas.microsoft.com/office/drawing/2014/main" id="{5F375182-9FA9-D8C2-7CAC-D4279FDEADCA}"/>
            </a:ext>
          </a:extLst>
        </cdr:cNvPr>
        <cdr:cNvSpPr txBox="1"/>
      </cdr:nvSpPr>
      <cdr:spPr>
        <a:xfrm xmlns:a="http://schemas.openxmlformats.org/drawingml/2006/main">
          <a:off x="50800" y="50800"/>
          <a:ext cx="1210354" cy="24498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50" dirty="0"/>
            <a:t>充電器設置数 </a:t>
          </a:r>
          <a:endParaRPr kumimoji="1" lang="ja-JP" altLang="en-US" sz="1050" dirty="0"/>
        </a:p>
      </cdr:txBody>
    </cdr:sp>
  </cdr:relSizeAnchor>
  <cdr:relSizeAnchor xmlns:cdr="http://schemas.openxmlformats.org/drawingml/2006/chartDrawing">
    <cdr:from>
      <cdr:x>0.82788</cdr:x>
      <cdr:y>0.02073</cdr:y>
    </cdr:from>
    <cdr:to>
      <cdr:x>1</cdr:x>
      <cdr:y>0.09028</cdr:y>
    </cdr:to>
    <cdr:sp macro="" textlink="">
      <cdr:nvSpPr>
        <cdr:cNvPr id="4" name="テキスト ボックス 1">
          <a:extLst xmlns:a="http://schemas.openxmlformats.org/drawingml/2006/main">
            <a:ext uri="{FF2B5EF4-FFF2-40B4-BE49-F238E27FC236}">
              <a16:creationId xmlns:a16="http://schemas.microsoft.com/office/drawing/2014/main" id="{43DD0F3A-4393-5AD8-A4A3-B05630F44B39}"/>
            </a:ext>
          </a:extLst>
        </cdr:cNvPr>
        <cdr:cNvSpPr txBox="1"/>
      </cdr:nvSpPr>
      <cdr:spPr>
        <a:xfrm xmlns:a="http://schemas.openxmlformats.org/drawingml/2006/main">
          <a:off x="5821793" y="72572"/>
          <a:ext cx="1210377" cy="24348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kumimoji="1" lang="ja-JP" altLang="en-US" sz="1050" dirty="0"/>
            <a:t>水素</a:t>
          </a:r>
          <a:r>
            <a:rPr kumimoji="1" lang="en-US" altLang="ja-JP" sz="1050"/>
            <a:t>St.</a:t>
          </a:r>
          <a:r>
            <a:rPr kumimoji="1" lang="ja-JP" altLang="en-US" sz="1050"/>
            <a:t>箇所</a:t>
          </a:r>
          <a:endParaRPr kumimoji="1" lang="ja-JP" altLang="en-US" sz="105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07BB0-D645-438A-9493-E951B6F7EDCF}" type="datetimeFigureOut">
              <a:rPr kumimoji="1" lang="ja-JP" altLang="en-US" smtClean="0"/>
              <a:t>2024/12/5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034B3-72C6-420C-90E2-3CD53D46A5D7}" type="slidenum">
              <a:rPr kumimoji="1" lang="ja-JP" altLang="en-US" smtClean="0"/>
              <a:t>‹#›</a:t>
            </a:fld>
            <a:endParaRPr kumimoji="1" lang="ja-JP" altLang="en-US"/>
          </a:p>
        </p:txBody>
      </p:sp>
    </p:spTree>
    <p:extLst>
      <p:ext uri="{BB962C8B-B14F-4D97-AF65-F5344CB8AC3E}">
        <p14:creationId xmlns:p14="http://schemas.microsoft.com/office/powerpoint/2010/main" val="571238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93663" y="655638"/>
            <a:ext cx="6656387" cy="3744912"/>
          </a:xfrm>
          <a:ln/>
        </p:spPr>
      </p:sp>
      <p:sp>
        <p:nvSpPr>
          <p:cNvPr id="1945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400" b="0" dirty="0">
                <a:solidFill>
                  <a:schemeClr val="tx1"/>
                </a:solidFill>
                <a:highlight>
                  <a:srgbClr val="FFFF00"/>
                </a:highlight>
                <a:latin typeface="ＭＳ 明朝" panose="02020609040205080304" pitchFamily="17" charset="-128"/>
                <a:ea typeface="ＭＳ 明朝" panose="02020609040205080304" pitchFamily="17" charset="-128"/>
                <a:cs typeface="Meiryo UI" panose="020B0604030504040204" pitchFamily="50" charset="-128"/>
              </a:rPr>
              <a:t>皆さんこんにちは。自動車総連の●●と申します。本日は貴重なお時間をいただきありがとうございます。早速ですが、自動車総連掲げる政策について説明させて頂きます。</a:t>
            </a:r>
            <a:endParaRPr lang="en-US" altLang="ja-JP" sz="2400" b="0" dirty="0">
              <a:solidFill>
                <a:schemeClr val="tx1"/>
              </a:solidFill>
              <a:highlight>
                <a:srgbClr val="FFFF00"/>
              </a:highlight>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19460" name="フッター プレースホルダー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5585" indent="-29141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0482" indent="-23214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4650" indent="-23214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25525" indent="-23214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9694"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3863"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48031"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2199"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8337" fontAlgn="base">
              <a:spcBef>
                <a:spcPct val="0"/>
              </a:spcBef>
              <a:spcAft>
                <a:spcPct val="0"/>
              </a:spcAft>
              <a:defRPr/>
            </a:pPr>
            <a:endParaRPr lang="ja-JP" altLang="en-US" dirty="0">
              <a:solidFill>
                <a:srgbClr val="000000"/>
              </a:solidFill>
              <a:latin typeface="Calibri" panose="020F0502020204030204" pitchFamily="34" charset="0"/>
              <a:ea typeface="ＭＳ Ｐゴシック" panose="020B0600070205080204" pitchFamily="50" charset="-128"/>
            </a:endParaRPr>
          </a:p>
        </p:txBody>
      </p:sp>
      <p:sp>
        <p:nvSpPr>
          <p:cNvPr id="19461" name="スライド番号プレースホルダー 1"/>
          <p:cNvSpPr>
            <a:spLocks noGrp="1"/>
          </p:cNvSpPr>
          <p:nvPr>
            <p:ph type="sldNum" sz="quarter" idx="5"/>
          </p:nvPr>
        </p:nvSpPr>
        <p:spPr>
          <a:noFill/>
        </p:spPr>
        <p:txBody>
          <a:bodyPr/>
          <a:lstStyle>
            <a:lvl1pPr>
              <a:defRPr sz="4100" b="1">
                <a:solidFill>
                  <a:schemeClr val="bg1"/>
                </a:solidFill>
                <a:latin typeface="HG丸ｺﾞｼｯｸM-PRO" panose="020F0600000000000000" pitchFamily="50" charset="-128"/>
                <a:ea typeface="ＭＳ Ｐゴシック" panose="020B0600070205080204" pitchFamily="50" charset="-128"/>
              </a:defRPr>
            </a:lvl1pPr>
            <a:lvl2pPr marL="770524" indent="-296354">
              <a:defRPr sz="4100" b="1">
                <a:solidFill>
                  <a:schemeClr val="bg1"/>
                </a:solidFill>
                <a:latin typeface="HG丸ｺﾞｼｯｸM-PRO" panose="020F0600000000000000" pitchFamily="50" charset="-128"/>
                <a:ea typeface="ＭＳ Ｐゴシック" panose="020B0600070205080204" pitchFamily="50" charset="-128"/>
              </a:defRPr>
            </a:lvl2pPr>
            <a:lvl3pPr marL="1185421" indent="-237084">
              <a:defRPr sz="4100" b="1">
                <a:solidFill>
                  <a:schemeClr val="bg1"/>
                </a:solidFill>
                <a:latin typeface="HG丸ｺﾞｼｯｸM-PRO" panose="020F0600000000000000" pitchFamily="50" charset="-128"/>
                <a:ea typeface="ＭＳ Ｐゴシック" panose="020B0600070205080204" pitchFamily="50" charset="-128"/>
              </a:defRPr>
            </a:lvl3pPr>
            <a:lvl4pPr marL="1659590" indent="-237084">
              <a:defRPr sz="4100" b="1">
                <a:solidFill>
                  <a:schemeClr val="bg1"/>
                </a:solidFill>
                <a:latin typeface="HG丸ｺﾞｼｯｸM-PRO" panose="020F0600000000000000" pitchFamily="50" charset="-128"/>
                <a:ea typeface="ＭＳ Ｐゴシック" panose="020B0600070205080204" pitchFamily="50" charset="-128"/>
              </a:defRPr>
            </a:lvl4pPr>
            <a:lvl5pPr marL="2133757" indent="-237084">
              <a:defRPr sz="4100" b="1">
                <a:solidFill>
                  <a:schemeClr val="bg1"/>
                </a:solidFill>
                <a:latin typeface="HG丸ｺﾞｼｯｸM-PRO" panose="020F0600000000000000" pitchFamily="50" charset="-128"/>
                <a:ea typeface="ＭＳ Ｐゴシック" panose="020B0600070205080204" pitchFamily="50" charset="-128"/>
              </a:defRPr>
            </a:lvl5pPr>
            <a:lvl6pPr marL="2607926"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6pPr>
            <a:lvl7pPr marL="3082094"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7pPr>
            <a:lvl8pPr marL="3556262"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8pPr>
            <a:lvl9pPr marL="4030430"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9pPr>
          </a:lstStyle>
          <a:p>
            <a:pPr defTabSz="948337" fontAlgn="base">
              <a:spcBef>
                <a:spcPct val="0"/>
              </a:spcBef>
              <a:spcAft>
                <a:spcPct val="0"/>
              </a:spcAft>
              <a:defRPr/>
            </a:pPr>
            <a:fld id="{AD0AC67B-B3FC-46C7-863F-33FBB92CD4EE}" type="slidenum">
              <a:rPr kumimoji="1" lang="en-US" altLang="ja-JP" sz="1200" b="0">
                <a:solidFill>
                  <a:srgbClr val="000000"/>
                </a:solidFill>
                <a:latin typeface="Arial" panose="020B0604020202020204" pitchFamily="34" charset="0"/>
              </a:rPr>
              <a:pPr defTabSz="948337" fontAlgn="base">
                <a:spcBef>
                  <a:spcPct val="0"/>
                </a:spcBef>
                <a:spcAft>
                  <a:spcPct val="0"/>
                </a:spcAft>
                <a:defRPr/>
              </a:pPr>
              <a:t>1</a:t>
            </a:fld>
            <a:endParaRPr kumimoji="1" lang="en-US" altLang="ja-JP" sz="12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974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12</a:t>
            </a:fld>
            <a:endParaRPr kumimoji="1" lang="ja-JP" altLang="en-US"/>
          </a:p>
        </p:txBody>
      </p:sp>
    </p:spTree>
    <p:extLst>
      <p:ext uri="{BB962C8B-B14F-4D97-AF65-F5344CB8AC3E}">
        <p14:creationId xmlns:p14="http://schemas.microsoft.com/office/powerpoint/2010/main" val="126926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13</a:t>
            </a:fld>
            <a:endParaRPr kumimoji="1" lang="ja-JP" altLang="en-US"/>
          </a:p>
        </p:txBody>
      </p:sp>
    </p:spTree>
    <p:extLst>
      <p:ext uri="{BB962C8B-B14F-4D97-AF65-F5344CB8AC3E}">
        <p14:creationId xmlns:p14="http://schemas.microsoft.com/office/powerpoint/2010/main" val="104758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98B3-18AB-2C9F-8C1F-51DEE97166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182AA-0368-CB7F-189B-99E897B522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95273A-24C3-0AF6-85E5-36FEC073AD58}"/>
              </a:ext>
            </a:extLst>
          </p:cNvPr>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593E239A-264E-7E84-0DBD-954718AD191F}"/>
              </a:ext>
            </a:extLst>
          </p:cNvPr>
          <p:cNvSpPr>
            <a:spLocks noGrp="1"/>
          </p:cNvSpPr>
          <p:nvPr>
            <p:ph type="sldNum" sz="quarter" idx="5"/>
          </p:nvPr>
        </p:nvSpPr>
        <p:spPr/>
        <p:txBody>
          <a:bodyPr/>
          <a:lstStyle/>
          <a:p>
            <a:fld id="{5B127AAC-287D-4558-97EF-7978B707B413}" type="slidenum">
              <a:rPr kumimoji="1" lang="ja-JP" altLang="en-US" smtClean="0"/>
              <a:t>15</a:t>
            </a:fld>
            <a:endParaRPr kumimoji="1" lang="ja-JP" altLang="en-US"/>
          </a:p>
        </p:txBody>
      </p:sp>
    </p:spTree>
    <p:extLst>
      <p:ext uri="{BB962C8B-B14F-4D97-AF65-F5344CB8AC3E}">
        <p14:creationId xmlns:p14="http://schemas.microsoft.com/office/powerpoint/2010/main" val="374848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E076-4CB0-FCC5-3738-A55A1A0AE1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684DD7-E77B-325C-9628-53728D0CF8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F1C3E5-404F-08AA-C063-95A0617AD344}"/>
              </a:ext>
            </a:extLst>
          </p:cNvPr>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2427E1B0-FA45-1371-1412-74475750E333}"/>
              </a:ext>
            </a:extLst>
          </p:cNvPr>
          <p:cNvSpPr>
            <a:spLocks noGrp="1"/>
          </p:cNvSpPr>
          <p:nvPr>
            <p:ph type="sldNum" sz="quarter" idx="5"/>
          </p:nvPr>
        </p:nvSpPr>
        <p:spPr/>
        <p:txBody>
          <a:bodyPr/>
          <a:lstStyle/>
          <a:p>
            <a:fld id="{5B127AAC-287D-4558-97EF-7978B707B413}" type="slidenum">
              <a:rPr kumimoji="1" lang="ja-JP" altLang="en-US" smtClean="0"/>
              <a:t>17</a:t>
            </a:fld>
            <a:endParaRPr kumimoji="1" lang="ja-JP" altLang="en-US"/>
          </a:p>
        </p:txBody>
      </p:sp>
    </p:spTree>
    <p:extLst>
      <p:ext uri="{BB962C8B-B14F-4D97-AF65-F5344CB8AC3E}">
        <p14:creationId xmlns:p14="http://schemas.microsoft.com/office/powerpoint/2010/main" val="311858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19</a:t>
            </a:fld>
            <a:endParaRPr kumimoji="1" lang="ja-JP" altLang="en-US"/>
          </a:p>
        </p:txBody>
      </p:sp>
    </p:spTree>
    <p:extLst>
      <p:ext uri="{BB962C8B-B14F-4D97-AF65-F5344CB8AC3E}">
        <p14:creationId xmlns:p14="http://schemas.microsoft.com/office/powerpoint/2010/main" val="352356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20</a:t>
            </a:fld>
            <a:endParaRPr kumimoji="1" lang="ja-JP" altLang="en-US"/>
          </a:p>
        </p:txBody>
      </p:sp>
    </p:spTree>
    <p:extLst>
      <p:ext uri="{BB962C8B-B14F-4D97-AF65-F5344CB8AC3E}">
        <p14:creationId xmlns:p14="http://schemas.microsoft.com/office/powerpoint/2010/main" val="370583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総連の政策、地方政策は大きな考え方としてあり、地域地域や、労連ごとに独自に取り組むもの政策もあると思いますが、</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その中で、総連台みんなで進めていく具体的項目を、毎年、絞って決めています。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項目の選定にあたっての考え方</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・自動車総連という、組織内議員が国から市町まで、また全国にいるメリットを生かせる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・自動車産業として、地域発展に貢献できる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職場の関心の高いもの、実現性、重要度、優先順位の観点を踏まえ、地域と国とが連携して取り組める項目として選定</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を行っています</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地域独自の魅力あるまちづくりとして、「電動車普及に向けた対応」、</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「中小企業向けの支援」、安心安全なまちづくりにつながる環境整備として</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「災害などへの対応を踏まえたインフラ整備」、「危険な通学路における交通事故の防止」「</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部活動の地域移行</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「高齢者雇用に対する政策的支援拡充」の</a:t>
            </a:r>
            <a:r>
              <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項目を設定し、取り組みを進めています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22</a:t>
            </a:fld>
            <a:endParaRPr kumimoji="1" lang="ja-JP" altLang="en-US"/>
          </a:p>
        </p:txBody>
      </p:sp>
    </p:spTree>
    <p:extLst>
      <p:ext uri="{BB962C8B-B14F-4D97-AF65-F5344CB8AC3E}">
        <p14:creationId xmlns:p14="http://schemas.microsoft.com/office/powerpoint/2010/main" val="221802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総連の政策、地方政策は大きな考え方としてあり、地域地域や、労連ごとに独自に取り組むもの政策もあると思いますが、</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その中で、総連台みんなで進めていく具体的項目を、毎年、絞って決めています。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項目の選定にあたっての考え方</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・自動車総連という、組織内議員が国から市町まで、また全国にいるメリットを生かせる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・自動車産業として、地域発展に貢献できる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職場の関心の高いもの、実現性、重要度、優先順位の観点を踏まえ、地域と国とが連携して取り組める項目として選定</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を行っています</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地域独自の魅力あるまちづくりとして、「電動車普及に向けた対応」、</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「中小企業向けの支援」、安心安全なまちづくりにつながる環境整備として</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「災害などへの対応を踏まえたインフラ整備」、「危険な通学路における交通事故の防止」「</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部活動の地域移行</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「高齢者雇用に対する政策的支援拡充」の</a:t>
            </a:r>
            <a:r>
              <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項目を設定し、取り組みを進めています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a:t>
            </a:fld>
            <a:endParaRPr kumimoji="1" lang="ja-JP" altLang="en-US"/>
          </a:p>
        </p:txBody>
      </p:sp>
    </p:spTree>
    <p:extLst>
      <p:ext uri="{BB962C8B-B14F-4D97-AF65-F5344CB8AC3E}">
        <p14:creationId xmlns:p14="http://schemas.microsoft.com/office/powerpoint/2010/main" val="137828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総連の政策、地方政策は大きな考え方としてあり、地域地域や、労連ごとに独自に取り組むもの政策もあると思いますが、</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その中で、総連台みんなで進めていく具体的項目を、毎年、絞って決めています。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項目の選定にあたっての考え方</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・自動車総連という、組織内議員が国から市町まで、また全国にいるメリットを生かせる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・自動車産業として、地域発展に貢献できる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職場の関心の高いもの、実現性、重要度、優先順位の観点を踏まえ、地域と国とが連携して取り組める項目として選定</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を行っています</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地域独自の魅力あるまちづくりとして、「電動車普及に向けた対応」、</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「中小企業向けの支援」、安心安全なまちづくりにつながる環境整備として</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「災害などへの対応を踏まえたインフラ整備」、「危険な通学路における交通事故の防止」「</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部活動の地域移行</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「高齢者雇用に対する政策的支援拡充」の</a:t>
            </a:r>
            <a:r>
              <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項目を設定し、取り組みを進めています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3</a:t>
            </a:fld>
            <a:endParaRPr kumimoji="1" lang="ja-JP" altLang="en-US"/>
          </a:p>
        </p:txBody>
      </p:sp>
    </p:spTree>
    <p:extLst>
      <p:ext uri="{BB962C8B-B14F-4D97-AF65-F5344CB8AC3E}">
        <p14:creationId xmlns:p14="http://schemas.microsoft.com/office/powerpoint/2010/main" val="260937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50E7-A01B-23AA-CF3F-0BCE3294A9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E825D1-C058-A80C-910C-698F103A85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44BE19-0D85-7488-088B-3D29F445C831}"/>
              </a:ext>
            </a:extLst>
          </p:cNvPr>
          <p:cNvSpPr>
            <a:spLocks noGrp="1"/>
          </p:cNvSpPr>
          <p:nvPr>
            <p:ph type="body" idx="1"/>
          </p:nvPr>
        </p:nvSpPr>
        <p:spPr>
          <a:xfrm>
            <a:off x="121921" y="5027057"/>
            <a:ext cx="6437376" cy="4801156"/>
          </a:xfrm>
        </p:spPr>
        <p:txBody>
          <a:bodyPr/>
          <a:lstStyle/>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総連の政策、地方政策は大きな考え方としてあり、地域地域や、労連ごとに独自に取り組むもの政策もあると思いますが、</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その中で、総連台みんなで進めていく具体的項目を、毎年、絞って決めています。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項目の選定にあたっての考え方</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・自動車総連という、組織内議員が国から市町まで、また全国にいるメリットを生かせる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・自動車産業として、地域発展に貢献できる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職場の関心の高いもの、実現性、重要度、優先順位の観点を踏まえ、地域と国とが連携して取り組める項目として選定</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を行っています</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地域独自の魅力あるまちづくりとして、「電動車普及に向けた対応」、</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「中小企業向けの支援」、安心安全なまちづくりにつながる環境整備として</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「災害などへの対応を踏まえたインフラ整備」、「危険な通学路における交通事故の防止」「</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部活動の地域移行</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「高齢者雇用に対する政策的支援拡充」の</a:t>
            </a:r>
            <a:r>
              <a:rPr lang="en-US"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000"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項目を設定し、取り組みを進めています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4A2DBBB9-0A36-EAC4-7556-5A6265F0D217}"/>
              </a:ext>
            </a:extLst>
          </p:cNvPr>
          <p:cNvSpPr>
            <a:spLocks noGrp="1"/>
          </p:cNvSpPr>
          <p:nvPr>
            <p:ph type="sldNum" sz="quarter" idx="5"/>
          </p:nvPr>
        </p:nvSpPr>
        <p:spPr/>
        <p:txBody>
          <a:bodyPr/>
          <a:lstStyle/>
          <a:p>
            <a:fld id="{5B127AAC-287D-4558-97EF-7978B707B413}" type="slidenum">
              <a:rPr kumimoji="1" lang="ja-JP" altLang="en-US" smtClean="0"/>
              <a:t>4</a:t>
            </a:fld>
            <a:endParaRPr kumimoji="1" lang="ja-JP" altLang="en-US"/>
          </a:p>
        </p:txBody>
      </p:sp>
    </p:spTree>
    <p:extLst>
      <p:ext uri="{BB962C8B-B14F-4D97-AF65-F5344CB8AC3E}">
        <p14:creationId xmlns:p14="http://schemas.microsoft.com/office/powerpoint/2010/main" val="363907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5675" y="66675"/>
            <a:ext cx="8639175" cy="4860925"/>
          </a:xfrm>
        </p:spPr>
      </p:sp>
      <p:sp>
        <p:nvSpPr>
          <p:cNvPr id="3" name="ノート プレースホルダー 2"/>
          <p:cNvSpPr>
            <a:spLocks noGrp="1"/>
          </p:cNvSpPr>
          <p:nvPr>
            <p:ph type="body" idx="1"/>
          </p:nvPr>
        </p:nvSpPr>
        <p:spPr>
          <a:xfrm>
            <a:off x="123824" y="5019398"/>
            <a:ext cx="6480175" cy="3884861"/>
          </a:xfrm>
        </p:spPr>
        <p:txBody>
          <a:bodyPr/>
          <a:lstStyle/>
          <a:p>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5003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72E9B2-DD72-4A1C-ACE0-F7A37FB83079}" type="slidenum">
              <a:rPr kumimoji="1" lang="ja-JP" altLang="en-US" smtClean="0"/>
              <a:t>7</a:t>
            </a:fld>
            <a:endParaRPr kumimoji="1" lang="ja-JP" altLang="en-US"/>
          </a:p>
        </p:txBody>
      </p:sp>
    </p:spTree>
    <p:extLst>
      <p:ext uri="{BB962C8B-B14F-4D97-AF65-F5344CB8AC3E}">
        <p14:creationId xmlns:p14="http://schemas.microsoft.com/office/powerpoint/2010/main" val="127413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highlight>
                  <a:srgbClr val="FFFF00"/>
                </a:highlight>
                <a:latin typeface="ＭＳ 明朝" panose="02020609040205080304" pitchFamily="17" charset="-128"/>
                <a:ea typeface="ＭＳ 明朝" panose="02020609040205080304" pitchFamily="17" charset="-128"/>
              </a:rPr>
              <a:t>【</a:t>
            </a:r>
            <a:r>
              <a:rPr lang="ja-JP" altLang="en-US" sz="2000" dirty="0">
                <a:highlight>
                  <a:srgbClr val="FFFF00"/>
                </a:highlight>
                <a:latin typeface="ＭＳ 明朝" panose="02020609040205080304" pitchFamily="17" charset="-128"/>
                <a:ea typeface="ＭＳ 明朝" panose="02020609040205080304" pitchFamily="17" charset="-128"/>
              </a:rPr>
              <a:t>必要に応じて活用</a:t>
            </a:r>
            <a:r>
              <a:rPr lang="en-US" altLang="ja-JP" sz="2000" dirty="0">
                <a:highlight>
                  <a:srgbClr val="FFFF00"/>
                </a:highlight>
                <a:latin typeface="ＭＳ 明朝" panose="02020609040205080304" pitchFamily="17" charset="-128"/>
                <a:ea typeface="ＭＳ 明朝" panose="02020609040205080304" pitchFamily="17" charset="-128"/>
              </a:rPr>
              <a:t>】</a:t>
            </a: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8</a:t>
            </a:fld>
            <a:endParaRPr kumimoji="1" lang="ja-JP" altLang="en-US"/>
          </a:p>
        </p:txBody>
      </p:sp>
    </p:spTree>
    <p:extLst>
      <p:ext uri="{BB962C8B-B14F-4D97-AF65-F5344CB8AC3E}">
        <p14:creationId xmlns:p14="http://schemas.microsoft.com/office/powerpoint/2010/main" val="174806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5675" y="66675"/>
            <a:ext cx="8639175" cy="4860925"/>
          </a:xfrm>
        </p:spPr>
      </p:sp>
      <p:sp>
        <p:nvSpPr>
          <p:cNvPr id="3" name="ノート プレースホルダー 2"/>
          <p:cNvSpPr>
            <a:spLocks noGrp="1"/>
          </p:cNvSpPr>
          <p:nvPr>
            <p:ph type="body" idx="1"/>
          </p:nvPr>
        </p:nvSpPr>
        <p:spPr>
          <a:xfrm>
            <a:off x="123824" y="5019398"/>
            <a:ext cx="6480175" cy="3884861"/>
          </a:xfrm>
        </p:spPr>
        <p:txBody>
          <a:bodyPr/>
          <a:lstStyle/>
          <a:p>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6264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72E9B2-DD72-4A1C-ACE0-F7A37FB83079}" type="slidenum">
              <a:rPr kumimoji="1" lang="ja-JP" altLang="en-US" smtClean="0"/>
              <a:t>11</a:t>
            </a:fld>
            <a:endParaRPr kumimoji="1" lang="ja-JP" altLang="en-US"/>
          </a:p>
        </p:txBody>
      </p:sp>
    </p:spTree>
    <p:extLst>
      <p:ext uri="{BB962C8B-B14F-4D97-AF65-F5344CB8AC3E}">
        <p14:creationId xmlns:p14="http://schemas.microsoft.com/office/powerpoint/2010/main" val="14585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D45C3-30F4-4118-A6EF-8506AC90A0A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CD25AC9-6EC3-4BB3-9D0A-5CBE31C5A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D2E02F6-66DD-4B36-B8D3-EE9DD16CB6B0}"/>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5" name="フッター プレースホルダー 4">
            <a:extLst>
              <a:ext uri="{FF2B5EF4-FFF2-40B4-BE49-F238E27FC236}">
                <a16:creationId xmlns:a16="http://schemas.microsoft.com/office/drawing/2014/main" id="{58EB9167-32BC-4D62-BFF1-1594B75A3B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33BF6D-60E7-4249-A71F-0EE57C59F630}"/>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154064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F5395-A514-4651-B67E-0A36AFD319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3726EF-E253-4B4A-B4D5-785A30B9F8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09831B-CE57-4B1B-9810-A2093E7D3C55}"/>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5" name="フッター プレースホルダー 4">
            <a:extLst>
              <a:ext uri="{FF2B5EF4-FFF2-40B4-BE49-F238E27FC236}">
                <a16:creationId xmlns:a16="http://schemas.microsoft.com/office/drawing/2014/main" id="{5546CE22-5363-4B60-B143-7F4E132080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F7A12C-62D3-45E4-95D4-414EE89E8288}"/>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22998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5678E38-CBDC-4D3E-9FC0-502F85F3553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D5B9CF-73BB-4EF2-B09A-8A57102B928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DA4571-E65D-473F-B325-C52E20456D6A}"/>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5" name="フッター プレースホルダー 4">
            <a:extLst>
              <a:ext uri="{FF2B5EF4-FFF2-40B4-BE49-F238E27FC236}">
                <a16:creationId xmlns:a16="http://schemas.microsoft.com/office/drawing/2014/main" id="{11D44D76-CA3F-4F18-BEC0-10118ACEFC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5C3D21-BDFB-4BB7-B5B9-B8C1EB4707E9}"/>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65627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343667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9EA9E-3A72-4142-B528-9F8DD18A05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136E08-FEF5-4273-BA7E-148E00DCE4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8454E9-057D-4FA6-BF75-24CD1FA9DE7D}"/>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5" name="フッター プレースホルダー 4">
            <a:extLst>
              <a:ext uri="{FF2B5EF4-FFF2-40B4-BE49-F238E27FC236}">
                <a16:creationId xmlns:a16="http://schemas.microsoft.com/office/drawing/2014/main" id="{1B6FB5FC-B93E-47A7-AAB0-D4D97E5F2C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D7667E-186B-4534-87B1-852709172546}"/>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284298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FA1C4-6D8D-4156-A5DB-9E7296D5CEE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0DFC59-0606-4E73-9280-8E36A4B8E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839C90-89EC-468A-B1C5-631D80E288BE}"/>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5" name="フッター プレースホルダー 4">
            <a:extLst>
              <a:ext uri="{FF2B5EF4-FFF2-40B4-BE49-F238E27FC236}">
                <a16:creationId xmlns:a16="http://schemas.microsoft.com/office/drawing/2014/main" id="{05228256-3E59-4DAA-ACEE-4C5FD60111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89DC2E-DAB3-4468-AE08-5EFD7300A357}"/>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5691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674A78-2C77-4639-98A5-6DDC467ACC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5010F4-8C0F-41F6-B02F-02A38784154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ADDB2C-106C-4EC8-86E2-AF25A6167C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CC6A4D-8BEF-4391-8631-D781354BA0A0}"/>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6" name="フッター プレースホルダー 5">
            <a:extLst>
              <a:ext uri="{FF2B5EF4-FFF2-40B4-BE49-F238E27FC236}">
                <a16:creationId xmlns:a16="http://schemas.microsoft.com/office/drawing/2014/main" id="{AE3D9834-129D-41B9-95BA-FB243F0FAC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058155-98A2-4C24-A76C-25EBE5A439F9}"/>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180753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700FD-F02B-4FB3-ACB3-71F6C9D114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47115B-A10A-4D3C-81CA-032793B8E7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E758F5-3FF7-42BA-87E9-E84B4B074E5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693F778-7A8B-487E-83A8-50DCB56A8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CA28ED-51A3-4E77-99D9-50DF80DDCD7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931CBF-C1FB-4A6A-83F3-202FB4C00CFB}"/>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8" name="フッター プレースホルダー 7">
            <a:extLst>
              <a:ext uri="{FF2B5EF4-FFF2-40B4-BE49-F238E27FC236}">
                <a16:creationId xmlns:a16="http://schemas.microsoft.com/office/drawing/2014/main" id="{AA0135B7-DA99-4F9D-A321-6FFB8CD378F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A1E5A4-DA1B-4F7D-AACA-BF18912C41FE}"/>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46566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6A840-FCED-4F51-8EDB-D0E6CDCF37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028BDCF-145C-40E4-BD1C-F829178553B0}"/>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4" name="フッター プレースホルダー 3">
            <a:extLst>
              <a:ext uri="{FF2B5EF4-FFF2-40B4-BE49-F238E27FC236}">
                <a16:creationId xmlns:a16="http://schemas.microsoft.com/office/drawing/2014/main" id="{5B5BC7C1-360E-4D65-96BC-F16141B2E21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6F3C17-80CF-4C32-A36D-A97314F9D257}"/>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4334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4FAB13-DE50-419D-B9A9-E85F96E4D4F5}"/>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3" name="フッター プレースホルダー 2">
            <a:extLst>
              <a:ext uri="{FF2B5EF4-FFF2-40B4-BE49-F238E27FC236}">
                <a16:creationId xmlns:a16="http://schemas.microsoft.com/office/drawing/2014/main" id="{04D948DC-EDF9-4DC3-BD28-CF75091397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5871ED9-FF17-49FE-A90C-7EF2DFB02EDF}"/>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71782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310C65-8521-4E81-B7DA-AD1CAC2456C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8673B9-5B9C-46D1-8EC0-94295C81D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3FD2AA-3AA5-4186-85D3-7BA6BB128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8475A0-B7A0-496A-9AB3-A02E60EC3D12}"/>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6" name="フッター プレースホルダー 5">
            <a:extLst>
              <a:ext uri="{FF2B5EF4-FFF2-40B4-BE49-F238E27FC236}">
                <a16:creationId xmlns:a16="http://schemas.microsoft.com/office/drawing/2014/main" id="{822E016C-9EC3-47A6-BA5A-4B689C51FF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2C6C53-B33C-4A97-8CE4-A33A1680351B}"/>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45193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9307D-7959-42C0-B297-0A9132EF22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FC2ECAC-F7D6-4A18-A4D9-93DEC0782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83A4264-D4DD-414F-BAB1-EB1E8928E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B4A222-41BF-4ABF-8456-2C27394D1C65}"/>
              </a:ext>
            </a:extLst>
          </p:cNvPr>
          <p:cNvSpPr>
            <a:spLocks noGrp="1"/>
          </p:cNvSpPr>
          <p:nvPr>
            <p:ph type="dt" sz="half" idx="10"/>
          </p:nvPr>
        </p:nvSpPr>
        <p:spPr/>
        <p:txBody>
          <a:bodyPr/>
          <a:lstStyle/>
          <a:p>
            <a:fld id="{423019E8-D71F-47F4-B6EF-82FD4BF8AD99}" type="datetimeFigureOut">
              <a:rPr kumimoji="1" lang="ja-JP" altLang="en-US" smtClean="0"/>
              <a:t>2024/12/5</a:t>
            </a:fld>
            <a:endParaRPr kumimoji="1" lang="ja-JP" altLang="en-US"/>
          </a:p>
        </p:txBody>
      </p:sp>
      <p:sp>
        <p:nvSpPr>
          <p:cNvPr id="6" name="フッター プレースホルダー 5">
            <a:extLst>
              <a:ext uri="{FF2B5EF4-FFF2-40B4-BE49-F238E27FC236}">
                <a16:creationId xmlns:a16="http://schemas.microsoft.com/office/drawing/2014/main" id="{2AAE9BCF-0945-4DC7-95FA-3DED1380F8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A64DFB-AE7D-4EAE-9C14-4DD2C981B100}"/>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76416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F4D575-158C-41DC-B790-FB9029C90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C1D9DA-3F93-4769-A786-AF38DEB93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EA6E8C-BA77-4EEC-AE32-ACE1C83C9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019E8-D71F-47F4-B6EF-82FD4BF8AD99}" type="datetimeFigureOut">
              <a:rPr kumimoji="1" lang="ja-JP" altLang="en-US" smtClean="0"/>
              <a:t>2024/12/5</a:t>
            </a:fld>
            <a:endParaRPr kumimoji="1" lang="ja-JP" altLang="en-US"/>
          </a:p>
        </p:txBody>
      </p:sp>
      <p:sp>
        <p:nvSpPr>
          <p:cNvPr id="5" name="フッター プレースホルダー 4">
            <a:extLst>
              <a:ext uri="{FF2B5EF4-FFF2-40B4-BE49-F238E27FC236}">
                <a16:creationId xmlns:a16="http://schemas.microsoft.com/office/drawing/2014/main" id="{24F91831-9040-4BD7-BC47-2BFF738DA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E4E1FFF-A88B-4AEE-98E7-FAE3DEFD5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214902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hlw.go.jp/stf/seisakunitsuite/bunya/0000198331.html" TargetMode="External"/><Relationship Id="rId3" Type="http://schemas.openxmlformats.org/officeDocument/2006/relationships/hyperlink" Target="https://www.meti.go.jp/policy/mono_info_service/mono/automobile/mikata_project.html" TargetMode="External"/><Relationship Id="rId7" Type="http://schemas.openxmlformats.org/officeDocument/2006/relationships/hyperlink" Target="https://www.mhlw.go.jp/stf/seisakunitsuite/bunya/koyou_roudou/roudoukijun/zigyonushi/shienjigyou/03.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it-shien.smrj.go.jp/" TargetMode="External"/><Relationship Id="rId5" Type="http://schemas.openxmlformats.org/officeDocument/2006/relationships/hyperlink" Target="https://portal.monodukuri-hojo.jp/" TargetMode="External"/><Relationship Id="rId10" Type="http://schemas.openxmlformats.org/officeDocument/2006/relationships/hyperlink" Target="https://www.kantei.go.jp/jp/singi/katsuryoku_kojyo/pdf/chukenkigyou_sien.pdf" TargetMode="External"/><Relationship Id="rId4" Type="http://schemas.openxmlformats.org/officeDocument/2006/relationships/hyperlink" Target="https://jigyou-saikouchiku.go.jp/" TargetMode="External"/><Relationship Id="rId9" Type="http://schemas.openxmlformats.org/officeDocument/2006/relationships/hyperlink" Target="https://yorozu.smrj.go.j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mlit.go.jp/report/press/jidosha07_hh_000499.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hyperlink" Target="https://www.mext.go.jp/a_menu/kenko/anzen/1416686_00024.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bunka.go.jp/seisaku/geijutsubunka/sobunsai/1413713.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chiikibunkaclub.jp/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ev-pc.or.jp/local_supports/hokkaido.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ctrTitle" idx="4294967295"/>
          </p:nvPr>
        </p:nvSpPr>
        <p:spPr>
          <a:xfrm>
            <a:off x="0" y="2087576"/>
            <a:ext cx="12192000" cy="1470025"/>
          </a:xfrm>
          <a:prstGeom prst="rect">
            <a:avLst/>
          </a:prstGeom>
        </p:spPr>
        <p:txBody>
          <a:bodyPr>
            <a:normAutofit/>
          </a:bodyPr>
          <a:lstStyle/>
          <a:p>
            <a:pPr algn="ctr" eaLnBrk="1" hangingPunct="1"/>
            <a:r>
              <a:rPr lang="ja-JP" altLang="en-US" sz="4800" b="1" dirty="0">
                <a:latin typeface="Meiryo UI" panose="020B0604030504040204" pitchFamily="50" charset="-128"/>
                <a:ea typeface="Meiryo UI" panose="020B0604030504040204" pitchFamily="50" charset="-128"/>
              </a:rPr>
              <a:t>第</a:t>
            </a:r>
            <a:r>
              <a:rPr lang="en-US" altLang="ja-JP" sz="4800" b="1" dirty="0">
                <a:latin typeface="Meiryo UI" panose="020B0604030504040204" pitchFamily="50" charset="-128"/>
                <a:ea typeface="Meiryo UI" panose="020B0604030504040204" pitchFamily="50" charset="-128"/>
              </a:rPr>
              <a:t>30</a:t>
            </a:r>
            <a:r>
              <a:rPr lang="ja-JP" altLang="en-US" sz="4800" b="1" dirty="0">
                <a:latin typeface="Meiryo UI" panose="020B0604030504040204" pitchFamily="50" charset="-128"/>
                <a:ea typeface="Meiryo UI" panose="020B0604030504040204" pitchFamily="50" charset="-128"/>
              </a:rPr>
              <a:t>期（後）政策実現取り組み項目</a:t>
            </a:r>
            <a:br>
              <a:rPr lang="en-US" altLang="ja-JP" sz="1100" b="1" dirty="0">
                <a:latin typeface="Meiryo UI" panose="020B0604030504040204" pitchFamily="50" charset="-128"/>
                <a:ea typeface="Meiryo UI" panose="020B0604030504040204" pitchFamily="50" charset="-128"/>
              </a:rPr>
            </a:br>
            <a:br>
              <a:rPr lang="en-US" altLang="ja-JP" sz="1100" b="1" dirty="0">
                <a:latin typeface="Meiryo UI" panose="020B0604030504040204" pitchFamily="50" charset="-128"/>
                <a:ea typeface="Meiryo UI" panose="020B0604030504040204" pitchFamily="50" charset="-128"/>
              </a:rPr>
            </a:br>
            <a:r>
              <a:rPr lang="ja-JP" altLang="en-US" sz="3600" b="1" dirty="0">
                <a:solidFill>
                  <a:schemeClr val="accent2"/>
                </a:solidFill>
                <a:latin typeface="Meiryo UI" panose="020B0604030504040204" pitchFamily="50" charset="-128"/>
                <a:ea typeface="Meiryo UI" panose="020B0604030504040204" pitchFamily="50" charset="-128"/>
              </a:rPr>
              <a:t>～地域と国とが連携して取り組む政策～ </a:t>
            </a:r>
            <a:endParaRPr lang="ja-JP" altLang="en-US" sz="4000" b="1" dirty="0">
              <a:solidFill>
                <a:schemeClr val="accent2"/>
              </a:solidFill>
              <a:latin typeface="Meiryo UI" panose="020B0604030504040204" pitchFamily="50" charset="-128"/>
              <a:ea typeface="Meiryo UI" panose="020B0604030504040204" pitchFamily="50" charset="-128"/>
            </a:endParaRPr>
          </a:p>
        </p:txBody>
      </p:sp>
      <p:sp>
        <p:nvSpPr>
          <p:cNvPr id="18435" name="サブタイトル 2"/>
          <p:cNvSpPr>
            <a:spLocks noGrp="1"/>
          </p:cNvSpPr>
          <p:nvPr>
            <p:ph type="subTitle" idx="1"/>
          </p:nvPr>
        </p:nvSpPr>
        <p:spPr>
          <a:xfrm>
            <a:off x="8131175" y="5730873"/>
            <a:ext cx="3887787" cy="1046163"/>
          </a:xfrm>
        </p:spPr>
        <p:txBody>
          <a:bodyPr/>
          <a:lstStyle/>
          <a:p>
            <a:pPr algn="dist" eaLnBrk="1" hangingPunct="1"/>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全日本自動車産業労働組合総連合会</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eaLnBrk="1" hangingPunct="1"/>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（自動車総連）</a:t>
            </a:r>
          </a:p>
        </p:txBody>
      </p:sp>
      <p:cxnSp>
        <p:nvCxnSpPr>
          <p:cNvPr id="3" name="直線コネクタ 2"/>
          <p:cNvCxnSpPr/>
          <p:nvPr/>
        </p:nvCxnSpPr>
        <p:spPr>
          <a:xfrm>
            <a:off x="1643062" y="3590842"/>
            <a:ext cx="8616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43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0"/>
          <a:stretch>
            <a:fillRect/>
          </a:stretch>
        </p:blipFill>
        <p:spPr bwMode="auto">
          <a:xfrm>
            <a:off x="10726738" y="80964"/>
            <a:ext cx="1135062"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653F73-0AD7-4290-4D66-56FCFD42BB7E}"/>
              </a:ext>
            </a:extLst>
          </p:cNvPr>
          <p:cNvSpPr txBox="1">
            <a:spLocks noChangeArrowheads="1"/>
          </p:cNvSpPr>
          <p:nvPr/>
        </p:nvSpPr>
        <p:spPr bwMode="auto">
          <a:xfrm>
            <a:off x="0" y="-2259"/>
            <a:ext cx="12192000" cy="523220"/>
          </a:xfrm>
          <a:prstGeom prst="rect">
            <a:avLst/>
          </a:prstGeom>
          <a:solidFill>
            <a:srgbClr val="002060"/>
          </a:solid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800" dirty="0">
                <a:solidFill>
                  <a:schemeClr val="bg1"/>
                </a:solidFill>
                <a:latin typeface="Meiryo UI" panose="020B0604030504040204" pitchFamily="50" charset="-128"/>
                <a:ea typeface="Meiryo UI" panose="020B0604030504040204" pitchFamily="50" charset="-128"/>
              </a:rPr>
              <a:t>～</a:t>
            </a:r>
            <a:r>
              <a:rPr lang="ja-JP" altLang="ja-JP" sz="2800" dirty="0">
                <a:solidFill>
                  <a:schemeClr val="bg1"/>
                </a:solidFill>
                <a:latin typeface="Meiryo UI" panose="020B0604030504040204" pitchFamily="50" charset="-128"/>
                <a:ea typeface="Meiryo UI" panose="020B0604030504040204" pitchFamily="50" charset="-128"/>
              </a:rPr>
              <a:t>中堅・中小企業支援の拡充</a:t>
            </a:r>
            <a:r>
              <a:rPr lang="ja-JP" altLang="en-US" sz="2800" dirty="0">
                <a:solidFill>
                  <a:schemeClr val="bg1"/>
                </a:solidFill>
                <a:latin typeface="Meiryo UI" panose="020B0604030504040204" pitchFamily="50" charset="-128"/>
                <a:ea typeface="Meiryo UI" panose="020B0604030504040204" pitchFamily="50" charset="-128"/>
              </a:rPr>
              <a:t>～</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84D69E5-6B77-9512-D6E0-33D80260CDC5}"/>
              </a:ext>
            </a:extLst>
          </p:cNvPr>
          <p:cNvSpPr/>
          <p:nvPr/>
        </p:nvSpPr>
        <p:spPr>
          <a:xfrm>
            <a:off x="382106" y="748498"/>
            <a:ext cx="11427787" cy="1025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2800" b="1" dirty="0">
                <a:solidFill>
                  <a:srgbClr val="000000"/>
                </a:solidFill>
                <a:latin typeface="Meiryo UI" panose="020B0604030504040204" pitchFamily="50" charset="-128"/>
                <a:ea typeface="Meiryo UI" panose="020B0604030504040204" pitchFamily="50" charset="-128"/>
              </a:rPr>
              <a:t>持続的な地域経済・産業発展と雇用の確保につながる、</a:t>
            </a:r>
            <a:endParaRPr lang="en-US" altLang="ja-JP" sz="2800" b="1" dirty="0">
              <a:solidFill>
                <a:srgbClr val="000000"/>
              </a:solidFill>
              <a:latin typeface="Meiryo UI" panose="020B0604030504040204" pitchFamily="50" charset="-128"/>
              <a:ea typeface="Meiryo UI" panose="020B0604030504040204" pitchFamily="50" charset="-128"/>
            </a:endParaRPr>
          </a:p>
          <a:p>
            <a:pPr algn="ctr">
              <a:spcAft>
                <a:spcPts val="300"/>
              </a:spcAft>
            </a:pPr>
            <a:r>
              <a:rPr lang="ja-JP" altLang="en-US" sz="2800" b="1" dirty="0">
                <a:solidFill>
                  <a:srgbClr val="000000"/>
                </a:solidFill>
                <a:latin typeface="Meiryo UI" panose="020B0604030504040204" pitchFamily="50" charset="-128"/>
                <a:ea typeface="Meiryo UI" panose="020B0604030504040204" pitchFamily="50" charset="-128"/>
              </a:rPr>
              <a:t>サプライチェーン全体の</a:t>
            </a:r>
            <a:r>
              <a:rPr lang="en-US" altLang="ja-JP" sz="2800" b="1" dirty="0">
                <a:solidFill>
                  <a:srgbClr val="000000"/>
                </a:solidFill>
                <a:latin typeface="Meiryo UI" panose="020B0604030504040204" pitchFamily="50" charset="-128"/>
                <a:ea typeface="Meiryo UI" panose="020B0604030504040204" pitchFamily="50" charset="-128"/>
              </a:rPr>
              <a:t>GX</a:t>
            </a:r>
            <a:r>
              <a:rPr lang="ja-JP" altLang="en-US" sz="2800" b="1" dirty="0">
                <a:solidFill>
                  <a:srgbClr val="000000"/>
                </a:solidFill>
                <a:latin typeface="Meiryo UI" panose="020B0604030504040204" pitchFamily="50" charset="-128"/>
                <a:ea typeface="Meiryo UI" panose="020B0604030504040204" pitchFamily="50" charset="-128"/>
              </a:rPr>
              <a:t>・</a:t>
            </a:r>
            <a:r>
              <a:rPr lang="en-US" altLang="ja-JP" sz="2800" b="1" dirty="0">
                <a:solidFill>
                  <a:srgbClr val="000000"/>
                </a:solidFill>
                <a:latin typeface="Meiryo UI" panose="020B0604030504040204" pitchFamily="50" charset="-128"/>
                <a:ea typeface="Meiryo UI" panose="020B0604030504040204" pitchFamily="50" charset="-128"/>
              </a:rPr>
              <a:t>DX</a:t>
            </a:r>
            <a:r>
              <a:rPr lang="ja-JP" altLang="en-US" sz="2800" b="1" dirty="0">
                <a:solidFill>
                  <a:srgbClr val="000000"/>
                </a:solidFill>
                <a:latin typeface="Meiryo UI" panose="020B0604030504040204" pitchFamily="50" charset="-128"/>
                <a:ea typeface="Meiryo UI" panose="020B0604030504040204" pitchFamily="50" charset="-128"/>
              </a:rPr>
              <a:t>支援（事業転換・成長投資支援）を求める</a:t>
            </a:r>
            <a:endParaRPr lang="en-US" altLang="ja-JP" sz="2800" b="1" dirty="0">
              <a:solidFill>
                <a:srgbClr val="000000"/>
              </a:solidFill>
              <a:latin typeface="Meiryo UI" panose="020B0604030504040204" pitchFamily="50" charset="-128"/>
              <a:ea typeface="Meiryo UI" panose="020B0604030504040204" pitchFamily="50" charset="-128"/>
            </a:endParaRPr>
          </a:p>
        </p:txBody>
      </p:sp>
      <p:sp>
        <p:nvSpPr>
          <p:cNvPr id="10" name="角丸四角形 9">
            <a:extLst>
              <a:ext uri="{FF2B5EF4-FFF2-40B4-BE49-F238E27FC236}">
                <a16:creationId xmlns:a16="http://schemas.microsoft.com/office/drawing/2014/main" id="{F25196C0-C1F2-043E-D795-F7205C7466BC}"/>
              </a:ext>
            </a:extLst>
          </p:cNvPr>
          <p:cNvSpPr/>
          <p:nvPr/>
        </p:nvSpPr>
        <p:spPr>
          <a:xfrm>
            <a:off x="382106" y="1896963"/>
            <a:ext cx="11523682" cy="2086547"/>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algn="just"/>
            <a:r>
              <a:rPr lang="ja-JP" altLang="en-US" dirty="0">
                <a:solidFill>
                  <a:schemeClr val="tx1"/>
                </a:solidFill>
                <a:latin typeface="HG丸ｺﾞｼｯｸM-PRO" pitchFamily="50" charset="-128"/>
                <a:ea typeface="HG丸ｺﾞｼｯｸM-PRO" pitchFamily="50" charset="-128"/>
              </a:rPr>
              <a:t>▶</a:t>
            </a:r>
            <a:r>
              <a:rPr lang="ja-JP" altLang="ja-JP" dirty="0">
                <a:solidFill>
                  <a:schemeClr val="tx1"/>
                </a:solidFill>
                <a:latin typeface="HG丸ｺﾞｼｯｸM-PRO" pitchFamily="50" charset="-128"/>
                <a:ea typeface="HG丸ｺﾞｼｯｸM-PRO" pitchFamily="50" charset="-128"/>
              </a:rPr>
              <a:t>デジタル化や省力化等</a:t>
            </a:r>
            <a:r>
              <a:rPr lang="ja-JP" altLang="en-US" dirty="0">
                <a:solidFill>
                  <a:schemeClr val="tx1"/>
                </a:solidFill>
                <a:latin typeface="HG丸ｺﾞｼｯｸM-PRO" pitchFamily="50" charset="-128"/>
                <a:ea typeface="HG丸ｺﾞｼｯｸM-PRO" pitchFamily="50" charset="-128"/>
              </a:rPr>
              <a:t>、新事業へチャレンジする企業に対する税の減免措置や、研究開発費や設備投資費</a:t>
            </a:r>
            <a:endParaRPr lang="en-US" altLang="ja-JP" dirty="0">
              <a:solidFill>
                <a:schemeClr val="tx1"/>
              </a:solidFill>
              <a:latin typeface="HG丸ｺﾞｼｯｸM-PRO" pitchFamily="50" charset="-128"/>
              <a:ea typeface="HG丸ｺﾞｼｯｸM-PRO" pitchFamily="50" charset="-128"/>
            </a:endParaRPr>
          </a:p>
          <a:p>
            <a:pPr marL="304800" indent="-304800" algn="just"/>
            <a:r>
              <a:rPr lang="ja-JP" altLang="en-US" dirty="0">
                <a:solidFill>
                  <a:schemeClr val="tx1"/>
                </a:solidFill>
                <a:latin typeface="HG丸ｺﾞｼｯｸM-PRO" pitchFamily="50" charset="-128"/>
                <a:ea typeface="HG丸ｺﾞｼｯｸM-PRO" pitchFamily="50" charset="-128"/>
              </a:rPr>
              <a:t>　の補助等の支援策を求める。</a:t>
            </a:r>
            <a:endParaRPr lang="en-US" altLang="ja-JP" dirty="0">
              <a:solidFill>
                <a:schemeClr val="tx1"/>
              </a:solidFill>
              <a:latin typeface="HG丸ｺﾞｼｯｸM-PRO" pitchFamily="50" charset="-128"/>
              <a:ea typeface="HG丸ｺﾞｼｯｸM-PRO" pitchFamily="50" charset="-128"/>
            </a:endParaRPr>
          </a:p>
          <a:p>
            <a:pPr marL="304800" indent="-304800" algn="just"/>
            <a:r>
              <a:rPr lang="ja-JP" altLang="en-US" dirty="0">
                <a:solidFill>
                  <a:schemeClr val="tx1"/>
                </a:solidFill>
                <a:latin typeface="HG丸ｺﾞｼｯｸM-PRO" pitchFamily="50" charset="-128"/>
                <a:ea typeface="HG丸ｺﾞｼｯｸM-PRO" pitchFamily="50" charset="-128"/>
              </a:rPr>
              <a:t>　ただし、支援策の導入に留まらず、</a:t>
            </a:r>
            <a:r>
              <a:rPr lang="ja-JP" altLang="ja-JP" dirty="0">
                <a:solidFill>
                  <a:schemeClr val="tx1"/>
                </a:solidFill>
                <a:latin typeface="HG丸ｺﾞｼｯｸM-PRO" pitchFamily="50" charset="-128"/>
                <a:ea typeface="HG丸ｺﾞｼｯｸM-PRO" pitchFamily="50" charset="-128"/>
              </a:rPr>
              <a:t>各企業の人手不足の世情も踏まえ</a:t>
            </a:r>
            <a:r>
              <a:rPr lang="ja-JP" altLang="en-US" dirty="0">
                <a:solidFill>
                  <a:schemeClr val="tx1"/>
                </a:solidFill>
                <a:latin typeface="HG丸ｺﾞｼｯｸM-PRO" pitchFamily="50" charset="-128"/>
                <a:ea typeface="HG丸ｺﾞｼｯｸM-PRO" pitchFamily="50" charset="-128"/>
              </a:rPr>
              <a:t>、</a:t>
            </a:r>
            <a:r>
              <a:rPr lang="ja-JP" altLang="ja-JP" dirty="0">
                <a:solidFill>
                  <a:schemeClr val="tx1"/>
                </a:solidFill>
                <a:latin typeface="HG丸ｺﾞｼｯｸM-PRO" pitchFamily="50" charset="-128"/>
                <a:ea typeface="HG丸ｺﾞｼｯｸM-PRO" pitchFamily="50" charset="-128"/>
              </a:rPr>
              <a:t>自社に適合する施策を容易に選択できる仕組みや各種施策の適用要件の整流化</a:t>
            </a:r>
            <a:r>
              <a:rPr lang="ja-JP" altLang="en-US" dirty="0">
                <a:solidFill>
                  <a:schemeClr val="tx1"/>
                </a:solidFill>
                <a:latin typeface="HG丸ｺﾞｼｯｸM-PRO" pitchFamily="50" charset="-128"/>
                <a:ea typeface="HG丸ｺﾞｼｯｸM-PRO" pitchFamily="50" charset="-128"/>
              </a:rPr>
              <a:t>の実施を合わせて求める</a:t>
            </a:r>
            <a:endParaRPr lang="en-US" altLang="ja-JP" dirty="0">
              <a:solidFill>
                <a:schemeClr val="tx1"/>
              </a:solidFill>
              <a:latin typeface="HG丸ｺﾞｼｯｸM-PRO" pitchFamily="50" charset="-128"/>
              <a:ea typeface="HG丸ｺﾞｼｯｸM-PRO" pitchFamily="50" charset="-128"/>
            </a:endParaRPr>
          </a:p>
          <a:p>
            <a:pPr marL="304800" indent="-304800" algn="just"/>
            <a:endParaRPr lang="ja-JP" altLang="ja-JP" sz="1000" dirty="0">
              <a:solidFill>
                <a:schemeClr val="tx1"/>
              </a:solidFill>
              <a:latin typeface="HG丸ｺﾞｼｯｸM-PRO" pitchFamily="50" charset="-128"/>
              <a:ea typeface="HG丸ｺﾞｼｯｸM-PRO" pitchFamily="50" charset="-128"/>
            </a:endParaRPr>
          </a:p>
          <a:p>
            <a:pPr marL="304800" indent="-304800" algn="just"/>
            <a:r>
              <a:rPr lang="ja-JP" altLang="en-US" dirty="0">
                <a:solidFill>
                  <a:schemeClr val="tx1"/>
                </a:solidFill>
                <a:latin typeface="HG丸ｺﾞｼｯｸM-PRO" pitchFamily="50" charset="-128"/>
                <a:ea typeface="HG丸ｺﾞｼｯｸM-PRO" pitchFamily="50" charset="-128"/>
              </a:rPr>
              <a:t>▶</a:t>
            </a:r>
            <a:r>
              <a:rPr lang="ja-JP" altLang="ja-JP" dirty="0">
                <a:solidFill>
                  <a:schemeClr val="tx1"/>
                </a:solidFill>
                <a:latin typeface="HG丸ｺﾞｼｯｸM-PRO" pitchFamily="50" charset="-128"/>
                <a:ea typeface="HG丸ｺﾞｼｯｸM-PRO" pitchFamily="50" charset="-128"/>
              </a:rPr>
              <a:t>新事業を手掛ける企業だけではなく、既存製品の生産性向上を手掛ける企業も活用可能な適用要件の拡充</a:t>
            </a:r>
            <a:endParaRPr lang="en-US" altLang="ja-JP" dirty="0">
              <a:solidFill>
                <a:schemeClr val="tx1"/>
              </a:solidFill>
              <a:latin typeface="HG丸ｺﾞｼｯｸM-PRO" pitchFamily="50" charset="-128"/>
              <a:ea typeface="HG丸ｺﾞｼｯｸM-PRO" pitchFamily="50" charset="-128"/>
            </a:endParaRPr>
          </a:p>
          <a:p>
            <a:pPr marL="304800" indent="-304800" algn="just"/>
            <a:endParaRPr lang="en-US" altLang="ja-JP" sz="1000" dirty="0">
              <a:solidFill>
                <a:schemeClr val="tx1"/>
              </a:solidFill>
              <a:latin typeface="HG丸ｺﾞｼｯｸM-PRO" pitchFamily="50" charset="-128"/>
              <a:ea typeface="HG丸ｺﾞｼｯｸM-PRO" pitchFamily="50" charset="-128"/>
            </a:endParaRPr>
          </a:p>
          <a:p>
            <a:pPr marL="304800" indent="-304800" algn="just"/>
            <a:r>
              <a:rPr lang="ja-JP" altLang="en-US" dirty="0">
                <a:solidFill>
                  <a:schemeClr val="tx1"/>
                </a:solidFill>
                <a:latin typeface="HG丸ｺﾞｼｯｸM-PRO" pitchFamily="50" charset="-128"/>
                <a:ea typeface="HG丸ｺﾞｼｯｸM-PRO" pitchFamily="50" charset="-128"/>
              </a:rPr>
              <a:t>▶</a:t>
            </a:r>
            <a:r>
              <a:rPr lang="ja-JP" altLang="ja-JP" dirty="0">
                <a:solidFill>
                  <a:schemeClr val="tx1"/>
                </a:solidFill>
                <a:latin typeface="HG丸ｺﾞｼｯｸM-PRO" pitchFamily="50" charset="-128"/>
                <a:ea typeface="HG丸ｺﾞｼｯｸM-PRO" pitchFamily="50" charset="-128"/>
              </a:rPr>
              <a:t>国の施策と連携をした、労務費を含む価格転嫁をはじめとした企業間の取引適正化の促進・浸透</a:t>
            </a:r>
          </a:p>
        </p:txBody>
      </p:sp>
      <p:sp>
        <p:nvSpPr>
          <p:cNvPr id="12" name="正方形/長方形 11">
            <a:extLst>
              <a:ext uri="{FF2B5EF4-FFF2-40B4-BE49-F238E27FC236}">
                <a16:creationId xmlns:a16="http://schemas.microsoft.com/office/drawing/2014/main" id="{191E1DE0-159C-3F63-D32E-0AE02EFA551C}"/>
              </a:ext>
            </a:extLst>
          </p:cNvPr>
          <p:cNvSpPr>
            <a:spLocks noChangeArrowheads="1"/>
          </p:cNvSpPr>
          <p:nvPr/>
        </p:nvSpPr>
        <p:spPr bwMode="auto">
          <a:xfrm>
            <a:off x="382106" y="4411500"/>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地方政策としての対応いただきたいこと</a:t>
            </a:r>
          </a:p>
        </p:txBody>
      </p:sp>
      <p:sp>
        <p:nvSpPr>
          <p:cNvPr id="13" name="テキスト ボックス 12">
            <a:extLst>
              <a:ext uri="{FF2B5EF4-FFF2-40B4-BE49-F238E27FC236}">
                <a16:creationId xmlns:a16="http://schemas.microsoft.com/office/drawing/2014/main" id="{D234DB54-B490-0107-E749-6E012C5BC0C9}"/>
              </a:ext>
            </a:extLst>
          </p:cNvPr>
          <p:cNvSpPr txBox="1">
            <a:spLocks noChangeArrowheads="1"/>
          </p:cNvSpPr>
          <p:nvPr/>
        </p:nvSpPr>
        <p:spPr bwMode="auto">
          <a:xfrm>
            <a:off x="675048" y="4893543"/>
            <a:ext cx="11420496" cy="1877437"/>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0" dirty="0">
                <a:solidFill>
                  <a:schemeClr val="tx1"/>
                </a:solidFill>
                <a:latin typeface="Meiryo UI" panose="020B0604030504040204" pitchFamily="50" charset="-128"/>
                <a:ea typeface="Meiryo UI" panose="020B0604030504040204" pitchFamily="50" charset="-128"/>
              </a:rPr>
              <a:t>・中小・中堅企業支援策「ミカタプロジェクト」や補助金制度について、加盟組合やその取引企業</a:t>
            </a:r>
            <a:r>
              <a:rPr lang="ja-JP" altLang="en-US" sz="2000" dirty="0">
                <a:latin typeface="Meiryo UI" panose="020B0604030504040204" pitchFamily="50" charset="-128"/>
                <a:ea typeface="Meiryo UI" panose="020B0604030504040204" pitchFamily="50" charset="-128"/>
              </a:rPr>
              <a:t>などの現場の</a:t>
            </a:r>
            <a:endParaRPr lang="en-US" altLang="ja-JP" sz="2000" b="0" dirty="0">
              <a:solidFill>
                <a:schemeClr val="tx1"/>
              </a:solidFill>
              <a:latin typeface="Meiryo UI" panose="020B0604030504040204" pitchFamily="50" charset="-128"/>
              <a:ea typeface="Meiryo UI" panose="020B0604030504040204" pitchFamily="50" charset="-128"/>
            </a:endParaRPr>
          </a:p>
          <a:p>
            <a:pPr>
              <a:buNone/>
            </a:pPr>
            <a:r>
              <a:rPr lang="ja-JP" altLang="en-US" sz="2000" dirty="0">
                <a:latin typeface="Meiryo UI" panose="020B0604030504040204" pitchFamily="50" charset="-128"/>
                <a:ea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rPr>
              <a:t>活用実態の困りごとを吸い上げ、関係自治体・議会のへ問題提起、活用促進に向けて働きかける</a:t>
            </a:r>
          </a:p>
          <a:p>
            <a:pPr>
              <a:buNone/>
            </a:pPr>
            <a:r>
              <a:rPr lang="ja-JP" altLang="en-US" sz="2000" b="0" dirty="0">
                <a:solidFill>
                  <a:schemeClr val="tx1"/>
                </a:solidFill>
                <a:latin typeface="Meiryo UI" panose="020B0604030504040204" pitchFamily="50" charset="-128"/>
                <a:ea typeface="Meiryo UI" panose="020B0604030504040204" pitchFamily="50" charset="-128"/>
              </a:rPr>
              <a:t>・国の政策と連携し、</a:t>
            </a:r>
            <a:r>
              <a:rPr lang="ja-JP" altLang="en-US" sz="2000" dirty="0">
                <a:latin typeface="Meiryo UI" panose="020B0604030504040204" pitchFamily="50" charset="-128"/>
                <a:ea typeface="Meiryo UI" panose="020B0604030504040204" pitchFamily="50" charset="-128"/>
              </a:rPr>
              <a:t>地域でも政策制度の周知や利用促進活動や独自のインセンティブ施策導入を求める。</a:t>
            </a:r>
            <a:endParaRPr lang="en-US" altLang="ja-JP" sz="2000" dirty="0">
              <a:latin typeface="Meiryo UI" panose="020B0604030504040204" pitchFamily="50" charset="-128"/>
              <a:ea typeface="Meiryo UI" panose="020B0604030504040204" pitchFamily="50" charset="-128"/>
            </a:endParaRPr>
          </a:p>
          <a:p>
            <a:pPr>
              <a:buNone/>
            </a:pPr>
            <a:r>
              <a:rPr lang="ja-JP" altLang="en-US" sz="2000" b="0" dirty="0">
                <a:solidFill>
                  <a:schemeClr val="tx1"/>
                </a:solidFill>
                <a:latin typeface="Meiryo UI" panose="020B0604030504040204" pitchFamily="50" charset="-128"/>
                <a:ea typeface="Meiryo UI" panose="020B0604030504040204" pitchFamily="50" charset="-128"/>
              </a:rPr>
              <a:t>　一方で、国の政策で拡充・改善が必要な内容は、自動車総連と情報を共有や、</a:t>
            </a:r>
            <a:endParaRPr lang="en-US" altLang="ja-JP" sz="2000" b="0" dirty="0">
              <a:solidFill>
                <a:schemeClr val="tx1"/>
              </a:solidFill>
              <a:latin typeface="Meiryo UI" panose="020B0604030504040204" pitchFamily="50" charset="-128"/>
              <a:ea typeface="Meiryo UI" panose="020B0604030504040204" pitchFamily="50" charset="-128"/>
            </a:endParaRPr>
          </a:p>
          <a:p>
            <a:pPr>
              <a:buNone/>
            </a:pPr>
            <a:r>
              <a:rPr lang="ja-JP" altLang="en-US" sz="2000" dirty="0">
                <a:latin typeface="Meiryo UI" panose="020B0604030504040204" pitchFamily="50" charset="-128"/>
                <a:ea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rPr>
              <a:t>組織内地方議員と顧問議員とで連携し、推進していく</a:t>
            </a:r>
            <a:endParaRPr lang="en-US" altLang="ja-JP" sz="2000" b="0" dirty="0">
              <a:solidFill>
                <a:schemeClr val="tx1"/>
              </a:solidFill>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847270BF-A949-CEFF-20B0-8084A6FFDC9A}"/>
              </a:ext>
            </a:extLst>
          </p:cNvPr>
          <p:cNvSpPr/>
          <p:nvPr/>
        </p:nvSpPr>
        <p:spPr>
          <a:xfrm rot="10800000">
            <a:off x="3176912" y="4045724"/>
            <a:ext cx="5352040" cy="360000"/>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テキスト ボックス 2">
            <a:extLst>
              <a:ext uri="{FF2B5EF4-FFF2-40B4-BE49-F238E27FC236}">
                <a16:creationId xmlns:a16="http://schemas.microsoft.com/office/drawing/2014/main" id="{D0744B7E-17B0-5519-C97D-B16F4596C04A}"/>
              </a:ext>
            </a:extLst>
          </p:cNvPr>
          <p:cNvSpPr txBox="1"/>
          <p:nvPr/>
        </p:nvSpPr>
        <p:spPr>
          <a:xfrm>
            <a:off x="7562850" y="207315"/>
            <a:ext cx="4629150" cy="307777"/>
          </a:xfrm>
          <a:prstGeom prst="rect">
            <a:avLst/>
          </a:prstGeom>
          <a:noFill/>
          <a:ln>
            <a:noFill/>
          </a:ln>
        </p:spPr>
        <p:txBody>
          <a:bodyPr wrap="square">
            <a:spAutoFit/>
          </a:bodyPr>
          <a:lstStyle>
            <a:defPPr>
              <a:defRPr lang="ja-JP"/>
            </a:defPPr>
            <a:lvl1pPr marR="0" lvl="0" indent="0" defTabSz="457200" eaLnBrk="0" fontAlgn="base" hangingPunct="0">
              <a:lnSpc>
                <a:spcPct val="100000"/>
              </a:lnSpc>
              <a:spcBef>
                <a:spcPct val="0"/>
              </a:spcBef>
              <a:spcAft>
                <a:spcPct val="0"/>
              </a:spcAft>
              <a:buClrTx/>
              <a:buSzTx/>
              <a:buFont typeface="Arial" panose="020B0604020202020204" pitchFamily="34" charset="0"/>
              <a:buNone/>
              <a:tabLst/>
              <a:defRPr kumimoji="0" sz="20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marL="742950" indent="-285750" defTabSz="45720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lgn="r"/>
            <a:r>
              <a:rPr lang="en-US" altLang="ja-JP" sz="1400" dirty="0">
                <a:solidFill>
                  <a:schemeClr val="bg1"/>
                </a:solidFill>
              </a:rPr>
              <a:t>※</a:t>
            </a:r>
            <a:r>
              <a:rPr lang="ja-JP" altLang="ja-JP" sz="1400" dirty="0">
                <a:solidFill>
                  <a:schemeClr val="bg1"/>
                </a:solidFill>
              </a:rPr>
              <a:t>自動車関係諸税などに関する</a:t>
            </a:r>
            <a:r>
              <a:rPr lang="ja-JP" altLang="en-US" sz="1400" dirty="0">
                <a:solidFill>
                  <a:schemeClr val="bg1"/>
                </a:solidFill>
              </a:rPr>
              <a:t>要望書の説明資料より抜粋</a:t>
            </a:r>
          </a:p>
        </p:txBody>
      </p:sp>
    </p:spTree>
    <p:extLst>
      <p:ext uri="{BB962C8B-B14F-4D97-AF65-F5344CB8AC3E}">
        <p14:creationId xmlns:p14="http://schemas.microsoft.com/office/powerpoint/2010/main" val="30667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5CABEA5-74DE-AFC5-99C8-3410E0044281}"/>
              </a:ext>
            </a:extLst>
          </p:cNvPr>
          <p:cNvPicPr>
            <a:picLocks noChangeAspect="1"/>
          </p:cNvPicPr>
          <p:nvPr/>
        </p:nvPicPr>
        <p:blipFill rotWithShape="1">
          <a:blip r:embed="rId3"/>
          <a:srcRect t="7883"/>
          <a:stretch/>
        </p:blipFill>
        <p:spPr>
          <a:xfrm>
            <a:off x="99470" y="736562"/>
            <a:ext cx="9384544" cy="6076354"/>
          </a:xfrm>
          <a:prstGeom prst="rect">
            <a:avLst/>
          </a:prstGeom>
        </p:spPr>
      </p:pic>
      <p:sp>
        <p:nvSpPr>
          <p:cNvPr id="4" name="テキスト ボックス 3">
            <a:extLst>
              <a:ext uri="{FF2B5EF4-FFF2-40B4-BE49-F238E27FC236}">
                <a16:creationId xmlns:a16="http://schemas.microsoft.com/office/drawing/2014/main" id="{70A9712C-E925-02A5-5A8C-6644CC2AE712}"/>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年、政府は</a:t>
            </a:r>
            <a:r>
              <a:rPr lang="ja-JP" altLang="en-US" sz="3200" dirty="0">
                <a:latin typeface="Meiryo UI" panose="020B0604030504040204" pitchFamily="50" charset="-128"/>
                <a:ea typeface="Meiryo UI" panose="020B0604030504040204" pitchFamily="50" charset="-128"/>
              </a:rPr>
              <a:t>中小に加え、中堅企業の支援拡充がスタート</a:t>
            </a:r>
            <a:endParaRPr lang="zh-TW" altLang="en-US" dirty="0">
              <a:solidFill>
                <a:prstClr val="black"/>
              </a:solidFill>
              <a:latin typeface="Meiryo UI" panose="020B0604030504040204" pitchFamily="50" charset="-128"/>
              <a:ea typeface="Meiryo UI" panose="020B0604030504040204" pitchFamily="50" charset="-128"/>
            </a:endParaRPr>
          </a:p>
        </p:txBody>
      </p:sp>
      <p:sp>
        <p:nvSpPr>
          <p:cNvPr id="5" name="Line 10">
            <a:extLst>
              <a:ext uri="{FF2B5EF4-FFF2-40B4-BE49-F238E27FC236}">
                <a16:creationId xmlns:a16="http://schemas.microsoft.com/office/drawing/2014/main" id="{1A9C6FB0-C4A9-7DB6-5320-9FAB5B5E7E40}"/>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
        <p:nvSpPr>
          <p:cNvPr id="7" name="吹き出し: 四角形 6">
            <a:extLst>
              <a:ext uri="{FF2B5EF4-FFF2-40B4-BE49-F238E27FC236}">
                <a16:creationId xmlns:a16="http://schemas.microsoft.com/office/drawing/2014/main" id="{CCA83E6C-DD8B-E9C7-901E-5CFD9D510C6F}"/>
              </a:ext>
            </a:extLst>
          </p:cNvPr>
          <p:cNvSpPr/>
          <p:nvPr/>
        </p:nvSpPr>
        <p:spPr>
          <a:xfrm>
            <a:off x="9595413" y="1597307"/>
            <a:ext cx="2497117" cy="4260568"/>
          </a:xfrm>
          <a:prstGeom prst="wedgeRectCallout">
            <a:avLst>
              <a:gd name="adj1" fmla="val -64275"/>
              <a:gd name="adj2" fmla="val -2139"/>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中小企業に加え、</a:t>
            </a: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sz="1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中堅企業</a:t>
            </a:r>
            <a:r>
              <a:rPr lang="en-US" altLang="ja-JP" sz="12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従業員</a:t>
            </a:r>
            <a:r>
              <a:rPr lang="en-US" altLang="ja-JP" sz="12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千人以下</a:t>
            </a:r>
            <a:r>
              <a:rPr lang="en-US" altLang="ja-JP" sz="12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p>
          <a:p>
            <a:pPr>
              <a:spcAft>
                <a:spcPts val="600"/>
              </a:spcAft>
            </a:pPr>
            <a:r>
              <a:rPr lang="ja-JP" altLang="en-US"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にも「人材確保」「成長投資」の必要性を見出し、支援策を強化</a:t>
            </a: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賃上げ促進税制や大規模省力化投資補助金など施策が新設。中小企業向け施策と併せ</a:t>
            </a:r>
            <a:r>
              <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190</a:t>
            </a:r>
            <a:r>
              <a:rPr lang="ja-JP" altLang="en-US"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以上の国の政策が既にある</a:t>
            </a: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1453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4DFC6190-A9F1-0774-BE6D-57FBF0AC17F2}"/>
              </a:ext>
            </a:extLst>
          </p:cNvPr>
          <p:cNvSpPr/>
          <p:nvPr/>
        </p:nvSpPr>
        <p:spPr>
          <a:xfrm>
            <a:off x="3550112" y="5740647"/>
            <a:ext cx="2247900" cy="83795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endParaRPr lang="ja-JP" altLang="en-US" sz="2000" b="1">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参考資料）「中堅・中小企業向けの支援策の紹介」</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1">
            <a:extLst>
              <a:ext uri="{FF2B5EF4-FFF2-40B4-BE49-F238E27FC236}">
                <a16:creationId xmlns:a16="http://schemas.microsoft.com/office/drawing/2014/main" id="{82B6F7CF-87E8-5605-F6F1-833A427EEA8D}"/>
              </a:ext>
            </a:extLst>
          </p:cNvPr>
          <p:cNvSpPr>
            <a:spLocks noChangeArrowheads="1"/>
          </p:cNvSpPr>
          <p:nvPr/>
        </p:nvSpPr>
        <p:spPr bwMode="auto">
          <a:xfrm>
            <a:off x="6306842" y="765384"/>
            <a:ext cx="419068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l"/>
            <a:r>
              <a:rPr lang="ja-JP" altLang="en-US" sz="2000" dirty="0">
                <a:solidFill>
                  <a:schemeClr val="tx1"/>
                </a:solidFill>
                <a:latin typeface="Meiryo UI" panose="020B0604030504040204" pitchFamily="50" charset="-128"/>
                <a:ea typeface="Meiryo UI" panose="020B0604030504040204" pitchFamily="50" charset="-128"/>
              </a:rPr>
              <a:t>主に中小企業が活用可能な制度</a:t>
            </a:r>
            <a:endParaRPr lang="ja-JP" altLang="en-US" sz="2000" b="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D4FED63-9E92-E7FC-24E7-305045EA573D}"/>
              </a:ext>
            </a:extLst>
          </p:cNvPr>
          <p:cNvSpPr/>
          <p:nvPr/>
        </p:nvSpPr>
        <p:spPr>
          <a:xfrm>
            <a:off x="6324686" y="1243891"/>
            <a:ext cx="5736065" cy="407737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F852BAE4-8639-DA7C-5E79-488F18CE276B}"/>
              </a:ext>
            </a:extLst>
          </p:cNvPr>
          <p:cNvSpPr/>
          <p:nvPr/>
        </p:nvSpPr>
        <p:spPr>
          <a:xfrm>
            <a:off x="91095" y="1377087"/>
            <a:ext cx="6004904" cy="2210016"/>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673BDD8-CB9A-EC1E-3A05-F1BC399E446A}"/>
              </a:ext>
            </a:extLst>
          </p:cNvPr>
          <p:cNvSpPr/>
          <p:nvPr/>
        </p:nvSpPr>
        <p:spPr>
          <a:xfrm>
            <a:off x="66993" y="1205491"/>
            <a:ext cx="3865359" cy="374429"/>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Meiryo UI" panose="020B0604030504040204" pitchFamily="50" charset="-128"/>
                <a:ea typeface="Meiryo UI" panose="020B0604030504040204" pitchFamily="50" charset="-128"/>
              </a:rPr>
              <a:t>ミカタプロジェクト</a:t>
            </a:r>
            <a:r>
              <a:rPr lang="ja-JP" altLang="en-US" dirty="0">
                <a:solidFill>
                  <a:schemeClr val="tx1"/>
                </a:solidFill>
                <a:latin typeface="Meiryo UI" panose="020B0604030504040204" pitchFamily="50" charset="-128"/>
                <a:ea typeface="Meiryo UI" panose="020B0604030504040204" pitchFamily="50" charset="-128"/>
              </a:rPr>
              <a:t>（経産省）</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3E04CDC7-AD3E-14FA-D72B-34BA5C3007B3}"/>
              </a:ext>
            </a:extLst>
          </p:cNvPr>
          <p:cNvSpPr txBox="1">
            <a:spLocks/>
          </p:cNvSpPr>
          <p:nvPr/>
        </p:nvSpPr>
        <p:spPr>
          <a:xfrm>
            <a:off x="91095" y="1633351"/>
            <a:ext cx="6100010" cy="1643527"/>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自動車産業に特化</a:t>
            </a:r>
            <a:r>
              <a:rPr lang="ja-JP" altLang="en-US" sz="1400" dirty="0">
                <a:latin typeface="Meiryo UI" panose="020B0604030504040204" pitchFamily="50" charset="-128"/>
                <a:ea typeface="Meiryo UI" panose="020B0604030504040204" pitchFamily="50" charset="-128"/>
              </a:rPr>
              <a:t>した、中堅・中小企業者の脱炭素をサポートする事業</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・自動車の電動化の進展に伴い、需要の減少が見込まれる自動車部品</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　（エンジン、トランスミッション等）に関わる中堅・中小企業者が、</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　電動車部品の製造に挑戦するといった</a:t>
            </a:r>
            <a:r>
              <a:rPr lang="ja-JP" altLang="en-US" sz="1400" dirty="0">
                <a:solidFill>
                  <a:srgbClr val="FF0000"/>
                </a:solidFill>
                <a:latin typeface="Meiryo UI" panose="020B0604030504040204" pitchFamily="50" charset="-128"/>
                <a:ea typeface="Meiryo UI" panose="020B0604030504040204" pitchFamily="50" charset="-128"/>
              </a:rPr>
              <a:t>「攻めの業態転換・事業再構築」を支援</a:t>
            </a:r>
            <a:endParaRPr lang="en-US" altLang="ja-JP" sz="1400" dirty="0">
              <a:solidFill>
                <a:srgbClr val="FF0000"/>
              </a:solidFill>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47</a:t>
            </a:r>
            <a:r>
              <a:rPr lang="ja-JP" altLang="en-US" sz="1400" dirty="0">
                <a:latin typeface="Meiryo UI" panose="020B0604030504040204" pitchFamily="50" charset="-128"/>
                <a:ea typeface="Meiryo UI" panose="020B0604030504040204" pitchFamily="50" charset="-128"/>
              </a:rPr>
              <a:t>都道府県をカバーする体制を整備。近くの支援拠点に気軽に相談が可能</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＜例＞</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電動化対応の課題整理</a:t>
            </a:r>
            <a:r>
              <a:rPr lang="ja-JP" altLang="en-US" sz="1400" dirty="0">
                <a:latin typeface="Meiryo UI" panose="020B0604030504040204" pitchFamily="50" charset="-128"/>
                <a:ea typeface="Meiryo UI" panose="020B0604030504040204" pitchFamily="50" charset="-128"/>
              </a:rPr>
              <a:t>や</a:t>
            </a:r>
            <a:r>
              <a:rPr lang="ja-JP" altLang="en-US" sz="1400" dirty="0">
                <a:solidFill>
                  <a:srgbClr val="FF0000"/>
                </a:solidFill>
                <a:latin typeface="Meiryo UI" panose="020B0604030504040204" pitchFamily="50" charset="-128"/>
                <a:ea typeface="Meiryo UI" panose="020B0604030504040204" pitchFamily="50" charset="-128"/>
              </a:rPr>
              <a:t>設備投資補助金</a:t>
            </a:r>
            <a:r>
              <a:rPr lang="ja-JP" altLang="en-US" sz="1400" dirty="0">
                <a:latin typeface="Meiryo UI" panose="020B0604030504040204" pitchFamily="50" charset="-128"/>
                <a:ea typeface="Meiryo UI" panose="020B0604030504040204" pitchFamily="50" charset="-128"/>
              </a:rPr>
              <a:t>への個別相談、</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戦略策定・技術開発</a:t>
            </a:r>
            <a:r>
              <a:rPr lang="ja-JP" altLang="en-US" sz="1400" dirty="0">
                <a:latin typeface="Meiryo UI" panose="020B0604030504040204" pitchFamily="50" charset="-128"/>
                <a:ea typeface="Meiryo UI" panose="020B0604030504040204" pitchFamily="50" charset="-128"/>
              </a:rPr>
              <a:t>等に関する専門家の派遣、各種実地研修・セミナー開催等</a:t>
            </a:r>
            <a:endParaRPr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2FFD75-8B21-A110-BA3E-B9C374DC8AC9}"/>
              </a:ext>
            </a:extLst>
          </p:cNvPr>
          <p:cNvSpPr txBox="1"/>
          <p:nvPr/>
        </p:nvSpPr>
        <p:spPr>
          <a:xfrm>
            <a:off x="388132" y="3231417"/>
            <a:ext cx="6100010" cy="307777"/>
          </a:xfrm>
          <a:prstGeom prst="rect">
            <a:avLst/>
          </a:prstGeom>
          <a:noFill/>
        </p:spPr>
        <p:txBody>
          <a:bodyPr wrap="square">
            <a:spAutoFit/>
          </a:bodyPr>
          <a:lstStyle/>
          <a:p>
            <a:r>
              <a:rPr lang="ja-JP" altLang="en-US" sz="1400" dirty="0">
                <a:hlinkClick r:id="rId3"/>
              </a:rPr>
              <a:t>自動車産業「ミカタプロジェクト」のページ （</a:t>
            </a:r>
            <a:r>
              <a:rPr lang="en-US" altLang="ja-JP" sz="1400" dirty="0">
                <a:hlinkClick r:id="rId3"/>
              </a:rPr>
              <a:t>METI/</a:t>
            </a:r>
            <a:r>
              <a:rPr lang="ja-JP" altLang="en-US" sz="1400" dirty="0">
                <a:hlinkClick r:id="rId3"/>
              </a:rPr>
              <a:t>経済産業省）</a:t>
            </a:r>
            <a:endParaRPr lang="ja-JP" altLang="en-US" sz="1400" dirty="0"/>
          </a:p>
        </p:txBody>
      </p:sp>
      <p:sp>
        <p:nvSpPr>
          <p:cNvPr id="17" name="四角形: 角を丸くする 16">
            <a:extLst>
              <a:ext uri="{FF2B5EF4-FFF2-40B4-BE49-F238E27FC236}">
                <a16:creationId xmlns:a16="http://schemas.microsoft.com/office/drawing/2014/main" id="{FA56A6C4-5AB1-E265-A91E-4CBB6B5706BE}"/>
              </a:ext>
            </a:extLst>
          </p:cNvPr>
          <p:cNvSpPr/>
          <p:nvPr/>
        </p:nvSpPr>
        <p:spPr>
          <a:xfrm>
            <a:off x="91095" y="3807551"/>
            <a:ext cx="6004904" cy="1634933"/>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E64E211-9BEC-C581-060E-BD9EE0583019}"/>
              </a:ext>
            </a:extLst>
          </p:cNvPr>
          <p:cNvSpPr/>
          <p:nvPr/>
        </p:nvSpPr>
        <p:spPr>
          <a:xfrm>
            <a:off x="66993" y="3635956"/>
            <a:ext cx="3865359" cy="403136"/>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Meiryo UI" panose="020B0604030504040204" pitchFamily="50" charset="-128"/>
                <a:ea typeface="Meiryo UI" panose="020B0604030504040204" pitchFamily="50" charset="-128"/>
              </a:rPr>
              <a:t>事業再構築補助金</a:t>
            </a:r>
            <a:r>
              <a:rPr lang="ja-JP" altLang="en-US" dirty="0">
                <a:solidFill>
                  <a:schemeClr val="tx1"/>
                </a:solidFill>
                <a:latin typeface="Meiryo UI" panose="020B0604030504040204" pitchFamily="50" charset="-128"/>
                <a:ea typeface="Meiryo UI" panose="020B0604030504040204" pitchFamily="50" charset="-128"/>
              </a:rPr>
              <a:t>（経産省）</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7F1291C-2E03-EAF0-68FD-0093FFC28BFC}"/>
              </a:ext>
            </a:extLst>
          </p:cNvPr>
          <p:cNvSpPr txBox="1"/>
          <p:nvPr/>
        </p:nvSpPr>
        <p:spPr>
          <a:xfrm>
            <a:off x="394148" y="5075606"/>
            <a:ext cx="6093994" cy="307777"/>
          </a:xfrm>
          <a:prstGeom prst="rect">
            <a:avLst/>
          </a:prstGeom>
          <a:noFill/>
        </p:spPr>
        <p:txBody>
          <a:bodyPr wrap="square">
            <a:spAutoFit/>
          </a:bodyPr>
          <a:lstStyle/>
          <a:p>
            <a:r>
              <a:rPr lang="ja-JP" altLang="en-US" sz="1400" dirty="0">
                <a:hlinkClick r:id="rId4"/>
              </a:rPr>
              <a:t>トップページ </a:t>
            </a:r>
            <a:r>
              <a:rPr lang="en-US" altLang="ja-JP" sz="1400" dirty="0">
                <a:hlinkClick r:id="rId4"/>
              </a:rPr>
              <a:t>| </a:t>
            </a:r>
            <a:r>
              <a:rPr lang="ja-JP" altLang="en-US" sz="1400" dirty="0">
                <a:hlinkClick r:id="rId4"/>
              </a:rPr>
              <a:t>事業再構築補助金</a:t>
            </a:r>
            <a:endParaRPr lang="ja-JP" altLang="en-US" sz="1400" dirty="0"/>
          </a:p>
        </p:txBody>
      </p:sp>
      <p:sp>
        <p:nvSpPr>
          <p:cNvPr id="22" name="タイトル 1">
            <a:extLst>
              <a:ext uri="{FF2B5EF4-FFF2-40B4-BE49-F238E27FC236}">
                <a16:creationId xmlns:a16="http://schemas.microsoft.com/office/drawing/2014/main" id="{48910D72-E0B3-23DA-66ED-A1FC12939579}"/>
              </a:ext>
            </a:extLst>
          </p:cNvPr>
          <p:cNvSpPr txBox="1">
            <a:spLocks/>
          </p:cNvSpPr>
          <p:nvPr/>
        </p:nvSpPr>
        <p:spPr>
          <a:xfrm>
            <a:off x="91095" y="4076761"/>
            <a:ext cx="6100010" cy="10618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新分野展開、事業転換、業種転換、業態転換、又は事業再編</a:t>
            </a:r>
            <a:r>
              <a:rPr lang="ja-JP" altLang="en-US" sz="1400" dirty="0">
                <a:latin typeface="Meiryo UI" panose="020B0604030504040204" pitchFamily="50" charset="-128"/>
                <a:ea typeface="Meiryo UI" panose="020B0604030504040204" pitchFamily="50" charset="-128"/>
              </a:rPr>
              <a:t>という</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　思い切った事業再構築に意欲を有する</a:t>
            </a:r>
            <a:r>
              <a:rPr lang="ja-JP" altLang="en-US" sz="1400" dirty="0">
                <a:solidFill>
                  <a:srgbClr val="FF0000"/>
                </a:solidFill>
                <a:latin typeface="Meiryo UI" panose="020B0604030504040204" pitchFamily="50" charset="-128"/>
                <a:ea typeface="Meiryo UI" panose="020B0604030504040204" pitchFamily="50" charset="-128"/>
              </a:rPr>
              <a:t>中小・中堅企業の挑戦を支援</a:t>
            </a:r>
            <a:endParaRPr lang="en-US" altLang="ja-JP" sz="1400" dirty="0">
              <a:solidFill>
                <a:srgbClr val="FF0000"/>
              </a:solidFill>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・「認定事業への補助金支給」に加え、新規事業計画を策定からのサポートもあり</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＜申請採択状況＞</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全国</a:t>
            </a:r>
            <a:r>
              <a:rPr lang="en-US" altLang="ja-JP" sz="1400" dirty="0">
                <a:latin typeface="Meiryo UI" panose="020B0604030504040204" pitchFamily="50" charset="-128"/>
                <a:ea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rPr>
              <a:t>以上が飲食業から製造業まで新計画の規模の大小も幅広く採択。</a:t>
            </a:r>
            <a:endParaRPr lang="en-US" altLang="ja-JP" sz="1400" dirty="0">
              <a:latin typeface="Meiryo UI" panose="020B0604030504040204" pitchFamily="50" charset="-128"/>
              <a:ea typeface="Meiryo UI" panose="020B0604030504040204" pitchFamily="50" charset="-128"/>
            </a:endParaRPr>
          </a:p>
        </p:txBody>
      </p:sp>
      <p:sp>
        <p:nvSpPr>
          <p:cNvPr id="24" name="タイトル 1">
            <a:extLst>
              <a:ext uri="{FF2B5EF4-FFF2-40B4-BE49-F238E27FC236}">
                <a16:creationId xmlns:a16="http://schemas.microsoft.com/office/drawing/2014/main" id="{7A0F87AB-1A74-CC02-5C96-10D6CA5495CE}"/>
              </a:ext>
            </a:extLst>
          </p:cNvPr>
          <p:cNvSpPr txBox="1">
            <a:spLocks/>
          </p:cNvSpPr>
          <p:nvPr/>
        </p:nvSpPr>
        <p:spPr>
          <a:xfrm>
            <a:off x="6354386" y="1289515"/>
            <a:ext cx="5840122" cy="4031745"/>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400" dirty="0">
                <a:solidFill>
                  <a:schemeClr val="tx1"/>
                </a:solidFill>
                <a:latin typeface="Meiryo UI" panose="020B0604030504040204" pitchFamily="50" charset="-128"/>
                <a:ea typeface="Meiryo UI" panose="020B0604030504040204" pitchFamily="50" charset="-128"/>
              </a:rPr>
              <a:t>・ものづくり補助金</a:t>
            </a:r>
            <a:r>
              <a:rPr lang="ja-JP" altLang="en-US" sz="1050" dirty="0">
                <a:solidFill>
                  <a:schemeClr val="tx1"/>
                </a:solidFill>
                <a:latin typeface="Meiryo UI" panose="020B0604030504040204" pitchFamily="50" charset="-128"/>
                <a:ea typeface="Meiryo UI" panose="020B0604030504040204" pitchFamily="50" charset="-128"/>
              </a:rPr>
              <a:t>（経産省）</a:t>
            </a:r>
            <a:endParaRPr lang="en-US" altLang="ja-JP" sz="1100" dirty="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dirty="0">
                <a:latin typeface="Meiryo UI" panose="020B0604030504040204" pitchFamily="50" charset="-128"/>
                <a:ea typeface="Meiryo UI" panose="020B0604030504040204" pitchFamily="50" charset="-128"/>
              </a:rPr>
              <a:t>革新的サービス開発・試作品開発・生産プロセスの改善を行うための設備投資等を支援</a:t>
            </a:r>
            <a:endParaRPr lang="en-US" altLang="ja-JP" sz="1100" dirty="0">
              <a:latin typeface="Meiryo UI" panose="020B0604030504040204" pitchFamily="50" charset="-128"/>
              <a:ea typeface="Meiryo UI" panose="020B0604030504040204" pitchFamily="50" charset="-128"/>
            </a:endParaRPr>
          </a:p>
          <a:p>
            <a:pPr algn="l">
              <a:lnSpc>
                <a:spcPct val="150000"/>
              </a:lnSpc>
            </a:pPr>
            <a:r>
              <a:rPr lang="ja-JP" altLang="en-US" sz="1100" dirty="0">
                <a:hlinkClick r:id="rId5"/>
              </a:rPr>
              <a:t>トップページ｜ものづくり補助事業公式ホームページ</a:t>
            </a:r>
            <a:endParaRPr lang="en-US" altLang="ja-JP" sz="1100" dirty="0">
              <a:latin typeface="Meiryo UI" panose="020B0604030504040204" pitchFamily="50" charset="-128"/>
              <a:ea typeface="Meiryo UI" panose="020B0604030504040204" pitchFamily="50" charset="-128"/>
            </a:endParaRPr>
          </a:p>
          <a:p>
            <a:pPr algn="l">
              <a:lnSpc>
                <a:spcPct val="150000"/>
              </a:lnSpc>
            </a:pP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IT</a:t>
            </a:r>
            <a:r>
              <a:rPr lang="ja-JP" altLang="en-US" sz="1400" dirty="0">
                <a:solidFill>
                  <a:schemeClr val="tx1"/>
                </a:solidFill>
                <a:latin typeface="Meiryo UI" panose="020B0604030504040204" pitchFamily="50" charset="-128"/>
                <a:ea typeface="Meiryo UI" panose="020B0604030504040204" pitchFamily="50" charset="-128"/>
              </a:rPr>
              <a:t>導入補助金</a:t>
            </a:r>
            <a:r>
              <a:rPr lang="ja-JP" altLang="en-US" sz="1050" dirty="0">
                <a:solidFill>
                  <a:schemeClr val="tx1"/>
                </a:solidFill>
                <a:latin typeface="Meiryo UI" panose="020B0604030504040204" pitchFamily="50" charset="-128"/>
                <a:ea typeface="Meiryo UI" panose="020B0604030504040204" pitchFamily="50" charset="-128"/>
              </a:rPr>
              <a:t>（経産省）</a:t>
            </a:r>
            <a:endParaRPr lang="en-US" altLang="ja-JP" sz="1050" dirty="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dirty="0">
                <a:latin typeface="Meiryo UI" panose="020B0604030504040204" pitchFamily="50" charset="-128"/>
                <a:ea typeface="Meiryo UI" panose="020B0604030504040204" pitchFamily="50" charset="-128"/>
              </a:rPr>
              <a:t>革新的サービス</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試作品開発・生産プロセス改善のための設備投資等を支援</a:t>
            </a:r>
            <a:r>
              <a:rPr lang="ja-JP" altLang="en-US" sz="900" dirty="0">
                <a:latin typeface="Meiryo UI" panose="020B0604030504040204" pitchFamily="50" charset="-128"/>
                <a:ea typeface="Meiryo UI" panose="020B0604030504040204" pitchFamily="50" charset="-128"/>
              </a:rPr>
              <a:t>（ｻｲﾊﾞｰｾｷｭﾘﾃｨ対策含む）</a:t>
            </a:r>
            <a:endParaRPr lang="en-US" altLang="ja-JP" sz="1100" dirty="0">
              <a:latin typeface="Meiryo UI" panose="020B0604030504040204" pitchFamily="50" charset="-128"/>
              <a:ea typeface="Meiryo UI" panose="020B0604030504040204" pitchFamily="50" charset="-128"/>
            </a:endParaRPr>
          </a:p>
          <a:p>
            <a:pPr algn="l">
              <a:lnSpc>
                <a:spcPct val="150000"/>
              </a:lnSpc>
            </a:pPr>
            <a:r>
              <a:rPr lang="ja-JP" altLang="en-US" sz="1100" dirty="0">
                <a:hlinkClick r:id="rId6"/>
              </a:rPr>
              <a:t>トップページ ｜ </a:t>
            </a:r>
            <a:r>
              <a:rPr lang="en-US" altLang="ja-JP" sz="1100" dirty="0">
                <a:hlinkClick r:id="rId6"/>
              </a:rPr>
              <a:t>IT</a:t>
            </a:r>
            <a:r>
              <a:rPr lang="ja-JP" altLang="en-US" sz="1100" dirty="0">
                <a:hlinkClick r:id="rId6"/>
              </a:rPr>
              <a:t>導入補助金</a:t>
            </a:r>
            <a:r>
              <a:rPr lang="en-US" altLang="ja-JP" sz="1100" dirty="0">
                <a:hlinkClick r:id="rId6"/>
              </a:rPr>
              <a:t>2023</a:t>
            </a:r>
            <a:r>
              <a:rPr lang="ja-JP" altLang="en-US" sz="1100" dirty="0">
                <a:hlinkClick r:id="rId6"/>
              </a:rPr>
              <a:t>（後期事務局）</a:t>
            </a:r>
            <a:endParaRPr lang="en-US" altLang="ja-JP" sz="1100" dirty="0">
              <a:latin typeface="Meiryo UI" panose="020B0604030504040204" pitchFamily="50" charset="-128"/>
              <a:ea typeface="Meiryo UI" panose="020B0604030504040204" pitchFamily="50" charset="-128"/>
            </a:endParaRPr>
          </a:p>
          <a:p>
            <a:pPr algn="l">
              <a:lnSpc>
                <a:spcPct val="150000"/>
              </a:lnSpc>
            </a:pPr>
            <a:r>
              <a:rPr lang="ja-JP" altLang="en-US" sz="1400" dirty="0">
                <a:solidFill>
                  <a:schemeClr val="tx1"/>
                </a:solidFill>
                <a:latin typeface="Meiryo UI" panose="020B0604030504040204" pitchFamily="50" charset="-128"/>
                <a:ea typeface="Meiryo UI" panose="020B0604030504040204" pitchFamily="50" charset="-128"/>
              </a:rPr>
              <a:t>・業務改善助成金</a:t>
            </a:r>
            <a:r>
              <a:rPr lang="ja-JP" altLang="en-US" sz="1050" dirty="0">
                <a:solidFill>
                  <a:schemeClr val="tx1"/>
                </a:solidFill>
                <a:latin typeface="Meiryo UI" panose="020B0604030504040204" pitchFamily="50" charset="-128"/>
                <a:ea typeface="Meiryo UI" panose="020B0604030504040204" pitchFamily="50" charset="-128"/>
              </a:rPr>
              <a:t>（厚労省）</a:t>
            </a:r>
            <a:endParaRPr lang="en-US" altLang="ja-JP" sz="1050" dirty="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dirty="0">
                <a:solidFill>
                  <a:schemeClr val="tx1"/>
                </a:solidFill>
                <a:latin typeface="+mn-lt"/>
                <a:ea typeface="Meiryo UI" panose="020B0604030504040204" pitchFamily="50" charset="-128"/>
              </a:rPr>
              <a:t>最低賃金の引き上げ計画とともに生産性向上に資する設備投資にかかわる費用を助成</a:t>
            </a:r>
            <a:endParaRPr lang="en-US" altLang="ja-JP" sz="1100" dirty="0">
              <a:solidFill>
                <a:schemeClr val="tx1"/>
              </a:solidFill>
              <a:latin typeface="+mn-lt"/>
              <a:ea typeface="Meiryo UI" panose="020B0604030504040204" pitchFamily="50" charset="-128"/>
            </a:endParaRPr>
          </a:p>
          <a:p>
            <a:pPr algn="l">
              <a:lnSpc>
                <a:spcPct val="150000"/>
              </a:lnSpc>
            </a:pPr>
            <a:r>
              <a:rPr lang="zh-TW" altLang="en-US" sz="1100" dirty="0">
                <a:latin typeface="+mn-lt"/>
                <a:hlinkClick r:id="rId7"/>
              </a:rPr>
              <a:t>業務改善助成金｜厚生労働省 </a:t>
            </a:r>
            <a:r>
              <a:rPr lang="en-US" altLang="zh-TW" sz="1100" dirty="0">
                <a:latin typeface="+mn-lt"/>
                <a:hlinkClick r:id="rId7"/>
              </a:rPr>
              <a:t>(mhlw.go.jp)</a:t>
            </a:r>
            <a:endParaRPr lang="en-US" altLang="ja-JP" sz="1100" dirty="0">
              <a:solidFill>
                <a:schemeClr val="tx1"/>
              </a:solidFill>
              <a:latin typeface="+mn-lt"/>
              <a:ea typeface="Meiryo UI" panose="020B0604030504040204" pitchFamily="50" charset="-128"/>
            </a:endParaRPr>
          </a:p>
          <a:p>
            <a:pPr algn="l">
              <a:lnSpc>
                <a:spcPct val="150000"/>
              </a:lnSpc>
            </a:pPr>
            <a:r>
              <a:rPr lang="ja-JP" altLang="en-US" sz="1400" dirty="0">
                <a:solidFill>
                  <a:schemeClr val="tx1"/>
                </a:solidFill>
                <a:latin typeface="Meiryo UI" panose="020B0604030504040204" pitchFamily="50" charset="-128"/>
                <a:ea typeface="Meiryo UI" panose="020B0604030504040204" pitchFamily="50" charset="-128"/>
              </a:rPr>
              <a:t>・働き方改革推進支援センター</a:t>
            </a:r>
            <a:r>
              <a:rPr lang="ja-JP" altLang="en-US" sz="1050" dirty="0">
                <a:solidFill>
                  <a:schemeClr val="tx1"/>
                </a:solidFill>
                <a:latin typeface="Meiryo UI" panose="020B0604030504040204" pitchFamily="50" charset="-128"/>
                <a:ea typeface="Meiryo UI" panose="020B0604030504040204" pitchFamily="50" charset="-128"/>
              </a:rPr>
              <a:t>（厚労省）</a:t>
            </a:r>
            <a:endParaRPr lang="en-US" altLang="ja-JP" sz="1050" dirty="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dirty="0">
                <a:latin typeface="Meiryo UI" panose="020B0604030504040204" pitchFamily="50" charset="-128"/>
                <a:ea typeface="Meiryo UI" panose="020B0604030504040204" pitchFamily="50" charset="-128"/>
              </a:rPr>
              <a:t>生産性の向上などの経営改善に取り組む中小企業の労働条件管理などの相談先</a:t>
            </a:r>
            <a:endParaRPr lang="en-US" altLang="ja-JP" sz="1100" dirty="0">
              <a:latin typeface="Meiryo UI" panose="020B0604030504040204" pitchFamily="50" charset="-128"/>
              <a:ea typeface="Meiryo UI" panose="020B0604030504040204" pitchFamily="50" charset="-128"/>
            </a:endParaRPr>
          </a:p>
          <a:p>
            <a:pPr algn="l">
              <a:lnSpc>
                <a:spcPct val="150000"/>
              </a:lnSpc>
            </a:pPr>
            <a:r>
              <a:rPr lang="ja-JP" altLang="en-US" sz="1100" dirty="0">
                <a:hlinkClick r:id="rId8"/>
              </a:rPr>
              <a:t>働き方改革推進支援センターのご案内 ｜厚生労働省</a:t>
            </a:r>
            <a:endParaRPr lang="en-US" altLang="ja-JP" sz="1100" dirty="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400" dirty="0">
                <a:solidFill>
                  <a:schemeClr val="tx1"/>
                </a:solidFill>
                <a:latin typeface="Meiryo UI" panose="020B0604030504040204" pitchFamily="50" charset="-128"/>
                <a:ea typeface="Meiryo UI" panose="020B0604030504040204" pitchFamily="50" charset="-128"/>
              </a:rPr>
              <a:t>・よろづ支援拠点</a:t>
            </a:r>
            <a:r>
              <a:rPr lang="ja-JP" altLang="en-US" sz="1050" dirty="0">
                <a:solidFill>
                  <a:schemeClr val="tx1"/>
                </a:solidFill>
                <a:latin typeface="Meiryo UI" panose="020B0604030504040204" pitchFamily="50" charset="-128"/>
                <a:ea typeface="Meiryo UI" panose="020B0604030504040204" pitchFamily="50" charset="-128"/>
              </a:rPr>
              <a:t>（経産省）</a:t>
            </a:r>
            <a:endParaRPr lang="en-US" altLang="ja-JP" sz="1100" dirty="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dirty="0">
                <a:hlinkClick r:id="rId9"/>
              </a:rPr>
              <a:t>よろず支援拠点全国本部 </a:t>
            </a:r>
            <a:r>
              <a:rPr lang="en-US" altLang="ja-JP" sz="1100" dirty="0">
                <a:hlinkClick r:id="rId9"/>
              </a:rPr>
              <a:t>(smrj.go.jp)</a:t>
            </a:r>
            <a:endParaRPr lang="ja-JP" altLang="en-US" sz="1100" dirty="0"/>
          </a:p>
        </p:txBody>
      </p:sp>
      <p:sp>
        <p:nvSpPr>
          <p:cNvPr id="5" name="Line 10">
            <a:extLst>
              <a:ext uri="{FF2B5EF4-FFF2-40B4-BE49-F238E27FC236}">
                <a16:creationId xmlns:a16="http://schemas.microsoft.com/office/drawing/2014/main" id="{C68A6B5D-80CD-5B52-DF62-8A09F646743C}"/>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8878F10C-0A71-DBD8-F83D-2523253046FE}"/>
              </a:ext>
            </a:extLst>
          </p:cNvPr>
          <p:cNvSpPr>
            <a:spLocks noChangeArrowheads="1"/>
          </p:cNvSpPr>
          <p:nvPr/>
        </p:nvSpPr>
        <p:spPr bwMode="auto">
          <a:xfrm>
            <a:off x="91095" y="782846"/>
            <a:ext cx="419068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l"/>
            <a:r>
              <a:rPr lang="ja-JP" altLang="en-US" sz="2000" dirty="0">
                <a:solidFill>
                  <a:schemeClr val="tx1"/>
                </a:solidFill>
                <a:latin typeface="Meiryo UI" panose="020B0604030504040204" pitchFamily="50" charset="-128"/>
                <a:ea typeface="Meiryo UI" panose="020B0604030504040204" pitchFamily="50" charset="-128"/>
              </a:rPr>
              <a:t>中堅企業も含めて活用可能な制度</a:t>
            </a:r>
            <a:endParaRPr lang="ja-JP" altLang="en-US" sz="2000" b="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6881D09-9BAC-F8D8-E220-3249AA21D1A1}"/>
              </a:ext>
            </a:extLst>
          </p:cNvPr>
          <p:cNvSpPr/>
          <p:nvPr/>
        </p:nvSpPr>
        <p:spPr>
          <a:xfrm>
            <a:off x="91095" y="5614565"/>
            <a:ext cx="6004904" cy="1117587"/>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CF44A96F-A1C3-D93C-69C9-592B2FDB82F3}"/>
              </a:ext>
            </a:extLst>
          </p:cNvPr>
          <p:cNvSpPr txBox="1">
            <a:spLocks/>
          </p:cNvSpPr>
          <p:nvPr/>
        </p:nvSpPr>
        <p:spPr>
          <a:xfrm>
            <a:off x="29620" y="5971829"/>
            <a:ext cx="6100010" cy="6740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a:latin typeface="Meiryo UI" panose="020B0604030504040204" pitchFamily="50" charset="-128"/>
                <a:ea typeface="Meiryo UI" panose="020B0604030504040204" pitchFamily="50" charset="-128"/>
              </a:rPr>
              <a:t>　</a:t>
            </a:r>
            <a:r>
              <a:rPr lang="ja-JP" altLang="en-US" sz="1400" b="0" dirty="0">
                <a:solidFill>
                  <a:schemeClr val="tx1"/>
                </a:solidFill>
                <a:latin typeface="Meiryo UI" panose="020B0604030504040204" pitchFamily="50" charset="-128"/>
                <a:ea typeface="Meiryo UI" panose="020B0604030504040204" pitchFamily="50" charset="-128"/>
              </a:rPr>
              <a:t>▶　</a:t>
            </a:r>
            <a:r>
              <a:rPr lang="zh-TW" altLang="en-US" sz="1400" b="0" dirty="0">
                <a:solidFill>
                  <a:schemeClr val="tx1"/>
                </a:solidFill>
                <a:latin typeface="Meiryo UI" panose="020B0604030504040204" pitchFamily="50" charset="-128"/>
                <a:ea typeface="Meiryo UI" panose="020B0604030504040204" pitchFamily="50" charset="-128"/>
              </a:rPr>
              <a:t>地域未来投資促進法</a:t>
            </a:r>
            <a:endParaRPr lang="en-US" altLang="ja-JP" sz="1400" b="0" dirty="0">
              <a:solidFill>
                <a:schemeClr val="tx1"/>
              </a:solidFill>
              <a:latin typeface="Meiryo UI" panose="020B0604030504040204" pitchFamily="50" charset="-128"/>
              <a:ea typeface="Meiryo UI" panose="020B0604030504040204" pitchFamily="50" charset="-128"/>
            </a:endParaRPr>
          </a:p>
          <a:p>
            <a:pPr algn="l"/>
            <a:r>
              <a:rPr lang="ja-JP" altLang="en-US" sz="1400" b="0" dirty="0">
                <a:solidFill>
                  <a:schemeClr val="tx1"/>
                </a:solidFill>
                <a:latin typeface="Meiryo UI" panose="020B0604030504040204" pitchFamily="50" charset="-128"/>
                <a:ea typeface="Meiryo UI" panose="020B0604030504040204" pitchFamily="50" charset="-128"/>
              </a:rPr>
              <a:t>　▶　省力化等の大規模成長投資補助金</a:t>
            </a:r>
            <a:endParaRPr lang="en-US" altLang="ja-JP" sz="1400" b="0" dirty="0">
              <a:solidFill>
                <a:schemeClr val="tx1"/>
              </a:solidFill>
              <a:latin typeface="Meiryo UI" panose="020B0604030504040204" pitchFamily="50" charset="-128"/>
              <a:ea typeface="Meiryo UI" panose="020B0604030504040204" pitchFamily="50" charset="-128"/>
            </a:endParaRPr>
          </a:p>
          <a:p>
            <a:pPr algn="l"/>
            <a:r>
              <a:rPr lang="ja-JP" altLang="en-US" sz="1400" b="0" dirty="0">
                <a:solidFill>
                  <a:schemeClr val="tx1"/>
                </a:solidFill>
                <a:latin typeface="Meiryo UI" panose="020B0604030504040204" pitchFamily="50" charset="-128"/>
                <a:ea typeface="Meiryo UI" panose="020B0604030504040204" pitchFamily="50" charset="-128"/>
              </a:rPr>
              <a:t>　▶　賃上げ促進税制</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
            <a:extLst>
              <a:ext uri="{FF2B5EF4-FFF2-40B4-BE49-F238E27FC236}">
                <a16:creationId xmlns:a16="http://schemas.microsoft.com/office/drawing/2014/main" id="{4DD82C1C-C45B-D7B6-A981-673D849E5D50}"/>
              </a:ext>
            </a:extLst>
          </p:cNvPr>
          <p:cNvSpPr txBox="1">
            <a:spLocks noChangeArrowheads="1"/>
          </p:cNvSpPr>
          <p:nvPr/>
        </p:nvSpPr>
        <p:spPr bwMode="auto">
          <a:xfrm>
            <a:off x="57464" y="5502996"/>
            <a:ext cx="3768283" cy="408321"/>
          </a:xfrm>
          <a:prstGeom prst="rect">
            <a:avLst/>
          </a:prstGeom>
          <a:solidFill>
            <a:schemeClr val="accent6">
              <a:lumMod val="20000"/>
              <a:lumOff val="80000"/>
            </a:schemeClr>
          </a:solidFill>
          <a:ln>
            <a:noFill/>
          </a:ln>
        </p:spPr>
        <p:txBody>
          <a:bodyPr wrap="square" anchor="ctr">
            <a:no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1800" b="0" dirty="0">
                <a:solidFill>
                  <a:schemeClr val="tx1"/>
                </a:solidFill>
                <a:latin typeface="Meiryo UI" panose="020B0604030504040204" pitchFamily="50" charset="-128"/>
                <a:ea typeface="Meiryo UI" panose="020B0604030504040204" pitchFamily="50" charset="-128"/>
              </a:rPr>
              <a:t>直近で追加された中堅企業向け施策</a:t>
            </a:r>
            <a:endParaRPr lang="ja-JP" altLang="en-US" sz="2400" b="0" dirty="0">
              <a:solidFill>
                <a:schemeClr val="tx1"/>
              </a:solidFill>
              <a:latin typeface="Meiryo UI" panose="020B0604030504040204" pitchFamily="50" charset="-128"/>
              <a:ea typeface="Meiryo UI" panose="020B0604030504040204" pitchFamily="50" charset="-128"/>
            </a:endParaRPr>
          </a:p>
        </p:txBody>
      </p:sp>
      <p:sp>
        <p:nvSpPr>
          <p:cNvPr id="28" name="タイトル 1">
            <a:extLst>
              <a:ext uri="{FF2B5EF4-FFF2-40B4-BE49-F238E27FC236}">
                <a16:creationId xmlns:a16="http://schemas.microsoft.com/office/drawing/2014/main" id="{02DB71FE-ACB2-993D-8787-5A5EADAF48A5}"/>
              </a:ext>
            </a:extLst>
          </p:cNvPr>
          <p:cNvSpPr txBox="1">
            <a:spLocks/>
          </p:cNvSpPr>
          <p:nvPr/>
        </p:nvSpPr>
        <p:spPr>
          <a:xfrm>
            <a:off x="3635043" y="5885537"/>
            <a:ext cx="2078038" cy="6740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dirty="0">
                <a:latin typeface="Meiryo UI" panose="020B0604030504040204" pitchFamily="50" charset="-128"/>
                <a:ea typeface="Meiryo UI" panose="020B0604030504040204" pitchFamily="50" charset="-128"/>
              </a:rPr>
              <a:t>多数の施策が掲載された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hlinkClick r:id="rId10"/>
              </a:rPr>
              <a:t>内閣府のサイト</a:t>
            </a:r>
            <a:r>
              <a:rPr lang="ja-JP" altLang="en-US" sz="1400" dirty="0">
                <a:latin typeface="Meiryo UI" panose="020B0604030504040204" pitchFamily="50" charset="-128"/>
                <a:ea typeface="Meiryo UI" panose="020B0604030504040204" pitchFamily="50" charset="-128"/>
              </a:rPr>
              <a:t>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ご確認ください</a:t>
            </a:r>
            <a:endParaRPr lang="en-US" altLang="ja-JP" sz="1400" dirty="0">
              <a:latin typeface="Meiryo UI" panose="020B0604030504040204" pitchFamily="50" charset="-128"/>
              <a:ea typeface="Meiryo UI" panose="020B0604030504040204" pitchFamily="50" charset="-128"/>
            </a:endParaRPr>
          </a:p>
        </p:txBody>
      </p:sp>
      <p:sp>
        <p:nvSpPr>
          <p:cNvPr id="29" name="吹き出し: 四角形 28">
            <a:extLst>
              <a:ext uri="{FF2B5EF4-FFF2-40B4-BE49-F238E27FC236}">
                <a16:creationId xmlns:a16="http://schemas.microsoft.com/office/drawing/2014/main" id="{50D7BB76-9F0A-E7F7-B78E-48E9483AA685}"/>
              </a:ext>
            </a:extLst>
          </p:cNvPr>
          <p:cNvSpPr/>
          <p:nvPr/>
        </p:nvSpPr>
        <p:spPr>
          <a:xfrm>
            <a:off x="6601760" y="5568485"/>
            <a:ext cx="1938635" cy="1077375"/>
          </a:xfrm>
          <a:prstGeom prst="wedgeRectCallout">
            <a:avLst>
              <a:gd name="adj1" fmla="val -71438"/>
              <a:gd name="adj2" fmla="val -67604"/>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吹き出し: 四角形 29">
            <a:extLst>
              <a:ext uri="{FF2B5EF4-FFF2-40B4-BE49-F238E27FC236}">
                <a16:creationId xmlns:a16="http://schemas.microsoft.com/office/drawing/2014/main" id="{B866F84C-9A66-6DB1-EBFF-7FAC0E55392B}"/>
              </a:ext>
            </a:extLst>
          </p:cNvPr>
          <p:cNvSpPr/>
          <p:nvPr/>
        </p:nvSpPr>
        <p:spPr>
          <a:xfrm>
            <a:off x="6568129" y="5501037"/>
            <a:ext cx="5357171" cy="1231115"/>
          </a:xfrm>
          <a:prstGeom prst="wedgeRectCallout">
            <a:avLst>
              <a:gd name="adj1" fmla="val 33407"/>
              <a:gd name="adj2" fmla="val -67249"/>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国の政策以外にも、各地方自治体によって</a:t>
            </a: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独自の支援施策を設けている例が多くあります</a:t>
            </a:r>
            <a:endParaRPr lang="en-US" altLang="ja-JP"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8328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二等辺三角形 9">
            <a:extLst>
              <a:ext uri="{FF2B5EF4-FFF2-40B4-BE49-F238E27FC236}">
                <a16:creationId xmlns:a16="http://schemas.microsoft.com/office/drawing/2014/main" id="{DA532956-2596-7974-892E-98F02BD28FC5}"/>
              </a:ext>
            </a:extLst>
          </p:cNvPr>
          <p:cNvSpPr/>
          <p:nvPr/>
        </p:nvSpPr>
        <p:spPr>
          <a:xfrm rot="10800000">
            <a:off x="3677271" y="5087031"/>
            <a:ext cx="4959474" cy="645353"/>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テキスト ボックス 12">
            <a:extLst>
              <a:ext uri="{FF2B5EF4-FFF2-40B4-BE49-F238E27FC236}">
                <a16:creationId xmlns:a16="http://schemas.microsoft.com/office/drawing/2014/main" id="{A289E15D-2077-BDB6-DD08-4624591C65F5}"/>
              </a:ext>
            </a:extLst>
          </p:cNvPr>
          <p:cNvSpPr txBox="1"/>
          <p:nvPr/>
        </p:nvSpPr>
        <p:spPr>
          <a:xfrm>
            <a:off x="1949946" y="5148974"/>
            <a:ext cx="8575287" cy="400110"/>
          </a:xfrm>
          <a:prstGeom prst="rect">
            <a:avLst/>
          </a:prstGeom>
          <a:noFill/>
        </p:spPr>
        <p:txBody>
          <a:bodyPr wrap="square">
            <a:spAutoFit/>
          </a:bodyPr>
          <a:lstStyle/>
          <a:p>
            <a:pPr algn="ctr"/>
            <a:r>
              <a:rPr lang="ja-JP" altLang="en-US" sz="2000" b="1" dirty="0">
                <a:solidFill>
                  <a:srgbClr val="FF0000"/>
                </a:solidFill>
                <a:latin typeface="Meiryo UI" panose="020B0604030504040204" pitchFamily="50" charset="-128"/>
                <a:ea typeface="Meiryo UI" panose="020B0604030504040204" pitchFamily="50" charset="-128"/>
              </a:rPr>
              <a:t>制度は使わないと</a:t>
            </a:r>
            <a:r>
              <a:rPr lang="en-US" altLang="ja-JP" sz="2000" b="1" dirty="0">
                <a:solidFill>
                  <a:srgbClr val="FF0000"/>
                </a:solidFill>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、改善要望を挙げないと</a:t>
            </a:r>
            <a:r>
              <a:rPr lang="en-US" altLang="ja-JP" sz="2000" b="1" dirty="0">
                <a:solidFill>
                  <a:srgbClr val="FF0000"/>
                </a:solidFill>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、もったいない状況に</a:t>
            </a:r>
          </a:p>
        </p:txBody>
      </p:sp>
      <p:sp>
        <p:nvSpPr>
          <p:cNvPr id="11" name="テキスト ボックス 10">
            <a:extLst>
              <a:ext uri="{FF2B5EF4-FFF2-40B4-BE49-F238E27FC236}">
                <a16:creationId xmlns:a16="http://schemas.microsoft.com/office/drawing/2014/main" id="{34E5B6C9-FC9F-7CAD-C953-8918B5FA169C}"/>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＜補足＞中堅・中小企業向け支援の活用実態について</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10">
            <a:extLst>
              <a:ext uri="{FF2B5EF4-FFF2-40B4-BE49-F238E27FC236}">
                <a16:creationId xmlns:a16="http://schemas.microsoft.com/office/drawing/2014/main" id="{A7A3E8C6-7858-8217-0726-DEE6396A2DFA}"/>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
        <p:nvSpPr>
          <p:cNvPr id="16" name="正方形/長方形 15">
            <a:extLst>
              <a:ext uri="{FF2B5EF4-FFF2-40B4-BE49-F238E27FC236}">
                <a16:creationId xmlns:a16="http://schemas.microsoft.com/office/drawing/2014/main" id="{C2DB3D65-BBB1-60DA-F66D-18016DB22C8A}"/>
              </a:ext>
            </a:extLst>
          </p:cNvPr>
          <p:cNvSpPr/>
          <p:nvPr/>
        </p:nvSpPr>
        <p:spPr>
          <a:xfrm>
            <a:off x="222622" y="5779025"/>
            <a:ext cx="11746751" cy="8867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3200" b="1" dirty="0">
                <a:solidFill>
                  <a:schemeClr val="tx1"/>
                </a:solidFill>
                <a:latin typeface="Meiryo UI" panose="020B0604030504040204" pitchFamily="50" charset="-128"/>
                <a:ea typeface="Meiryo UI" panose="020B0604030504040204" pitchFamily="50" charset="-128"/>
              </a:rPr>
              <a:t>制度周知から始めていただき、</a:t>
            </a:r>
            <a:endParaRPr lang="en-US" altLang="ja-JP" sz="3200" b="1" dirty="0">
              <a:solidFill>
                <a:schemeClr val="tx1"/>
              </a:solidFill>
              <a:latin typeface="Meiryo UI" panose="020B0604030504040204" pitchFamily="50" charset="-128"/>
              <a:ea typeface="Meiryo UI" panose="020B0604030504040204" pitchFamily="50" charset="-128"/>
            </a:endParaRPr>
          </a:p>
          <a:p>
            <a:pPr algn="ctr">
              <a:spcAft>
                <a:spcPts val="300"/>
              </a:spcAft>
            </a:pPr>
            <a:r>
              <a:rPr lang="ja-JP" altLang="en-US" sz="3200" b="1" dirty="0">
                <a:solidFill>
                  <a:schemeClr val="tx1"/>
                </a:solidFill>
                <a:latin typeface="Meiryo UI" panose="020B0604030504040204" pitchFamily="50" charset="-128"/>
                <a:ea typeface="Meiryo UI" panose="020B0604030504040204" pitchFamily="50" charset="-128"/>
              </a:rPr>
              <a:t>それに伴い出てきた改善要望の打ち上げをお願いします</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7" name="角丸四角形 9">
            <a:extLst>
              <a:ext uri="{FF2B5EF4-FFF2-40B4-BE49-F238E27FC236}">
                <a16:creationId xmlns:a16="http://schemas.microsoft.com/office/drawing/2014/main" id="{085BAD45-7A3E-A2BD-2BED-F91D8F227E6C}"/>
              </a:ext>
            </a:extLst>
          </p:cNvPr>
          <p:cNvSpPr/>
          <p:nvPr/>
        </p:nvSpPr>
        <p:spPr>
          <a:xfrm>
            <a:off x="222623" y="1037064"/>
            <a:ext cx="11746752" cy="3881969"/>
          </a:xfrm>
          <a:prstGeom prst="roundRect">
            <a:avLst>
              <a:gd name="adj" fmla="val 10830"/>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4800" indent="-304800"/>
            <a:r>
              <a:rPr lang="ja-JP" altLang="en-US" sz="2400" b="1" dirty="0">
                <a:solidFill>
                  <a:schemeClr val="tx1"/>
                </a:solidFill>
                <a:highlight>
                  <a:srgbClr val="C0C0C0"/>
                </a:highlight>
                <a:latin typeface="HG丸ｺﾞｼｯｸM-PRO" pitchFamily="50" charset="-128"/>
                <a:ea typeface="HG丸ｺﾞｼｯｸM-PRO" pitchFamily="50" charset="-128"/>
              </a:rPr>
              <a:t>例①</a:t>
            </a:r>
            <a:r>
              <a:rPr lang="en-US" altLang="ja-JP" sz="2400" b="1" dirty="0">
                <a:solidFill>
                  <a:schemeClr val="tx1"/>
                </a:solidFill>
                <a:highlight>
                  <a:srgbClr val="C0C0C0"/>
                </a:highlight>
                <a:latin typeface="HG丸ｺﾞｼｯｸM-PRO" pitchFamily="50" charset="-128"/>
                <a:ea typeface="HG丸ｺﾞｼｯｸM-PRO" pitchFamily="50" charset="-128"/>
              </a:rPr>
              <a:t>【</a:t>
            </a:r>
            <a:r>
              <a:rPr lang="ja-JP" altLang="en-US" sz="2400" b="1" dirty="0">
                <a:solidFill>
                  <a:schemeClr val="tx1"/>
                </a:solidFill>
                <a:highlight>
                  <a:srgbClr val="C0C0C0"/>
                </a:highlight>
                <a:latin typeface="HG丸ｺﾞｼｯｸM-PRO" pitchFamily="50" charset="-128"/>
                <a:ea typeface="HG丸ｺﾞｼｯｸM-PRO" pitchFamily="50" charset="-128"/>
              </a:rPr>
              <a:t>ミカタプロジェクト</a:t>
            </a:r>
            <a:r>
              <a:rPr lang="en-US" altLang="ja-JP" sz="2400" b="1" dirty="0">
                <a:solidFill>
                  <a:schemeClr val="tx1"/>
                </a:solidFill>
                <a:highlight>
                  <a:srgbClr val="C0C0C0"/>
                </a:highlight>
                <a:latin typeface="HG丸ｺﾞｼｯｸM-PRO" pitchFamily="50" charset="-128"/>
                <a:ea typeface="HG丸ｺﾞｼｯｸM-PRO" pitchFamily="50" charset="-128"/>
              </a:rPr>
              <a:t>】</a:t>
            </a:r>
          </a:p>
          <a:p>
            <a:pPr marL="304800" indent="-304800"/>
            <a:r>
              <a:rPr lang="ja-JP" altLang="en-US" dirty="0">
                <a:solidFill>
                  <a:schemeClr val="tx1"/>
                </a:solidFill>
                <a:latin typeface="HG丸ｺﾞｼｯｸM-PRO" pitchFamily="50" charset="-128"/>
                <a:ea typeface="HG丸ｺﾞｼｯｸM-PRO" pitchFamily="50" charset="-128"/>
              </a:rPr>
              <a:t>　・</a:t>
            </a:r>
            <a:r>
              <a:rPr lang="ja-JP" altLang="en-US" dirty="0">
                <a:solidFill>
                  <a:srgbClr val="FF0000"/>
                </a:solidFill>
                <a:latin typeface="HG丸ｺﾞｼｯｸM-PRO" pitchFamily="50" charset="-128"/>
                <a:ea typeface="HG丸ｺﾞｼｯｸM-PRO" pitchFamily="50" charset="-128"/>
              </a:rPr>
              <a:t>自動車向けに特別に予算を取って</a:t>
            </a:r>
            <a:r>
              <a:rPr lang="ja-JP" altLang="en-US" dirty="0">
                <a:solidFill>
                  <a:schemeClr val="tx1"/>
                </a:solidFill>
                <a:latin typeface="HG丸ｺﾞｼｯｸM-PRO" pitchFamily="50" charset="-128"/>
                <a:ea typeface="HG丸ｺﾞｼｯｸM-PRO" pitchFamily="50" charset="-128"/>
              </a:rPr>
              <a:t>実施している支援策。</a:t>
            </a:r>
            <a:endParaRPr lang="en-US" altLang="ja-JP" dirty="0">
              <a:solidFill>
                <a:schemeClr val="tx1"/>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地方自治体による予算上乗せによる、独自サービス拡充も実施されている。</a:t>
            </a:r>
            <a:endParaRPr lang="en-US" altLang="ja-JP" dirty="0">
              <a:solidFill>
                <a:schemeClr val="tx1"/>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・年々利用者は増加しているが利用規模も予算規模（</a:t>
            </a:r>
            <a:r>
              <a:rPr lang="en-US" altLang="ja-JP" dirty="0">
                <a:solidFill>
                  <a:schemeClr val="tx1"/>
                </a:solidFill>
                <a:latin typeface="HG丸ｺﾞｼｯｸM-PRO" pitchFamily="50" charset="-128"/>
                <a:ea typeface="HG丸ｺﾞｼｯｸM-PRO" pitchFamily="50" charset="-128"/>
              </a:rPr>
              <a:t>5</a:t>
            </a:r>
            <a:r>
              <a:rPr lang="ja-JP" altLang="en-US" dirty="0">
                <a:solidFill>
                  <a:schemeClr val="tx1"/>
                </a:solidFill>
                <a:latin typeface="HG丸ｺﾞｼｯｸM-PRO" pitchFamily="50" charset="-128"/>
                <a:ea typeface="HG丸ｺﾞｼｯｸM-PRO" pitchFamily="50" charset="-128"/>
              </a:rPr>
              <a:t>億円前後）もそこまで大きくはない</a:t>
            </a:r>
            <a:endParaRPr lang="en-US" altLang="ja-JP" dirty="0">
              <a:solidFill>
                <a:schemeClr val="tx1"/>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・国</a:t>
            </a:r>
            <a:r>
              <a:rPr lang="en-US" altLang="ja-JP" dirty="0">
                <a:solidFill>
                  <a:schemeClr val="tx1"/>
                </a:solidFill>
                <a:latin typeface="HG丸ｺﾞｼｯｸM-PRO" pitchFamily="50" charset="-128"/>
                <a:ea typeface="HG丸ｺﾞｼｯｸM-PRO" pitchFamily="50" charset="-128"/>
              </a:rPr>
              <a:t>/</a:t>
            </a:r>
            <a:r>
              <a:rPr lang="ja-JP" altLang="en-US" dirty="0">
                <a:solidFill>
                  <a:schemeClr val="tx1"/>
                </a:solidFill>
                <a:latin typeface="HG丸ｺﾞｼｯｸM-PRO" pitchFamily="50" charset="-128"/>
                <a:ea typeface="HG丸ｺﾞｼｯｸM-PRO" pitchFamily="50" charset="-128"/>
              </a:rPr>
              <a:t>省庁は、</a:t>
            </a:r>
            <a:r>
              <a:rPr lang="ja-JP" altLang="en-US" b="1" dirty="0">
                <a:solidFill>
                  <a:srgbClr val="FF0000"/>
                </a:solidFill>
                <a:latin typeface="HG丸ｺﾞｼｯｸM-PRO" pitchFamily="50" charset="-128"/>
                <a:ea typeface="HG丸ｺﾞｼｯｸM-PRO" pitchFamily="50" charset="-128"/>
              </a:rPr>
              <a:t>「今</a:t>
            </a:r>
            <a:r>
              <a:rPr lang="ja-JP" altLang="en-US" dirty="0">
                <a:solidFill>
                  <a:srgbClr val="FF0000"/>
                </a:solidFill>
                <a:latin typeface="HG丸ｺﾞｼｯｸM-PRO" pitchFamily="50" charset="-128"/>
                <a:ea typeface="HG丸ｺﾞｼｯｸM-PRO" pitchFamily="50" charset="-128"/>
              </a:rPr>
              <a:t>は</a:t>
            </a:r>
            <a:r>
              <a:rPr lang="ja-JP" altLang="en-US" b="1" dirty="0">
                <a:solidFill>
                  <a:srgbClr val="FF0000"/>
                </a:solidFill>
                <a:latin typeface="HG丸ｺﾞｼｯｸM-PRO" pitchFamily="50" charset="-128"/>
                <a:ea typeface="HG丸ｺﾞｼｯｸM-PRO" pitchFamily="50" charset="-128"/>
              </a:rPr>
              <a:t>」</a:t>
            </a:r>
            <a:r>
              <a:rPr lang="ja-JP" altLang="en-US" dirty="0">
                <a:solidFill>
                  <a:schemeClr val="tx1"/>
                </a:solidFill>
                <a:latin typeface="HG丸ｺﾞｼｯｸM-PRO" pitchFamily="50" charset="-128"/>
                <a:ea typeface="HG丸ｺﾞｼｯｸM-PRO" pitchFamily="50" charset="-128"/>
              </a:rPr>
              <a:t>電動化等につながる成長投資として中堅・中小企業支援に前向きであり、</a:t>
            </a:r>
            <a:endParaRPr lang="en-US" altLang="ja-JP" dirty="0">
              <a:solidFill>
                <a:schemeClr val="tx1"/>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a:t>
            </a:r>
            <a:r>
              <a:rPr lang="ja-JP" altLang="en-US" b="1" u="sng" dirty="0">
                <a:solidFill>
                  <a:srgbClr val="FF0000"/>
                </a:solidFill>
                <a:latin typeface="HG丸ｺﾞｼｯｸM-PRO" pitchFamily="50" charset="-128"/>
                <a:ea typeface="HG丸ｺﾞｼｯｸM-PRO" pitchFamily="50" charset="-128"/>
              </a:rPr>
              <a:t>要望や課題感があれば、改善や予算拡大の余地あり</a:t>
            </a:r>
            <a:r>
              <a:rPr lang="ja-JP" altLang="en-US" sz="1200" b="1" dirty="0">
                <a:solidFill>
                  <a:srgbClr val="FF0000"/>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（今後、利用低調・要望無では</a:t>
            </a:r>
            <a:r>
              <a:rPr lang="ja-JP" altLang="en-US" sz="1200" dirty="0">
                <a:solidFill>
                  <a:schemeClr val="tx1"/>
                </a:solidFill>
                <a:latin typeface="Meiryo UI" panose="020B0604030504040204" pitchFamily="50" charset="-128"/>
                <a:ea typeface="Meiryo UI" panose="020B0604030504040204" pitchFamily="50" charset="-128"/>
              </a:rPr>
              <a:t>予算縮小につながりかねない</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dirty="0">
              <a:solidFill>
                <a:schemeClr val="tx1"/>
              </a:solidFill>
              <a:latin typeface="HG丸ｺﾞｼｯｸM-PRO" pitchFamily="50" charset="-128"/>
              <a:ea typeface="HG丸ｺﾞｼｯｸM-PRO" pitchFamily="50" charset="-128"/>
            </a:endParaRPr>
          </a:p>
          <a:p>
            <a:pPr marL="304800" indent="-304800"/>
            <a:r>
              <a:rPr lang="ja-JP" altLang="en-US" sz="2400" b="1" dirty="0">
                <a:solidFill>
                  <a:schemeClr val="tx1"/>
                </a:solidFill>
                <a:highlight>
                  <a:srgbClr val="C0C0C0"/>
                </a:highlight>
                <a:latin typeface="HG丸ｺﾞｼｯｸM-PRO" pitchFamily="50" charset="-128"/>
                <a:ea typeface="HG丸ｺﾞｼｯｸM-PRO" pitchFamily="50" charset="-128"/>
              </a:rPr>
              <a:t>例②</a:t>
            </a:r>
            <a:r>
              <a:rPr lang="en-US" altLang="ja-JP" sz="2400" b="1" dirty="0">
                <a:solidFill>
                  <a:schemeClr val="tx1"/>
                </a:solidFill>
                <a:highlight>
                  <a:srgbClr val="C0C0C0"/>
                </a:highlight>
                <a:latin typeface="HG丸ｺﾞｼｯｸM-PRO" pitchFamily="50" charset="-128"/>
                <a:ea typeface="HG丸ｺﾞｼｯｸM-PRO" pitchFamily="50" charset="-128"/>
              </a:rPr>
              <a:t>【</a:t>
            </a:r>
            <a:r>
              <a:rPr lang="ja-JP" altLang="en-US" sz="2400" b="1" dirty="0">
                <a:solidFill>
                  <a:schemeClr val="tx1"/>
                </a:solidFill>
                <a:highlight>
                  <a:srgbClr val="C0C0C0"/>
                </a:highlight>
                <a:latin typeface="HG丸ｺﾞｼｯｸM-PRO" pitchFamily="50" charset="-128"/>
                <a:ea typeface="HG丸ｺﾞｼｯｸM-PRO" pitchFamily="50" charset="-128"/>
              </a:rPr>
              <a:t>中小に、中堅企業を加えた施策の新設</a:t>
            </a:r>
            <a:r>
              <a:rPr lang="en-US" altLang="ja-JP" sz="2400" b="1" dirty="0">
                <a:solidFill>
                  <a:schemeClr val="tx1"/>
                </a:solidFill>
                <a:highlight>
                  <a:srgbClr val="C0C0C0"/>
                </a:highlight>
                <a:latin typeface="HG丸ｺﾞｼｯｸM-PRO" pitchFamily="50" charset="-128"/>
                <a:ea typeface="HG丸ｺﾞｼｯｸM-PRO" pitchFamily="50" charset="-128"/>
              </a:rPr>
              <a:t>】</a:t>
            </a:r>
          </a:p>
          <a:p>
            <a:pPr marL="304800" indent="-304800"/>
            <a:r>
              <a:rPr lang="ja-JP" altLang="en-US" dirty="0">
                <a:solidFill>
                  <a:schemeClr val="tx1"/>
                </a:solidFill>
                <a:latin typeface="HG丸ｺﾞｼｯｸM-PRO" pitchFamily="50" charset="-128"/>
                <a:ea typeface="HG丸ｺﾞｼｯｸM-PRO" pitchFamily="50" charset="-128"/>
              </a:rPr>
              <a:t>　・政府は、昨年を「中堅企業元年」と位置づけ、</a:t>
            </a:r>
            <a:r>
              <a:rPr lang="ja-JP" altLang="en-US" dirty="0">
                <a:solidFill>
                  <a:srgbClr val="FF0000"/>
                </a:solidFill>
                <a:latin typeface="HG丸ｺﾞｼｯｸM-PRO" pitchFamily="50" charset="-128"/>
                <a:ea typeface="HG丸ｺﾞｼｯｸM-PRO" pitchFamily="50" charset="-128"/>
              </a:rPr>
              <a:t>革新設備、省力化、賃上げ促進に意欲的なタイミング</a:t>
            </a:r>
            <a:endParaRPr lang="en-US" altLang="ja-JP" dirty="0">
              <a:solidFill>
                <a:srgbClr val="FF0000"/>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・ただし、施策内容をを見ると、「子会社不可、従業員</a:t>
            </a:r>
            <a:r>
              <a:rPr lang="en-US" altLang="ja-JP" dirty="0">
                <a:solidFill>
                  <a:schemeClr val="tx1"/>
                </a:solidFill>
                <a:latin typeface="HG丸ｺﾞｼｯｸM-PRO" pitchFamily="50" charset="-128"/>
                <a:ea typeface="HG丸ｺﾞｼｯｸM-PRO" pitchFamily="50" charset="-128"/>
              </a:rPr>
              <a:t>2</a:t>
            </a:r>
            <a:r>
              <a:rPr lang="ja-JP" altLang="en-US" dirty="0">
                <a:solidFill>
                  <a:schemeClr val="tx1"/>
                </a:solidFill>
                <a:latin typeface="HG丸ｺﾞｼｯｸM-PRO" pitchFamily="50" charset="-128"/>
                <a:ea typeface="HG丸ｺﾞｼｯｸM-PRO" pitchFamily="50" charset="-128"/>
              </a:rPr>
              <a:t>千人未満、投資規模</a:t>
            </a:r>
            <a:r>
              <a:rPr lang="en-US" altLang="ja-JP" dirty="0">
                <a:solidFill>
                  <a:schemeClr val="tx1"/>
                </a:solidFill>
                <a:latin typeface="HG丸ｺﾞｼｯｸM-PRO" pitchFamily="50" charset="-128"/>
                <a:ea typeface="HG丸ｺﾞｼｯｸM-PRO" pitchFamily="50" charset="-128"/>
              </a:rPr>
              <a:t>10</a:t>
            </a:r>
            <a:r>
              <a:rPr lang="ja-JP" altLang="en-US" dirty="0">
                <a:solidFill>
                  <a:schemeClr val="tx1"/>
                </a:solidFill>
                <a:latin typeface="HG丸ｺﾞｼｯｸM-PRO" pitchFamily="50" charset="-128"/>
                <a:ea typeface="HG丸ｺﾞｼｯｸM-PRO" pitchFamily="50" charset="-128"/>
              </a:rPr>
              <a:t>億円以上」等</a:t>
            </a:r>
            <a:endParaRPr lang="en-US" altLang="ja-JP" dirty="0">
              <a:solidFill>
                <a:schemeClr val="tx1"/>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適用要件の厳しさや、申請手続きの不備で、</a:t>
            </a:r>
            <a:r>
              <a:rPr lang="ja-JP" altLang="en-US" dirty="0">
                <a:solidFill>
                  <a:srgbClr val="FF0000"/>
                </a:solidFill>
                <a:latin typeface="HG丸ｺﾞｼｯｸM-PRO" pitchFamily="50" charset="-128"/>
                <a:ea typeface="HG丸ｺﾞｼｯｸM-PRO" pitchFamily="50" charset="-128"/>
              </a:rPr>
              <a:t>必要な時には活用できないのではないかという想定あり</a:t>
            </a:r>
            <a:endParaRPr lang="en-US" altLang="ja-JP" dirty="0">
              <a:solidFill>
                <a:srgbClr val="FF0000"/>
              </a:solidFill>
              <a:latin typeface="HG丸ｺﾞｼｯｸM-PRO" pitchFamily="50" charset="-128"/>
              <a:ea typeface="HG丸ｺﾞｼｯｸM-PRO" pitchFamily="50" charset="-128"/>
            </a:endParaRPr>
          </a:p>
          <a:p>
            <a:pPr marL="304800" indent="-304800"/>
            <a:r>
              <a:rPr lang="ja-JP" altLang="en-US" dirty="0">
                <a:solidFill>
                  <a:schemeClr val="tx1"/>
                </a:solidFill>
                <a:latin typeface="HG丸ｺﾞｼｯｸM-PRO" pitchFamily="50" charset="-128"/>
                <a:ea typeface="HG丸ｺﾞｼｯｸM-PRO" pitchFamily="50" charset="-128"/>
              </a:rPr>
              <a:t>　・政府は、中小向けを含め</a:t>
            </a:r>
            <a:r>
              <a:rPr lang="en-US" altLang="ja-JP" dirty="0">
                <a:solidFill>
                  <a:schemeClr val="tx1"/>
                </a:solidFill>
                <a:latin typeface="HG丸ｺﾞｼｯｸM-PRO" pitchFamily="50" charset="-128"/>
                <a:ea typeface="HG丸ｺﾞｼｯｸM-PRO" pitchFamily="50" charset="-128"/>
              </a:rPr>
              <a:t>190</a:t>
            </a:r>
            <a:r>
              <a:rPr lang="ja-JP" altLang="en-US" dirty="0">
                <a:solidFill>
                  <a:schemeClr val="tx1"/>
                </a:solidFill>
                <a:latin typeface="HG丸ｺﾞｼｯｸM-PRO" pitchFamily="50" charset="-128"/>
                <a:ea typeface="HG丸ｺﾞｼｯｸM-PRO" pitchFamily="50" charset="-128"/>
              </a:rPr>
              <a:t>以上の支援メニューがあり「使わない企業のほうが問題」とのスタンス。</a:t>
            </a:r>
          </a:p>
          <a:p>
            <a:pPr marL="304800" indent="-304800"/>
            <a:r>
              <a:rPr lang="ja-JP" altLang="en-US" dirty="0">
                <a:solidFill>
                  <a:schemeClr val="tx1"/>
                </a:solidFill>
                <a:latin typeface="HG丸ｺﾞｼｯｸM-PRO" pitchFamily="50" charset="-128"/>
                <a:ea typeface="HG丸ｺﾞｼｯｸM-PRO" pitchFamily="50" charset="-128"/>
              </a:rPr>
              <a:t>　　</a:t>
            </a:r>
            <a:r>
              <a:rPr lang="ja-JP" altLang="en-US" b="1" u="sng" dirty="0">
                <a:solidFill>
                  <a:srgbClr val="FF0000"/>
                </a:solidFill>
                <a:latin typeface="HG丸ｺﾞｼｯｸM-PRO" pitchFamily="50" charset="-128"/>
                <a:ea typeface="HG丸ｺﾞｼｯｸM-PRO" pitchFamily="50" charset="-128"/>
              </a:rPr>
              <a:t>「支援が欲しい現場」と「支援は既にしている政府」とが噛み合っておらず、その溝を埋める余地大。</a:t>
            </a:r>
            <a:endParaRPr lang="ja-JP" altLang="ja-JP" b="1" u="sng" dirty="0">
              <a:solidFill>
                <a:srgbClr val="FF0000"/>
              </a:solidFill>
              <a:latin typeface="HG丸ｺﾞｼｯｸM-PRO" pitchFamily="50" charset="-128"/>
              <a:ea typeface="HG丸ｺﾞｼｯｸM-PRO" pitchFamily="50" charset="-128"/>
            </a:endParaRPr>
          </a:p>
        </p:txBody>
      </p:sp>
      <p:sp>
        <p:nvSpPr>
          <p:cNvPr id="18" name="正方形/長方形 17">
            <a:extLst>
              <a:ext uri="{FF2B5EF4-FFF2-40B4-BE49-F238E27FC236}">
                <a16:creationId xmlns:a16="http://schemas.microsoft.com/office/drawing/2014/main" id="{627A155D-EF06-5F3B-99A7-F46F1F22BDE5}"/>
              </a:ext>
            </a:extLst>
          </p:cNvPr>
          <p:cNvSpPr>
            <a:spLocks noChangeArrowheads="1"/>
          </p:cNvSpPr>
          <p:nvPr/>
        </p:nvSpPr>
        <p:spPr bwMode="auto">
          <a:xfrm>
            <a:off x="222623" y="727466"/>
            <a:ext cx="4081748" cy="461665"/>
          </a:xfrm>
          <a:prstGeom prst="rect">
            <a:avLst/>
          </a:prstGeom>
          <a:solidFill>
            <a:schemeClr val="accent6"/>
          </a:solidFill>
          <a:ln>
            <a:solidFill>
              <a:schemeClr val="accent6"/>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defTabSz="844083" eaLnBrk="0" fontAlgn="base" hangingPunct="0">
              <a:spcBef>
                <a:spcPct val="0"/>
              </a:spcBef>
              <a:spcAft>
                <a:spcPct val="0"/>
              </a:spcAft>
              <a:defRPr/>
            </a:pPr>
            <a:r>
              <a:rPr lang="ja-JP" altLang="en-US" sz="2400" dirty="0">
                <a:solidFill>
                  <a:prstClr val="white"/>
                </a:solidFill>
                <a:latin typeface="Meiryo UI" panose="020B0604030504040204" pitchFamily="50" charset="-128"/>
                <a:ea typeface="Meiryo UI" panose="020B0604030504040204" pitchFamily="50" charset="-128"/>
              </a:rPr>
              <a:t>一部施策の背景ご紹介</a:t>
            </a:r>
            <a:endParaRPr lang="en-US" altLang="ja-JP" sz="2400"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624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dirty="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■項目詳細：</a:t>
            </a:r>
            <a:r>
              <a:rPr lang="ja-JP" altLang="ja-JP" sz="2400" dirty="0">
                <a:latin typeface="Meiryo UI" panose="020B0604030504040204" pitchFamily="50" charset="-128"/>
                <a:ea typeface="Meiryo UI" panose="020B0604030504040204" pitchFamily="50" charset="-128"/>
              </a:rPr>
              <a:t>災害などを踏まえたインフラ整備</a:t>
            </a:r>
            <a:endParaRPr lang="en-US" altLang="ja-JP" sz="2400" dirty="0">
              <a:latin typeface="Meiryo UI" panose="020B0604030504040204" pitchFamily="50" charset="-128"/>
              <a:ea typeface="Meiryo UI" panose="020B0604030504040204" pitchFamily="50" charset="-128"/>
            </a:endParaRPr>
          </a:p>
        </p:txBody>
      </p:sp>
      <p:sp>
        <p:nvSpPr>
          <p:cNvPr id="4" name="テキスト ボックス 2">
            <a:extLst>
              <a:ext uri="{FF2B5EF4-FFF2-40B4-BE49-F238E27FC236}">
                <a16:creationId xmlns:a16="http://schemas.microsoft.com/office/drawing/2014/main" id="{9F3820FD-3277-0542-BCE5-55DB6DED8A11}"/>
              </a:ext>
            </a:extLst>
          </p:cNvPr>
          <p:cNvSpPr txBox="1">
            <a:spLocks noChangeArrowheads="1"/>
          </p:cNvSpPr>
          <p:nvPr/>
        </p:nvSpPr>
        <p:spPr bwMode="auto">
          <a:xfrm>
            <a:off x="156000" y="685766"/>
            <a:ext cx="11880000" cy="3662541"/>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・近年、異常気象による災害が各地で多発しており、道路や電力供給等のインフラに被害が</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出ると復旧するまで不自由な生活を強いられる状況がある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CASE</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MaaS</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の進展と同時に普及する、充電インフラや蓄電池等の自動車の新技術は、</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停電などの災害時に有用という認識が、関係省庁でも認識され始めている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年、千葉の大規模停電の際、停電が長引いた要因の一つに電力会社と倒れた</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木の処理の管轄が自治体であり、すぐに対処にあたれなかったことがある。</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rPr>
              <a:t>有事の際の対応について、自治体が関連企業等と協定を結んでおく等の対策も必要</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・災害対策・対応は、現地となる地方が主役であるが、支援策は国の対応も必要とされるもの</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であり、地方・国会議員が双方連携し取り組める内容となる。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2">
            <a:extLst>
              <a:ext uri="{FF2B5EF4-FFF2-40B4-BE49-F238E27FC236}">
                <a16:creationId xmlns:a16="http://schemas.microsoft.com/office/drawing/2014/main" id="{111FD1AF-8466-C34A-8EFB-AF393F00297D}"/>
              </a:ext>
            </a:extLst>
          </p:cNvPr>
          <p:cNvSpPr txBox="1">
            <a:spLocks noChangeArrowheads="1"/>
          </p:cNvSpPr>
          <p:nvPr/>
        </p:nvSpPr>
        <p:spPr bwMode="auto">
          <a:xfrm>
            <a:off x="156000" y="4470371"/>
            <a:ext cx="11880000" cy="2308324"/>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dirty="0">
                <a:solidFill>
                  <a:schemeClr val="tx1"/>
                </a:solidFill>
                <a:latin typeface="Meiryo UI" panose="020B0604030504040204" pitchFamily="50" charset="-128"/>
                <a:ea typeface="Meiryo UI" panose="020B0604030504040204" pitchFamily="50" charset="-128"/>
              </a:rPr>
              <a:t>・気象状況や豪雨災害などへの対応を踏まえたインフラ整備、および、</a:t>
            </a:r>
            <a:endParaRPr lang="en-US" altLang="ja-JP" sz="2400" b="0" dirty="0">
              <a:solidFill>
                <a:schemeClr val="tx1"/>
              </a:solidFill>
              <a:latin typeface="Meiryo UI" panose="020B0604030504040204" pitchFamily="50" charset="-128"/>
              <a:ea typeface="Meiryo UI" panose="020B0604030504040204" pitchFamily="50" charset="-128"/>
            </a:endParaRPr>
          </a:p>
          <a:p>
            <a:r>
              <a:rPr lang="ja-JP" altLang="en-US" sz="2400" b="0" dirty="0">
                <a:solidFill>
                  <a:schemeClr val="tx1"/>
                </a:solidFill>
                <a:latin typeface="Meiryo UI" panose="020B0604030504040204" pitchFamily="50" charset="-128"/>
                <a:ea typeface="Meiryo UI" panose="020B0604030504040204" pitchFamily="50" charset="-128"/>
              </a:rPr>
              <a:t>　災害時における日常生活への早期復帰を可能とする自治体への対応整備を求める中で、</a:t>
            </a:r>
            <a:endParaRPr lang="en-US" altLang="ja-JP" sz="2400" b="0" dirty="0">
              <a:solidFill>
                <a:schemeClr val="tx1"/>
              </a:solidFill>
              <a:latin typeface="Meiryo UI" panose="020B0604030504040204" pitchFamily="50" charset="-128"/>
              <a:ea typeface="Meiryo UI" panose="020B0604030504040204" pitchFamily="50" charset="-128"/>
            </a:endParaRPr>
          </a:p>
          <a:p>
            <a:r>
              <a:rPr lang="ja-JP" altLang="en-US" sz="2400" b="0" dirty="0">
                <a:solidFill>
                  <a:schemeClr val="tx1"/>
                </a:solidFill>
                <a:latin typeface="Meiryo UI" panose="020B0604030504040204" pitchFamily="50" charset="-128"/>
                <a:ea typeface="Meiryo UI" panose="020B0604030504040204" pitchFamily="50" charset="-128"/>
              </a:rPr>
              <a:t>①自動車産業の特性を生かした次世代技術などの活用も併せて自治体・議会のへ問題提起、</a:t>
            </a:r>
            <a:endParaRPr lang="en-US" altLang="ja-JP" sz="2400" b="0" dirty="0">
              <a:solidFill>
                <a:schemeClr val="tx1"/>
              </a:solidFill>
              <a:latin typeface="Meiryo UI" panose="020B0604030504040204" pitchFamily="50" charset="-128"/>
              <a:ea typeface="Meiryo UI" panose="020B0604030504040204" pitchFamily="50" charset="-128"/>
            </a:endParaRPr>
          </a:p>
          <a:p>
            <a:r>
              <a:rPr lang="ja-JP" altLang="en-US" sz="2400" b="0" dirty="0">
                <a:solidFill>
                  <a:schemeClr val="tx1"/>
                </a:solidFill>
                <a:latin typeface="Meiryo UI" panose="020B0604030504040204" pitchFamily="50" charset="-128"/>
                <a:ea typeface="Meiryo UI" panose="020B0604030504040204" pitchFamily="50" charset="-128"/>
              </a:rPr>
              <a:t>　普及促進を働きかける</a:t>
            </a:r>
          </a:p>
          <a:p>
            <a:r>
              <a:rPr lang="ja-JP" altLang="en-US" sz="2400" b="0" dirty="0">
                <a:solidFill>
                  <a:schemeClr val="tx1"/>
                </a:solidFill>
                <a:latin typeface="Meiryo UI" panose="020B0604030504040204" pitchFamily="50" charset="-128"/>
                <a:ea typeface="Meiryo UI" panose="020B0604030504040204" pitchFamily="50" charset="-128"/>
              </a:rPr>
              <a:t>②国からの支援等が必要な内容は、組織内地方議員と顧問議員とで連携し推進</a:t>
            </a:r>
          </a:p>
        </p:txBody>
      </p:sp>
    </p:spTree>
    <p:extLst>
      <p:ext uri="{BB962C8B-B14F-4D97-AF65-F5344CB8AC3E}">
        <p14:creationId xmlns:p14="http://schemas.microsoft.com/office/powerpoint/2010/main" val="255055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D62D-7BDC-EFA6-5818-FFA885C7B0F8}"/>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D6C2F68-A4F0-C06E-C71E-287F70D3E0FE}"/>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参考）国交省・経産省による災害時の電動車活用促進の呼びかけ</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10">
            <a:extLst>
              <a:ext uri="{FF2B5EF4-FFF2-40B4-BE49-F238E27FC236}">
                <a16:creationId xmlns:a16="http://schemas.microsoft.com/office/drawing/2014/main" id="{7F76E284-A40B-15FE-9062-9D35658A8AD1}"/>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pic>
        <p:nvPicPr>
          <p:cNvPr id="4" name="図 3" descr="テキスト, 手紙&#10;&#10;自動的に生成された説明">
            <a:extLst>
              <a:ext uri="{FF2B5EF4-FFF2-40B4-BE49-F238E27FC236}">
                <a16:creationId xmlns:a16="http://schemas.microsoft.com/office/drawing/2014/main" id="{F18A3CC7-5BBF-872A-2F0F-ECCF6B7FF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944" y="917188"/>
            <a:ext cx="3454301" cy="2385226"/>
          </a:xfrm>
          <a:prstGeom prst="rect">
            <a:avLst/>
          </a:prstGeom>
          <a:ln>
            <a:solidFill>
              <a:schemeClr val="tx1"/>
            </a:solidFill>
          </a:ln>
        </p:spPr>
      </p:pic>
      <p:pic>
        <p:nvPicPr>
          <p:cNvPr id="6" name="図 5" descr="グラフィカル ユーザー インターフェイス&#10;&#10;中程度の精度で自動的に生成された説明">
            <a:extLst>
              <a:ext uri="{FF2B5EF4-FFF2-40B4-BE49-F238E27FC236}">
                <a16:creationId xmlns:a16="http://schemas.microsoft.com/office/drawing/2014/main" id="{70C751A4-B3BF-39ED-1DB8-B9BC6895E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 y="689936"/>
            <a:ext cx="6604039" cy="2135935"/>
          </a:xfrm>
          <a:prstGeom prst="rect">
            <a:avLst/>
          </a:prstGeom>
        </p:spPr>
      </p:pic>
      <p:pic>
        <p:nvPicPr>
          <p:cNvPr id="10" name="図 9" descr="車, 写真, 火, 駐車 が含まれている画像&#10;&#10;自動的に生成された説明">
            <a:extLst>
              <a:ext uri="{FF2B5EF4-FFF2-40B4-BE49-F238E27FC236}">
                <a16:creationId xmlns:a16="http://schemas.microsoft.com/office/drawing/2014/main" id="{C87896BA-8969-82C0-E373-1D3F29EAC184}"/>
              </a:ext>
            </a:extLst>
          </p:cNvPr>
          <p:cNvPicPr>
            <a:picLocks noChangeAspect="1"/>
          </p:cNvPicPr>
          <p:nvPr/>
        </p:nvPicPr>
        <p:blipFill>
          <a:blip r:embed="rId5">
            <a:extLst>
              <a:ext uri="{28A0092B-C50C-407E-A947-70E740481C1C}">
                <a14:useLocalDpi xmlns:a14="http://schemas.microsoft.com/office/drawing/2010/main" val="0"/>
              </a:ext>
            </a:extLst>
          </a:blip>
          <a:srcRect l="79446" t="21628"/>
          <a:stretch/>
        </p:blipFill>
        <p:spPr>
          <a:xfrm>
            <a:off x="9907726" y="5296024"/>
            <a:ext cx="2204719" cy="1521267"/>
          </a:xfrm>
          <a:prstGeom prst="rect">
            <a:avLst/>
          </a:prstGeom>
        </p:spPr>
      </p:pic>
      <p:pic>
        <p:nvPicPr>
          <p:cNvPr id="13" name="図 12" descr="テキスト が含まれている画像&#10;&#10;自動的に生成された説明">
            <a:extLst>
              <a:ext uri="{FF2B5EF4-FFF2-40B4-BE49-F238E27FC236}">
                <a16:creationId xmlns:a16="http://schemas.microsoft.com/office/drawing/2014/main" id="{6FE2F315-58FB-FF1F-A77F-C12A912C7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25871"/>
            <a:ext cx="6648726" cy="3717391"/>
          </a:xfrm>
          <a:prstGeom prst="rect">
            <a:avLst/>
          </a:prstGeom>
        </p:spPr>
      </p:pic>
      <p:pic>
        <p:nvPicPr>
          <p:cNvPr id="16" name="図 15" descr="車, 写真, 火, 駐車 が含まれている画像&#10;&#10;自動的に生成された説明">
            <a:extLst>
              <a:ext uri="{FF2B5EF4-FFF2-40B4-BE49-F238E27FC236}">
                <a16:creationId xmlns:a16="http://schemas.microsoft.com/office/drawing/2014/main" id="{278EC685-89A0-30F7-6261-C7768A6A819A}"/>
              </a:ext>
            </a:extLst>
          </p:cNvPr>
          <p:cNvPicPr>
            <a:picLocks noChangeAspect="1"/>
          </p:cNvPicPr>
          <p:nvPr/>
        </p:nvPicPr>
        <p:blipFill>
          <a:blip r:embed="rId5">
            <a:extLst>
              <a:ext uri="{28A0092B-C50C-407E-A947-70E740481C1C}">
                <a14:useLocalDpi xmlns:a14="http://schemas.microsoft.com/office/drawing/2010/main" val="0"/>
              </a:ext>
            </a:extLst>
          </a:blip>
          <a:srcRect l="30845" t="21628" r="40828"/>
          <a:stretch/>
        </p:blipFill>
        <p:spPr>
          <a:xfrm>
            <a:off x="6709683" y="5255299"/>
            <a:ext cx="3146312" cy="1575282"/>
          </a:xfrm>
          <a:prstGeom prst="rect">
            <a:avLst/>
          </a:prstGeom>
        </p:spPr>
      </p:pic>
      <p:pic>
        <p:nvPicPr>
          <p:cNvPr id="17" name="図 16" descr="車, 写真, 火, 駐車 が含まれている画像&#10;&#10;自動的に生成された説明">
            <a:extLst>
              <a:ext uri="{FF2B5EF4-FFF2-40B4-BE49-F238E27FC236}">
                <a16:creationId xmlns:a16="http://schemas.microsoft.com/office/drawing/2014/main" id="{152E003C-A60D-98A0-E5FB-2A992B3478AD}"/>
              </a:ext>
            </a:extLst>
          </p:cNvPr>
          <p:cNvPicPr>
            <a:picLocks noChangeAspect="1"/>
          </p:cNvPicPr>
          <p:nvPr/>
        </p:nvPicPr>
        <p:blipFill>
          <a:blip r:embed="rId5">
            <a:extLst>
              <a:ext uri="{28A0092B-C50C-407E-A947-70E740481C1C}">
                <a14:useLocalDpi xmlns:a14="http://schemas.microsoft.com/office/drawing/2010/main" val="0"/>
              </a:ext>
            </a:extLst>
          </a:blip>
          <a:srcRect l="675" t="20541" r="70099" b="-72"/>
          <a:stretch/>
        </p:blipFill>
        <p:spPr>
          <a:xfrm>
            <a:off x="6719842" y="3795735"/>
            <a:ext cx="3146313" cy="1549446"/>
          </a:xfrm>
          <a:prstGeom prst="rect">
            <a:avLst/>
          </a:prstGeom>
        </p:spPr>
      </p:pic>
      <p:pic>
        <p:nvPicPr>
          <p:cNvPr id="19" name="図 18" descr="車, 写真, 火, 駐車 が含まれている画像&#10;&#10;自動的に生成された説明">
            <a:extLst>
              <a:ext uri="{FF2B5EF4-FFF2-40B4-BE49-F238E27FC236}">
                <a16:creationId xmlns:a16="http://schemas.microsoft.com/office/drawing/2014/main" id="{0F752B2C-24EF-BB20-D119-F99BB5C88135}"/>
              </a:ext>
            </a:extLst>
          </p:cNvPr>
          <p:cNvPicPr>
            <a:picLocks noChangeAspect="1"/>
          </p:cNvPicPr>
          <p:nvPr/>
        </p:nvPicPr>
        <p:blipFill>
          <a:blip r:embed="rId5">
            <a:extLst>
              <a:ext uri="{28A0092B-C50C-407E-A947-70E740481C1C}">
                <a14:useLocalDpi xmlns:a14="http://schemas.microsoft.com/office/drawing/2010/main" val="0"/>
              </a:ext>
            </a:extLst>
          </a:blip>
          <a:srcRect l="58891" t="21628" r="20406"/>
          <a:stretch/>
        </p:blipFill>
        <p:spPr>
          <a:xfrm>
            <a:off x="9885679" y="3810999"/>
            <a:ext cx="2204719" cy="1510337"/>
          </a:xfrm>
          <a:prstGeom prst="rect">
            <a:avLst/>
          </a:prstGeom>
        </p:spPr>
      </p:pic>
      <p:sp>
        <p:nvSpPr>
          <p:cNvPr id="21" name="テキスト ボックス 20">
            <a:extLst>
              <a:ext uri="{FF2B5EF4-FFF2-40B4-BE49-F238E27FC236}">
                <a16:creationId xmlns:a16="http://schemas.microsoft.com/office/drawing/2014/main" id="{873A2F53-D2E5-8073-8535-2F7BC048076A}"/>
              </a:ext>
            </a:extLst>
          </p:cNvPr>
          <p:cNvSpPr txBox="1"/>
          <p:nvPr/>
        </p:nvSpPr>
        <p:spPr>
          <a:xfrm>
            <a:off x="121340" y="6574998"/>
            <a:ext cx="6111240" cy="276999"/>
          </a:xfrm>
          <a:prstGeom prst="rect">
            <a:avLst/>
          </a:prstGeom>
          <a:noFill/>
        </p:spPr>
        <p:txBody>
          <a:bodyPr wrap="square">
            <a:spAutoFit/>
          </a:bodyPr>
          <a:lstStyle/>
          <a:p>
            <a:r>
              <a:rPr lang="ja-JP" altLang="en-US" sz="1200" dirty="0">
                <a:hlinkClick r:id="rId7"/>
              </a:rPr>
              <a:t>報道発表資料：災害時に電動車は移動式の非常用電源として使えます </a:t>
            </a:r>
            <a:r>
              <a:rPr lang="en-US" altLang="ja-JP" sz="1200" dirty="0">
                <a:hlinkClick r:id="rId7"/>
              </a:rPr>
              <a:t>- </a:t>
            </a:r>
            <a:r>
              <a:rPr lang="ja-JP" altLang="en-US" sz="1200" dirty="0">
                <a:hlinkClick r:id="rId7"/>
              </a:rPr>
              <a:t>国土交通省</a:t>
            </a:r>
            <a:endParaRPr lang="ja-JP" altLang="en-US" sz="1200" dirty="0"/>
          </a:p>
        </p:txBody>
      </p:sp>
      <p:pic>
        <p:nvPicPr>
          <p:cNvPr id="18" name="図 17" descr="車, 写真, 火, 駐車 が含まれている画像&#10;&#10;自動的に生成された説明">
            <a:extLst>
              <a:ext uri="{FF2B5EF4-FFF2-40B4-BE49-F238E27FC236}">
                <a16:creationId xmlns:a16="http://schemas.microsoft.com/office/drawing/2014/main" id="{F7659A83-B255-35B6-C48D-B22CE60BED76}"/>
              </a:ext>
            </a:extLst>
          </p:cNvPr>
          <p:cNvPicPr>
            <a:picLocks noChangeAspect="1"/>
          </p:cNvPicPr>
          <p:nvPr/>
        </p:nvPicPr>
        <p:blipFill>
          <a:blip r:embed="rId5">
            <a:extLst>
              <a:ext uri="{28A0092B-C50C-407E-A947-70E740481C1C}">
                <a14:useLocalDpi xmlns:a14="http://schemas.microsoft.com/office/drawing/2010/main" val="0"/>
              </a:ext>
            </a:extLst>
          </a:blip>
          <a:srcRect r="60804" b="79344"/>
          <a:stretch/>
        </p:blipFill>
        <p:spPr>
          <a:xfrm>
            <a:off x="6648725" y="3335824"/>
            <a:ext cx="5461863" cy="520872"/>
          </a:xfrm>
          <a:prstGeom prst="rect">
            <a:avLst/>
          </a:prstGeom>
        </p:spPr>
      </p:pic>
    </p:spTree>
    <p:extLst>
      <p:ext uri="{BB962C8B-B14F-4D97-AF65-F5344CB8AC3E}">
        <p14:creationId xmlns:p14="http://schemas.microsoft.com/office/powerpoint/2010/main" val="248520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■項目詳細：危険な通学路における交通事故の防止</a:t>
            </a:r>
            <a:endPar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Line 10">
            <a:extLst>
              <a:ext uri="{FF2B5EF4-FFF2-40B4-BE49-F238E27FC236}">
                <a16:creationId xmlns:a16="http://schemas.microsoft.com/office/drawing/2014/main" id="{A5B37C78-2ADD-FC56-7FE2-0A998B9F2FF3}"/>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dirty="0">
              <a:solidFill>
                <a:prstClr val="black"/>
              </a:solidFill>
              <a:latin typeface="Calibri" panose="020F0502020204030204"/>
              <a:ea typeface="游ゴシック" panose="020B0400000000000000" pitchFamily="50" charset="-128"/>
            </a:endParaRPr>
          </a:p>
        </p:txBody>
      </p:sp>
      <p:sp>
        <p:nvSpPr>
          <p:cNvPr id="6" name="テキスト ボックス 2">
            <a:extLst>
              <a:ext uri="{FF2B5EF4-FFF2-40B4-BE49-F238E27FC236}">
                <a16:creationId xmlns:a16="http://schemas.microsoft.com/office/drawing/2014/main" id="{E51AB47F-E02D-0179-2E06-F0CA32B06AB0}"/>
              </a:ext>
            </a:extLst>
          </p:cNvPr>
          <p:cNvSpPr txBox="1">
            <a:spLocks noChangeArrowheads="1"/>
          </p:cNvSpPr>
          <p:nvPr/>
        </p:nvSpPr>
        <p:spPr bwMode="auto">
          <a:xfrm>
            <a:off x="156000" y="815552"/>
            <a:ext cx="11880000" cy="3785652"/>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400" b="0" dirty="0">
                <a:solidFill>
                  <a:schemeClr val="tx1"/>
                </a:solidFill>
                <a:latin typeface="Meiryo UI" panose="020B0604030504040204" pitchFamily="50" charset="-128"/>
                <a:ea typeface="Meiryo UI" panose="020B0604030504040204" pitchFamily="50" charset="-128"/>
              </a:rPr>
              <a:t>千葉県八街市における小学生の死傷事故に端を発し開始され、</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警察庁・国交省・文科省にて全国の通学路における危険個所の点検が始められた。</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月末には、</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6,404</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か所において対策が必要であることがとりまめられており、</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今なお残るこれらの場所について、</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引き続きの点検、対策を進め、更なる交通安全を</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推進することは必要。</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参考資料：</a:t>
            </a:r>
            <a:r>
              <a:rPr lang="ja-JP" altLang="en-US" sz="2000" b="0" dirty="0">
                <a:solidFill>
                  <a:schemeClr val="accent1"/>
                </a:solidFill>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通学路における合同点検結果を踏まえた交通安全の確保の徹底について</a:t>
            </a:r>
            <a:endParaRPr lang="en-US" altLang="ja-JP" sz="1800" b="0" dirty="0">
              <a:solidFill>
                <a:schemeClr val="accent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・複数省庁が連携する取り組みであることや、道路によって国・県・市町と整備管轄が異なるため、</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組織内地方議員による各地方議会などでの働きかけとともに、国での顧問議員による働きかけ、</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双方連携し取り組める内容となる。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2">
            <a:extLst>
              <a:ext uri="{FF2B5EF4-FFF2-40B4-BE49-F238E27FC236}">
                <a16:creationId xmlns:a16="http://schemas.microsoft.com/office/drawing/2014/main" id="{B454ECAF-EC7B-6BF6-446B-049477E9407D}"/>
              </a:ext>
            </a:extLst>
          </p:cNvPr>
          <p:cNvSpPr txBox="1">
            <a:spLocks noChangeArrowheads="1"/>
          </p:cNvSpPr>
          <p:nvPr/>
        </p:nvSpPr>
        <p:spPr bwMode="auto">
          <a:xfrm>
            <a:off x="156000" y="4853054"/>
            <a:ext cx="11880000" cy="1569660"/>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dirty="0">
                <a:solidFill>
                  <a:schemeClr val="tx1"/>
                </a:solidFill>
                <a:latin typeface="Meiryo UI" panose="020B0604030504040204" pitchFamily="50" charset="-128"/>
                <a:ea typeface="Meiryo UI" panose="020B0604030504040204" pitchFamily="50" charset="-128"/>
              </a:rPr>
              <a:t>①組織内地方議員による各地域の該当危険箇所の現状把握</a:t>
            </a:r>
          </a:p>
          <a:p>
            <a:r>
              <a:rPr lang="ja-JP" altLang="en-US" sz="2400" b="0" dirty="0">
                <a:solidFill>
                  <a:schemeClr val="tx1"/>
                </a:solidFill>
                <a:latin typeface="Meiryo UI" panose="020B0604030504040204" pitchFamily="50" charset="-128"/>
                <a:ea typeface="Meiryo UI" panose="020B0604030504040204" pitchFamily="50" charset="-128"/>
              </a:rPr>
              <a:t>②組織内地方議員を通じた地方議会での問題提起、早期対応に向けた働きかけ</a:t>
            </a:r>
          </a:p>
          <a:p>
            <a:r>
              <a:rPr lang="ja-JP" altLang="en-US" sz="2400" b="0" dirty="0">
                <a:solidFill>
                  <a:schemeClr val="tx1"/>
                </a:solidFill>
                <a:latin typeface="Meiryo UI" panose="020B0604030504040204" pitchFamily="50" charset="-128"/>
                <a:ea typeface="Meiryo UI" panose="020B0604030504040204" pitchFamily="50" charset="-128"/>
              </a:rPr>
              <a:t>③改善が困難で国からの支援等が必要な際は、組織内地方議員と顧問議員とで連携し推進</a:t>
            </a:r>
          </a:p>
        </p:txBody>
      </p:sp>
    </p:spTree>
    <p:extLst>
      <p:ext uri="{BB962C8B-B14F-4D97-AF65-F5344CB8AC3E}">
        <p14:creationId xmlns:p14="http://schemas.microsoft.com/office/powerpoint/2010/main" val="140177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991E2-3FB3-615F-E172-9893D256A78B}"/>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FFBB4AE-6804-EA46-7473-92B5DC84E775}"/>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参考）都道府県別の取り組み状況</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10">
            <a:extLst>
              <a:ext uri="{FF2B5EF4-FFF2-40B4-BE49-F238E27FC236}">
                <a16:creationId xmlns:a16="http://schemas.microsoft.com/office/drawing/2014/main" id="{44CD98BA-0D1F-C444-1654-D23E0ED2C3E8}"/>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pic>
        <p:nvPicPr>
          <p:cNvPr id="3" name="図 2" descr="建物 が含まれている画像&#10;&#10;自動的に生成された説明">
            <a:extLst>
              <a:ext uri="{FF2B5EF4-FFF2-40B4-BE49-F238E27FC236}">
                <a16:creationId xmlns:a16="http://schemas.microsoft.com/office/drawing/2014/main" id="{8FE3A88A-8681-D79A-6A50-902E17592CFB}"/>
              </a:ext>
            </a:extLst>
          </p:cNvPr>
          <p:cNvPicPr>
            <a:picLocks noChangeAspect="1"/>
          </p:cNvPicPr>
          <p:nvPr/>
        </p:nvPicPr>
        <p:blipFill>
          <a:blip r:embed="rId3">
            <a:extLst>
              <a:ext uri="{28A0092B-C50C-407E-A947-70E740481C1C}">
                <a14:useLocalDpi xmlns:a14="http://schemas.microsoft.com/office/drawing/2010/main" val="0"/>
              </a:ext>
            </a:extLst>
          </a:blip>
          <a:srcRect b="6278"/>
          <a:stretch/>
        </p:blipFill>
        <p:spPr>
          <a:xfrm>
            <a:off x="101079" y="1692533"/>
            <a:ext cx="5940884" cy="4774779"/>
          </a:xfrm>
          <a:prstGeom prst="rect">
            <a:avLst/>
          </a:prstGeom>
        </p:spPr>
      </p:pic>
      <p:pic>
        <p:nvPicPr>
          <p:cNvPr id="7" name="図 6" descr="ダイアグラム&#10;&#10;中程度の精度で自動的に生成された説明">
            <a:extLst>
              <a:ext uri="{FF2B5EF4-FFF2-40B4-BE49-F238E27FC236}">
                <a16:creationId xmlns:a16="http://schemas.microsoft.com/office/drawing/2014/main" id="{955BE51D-77E5-7ED5-4198-DAAF07A6D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167" y="1692534"/>
            <a:ext cx="5915744" cy="762511"/>
          </a:xfrm>
          <a:prstGeom prst="rect">
            <a:avLst/>
          </a:prstGeom>
        </p:spPr>
      </p:pic>
      <p:pic>
        <p:nvPicPr>
          <p:cNvPr id="9" name="図 8" descr="建物, 障子 が含まれている画像&#10;&#10;自動的に生成された説明">
            <a:extLst>
              <a:ext uri="{FF2B5EF4-FFF2-40B4-BE49-F238E27FC236}">
                <a16:creationId xmlns:a16="http://schemas.microsoft.com/office/drawing/2014/main" id="{55072831-A22B-686D-2AC0-03D20A0FB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9545" y="2420850"/>
            <a:ext cx="5932505" cy="4206381"/>
          </a:xfrm>
          <a:prstGeom prst="rect">
            <a:avLst/>
          </a:prstGeom>
        </p:spPr>
      </p:pic>
      <p:sp>
        <p:nvSpPr>
          <p:cNvPr id="14" name="正方形/長方形 13">
            <a:extLst>
              <a:ext uri="{FF2B5EF4-FFF2-40B4-BE49-F238E27FC236}">
                <a16:creationId xmlns:a16="http://schemas.microsoft.com/office/drawing/2014/main" id="{624CCFDB-1AA7-C64C-75FB-CFC4CFA8B36E}"/>
              </a:ext>
            </a:extLst>
          </p:cNvPr>
          <p:cNvSpPr>
            <a:spLocks noChangeArrowheads="1"/>
          </p:cNvSpPr>
          <p:nvPr/>
        </p:nvSpPr>
        <p:spPr bwMode="auto">
          <a:xfrm>
            <a:off x="163749" y="918278"/>
            <a:ext cx="11864500" cy="4616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dirty="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別表</a:t>
            </a:r>
            <a:r>
              <a:rPr lang="en-US" altLang="ja-JP" sz="2400" dirty="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　通学路における交通安全の確保に向けた取組状況</a:t>
            </a:r>
            <a:r>
              <a:rPr lang="ja-JP" altLang="en-US" sz="1800" dirty="0">
                <a:solidFill>
                  <a:schemeClr val="tx1"/>
                </a:solidFill>
                <a:latin typeface="Meiryo UI" panose="020B0604030504040204" pitchFamily="50" charset="-128"/>
                <a:ea typeface="Meiryo UI" panose="020B0604030504040204" pitchFamily="50" charset="-128"/>
              </a:rPr>
              <a:t>（都道府県別内訳・令和６年３月末時点）</a:t>
            </a:r>
          </a:p>
        </p:txBody>
      </p:sp>
    </p:spTree>
    <p:extLst>
      <p:ext uri="{BB962C8B-B14F-4D97-AF65-F5344CB8AC3E}">
        <p14:creationId xmlns:p14="http://schemas.microsoft.com/office/powerpoint/2010/main" val="290060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dirty="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■項目詳細：</a:t>
            </a:r>
            <a:r>
              <a:rPr lang="ja-JP" altLang="ja-JP" sz="2400" dirty="0">
                <a:latin typeface="Meiryo UI" panose="020B0604030504040204" pitchFamily="50" charset="-128"/>
                <a:ea typeface="Meiryo UI" panose="020B0604030504040204" pitchFamily="50" charset="-128"/>
              </a:rPr>
              <a:t>部活動の地域移行</a:t>
            </a:r>
            <a:endParaRPr lang="en-US" altLang="ja-JP" sz="2400" dirty="0">
              <a:latin typeface="Meiryo UI" panose="020B0604030504040204" pitchFamily="50" charset="-128"/>
              <a:ea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858775"/>
            <a:ext cx="11880000" cy="5570756"/>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b="0" dirty="0">
                <a:solidFill>
                  <a:schemeClr val="tx1"/>
                </a:solidFill>
                <a:latin typeface="Meiryo UI" panose="020B0604030504040204" pitchFamily="50" charset="-128"/>
                <a:ea typeface="Meiryo UI" panose="020B0604030504040204" pitchFamily="50" charset="-128"/>
              </a:rPr>
              <a:t>国の方針で</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年度を推進期間とし、</a:t>
            </a:r>
            <a:r>
              <a:rPr lang="ja-JP" altLang="ja-JP" sz="2400" b="0" dirty="0">
                <a:solidFill>
                  <a:schemeClr val="tx1"/>
                </a:solidFill>
                <a:latin typeface="Meiryo UI" panose="020B0604030504040204" pitchFamily="50" charset="-128"/>
                <a:ea typeface="Meiryo UI" panose="020B0604030504040204" pitchFamily="50" charset="-128"/>
              </a:rPr>
              <a:t>「学校の部活動は休日においては、</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a:t>
            </a:r>
            <a:r>
              <a:rPr lang="ja-JP" altLang="ja-JP" sz="2400" b="0" dirty="0">
                <a:solidFill>
                  <a:schemeClr val="tx1"/>
                </a:solidFill>
                <a:latin typeface="Meiryo UI" panose="020B0604030504040204" pitchFamily="50" charset="-128"/>
                <a:ea typeface="Meiryo UI" panose="020B0604030504040204" pitchFamily="50" charset="-128"/>
              </a:rPr>
              <a:t>地域での対応に移行させる」</a:t>
            </a:r>
            <a:r>
              <a:rPr lang="ja-JP" altLang="en-US" sz="2400" b="0" dirty="0">
                <a:solidFill>
                  <a:schemeClr val="tx1"/>
                </a:solidFill>
                <a:latin typeface="Meiryo UI" panose="020B0604030504040204" pitchFamily="50" charset="-128"/>
                <a:ea typeface="Meiryo UI" panose="020B0604030504040204" pitchFamily="50" charset="-128"/>
              </a:rPr>
              <a:t>ことが決定しており、組合員にとっても身近で関心の高いテーマ*</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であり、</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若者の政治への関心、企業の地域貢献の観点から取り組むことで、組織内議員の</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周知につながる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800" b="0" dirty="0">
                <a:solidFill>
                  <a:schemeClr val="tx1"/>
                </a:solidFill>
                <a:latin typeface="Meiryo UI" panose="020B0604030504040204" pitchFamily="50" charset="-128"/>
                <a:ea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rPr>
              <a:t>　＊子どもの親として、また部活動の指導員などの地域人材として組合員が直面している</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・地域に根差す自動車産業だからこそ、将来の地域の担い手となる人材育成は必須であり、</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かつ各企業が現有する施設・人材を提供する等の協力</a:t>
            </a:r>
            <a:r>
              <a:rPr lang="ja-JP" altLang="en-US" sz="2400" b="0" dirty="0">
                <a:solidFill>
                  <a:schemeClr val="tx1"/>
                </a:solidFill>
                <a:latin typeface="Meiryo UI" panose="020B0604030504040204" pitchFamily="50" charset="-128"/>
                <a:ea typeface="Meiryo UI" panose="020B0604030504040204" pitchFamily="50" charset="-128"/>
              </a:rPr>
              <a:t>できる側面があるため、</a:t>
            </a:r>
            <a:r>
              <a:rPr lang="ja-JP" altLang="ja-JP" sz="2400" b="0" dirty="0">
                <a:solidFill>
                  <a:schemeClr val="tx1"/>
                </a:solidFill>
                <a:latin typeface="Meiryo UI" panose="020B0604030504040204" pitchFamily="50" charset="-128"/>
                <a:ea typeface="Meiryo UI" panose="020B0604030504040204" pitchFamily="50" charset="-128"/>
              </a:rPr>
              <a:t>組合員と</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a:t>
            </a:r>
            <a:r>
              <a:rPr lang="ja-JP" altLang="ja-JP" sz="2400" b="0" dirty="0">
                <a:solidFill>
                  <a:schemeClr val="tx1"/>
                </a:solidFill>
                <a:latin typeface="Meiryo UI" panose="020B0604030504040204" pitchFamily="50" charset="-128"/>
                <a:ea typeface="Meiryo UI" panose="020B0604030504040204" pitchFamily="50" charset="-128"/>
              </a:rPr>
              <a:t>企業</a:t>
            </a:r>
            <a:r>
              <a:rPr lang="ja-JP" altLang="en-US" sz="2400" b="0" dirty="0">
                <a:solidFill>
                  <a:schemeClr val="tx1"/>
                </a:solidFill>
                <a:latin typeface="Meiryo UI" panose="020B0604030504040204" pitchFamily="50" charset="-128"/>
                <a:ea typeface="Meiryo UI" panose="020B0604030504040204" pitchFamily="50" charset="-128"/>
              </a:rPr>
              <a:t>と地域</a:t>
            </a:r>
            <a:r>
              <a:rPr lang="ja-JP" altLang="ja-JP" sz="2400" b="0" dirty="0">
                <a:solidFill>
                  <a:schemeClr val="tx1"/>
                </a:solidFill>
                <a:latin typeface="Meiryo UI" panose="020B0604030504040204" pitchFamily="50" charset="-128"/>
                <a:ea typeface="Meiryo UI" panose="020B0604030504040204" pitchFamily="50" charset="-128"/>
              </a:rPr>
              <a:t>が</a:t>
            </a:r>
            <a:r>
              <a:rPr lang="ja-JP" altLang="en-US" sz="2400" b="0" dirty="0">
                <a:solidFill>
                  <a:schemeClr val="tx1"/>
                </a:solidFill>
                <a:latin typeface="Meiryo UI" panose="020B0604030504040204" pitchFamily="50" charset="-128"/>
                <a:ea typeface="Meiryo UI" panose="020B0604030504040204" pitchFamily="50" charset="-128"/>
              </a:rPr>
              <a:t>かかわる</a:t>
            </a:r>
            <a:r>
              <a:rPr lang="ja-JP" altLang="ja-JP" sz="2400" b="0" dirty="0">
                <a:solidFill>
                  <a:schemeClr val="tx1"/>
                </a:solidFill>
                <a:latin typeface="Meiryo UI" panose="020B0604030504040204" pitchFamily="50" charset="-128"/>
                <a:ea typeface="Meiryo UI" panose="020B0604030504040204" pitchFamily="50" charset="-128"/>
              </a:rPr>
              <a:t>問題</a:t>
            </a:r>
            <a:r>
              <a:rPr lang="ja-JP" altLang="en-US" sz="2400" b="0" dirty="0">
                <a:solidFill>
                  <a:schemeClr val="tx1"/>
                </a:solidFill>
                <a:latin typeface="Meiryo UI" panose="020B0604030504040204" pitchFamily="50" charset="-128"/>
                <a:ea typeface="Meiryo UI" panose="020B0604030504040204" pitchFamily="50" charset="-128"/>
              </a:rPr>
              <a:t>の中、組織内議員が関係者をつないでいくことも期待される</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・各家庭や子どもの希望する活動参加の機会平等を軸とするようこの取り組みを推進することは</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労働組合としての取り組む価値や理念にもつなげられる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0" dirty="0">
                <a:solidFill>
                  <a:schemeClr val="tx1"/>
                </a:solidFill>
                <a:latin typeface="Meiryo UI" panose="020B0604030504040204" pitchFamily="50" charset="-128"/>
                <a:ea typeface="Meiryo UI" panose="020B0604030504040204" pitchFamily="50" charset="-128"/>
              </a:rPr>
              <a:t>各地域で</a:t>
            </a:r>
            <a:r>
              <a:rPr lang="ja-JP" altLang="ja-JP" sz="2400" b="0" dirty="0">
                <a:solidFill>
                  <a:schemeClr val="tx1"/>
                </a:solidFill>
                <a:latin typeface="Meiryo UI" panose="020B0604030504040204" pitchFamily="50" charset="-128"/>
                <a:ea typeface="Meiryo UI" panose="020B0604030504040204" pitchFamily="50" charset="-128"/>
              </a:rPr>
              <a:t>取り組みを進めたいという思いがあっても、</a:t>
            </a:r>
            <a:r>
              <a:rPr lang="ja-JP" altLang="en-US" sz="2400" b="0" dirty="0">
                <a:solidFill>
                  <a:schemeClr val="tx1"/>
                </a:solidFill>
                <a:latin typeface="Meiryo UI" panose="020B0604030504040204" pitchFamily="50" charset="-128"/>
                <a:ea typeface="Meiryo UI" panose="020B0604030504040204" pitchFamily="50" charset="-128"/>
              </a:rPr>
              <a:t>人材の確保や活動中の怪我等の</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責任の所在など、</a:t>
            </a:r>
            <a:r>
              <a:rPr lang="ja-JP" altLang="ja-JP" sz="2400" b="0" dirty="0">
                <a:solidFill>
                  <a:schemeClr val="tx1"/>
                </a:solidFill>
                <a:latin typeface="Meiryo UI" panose="020B0604030504040204" pitchFamily="50" charset="-128"/>
                <a:ea typeface="Meiryo UI" panose="020B0604030504040204" pitchFamily="50" charset="-128"/>
              </a:rPr>
              <a:t>なかなか進まない状況もあり、運営の枠組</a:t>
            </a:r>
            <a:r>
              <a:rPr lang="ja-JP" altLang="en-US" sz="2400" b="0" dirty="0">
                <a:solidFill>
                  <a:schemeClr val="tx1"/>
                </a:solidFill>
                <a:latin typeface="Meiryo UI" panose="020B0604030504040204" pitchFamily="50" charset="-128"/>
                <a:ea typeface="Meiryo UI" panose="020B0604030504040204" pitchFamily="50" charset="-128"/>
              </a:rPr>
              <a:t>などについての国へのガイドラインの</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充実を求めるケースや各地域の活動状況の共有など、国と地方また全国に議員のいる</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自動車総連の特徴とも合致する</a:t>
            </a:r>
          </a:p>
        </p:txBody>
      </p:sp>
    </p:spTree>
    <p:extLst>
      <p:ext uri="{BB962C8B-B14F-4D97-AF65-F5344CB8AC3E}">
        <p14:creationId xmlns:p14="http://schemas.microsoft.com/office/powerpoint/2010/main" val="132043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4AB129B4-2308-1B7F-FAE7-BBEC523D24E2}"/>
              </a:ext>
            </a:extLst>
          </p:cNvPr>
          <p:cNvSpPr/>
          <p:nvPr/>
        </p:nvSpPr>
        <p:spPr>
          <a:xfrm>
            <a:off x="4502794" y="2590533"/>
            <a:ext cx="5129364" cy="977896"/>
          </a:xfrm>
          <a:prstGeom prst="round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877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「部活動の地域移行」　と具体的対応</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F44A33B9-856A-8D1B-1F97-280835356070}"/>
              </a:ext>
            </a:extLst>
          </p:cNvPr>
          <p:cNvSpPr/>
          <p:nvPr/>
        </p:nvSpPr>
        <p:spPr>
          <a:xfrm>
            <a:off x="66993" y="1486453"/>
            <a:ext cx="2147793" cy="49074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目指す姿・方向性</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6ACCC5BB-50E0-A069-C2F2-00BFB5FA752F}"/>
              </a:ext>
            </a:extLst>
          </p:cNvPr>
          <p:cNvSpPr/>
          <p:nvPr/>
        </p:nvSpPr>
        <p:spPr>
          <a:xfrm rot="10800000">
            <a:off x="257340" y="2281214"/>
            <a:ext cx="3453779" cy="35760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11">
            <a:extLst>
              <a:ext uri="{FF2B5EF4-FFF2-40B4-BE49-F238E27FC236}">
                <a16:creationId xmlns:a16="http://schemas.microsoft.com/office/drawing/2014/main" id="{1913E30E-435F-024B-A933-266B2638B5FA}"/>
              </a:ext>
            </a:extLst>
          </p:cNvPr>
          <p:cNvSpPr>
            <a:spLocks noChangeArrowheads="1"/>
          </p:cNvSpPr>
          <p:nvPr/>
        </p:nvSpPr>
        <p:spPr bwMode="auto">
          <a:xfrm>
            <a:off x="4414373" y="2378515"/>
            <a:ext cx="214779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2000" dirty="0">
                <a:solidFill>
                  <a:schemeClr val="tx1"/>
                </a:solidFill>
                <a:latin typeface="Meiryo UI" panose="020B0604030504040204" pitchFamily="50" charset="-128"/>
                <a:ea typeface="Meiryo UI" panose="020B0604030504040204" pitchFamily="50" charset="-128"/>
              </a:rPr>
              <a:t>国・省庁での対応</a:t>
            </a:r>
          </a:p>
        </p:txBody>
      </p:sp>
      <p:sp>
        <p:nvSpPr>
          <p:cNvPr id="8" name="正方形/長方形 11">
            <a:extLst>
              <a:ext uri="{FF2B5EF4-FFF2-40B4-BE49-F238E27FC236}">
                <a16:creationId xmlns:a16="http://schemas.microsoft.com/office/drawing/2014/main" id="{82B6F7CF-87E8-5605-F6F1-833A427EEA8D}"/>
              </a:ext>
            </a:extLst>
          </p:cNvPr>
          <p:cNvSpPr>
            <a:spLocks noChangeArrowheads="1"/>
          </p:cNvSpPr>
          <p:nvPr/>
        </p:nvSpPr>
        <p:spPr bwMode="auto">
          <a:xfrm>
            <a:off x="4502793" y="3744849"/>
            <a:ext cx="7575801" cy="2911699"/>
          </a:xfrm>
          <a:prstGeom prst="rect">
            <a:avLst/>
          </a:prstGeom>
          <a:solidFill>
            <a:schemeClr val="accent1">
              <a:lumMod val="40000"/>
              <a:lumOff val="60000"/>
            </a:schemeClr>
          </a:solidFill>
          <a:ln>
            <a:headEnd/>
            <a:tailEnd/>
          </a:ln>
        </p:spPr>
        <p:style>
          <a:lnRef idx="3">
            <a:schemeClr val="lt1"/>
          </a:lnRef>
          <a:fillRef idx="1">
            <a:schemeClr val="accent6"/>
          </a:fillRef>
          <a:effectRef idx="1">
            <a:schemeClr val="accent6"/>
          </a:effectRef>
          <a:fontRef idx="minor">
            <a:schemeClr val="lt1"/>
          </a:fontRef>
        </p:style>
        <p:txBody>
          <a:bodyPr wrap="square" anchor="ctr" anchorCtr="0">
            <a:no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defTabSz="844083" eaLnBrk="0" fontAlgn="base" hangingPunct="0">
              <a:spcBef>
                <a:spcPct val="0"/>
              </a:spcBef>
              <a:spcAft>
                <a:spcPct val="0"/>
              </a:spcAft>
              <a:defRPr/>
            </a:pPr>
            <a:endParaRPr lang="ja-JP" altLang="en-US" sz="2400" dirty="0">
              <a:solidFill>
                <a:prstClr val="white"/>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F75B3663-F3AC-5581-7DC8-2238DA41D0CA}"/>
              </a:ext>
            </a:extLst>
          </p:cNvPr>
          <p:cNvPicPr>
            <a:picLocks noChangeAspect="1"/>
          </p:cNvPicPr>
          <p:nvPr/>
        </p:nvPicPr>
        <p:blipFill>
          <a:blip r:embed="rId3"/>
          <a:stretch>
            <a:fillRect/>
          </a:stretch>
        </p:blipFill>
        <p:spPr>
          <a:xfrm>
            <a:off x="2265700" y="1480097"/>
            <a:ext cx="9859307" cy="721812"/>
          </a:xfrm>
          <a:prstGeom prst="rect">
            <a:avLst/>
          </a:prstGeom>
        </p:spPr>
      </p:pic>
      <p:sp>
        <p:nvSpPr>
          <p:cNvPr id="15" name="テキスト ボックス 14">
            <a:extLst>
              <a:ext uri="{FF2B5EF4-FFF2-40B4-BE49-F238E27FC236}">
                <a16:creationId xmlns:a16="http://schemas.microsoft.com/office/drawing/2014/main" id="{65B09001-0F96-CAC6-34AC-AD5F3D4BF395}"/>
              </a:ext>
            </a:extLst>
          </p:cNvPr>
          <p:cNvSpPr txBox="1"/>
          <p:nvPr/>
        </p:nvSpPr>
        <p:spPr>
          <a:xfrm>
            <a:off x="6946523" y="6635149"/>
            <a:ext cx="5198176" cy="276999"/>
          </a:xfrm>
          <a:prstGeom prst="rect">
            <a:avLst/>
          </a:prstGeom>
          <a:noFill/>
        </p:spPr>
        <p:txBody>
          <a:bodyPr wrap="square">
            <a:spAutoFit/>
          </a:bodyPr>
          <a:lstStyle/>
          <a:p>
            <a:pPr algn="r" eaLnBrk="0" fontAlgn="base" hangingPunct="0">
              <a:spcBef>
                <a:spcPct val="0"/>
              </a:spcBef>
              <a:spcAft>
                <a:spcPct val="0"/>
              </a:spcAft>
              <a:defRPr/>
            </a:pPr>
            <a:r>
              <a:rPr lang="ja-JP" altLang="en-US" sz="1200" dirty="0">
                <a:solidFill>
                  <a:srgbClr val="000000"/>
                </a:solidFill>
                <a:latin typeface="BIZ UDゴシック" panose="020B0400000000000000" pitchFamily="49" charset="-128"/>
                <a:ea typeface="BIZ UDゴシック" panose="020B0400000000000000" pitchFamily="49" charset="-128"/>
              </a:rPr>
              <a:t>詳細資料掲載サイト：　</a:t>
            </a:r>
            <a:r>
              <a:rPr lang="ja-JP" altLang="en-US" sz="1200" dirty="0">
                <a:hlinkClick r:id="rId4"/>
              </a:rPr>
              <a:t>文化部活動に関する取組 </a:t>
            </a:r>
            <a:r>
              <a:rPr lang="en-US" altLang="ja-JP" sz="1200" dirty="0">
                <a:hlinkClick r:id="rId4"/>
              </a:rPr>
              <a:t>| </a:t>
            </a:r>
            <a:r>
              <a:rPr lang="ja-JP" altLang="en-US" sz="1200" dirty="0">
                <a:hlinkClick r:id="rId4"/>
              </a:rPr>
              <a:t>文化庁 </a:t>
            </a:r>
            <a:r>
              <a:rPr lang="en-US" altLang="ja-JP" sz="1200" dirty="0">
                <a:hlinkClick r:id="rId4"/>
              </a:rPr>
              <a:t>(bunka.go.jp)</a:t>
            </a:r>
            <a:endParaRPr lang="ja-JP" altLang="en-US" sz="1200" dirty="0">
              <a:solidFill>
                <a:srgbClr val="000000"/>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70AF5AE6-2170-407F-ABBC-CB62F6FA61B0}"/>
              </a:ext>
            </a:extLst>
          </p:cNvPr>
          <p:cNvSpPr/>
          <p:nvPr/>
        </p:nvSpPr>
        <p:spPr>
          <a:xfrm>
            <a:off x="2296884" y="692169"/>
            <a:ext cx="9746023" cy="72181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 部活動は、教科学習と異なる集団での活動を通じた人間形成の機会や、多様な生徒が活躍できる活動。 一方で、こでまでは教師の献身的な勤務の下で成り立って</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きたが、休日を含め、長時間勤務となることや 指導経験のない教師への多大な負担であるとともに、生徒にとっては望ましい指導を受けられない場合が生じる。</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中教審答申や国会審議において「部活動を学校単位から地域単位の取組とする」旨が指摘されている。</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未来を支える子ども若者の育成は国家にとって必須であり、各地で働く組合員やその家族にとっても身近で新しく発生した地域ぐるみで対応していく問題</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6B6CA24-5294-5C2B-4AFB-4100563FE733}"/>
              </a:ext>
            </a:extLst>
          </p:cNvPr>
          <p:cNvSpPr/>
          <p:nvPr/>
        </p:nvSpPr>
        <p:spPr>
          <a:xfrm>
            <a:off x="66993" y="691692"/>
            <a:ext cx="2147793" cy="49074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意義・課題</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0" name="フローチャート: 処理 9">
            <a:extLst>
              <a:ext uri="{FF2B5EF4-FFF2-40B4-BE49-F238E27FC236}">
                <a16:creationId xmlns:a16="http://schemas.microsoft.com/office/drawing/2014/main" id="{1959E376-C389-F180-EF48-43573E0B79DA}"/>
              </a:ext>
            </a:extLst>
          </p:cNvPr>
          <p:cNvSpPr/>
          <p:nvPr/>
        </p:nvSpPr>
        <p:spPr>
          <a:xfrm>
            <a:off x="9931483" y="2510270"/>
            <a:ext cx="2147111" cy="36933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ja-JP" altLang="en-US" b="1" dirty="0">
                <a:solidFill>
                  <a:schemeClr val="tx1"/>
                </a:solidFill>
                <a:latin typeface="Meiryo UI" panose="020B0604030504040204" pitchFamily="50" charset="-128"/>
                <a:ea typeface="Meiryo UI" panose="020B0604030504040204" pitchFamily="50" charset="-128"/>
              </a:rPr>
              <a:t>本部・顧問議員</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25" name="タイトル 1">
            <a:extLst>
              <a:ext uri="{FF2B5EF4-FFF2-40B4-BE49-F238E27FC236}">
                <a16:creationId xmlns:a16="http://schemas.microsoft.com/office/drawing/2014/main" id="{EFC58689-D93D-6C0C-6C71-E84A883727EA}"/>
              </a:ext>
            </a:extLst>
          </p:cNvPr>
          <p:cNvSpPr txBox="1">
            <a:spLocks/>
          </p:cNvSpPr>
          <p:nvPr/>
        </p:nvSpPr>
        <p:spPr>
          <a:xfrm>
            <a:off x="4502794" y="2775614"/>
            <a:ext cx="4727571" cy="757130"/>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dirty="0">
                <a:latin typeface="Meiryo UI" panose="020B0604030504040204" pitchFamily="50" charset="-128"/>
                <a:ea typeface="Meiryo UI" panose="020B0604030504040204" pitchFamily="50" charset="-128"/>
              </a:rPr>
              <a:t>・ガイドライン・ロードマップの整備</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・人材確保や環境整備にかかわる必要な「予算の確保」　</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「情報の展開」「関係者間の連携要請・強化」など</a:t>
            </a:r>
            <a:endParaRPr lang="en-US" altLang="ja-JP" sz="1600" dirty="0">
              <a:latin typeface="Meiryo UI" panose="020B0604030504040204" pitchFamily="50" charset="-128"/>
              <a:ea typeface="Meiryo UI" panose="020B0604030504040204" pitchFamily="50" charset="-128"/>
            </a:endParaRPr>
          </a:p>
        </p:txBody>
      </p:sp>
      <p:sp>
        <p:nvSpPr>
          <p:cNvPr id="26" name="正方形/長方形 11">
            <a:extLst>
              <a:ext uri="{FF2B5EF4-FFF2-40B4-BE49-F238E27FC236}">
                <a16:creationId xmlns:a16="http://schemas.microsoft.com/office/drawing/2014/main" id="{E1DF916E-5F2F-2C84-04FD-0BFFB3980286}"/>
              </a:ext>
            </a:extLst>
          </p:cNvPr>
          <p:cNvSpPr>
            <a:spLocks noChangeArrowheads="1"/>
          </p:cNvSpPr>
          <p:nvPr/>
        </p:nvSpPr>
        <p:spPr bwMode="auto">
          <a:xfrm>
            <a:off x="4444512" y="3666953"/>
            <a:ext cx="214779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2000" dirty="0">
                <a:solidFill>
                  <a:schemeClr val="tx1"/>
                </a:solidFill>
                <a:latin typeface="Meiryo UI" panose="020B0604030504040204" pitchFamily="50" charset="-128"/>
                <a:ea typeface="Meiryo UI" panose="020B0604030504040204" pitchFamily="50" charset="-128"/>
              </a:rPr>
              <a:t>各地域での対応</a:t>
            </a:r>
          </a:p>
        </p:txBody>
      </p:sp>
      <p:pic>
        <p:nvPicPr>
          <p:cNvPr id="29" name="図 28">
            <a:extLst>
              <a:ext uri="{FF2B5EF4-FFF2-40B4-BE49-F238E27FC236}">
                <a16:creationId xmlns:a16="http://schemas.microsoft.com/office/drawing/2014/main" id="{EC07AFAA-69ED-EE2F-CFDD-70444E364A11}"/>
              </a:ext>
            </a:extLst>
          </p:cNvPr>
          <p:cNvPicPr>
            <a:picLocks noChangeAspect="1"/>
          </p:cNvPicPr>
          <p:nvPr/>
        </p:nvPicPr>
        <p:blipFill>
          <a:blip r:embed="rId5"/>
          <a:stretch>
            <a:fillRect/>
          </a:stretch>
        </p:blipFill>
        <p:spPr>
          <a:xfrm>
            <a:off x="95908" y="3422767"/>
            <a:ext cx="4337934" cy="3390782"/>
          </a:xfrm>
          <a:prstGeom prst="rect">
            <a:avLst/>
          </a:prstGeom>
        </p:spPr>
      </p:pic>
      <p:sp>
        <p:nvSpPr>
          <p:cNvPr id="32" name="タイトル 1">
            <a:extLst>
              <a:ext uri="{FF2B5EF4-FFF2-40B4-BE49-F238E27FC236}">
                <a16:creationId xmlns:a16="http://schemas.microsoft.com/office/drawing/2014/main" id="{3C15530D-4F96-3077-F6EC-27E9806152C7}"/>
              </a:ext>
            </a:extLst>
          </p:cNvPr>
          <p:cNvSpPr txBox="1">
            <a:spLocks/>
          </p:cNvSpPr>
          <p:nvPr/>
        </p:nvSpPr>
        <p:spPr>
          <a:xfrm>
            <a:off x="10055318" y="2940385"/>
            <a:ext cx="2104342" cy="590931"/>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rPr>
              <a:t>・進捗阻害要因の解消連携</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（各市町の情報共有、</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関係省庁への要望等）</a:t>
            </a:r>
            <a:endParaRPr lang="en-US" altLang="ja-JP" sz="1200" dirty="0">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E5EE6D71-6B33-8994-9A1D-AEE35AC4FE28}"/>
              </a:ext>
            </a:extLst>
          </p:cNvPr>
          <p:cNvSpPr txBox="1">
            <a:spLocks/>
          </p:cNvSpPr>
          <p:nvPr/>
        </p:nvSpPr>
        <p:spPr>
          <a:xfrm>
            <a:off x="66993" y="2701914"/>
            <a:ext cx="4159367" cy="701731"/>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年度までの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年間が改革推進期間</a:t>
            </a:r>
            <a:r>
              <a:rPr lang="en-US" altLang="ja-JP" sz="1600" dirty="0">
                <a:latin typeface="Meiryo UI" panose="020B0604030504040204" pitchFamily="50" charset="-128"/>
                <a:ea typeface="Meiryo UI" panose="020B0604030504040204" pitchFamily="50" charset="-128"/>
              </a:rPr>
              <a:t>】</a:t>
            </a:r>
          </a:p>
          <a:p>
            <a:pPr algn="l"/>
            <a:r>
              <a:rPr lang="ja-JP" altLang="en-US" sz="1400" dirty="0">
                <a:latin typeface="Meiryo UI" panose="020B0604030504040204" pitchFamily="50" charset="-128"/>
                <a:ea typeface="Meiryo UI" panose="020B0604030504040204" pitchFamily="50" charset="-128"/>
              </a:rPr>
              <a:t>　休日の中学／高校部活動の</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　　地域連携や地域クラブ活動への移行</a:t>
            </a:r>
            <a:endParaRPr lang="en-US" altLang="ja-JP" sz="14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B42A90FB-B048-FF8F-A74B-BE1AE18D7BE0}"/>
              </a:ext>
            </a:extLst>
          </p:cNvPr>
          <p:cNvPicPr>
            <a:picLocks noChangeAspect="1"/>
          </p:cNvPicPr>
          <p:nvPr/>
        </p:nvPicPr>
        <p:blipFill>
          <a:blip r:embed="rId6"/>
          <a:stretch>
            <a:fillRect/>
          </a:stretch>
        </p:blipFill>
        <p:spPr>
          <a:xfrm>
            <a:off x="8304904" y="4457900"/>
            <a:ext cx="3758710" cy="2129602"/>
          </a:xfrm>
          <a:prstGeom prst="rect">
            <a:avLst/>
          </a:prstGeom>
        </p:spPr>
      </p:pic>
      <p:sp>
        <p:nvSpPr>
          <p:cNvPr id="38" name="タイトル 1">
            <a:extLst>
              <a:ext uri="{FF2B5EF4-FFF2-40B4-BE49-F238E27FC236}">
                <a16:creationId xmlns:a16="http://schemas.microsoft.com/office/drawing/2014/main" id="{54577F46-C2DE-0329-EF1F-2B7AB751EB18}"/>
              </a:ext>
            </a:extLst>
          </p:cNvPr>
          <p:cNvSpPr txBox="1">
            <a:spLocks/>
          </p:cNvSpPr>
          <p:nvPr/>
        </p:nvSpPr>
        <p:spPr>
          <a:xfrm>
            <a:off x="4458555" y="4073473"/>
            <a:ext cx="6847555" cy="252992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県</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国のガイドラインを受け協議会設置、方針提示、情報発信</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市町</a:t>
            </a:r>
            <a:r>
              <a:rPr lang="en-US" altLang="ja-JP" sz="1600" dirty="0">
                <a:latin typeface="Meiryo UI" panose="020B0604030504040204" pitchFamily="50" charset="-128"/>
                <a:ea typeface="Meiryo UI" panose="020B0604030504040204" pitchFamily="50" charset="-128"/>
              </a:rPr>
              <a:t>】</a:t>
            </a:r>
          </a:p>
          <a:p>
            <a:pPr algn="l"/>
            <a:r>
              <a:rPr lang="ja-JP" altLang="en-US" sz="1600" dirty="0">
                <a:latin typeface="Meiryo UI" panose="020B0604030504040204" pitchFamily="50" charset="-128"/>
                <a:ea typeface="Meiryo UI" panose="020B0604030504040204" pitchFamily="50" charset="-128"/>
              </a:rPr>
              <a:t>　①協議設置・ニーズや課題把握、情報発信</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②運営団体確保</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・指導者確保</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マッチング</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・活動場所の確保</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内容決定</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➂生徒・保護者・住民への周知・実施</a:t>
            </a:r>
            <a:endParaRPr lang="en-US" altLang="ja-JP" sz="1600" dirty="0">
              <a:latin typeface="Meiryo UI" panose="020B0604030504040204" pitchFamily="50" charset="-128"/>
              <a:ea typeface="Meiryo UI" panose="020B0604030504040204" pitchFamily="50" charset="-128"/>
            </a:endParaRPr>
          </a:p>
          <a:p>
            <a:pPr algn="l"/>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②➂に向けては、自治体だけでなく</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地域住民、民間企業、地域団体等</a:t>
            </a:r>
            <a:endParaRPr lang="en-US" altLang="ja-JP" sz="1600" dirty="0">
              <a:latin typeface="Meiryo UI" panose="020B0604030504040204" pitchFamily="50" charset="-128"/>
              <a:ea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rPr>
              <a:t>　　幅広い協力依頼や連携が必要</a:t>
            </a:r>
            <a:endParaRPr lang="en-US" altLang="ja-JP" sz="1600" dirty="0">
              <a:latin typeface="Meiryo UI" panose="020B0604030504040204" pitchFamily="50" charset="-128"/>
              <a:ea typeface="Meiryo UI" panose="020B0604030504040204" pitchFamily="50" charset="-128"/>
            </a:endParaRPr>
          </a:p>
        </p:txBody>
      </p:sp>
      <p:sp>
        <p:nvSpPr>
          <p:cNvPr id="39" name="タイトル 1">
            <a:extLst>
              <a:ext uri="{FF2B5EF4-FFF2-40B4-BE49-F238E27FC236}">
                <a16:creationId xmlns:a16="http://schemas.microsoft.com/office/drawing/2014/main" id="{04D44104-8B90-78E1-FAF5-8F2546B2A71E}"/>
              </a:ext>
            </a:extLst>
          </p:cNvPr>
          <p:cNvSpPr txBox="1">
            <a:spLocks/>
          </p:cNvSpPr>
          <p:nvPr/>
        </p:nvSpPr>
        <p:spPr>
          <a:xfrm>
            <a:off x="10080883" y="3736732"/>
            <a:ext cx="2104342" cy="590931"/>
          </a:xfrm>
          <a:prstGeom prst="rect">
            <a:avLst/>
          </a:prstGeom>
          <a:solidFill>
            <a:schemeClr val="bg1"/>
          </a:solidFill>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・地域の実態把握や、自治体、関係者</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団体への働きかけ</a:t>
            </a:r>
            <a:endParaRPr lang="en-US" altLang="ja-JP" sz="1200" dirty="0">
              <a:latin typeface="Meiryo UI" panose="020B0604030504040204" pitchFamily="50" charset="-128"/>
              <a:ea typeface="Meiryo UI" panose="020B0604030504040204" pitchFamily="50" charset="-128"/>
            </a:endParaRPr>
          </a:p>
        </p:txBody>
      </p:sp>
      <p:sp>
        <p:nvSpPr>
          <p:cNvPr id="12" name="フローチャート: 処理 11">
            <a:extLst>
              <a:ext uri="{FF2B5EF4-FFF2-40B4-BE49-F238E27FC236}">
                <a16:creationId xmlns:a16="http://schemas.microsoft.com/office/drawing/2014/main" id="{30323AF9-E7E5-F904-8372-AEC152EC01A9}"/>
              </a:ext>
            </a:extLst>
          </p:cNvPr>
          <p:cNvSpPr/>
          <p:nvPr/>
        </p:nvSpPr>
        <p:spPr>
          <a:xfrm>
            <a:off x="9890016" y="3556986"/>
            <a:ext cx="2174703" cy="36933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ja-JP" altLang="en-US" b="1" dirty="0">
                <a:solidFill>
                  <a:schemeClr val="tx1"/>
                </a:solidFill>
                <a:latin typeface="Meiryo UI" panose="020B0604030504040204" pitchFamily="50" charset="-128"/>
                <a:ea typeface="Meiryo UI" panose="020B0604030504040204" pitchFamily="50" charset="-128"/>
              </a:rPr>
              <a:t>組織内議員</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20" name="矢印: 上下 19">
            <a:extLst>
              <a:ext uri="{FF2B5EF4-FFF2-40B4-BE49-F238E27FC236}">
                <a16:creationId xmlns:a16="http://schemas.microsoft.com/office/drawing/2014/main" id="{0F47E8D0-4211-6F6A-C61E-DB5C81BE666F}"/>
              </a:ext>
            </a:extLst>
          </p:cNvPr>
          <p:cNvSpPr/>
          <p:nvPr/>
        </p:nvSpPr>
        <p:spPr>
          <a:xfrm>
            <a:off x="9773758" y="2827057"/>
            <a:ext cx="315708" cy="7218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Line 10">
            <a:extLst>
              <a:ext uri="{FF2B5EF4-FFF2-40B4-BE49-F238E27FC236}">
                <a16:creationId xmlns:a16="http://schemas.microsoft.com/office/drawing/2014/main" id="{A123E762-1E45-C7BF-3CC1-0E4C0514B212}"/>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7984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8EB4027-347E-58D8-18EF-9A6ACE760E10}"/>
              </a:ext>
            </a:extLst>
          </p:cNvPr>
          <p:cNvSpPr txBox="1"/>
          <p:nvPr/>
        </p:nvSpPr>
        <p:spPr>
          <a:xfrm>
            <a:off x="16887" y="1589862"/>
            <a:ext cx="12158225" cy="5170646"/>
          </a:xfrm>
          <a:prstGeom prst="rect">
            <a:avLst/>
          </a:prstGeom>
          <a:noFill/>
        </p:spPr>
        <p:txBody>
          <a:bodyPr wrap="square">
            <a:spAutoFit/>
          </a:bodyPr>
          <a:lstStyle/>
          <a:p>
            <a:pPr algn="just"/>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b="1" kern="100" dirty="0">
                <a:effectLst/>
                <a:latin typeface="Meiryo UI" panose="020B0604030504040204" pitchFamily="50" charset="-128"/>
                <a:ea typeface="Meiryo UI" panose="020B0604030504040204" pitchFamily="50" charset="-128"/>
                <a:cs typeface="Times New Roman" panose="02020603050405020304" pitchFamily="18" charset="0"/>
              </a:rPr>
              <a:t>地域独自の魅力あるまちづくりの推進</a:t>
            </a:r>
            <a:endPar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68935" indent="-187325" algn="just"/>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・自動車総連は</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地域経済活性化につながるグリーンリカバリーを活用し</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68935" indent="-187325" algn="just"/>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モビリティを中心とした地域</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独自の</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魅力ある</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まちづくり</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を目指している。</a:t>
            </a:r>
          </a:p>
          <a:p>
            <a:pPr marL="368935" indent="-187325" algn="just"/>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今期</a:t>
            </a:r>
            <a:r>
              <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自動車関係諸税などに関する要望書</a:t>
            </a:r>
            <a:r>
              <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にも</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この考えも元に要望項目を織り込み</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R="133350"/>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▶項目選定について</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上記の目指す姿に対し、各地域でやるべきことは異なるものの、総連内の推進力を高めるためにも、</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以下の選定の観点踏まえ、毎期、みんなで取り組んでいく項目を設定。</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なお、項目は、労連からの現場実態等を踏まえた意見を取りまとめて選定している。</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地域独自の魅力あるまちづくり</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」を大項目とし、</a:t>
            </a:r>
            <a:r>
              <a:rPr lang="ja-JP" altLang="en-US"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地域と国とが連携して取り組める</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項目</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自動車産業として</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、地域発展に貢献できる</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職場・組合員の関心度の高い生活に身近</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なテーマ</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（ただし実現性、重要度も踏まえて選定）</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・組織内議員の支援者拡大などに寄与するもの</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（政策実現には議員の存在は不可欠、組織内議員の活躍ぶりから政策制度への関心を高めていく）</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Line 10">
            <a:extLst>
              <a:ext uri="{FF2B5EF4-FFF2-40B4-BE49-F238E27FC236}">
                <a16:creationId xmlns:a16="http://schemas.microsoft.com/office/drawing/2014/main" id="{C81612AB-43B2-2EE0-55A2-844318236EA1}"/>
              </a:ext>
            </a:extLst>
          </p:cNvPr>
          <p:cNvSpPr>
            <a:spLocks noChangeShapeType="1"/>
          </p:cNvSpPr>
          <p:nvPr/>
        </p:nvSpPr>
        <p:spPr bwMode="auto">
          <a:xfrm>
            <a:off x="16887" y="629224"/>
            <a:ext cx="12175113" cy="1"/>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4445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はじめに　「政策実現取り組み項目」について</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D6A0C9A-8F66-572C-5286-D2D84A296624}"/>
              </a:ext>
            </a:extLst>
          </p:cNvPr>
          <p:cNvSpPr>
            <a:spLocks noChangeArrowheads="1"/>
          </p:cNvSpPr>
          <p:nvPr/>
        </p:nvSpPr>
        <p:spPr bwMode="auto">
          <a:xfrm>
            <a:off x="138392" y="743823"/>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dirty="0">
                <a:latin typeface="Meiryo UI" panose="020B0604030504040204" pitchFamily="50" charset="-128"/>
                <a:ea typeface="Meiryo UI" panose="020B0604030504040204" pitchFamily="50" charset="-128"/>
              </a:rPr>
              <a:t>政策実現取り組み項目とは？</a:t>
            </a:r>
            <a:endParaRPr lang="en-US" altLang="ja-JP" sz="2400" kern="1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F125E5D5-E1B7-A793-EF5B-C1C947F24E94}"/>
              </a:ext>
            </a:extLst>
          </p:cNvPr>
          <p:cNvPicPr>
            <a:picLocks noChangeAspect="1"/>
          </p:cNvPicPr>
          <p:nvPr/>
        </p:nvPicPr>
        <p:blipFill>
          <a:blip r:embed="rId3"/>
          <a:stretch>
            <a:fillRect/>
          </a:stretch>
        </p:blipFill>
        <p:spPr>
          <a:xfrm>
            <a:off x="10543589" y="743823"/>
            <a:ext cx="1340966" cy="1875005"/>
          </a:xfrm>
          <a:prstGeom prst="rect">
            <a:avLst/>
          </a:prstGeom>
          <a:ln>
            <a:solidFill>
              <a:schemeClr val="tx1">
                <a:lumMod val="50000"/>
                <a:lumOff val="50000"/>
              </a:schemeClr>
            </a:solidFill>
          </a:ln>
        </p:spPr>
      </p:pic>
    </p:spTree>
    <p:extLst>
      <p:ext uri="{BB962C8B-B14F-4D97-AF65-F5344CB8AC3E}">
        <p14:creationId xmlns:p14="http://schemas.microsoft.com/office/powerpoint/2010/main" val="360204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B705A0-E859-FB9F-B810-300E3980BDD4}"/>
              </a:ext>
            </a:extLst>
          </p:cNvPr>
          <p:cNvSpPr/>
          <p:nvPr/>
        </p:nvSpPr>
        <p:spPr>
          <a:xfrm>
            <a:off x="260590" y="917237"/>
            <a:ext cx="2370154" cy="1110346"/>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endParaRPr lang="en-US" altLang="ja-JP" sz="3200" b="1" dirty="0">
              <a:solidFill>
                <a:srgbClr val="FF0000"/>
              </a:solidFill>
              <a:latin typeface="Meiryo UI" panose="020B0604030504040204" pitchFamily="50" charset="-128"/>
              <a:ea typeface="Meiryo UI" panose="020B0604030504040204" pitchFamily="50" charset="-128"/>
            </a:endParaRPr>
          </a:p>
        </p:txBody>
      </p:sp>
      <p:pic>
        <p:nvPicPr>
          <p:cNvPr id="11" name="図 10" descr="カレンダー&#10;&#10;中程度の精度で自動的に生成された説明">
            <a:extLst>
              <a:ext uri="{FF2B5EF4-FFF2-40B4-BE49-F238E27FC236}">
                <a16:creationId xmlns:a16="http://schemas.microsoft.com/office/drawing/2014/main" id="{AB9C445D-E5EE-BDF1-B9C5-EDC009A18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560" y="744021"/>
            <a:ext cx="8648987" cy="6024466"/>
          </a:xfrm>
          <a:prstGeom prst="rect">
            <a:avLst/>
          </a:prstGeom>
        </p:spPr>
      </p:pic>
      <p:sp>
        <p:nvSpPr>
          <p:cNvPr id="23" name="タイトル 1">
            <a:extLst>
              <a:ext uri="{FF2B5EF4-FFF2-40B4-BE49-F238E27FC236}">
                <a16:creationId xmlns:a16="http://schemas.microsoft.com/office/drawing/2014/main" id="{F4AAE5E7-B810-0313-F305-E9224309B6F5}"/>
              </a:ext>
            </a:extLst>
          </p:cNvPr>
          <p:cNvSpPr txBox="1">
            <a:spLocks/>
          </p:cNvSpPr>
          <p:nvPr/>
        </p:nvSpPr>
        <p:spPr>
          <a:xfrm>
            <a:off x="260590" y="957878"/>
            <a:ext cx="2351753" cy="1015663"/>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000" dirty="0">
                <a:solidFill>
                  <a:prstClr val="black"/>
                </a:solidFill>
                <a:latin typeface="Meiryo UI" panose="020B0604030504040204" pitchFamily="50" charset="-128"/>
                <a:ea typeface="Meiryo UI" panose="020B0604030504040204" pitchFamily="50" charset="-128"/>
              </a:rPr>
              <a:t>令和</a:t>
            </a:r>
            <a:r>
              <a:rPr lang="en-US" altLang="ja-JP" sz="2000" dirty="0">
                <a:solidFill>
                  <a:prstClr val="black"/>
                </a:solidFill>
                <a:latin typeface="Meiryo UI" panose="020B0604030504040204" pitchFamily="50" charset="-128"/>
                <a:ea typeface="Meiryo UI" panose="020B0604030504040204" pitchFamily="50" charset="-128"/>
              </a:rPr>
              <a:t>5</a:t>
            </a:r>
            <a:r>
              <a:rPr lang="ja-JP" altLang="en-US" sz="2000" dirty="0">
                <a:solidFill>
                  <a:prstClr val="black"/>
                </a:solidFill>
                <a:latin typeface="Meiryo UI" panose="020B0604030504040204" pitchFamily="50" charset="-128"/>
                <a:ea typeface="Meiryo UI" panose="020B0604030504040204" pitchFamily="50" charset="-128"/>
              </a:rPr>
              <a:t>年の</a:t>
            </a:r>
            <a:endParaRPr lang="en-US" altLang="ja-JP" sz="2000" dirty="0">
              <a:solidFill>
                <a:prstClr val="black"/>
              </a:solidFill>
              <a:latin typeface="Meiryo UI" panose="020B0604030504040204" pitchFamily="50" charset="-128"/>
              <a:ea typeface="Meiryo UI" panose="020B0604030504040204" pitchFamily="50" charset="-128"/>
            </a:endParaRPr>
          </a:p>
          <a:p>
            <a:pPr>
              <a:lnSpc>
                <a:spcPct val="100000"/>
              </a:lnSpc>
            </a:pPr>
            <a:r>
              <a:rPr lang="ja-JP" altLang="en-US" sz="2000" dirty="0">
                <a:solidFill>
                  <a:prstClr val="black"/>
                </a:solidFill>
                <a:latin typeface="Meiryo UI" panose="020B0604030504040204" pitchFamily="50" charset="-128"/>
                <a:ea typeface="Meiryo UI" panose="020B0604030504040204" pitchFamily="50" charset="-128"/>
              </a:rPr>
              <a:t>事業実施は</a:t>
            </a:r>
            <a:endParaRPr lang="en-US" altLang="ja-JP" sz="2000" dirty="0">
              <a:solidFill>
                <a:prstClr val="black"/>
              </a:solidFill>
              <a:latin typeface="Meiryo UI" panose="020B0604030504040204" pitchFamily="50" charset="-128"/>
              <a:ea typeface="Meiryo UI" panose="020B0604030504040204" pitchFamily="50" charset="-128"/>
            </a:endParaRPr>
          </a:p>
          <a:p>
            <a:pPr>
              <a:lnSpc>
                <a:spcPct val="100000"/>
              </a:lnSpc>
            </a:pPr>
            <a:r>
              <a:rPr lang="en-US" altLang="ja-JP" sz="2000" dirty="0">
                <a:solidFill>
                  <a:prstClr val="black"/>
                </a:solidFill>
                <a:latin typeface="Meiryo UI" panose="020B0604030504040204" pitchFamily="50" charset="-128"/>
                <a:ea typeface="Meiryo UI" panose="020B0604030504040204" pitchFamily="50" charset="-128"/>
              </a:rPr>
              <a:t>97</a:t>
            </a:r>
            <a:r>
              <a:rPr lang="ja-JP" altLang="en-US" sz="2000" dirty="0">
                <a:solidFill>
                  <a:prstClr val="black"/>
                </a:solidFill>
                <a:latin typeface="Meiryo UI" panose="020B0604030504040204" pitchFamily="50" charset="-128"/>
                <a:ea typeface="Meiryo UI" panose="020B0604030504040204" pitchFamily="50" charset="-128"/>
              </a:rPr>
              <a:t>市区町村</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30" name="吹き出し: 四角形 29">
            <a:extLst>
              <a:ext uri="{FF2B5EF4-FFF2-40B4-BE49-F238E27FC236}">
                <a16:creationId xmlns:a16="http://schemas.microsoft.com/office/drawing/2014/main" id="{92A1A499-C6B4-AD98-49B8-9E3BE7EADD93}"/>
              </a:ext>
            </a:extLst>
          </p:cNvPr>
          <p:cNvSpPr/>
          <p:nvPr/>
        </p:nvSpPr>
        <p:spPr>
          <a:xfrm>
            <a:off x="380228" y="5102561"/>
            <a:ext cx="2497117" cy="1595121"/>
          </a:xfrm>
          <a:prstGeom prst="wedgeRectCallout">
            <a:avLst>
              <a:gd name="adj1" fmla="val -1684"/>
              <a:gd name="adj2" fmla="val -71096"/>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全国の取組や</a:t>
            </a:r>
            <a:endParaRPr lang="en-US" altLang="ja-JP"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好事例紹介をした</a:t>
            </a:r>
            <a:endParaRPr lang="en-US" altLang="ja-JP"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hlinkClick r:id="rId4"/>
              </a:rPr>
              <a:t>文化庁のサイト</a:t>
            </a:r>
            <a:endParaRPr lang="en-US" altLang="ja-JP"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もご確認ください！</a:t>
            </a:r>
            <a:endParaRPr lang="en-US" altLang="ja-JP"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二等辺三角形 20">
            <a:extLst>
              <a:ext uri="{FF2B5EF4-FFF2-40B4-BE49-F238E27FC236}">
                <a16:creationId xmlns:a16="http://schemas.microsoft.com/office/drawing/2014/main" id="{6AD4A465-8C31-84D8-0E17-F9622FCF95BD}"/>
              </a:ext>
            </a:extLst>
          </p:cNvPr>
          <p:cNvSpPr/>
          <p:nvPr/>
        </p:nvSpPr>
        <p:spPr>
          <a:xfrm rot="5400000">
            <a:off x="1978923" y="3246836"/>
            <a:ext cx="2423231" cy="608584"/>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2C0975E8-128A-7FDA-78CB-F7181CFF1CAB}"/>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参考）「部活動の地域移行」　</a:t>
            </a:r>
            <a:r>
              <a:rPr lang="ja-JP" altLang="en-US" dirty="0">
                <a:solidFill>
                  <a:prstClr val="black"/>
                </a:solidFill>
                <a:latin typeface="Meiryo UI" panose="020B0604030504040204" pitchFamily="50" charset="-128"/>
                <a:ea typeface="Meiryo UI" panose="020B0604030504040204" pitchFamily="50" charset="-128"/>
              </a:rPr>
              <a:t>全国での取り組み状況</a:t>
            </a:r>
            <a:endParaRPr lang="zh-TW" altLang="en-US" dirty="0">
              <a:solidFill>
                <a:prstClr val="black"/>
              </a:solidFill>
              <a:latin typeface="Meiryo UI" panose="020B0604030504040204" pitchFamily="50" charset="-128"/>
              <a:ea typeface="Meiryo UI" panose="020B0604030504040204" pitchFamily="50" charset="-128"/>
            </a:endParaRPr>
          </a:p>
        </p:txBody>
      </p:sp>
      <p:sp>
        <p:nvSpPr>
          <p:cNvPr id="3" name="Line 10">
            <a:extLst>
              <a:ext uri="{FF2B5EF4-FFF2-40B4-BE49-F238E27FC236}">
                <a16:creationId xmlns:a16="http://schemas.microsoft.com/office/drawing/2014/main" id="{D13FDBA0-EECF-E8FD-19DE-834E27189E8A}"/>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7F965B81-AD80-660D-12C2-12BB157B3616}"/>
              </a:ext>
            </a:extLst>
          </p:cNvPr>
          <p:cNvSpPr/>
          <p:nvPr/>
        </p:nvSpPr>
        <p:spPr>
          <a:xfrm>
            <a:off x="179766" y="2706434"/>
            <a:ext cx="2531805" cy="18189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endParaRPr lang="en-US" altLang="ja-JP" sz="3200" b="1" dirty="0">
              <a:solidFill>
                <a:srgbClr val="FF0000"/>
              </a:solidFill>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EA4415BF-DC16-26D5-1700-29309658B462}"/>
              </a:ext>
            </a:extLst>
          </p:cNvPr>
          <p:cNvSpPr txBox="1">
            <a:spLocks/>
          </p:cNvSpPr>
          <p:nvPr/>
        </p:nvSpPr>
        <p:spPr>
          <a:xfrm>
            <a:off x="33323" y="2896458"/>
            <a:ext cx="2794420" cy="1384995"/>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800" dirty="0">
                <a:latin typeface="HGP創英角ﾎﾟｯﾌﾟ体" panose="040B0A00000000000000" pitchFamily="50" charset="-128"/>
                <a:ea typeface="HGP創英角ﾎﾟｯﾌﾟ体" panose="040B0A00000000000000" pitchFamily="50" charset="-128"/>
                <a:cs typeface="+mn-cs"/>
              </a:rPr>
              <a:t>令和</a:t>
            </a:r>
            <a:r>
              <a:rPr lang="en-US" altLang="ja-JP" sz="2800" dirty="0">
                <a:latin typeface="HGP創英角ﾎﾟｯﾌﾟ体" panose="040B0A00000000000000" pitchFamily="50" charset="-128"/>
                <a:ea typeface="HGP創英角ﾎﾟｯﾌﾟ体" panose="040B0A00000000000000" pitchFamily="50" charset="-128"/>
                <a:cs typeface="+mn-cs"/>
              </a:rPr>
              <a:t>6</a:t>
            </a:r>
            <a:r>
              <a:rPr lang="ja-JP" altLang="en-US" sz="2800" dirty="0">
                <a:latin typeface="HGP創英角ﾎﾟｯﾌﾟ体" panose="040B0A00000000000000" pitchFamily="50" charset="-128"/>
                <a:ea typeface="HGP創英角ﾎﾟｯﾌﾟ体" panose="040B0A00000000000000" pitchFamily="50" charset="-128"/>
                <a:cs typeface="+mn-cs"/>
              </a:rPr>
              <a:t>年は</a:t>
            </a:r>
            <a:endParaRPr lang="en-US" altLang="ja-JP" sz="2800" dirty="0">
              <a:latin typeface="HGP創英角ﾎﾟｯﾌﾟ体" panose="040B0A00000000000000" pitchFamily="50" charset="-128"/>
              <a:ea typeface="HGP創英角ﾎﾟｯﾌﾟ体" panose="040B0A00000000000000" pitchFamily="50" charset="-128"/>
              <a:cs typeface="+mn-cs"/>
            </a:endParaRPr>
          </a:p>
          <a:p>
            <a:pPr>
              <a:lnSpc>
                <a:spcPct val="100000"/>
              </a:lnSpc>
            </a:pPr>
            <a:r>
              <a:rPr lang="en-US" altLang="ja-JP" sz="2800" dirty="0">
                <a:latin typeface="HGP創英角ﾎﾟｯﾌﾟ体" panose="040B0A00000000000000" pitchFamily="50" charset="-128"/>
                <a:ea typeface="HGP創英角ﾎﾟｯﾌﾟ体" panose="040B0A00000000000000" pitchFamily="50" charset="-128"/>
                <a:cs typeface="+mn-cs"/>
              </a:rPr>
              <a:t>162</a:t>
            </a:r>
            <a:r>
              <a:rPr lang="ja-JP" altLang="en-US" sz="2800" dirty="0">
                <a:latin typeface="HGP創英角ﾎﾟｯﾌﾟ体" panose="040B0A00000000000000" pitchFamily="50" charset="-128"/>
                <a:ea typeface="HGP創英角ﾎﾟｯﾌﾟ体" panose="040B0A00000000000000" pitchFamily="50" charset="-128"/>
                <a:cs typeface="+mn-cs"/>
              </a:rPr>
              <a:t>市区町村が</a:t>
            </a:r>
            <a:endParaRPr lang="en-US" altLang="ja-JP" sz="2800" dirty="0">
              <a:latin typeface="HGP創英角ﾎﾟｯﾌﾟ体" panose="040B0A00000000000000" pitchFamily="50" charset="-128"/>
              <a:ea typeface="HGP創英角ﾎﾟｯﾌﾟ体" panose="040B0A00000000000000" pitchFamily="50" charset="-128"/>
              <a:cs typeface="+mn-cs"/>
            </a:endParaRPr>
          </a:p>
          <a:p>
            <a:pPr>
              <a:lnSpc>
                <a:spcPct val="100000"/>
              </a:lnSpc>
            </a:pPr>
            <a:r>
              <a:rPr lang="ja-JP" altLang="en-US" sz="2800" dirty="0">
                <a:latin typeface="HGP創英角ﾎﾟｯﾌﾟ体" panose="040B0A00000000000000" pitchFamily="50" charset="-128"/>
                <a:ea typeface="HGP創英角ﾎﾟｯﾌﾟ体" panose="040B0A00000000000000" pitchFamily="50" charset="-128"/>
                <a:cs typeface="+mn-cs"/>
              </a:rPr>
              <a:t>実施中！</a:t>
            </a:r>
            <a:endParaRPr lang="en-US" altLang="ja-JP" sz="2800" dirty="0">
              <a:latin typeface="HGP創英角ﾎﾟｯﾌﾟ体" panose="040B0A00000000000000" pitchFamily="50" charset="-128"/>
              <a:ea typeface="HGP創英角ﾎﾟｯﾌﾟ体" panose="040B0A00000000000000" pitchFamily="50" charset="-128"/>
              <a:cs typeface="+mn-cs"/>
            </a:endParaRPr>
          </a:p>
        </p:txBody>
      </p:sp>
      <p:sp>
        <p:nvSpPr>
          <p:cNvPr id="15" name="二等辺三角形 14">
            <a:extLst>
              <a:ext uri="{FF2B5EF4-FFF2-40B4-BE49-F238E27FC236}">
                <a16:creationId xmlns:a16="http://schemas.microsoft.com/office/drawing/2014/main" id="{3E3869C0-D894-5F04-2979-91DE185F221B}"/>
              </a:ext>
            </a:extLst>
          </p:cNvPr>
          <p:cNvSpPr/>
          <p:nvPr/>
        </p:nvSpPr>
        <p:spPr>
          <a:xfrm rot="10800000">
            <a:off x="541175" y="2219622"/>
            <a:ext cx="1847461" cy="37874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EBEFABD4-7102-A57D-0980-D9E56281CC64}"/>
              </a:ext>
            </a:extLst>
          </p:cNvPr>
          <p:cNvSpPr txBox="1"/>
          <p:nvPr/>
        </p:nvSpPr>
        <p:spPr>
          <a:xfrm>
            <a:off x="726713" y="2158594"/>
            <a:ext cx="1437908" cy="400110"/>
          </a:xfrm>
          <a:prstGeom prst="rect">
            <a:avLst/>
          </a:prstGeom>
          <a:noFill/>
        </p:spPr>
        <p:txBody>
          <a:bodyPr wrap="square">
            <a:spAutoFit/>
          </a:bodyPr>
          <a:lstStyle/>
          <a:p>
            <a:pPr algn="ctr"/>
            <a:r>
              <a:rPr lang="en-US" altLang="ja-JP" sz="2000" b="1" dirty="0">
                <a:solidFill>
                  <a:srgbClr val="FF0000"/>
                </a:solidFill>
                <a:latin typeface="Meiryo UI" panose="020B0604030504040204" pitchFamily="50" charset="-128"/>
                <a:ea typeface="Meiryo UI" panose="020B0604030504040204" pitchFamily="50" charset="-128"/>
              </a:rPr>
              <a:t>1.5</a:t>
            </a:r>
            <a:r>
              <a:rPr lang="ja-JP" altLang="en-US" sz="2000" b="1" dirty="0">
                <a:solidFill>
                  <a:srgbClr val="FF0000"/>
                </a:solidFill>
                <a:latin typeface="Meiryo UI" panose="020B0604030504040204" pitchFamily="50" charset="-128"/>
                <a:ea typeface="Meiryo UI" panose="020B0604030504040204" pitchFamily="50" charset="-128"/>
              </a:rPr>
              <a:t>倍以上</a:t>
            </a:r>
          </a:p>
        </p:txBody>
      </p:sp>
    </p:spTree>
    <p:extLst>
      <p:ext uri="{BB962C8B-B14F-4D97-AF65-F5344CB8AC3E}">
        <p14:creationId xmlns:p14="http://schemas.microsoft.com/office/powerpoint/2010/main" val="108311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dirty="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■項目詳細：</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高齢者雇用に対する政策的支援の拡充</a:t>
            </a:r>
            <a:endParaRPr lang="en-US" altLang="ja-JP" sz="2400" dirty="0">
              <a:latin typeface="Meiryo UI" panose="020B0604030504040204" pitchFamily="50" charset="-128"/>
              <a:ea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639240"/>
            <a:ext cx="11880000" cy="2308324"/>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・多くの職場で</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歳以降の処遇が、公的年金や高年齢雇用継続給付の支給を前提とした</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制度設計がされている中、年金支給開始年齢の引き上げや</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高年齢雇用継続給付の給付率の縮小される。</a:t>
            </a:r>
          </a:p>
          <a:p>
            <a:pPr marR="0" lvl="0" algn="just" defTabSz="914400" rtl="0" eaLnBrk="1" fontAlgn="auto" latinLnBrk="0" hangingPunct="1">
              <a:lnSpc>
                <a:spcPct val="100000"/>
              </a:lnSpc>
              <a:spcBef>
                <a:spcPts val="0"/>
              </a:spcBef>
              <a:spcAft>
                <a:spcPts val="0"/>
              </a:spcAft>
              <a:buClrTx/>
              <a:buSzTx/>
              <a:tabLst/>
              <a:defRPr/>
            </a:pP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歳以降の処遇改善が進まず、働く上でのモチベーションや生活設計の上で課題である。</a:t>
            </a:r>
          </a:p>
          <a:p>
            <a:pPr marR="0" lvl="0" algn="just" defTabSz="914400" rtl="0" eaLnBrk="1" fontAlgn="auto" latinLnBrk="0" hangingPunct="1">
              <a:lnSpc>
                <a:spcPct val="100000"/>
              </a:lnSpc>
              <a:spcBef>
                <a:spcPts val="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・処遇改善・職場環境整備を促す仕組みや助成金の周知が十分されていない。</a:t>
            </a:r>
          </a:p>
        </p:txBody>
      </p:sp>
      <p:sp>
        <p:nvSpPr>
          <p:cNvPr id="50" name="テキスト ボックス 2">
            <a:extLst>
              <a:ext uri="{FF2B5EF4-FFF2-40B4-BE49-F238E27FC236}">
                <a16:creationId xmlns:a16="http://schemas.microsoft.com/office/drawing/2014/main" id="{1D9793AF-BDBD-4356-8C74-BE5BBB147F7D}"/>
              </a:ext>
            </a:extLst>
          </p:cNvPr>
          <p:cNvSpPr txBox="1">
            <a:spLocks noChangeArrowheads="1"/>
          </p:cNvSpPr>
          <p:nvPr/>
        </p:nvSpPr>
        <p:spPr bwMode="auto">
          <a:xfrm>
            <a:off x="156000" y="3097549"/>
            <a:ext cx="11880000" cy="1200329"/>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dirty="0">
                <a:solidFill>
                  <a:schemeClr val="tx1"/>
                </a:solidFill>
                <a:latin typeface="Meiryo UI" panose="020B0604030504040204" pitchFamily="50" charset="-128"/>
                <a:ea typeface="Meiryo UI" panose="020B0604030504040204" pitchFamily="50" charset="-128"/>
              </a:rPr>
              <a:t>①高齢者の処遇改善を促進させる補助金の周知や制度拡充に向けた働きかけの実施</a:t>
            </a:r>
          </a:p>
          <a:p>
            <a:r>
              <a:rPr lang="ja-JP" altLang="en-US" sz="2400" b="0" dirty="0">
                <a:solidFill>
                  <a:schemeClr val="tx1"/>
                </a:solidFill>
                <a:latin typeface="Meiryo UI" panose="020B0604030504040204" pitchFamily="50" charset="-128"/>
                <a:ea typeface="Meiryo UI" panose="020B0604030504040204" pitchFamily="50" charset="-128"/>
              </a:rPr>
              <a:t>②高齢者が働きやすい職場を認証する制度の創設</a:t>
            </a:r>
          </a:p>
        </p:txBody>
      </p:sp>
    </p:spTree>
    <p:extLst>
      <p:ext uri="{BB962C8B-B14F-4D97-AF65-F5344CB8AC3E}">
        <p14:creationId xmlns:p14="http://schemas.microsoft.com/office/powerpoint/2010/main" val="69939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0">
            <a:extLst>
              <a:ext uri="{FF2B5EF4-FFF2-40B4-BE49-F238E27FC236}">
                <a16:creationId xmlns:a16="http://schemas.microsoft.com/office/drawing/2014/main" id="{C81612AB-43B2-2EE0-55A2-844318236EA1}"/>
              </a:ext>
            </a:extLst>
          </p:cNvPr>
          <p:cNvSpPr>
            <a:spLocks noChangeShapeType="1"/>
          </p:cNvSpPr>
          <p:nvPr/>
        </p:nvSpPr>
        <p:spPr bwMode="auto">
          <a:xfrm>
            <a:off x="1538291" y="620713"/>
            <a:ext cx="9083675"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44451"/>
            <a:ext cx="10944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＜さいごに＞　取り組み推進のお願い</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D6A0C9A-8F66-572C-5286-D2D84A296624}"/>
              </a:ext>
            </a:extLst>
          </p:cNvPr>
          <p:cNvSpPr>
            <a:spLocks noChangeArrowheads="1"/>
          </p:cNvSpPr>
          <p:nvPr/>
        </p:nvSpPr>
        <p:spPr bwMode="auto">
          <a:xfrm>
            <a:off x="547299" y="743823"/>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dirty="0">
                <a:latin typeface="Meiryo UI" panose="020B0604030504040204" pitchFamily="50" charset="-128"/>
                <a:ea typeface="Meiryo UI" panose="020B0604030504040204" pitchFamily="50" charset="-128"/>
              </a:rPr>
              <a:t>組合員・加盟組合・地協のみなさま</a:t>
            </a:r>
            <a:endParaRPr lang="en-US" altLang="ja-JP" sz="2400" kern="100" dirty="0">
              <a:latin typeface="Meiryo UI" panose="020B0604030504040204" pitchFamily="50" charset="-128"/>
              <a:ea typeface="Meiryo UI" panose="020B0604030504040204" pitchFamily="50" charset="-128"/>
            </a:endParaRPr>
          </a:p>
        </p:txBody>
      </p:sp>
      <p:sp>
        <p:nvSpPr>
          <p:cNvPr id="2" name="テキスト ボックス 10">
            <a:extLst>
              <a:ext uri="{FF2B5EF4-FFF2-40B4-BE49-F238E27FC236}">
                <a16:creationId xmlns:a16="http://schemas.microsoft.com/office/drawing/2014/main" id="{9EB7098D-4B87-E856-A756-1E3818B22874}"/>
              </a:ext>
            </a:extLst>
          </p:cNvPr>
          <p:cNvSpPr txBox="1">
            <a:spLocks noChangeArrowheads="1"/>
          </p:cNvSpPr>
          <p:nvPr/>
        </p:nvSpPr>
        <p:spPr bwMode="auto">
          <a:xfrm>
            <a:off x="547300" y="1320085"/>
            <a:ext cx="5268068" cy="3211275"/>
          </a:xfrm>
          <a:prstGeom prst="rect">
            <a:avLst/>
          </a:prstGeom>
          <a:solidFill>
            <a:schemeClr val="accent3">
              <a:lumMod val="20000"/>
              <a:lumOff val="80000"/>
            </a:schemeClr>
          </a:solidFill>
          <a:ln>
            <a:noFill/>
          </a:ln>
        </p:spPr>
        <p:txBody>
          <a:bodyPr wrap="square" lIns="99692" tIns="66462" rIns="99692" bIns="66462"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・今期の重点項目推進の必要性についての、</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理解者拡大への活動をお願いします。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・また、地域実態情報や、困りごとの声を、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「組織内議員」や</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「組合執行部→労連事務局」に積極的に</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お伝えください</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1544E7BA-E6E7-E430-8607-FCAD130D69B0}"/>
              </a:ext>
            </a:extLst>
          </p:cNvPr>
          <p:cNvSpPr>
            <a:spLocks noChangeArrowheads="1"/>
          </p:cNvSpPr>
          <p:nvPr/>
        </p:nvSpPr>
        <p:spPr bwMode="auto">
          <a:xfrm>
            <a:off x="6376632" y="743823"/>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dirty="0">
                <a:latin typeface="Meiryo UI" panose="020B0604030504040204" pitchFamily="50" charset="-128"/>
                <a:ea typeface="Meiryo UI" panose="020B0604030504040204" pitchFamily="50" charset="-128"/>
              </a:rPr>
              <a:t>組織内議員・地協のみなさま</a:t>
            </a:r>
            <a:endParaRPr lang="en-US" altLang="ja-JP" sz="2400" kern="100" dirty="0">
              <a:latin typeface="Meiryo UI" panose="020B0604030504040204" pitchFamily="50" charset="-128"/>
              <a:ea typeface="Meiryo UI" panose="020B0604030504040204" pitchFamily="50" charset="-128"/>
            </a:endParaRPr>
          </a:p>
        </p:txBody>
      </p:sp>
      <p:sp>
        <p:nvSpPr>
          <p:cNvPr id="5" name="テキスト ボックス 10">
            <a:extLst>
              <a:ext uri="{FF2B5EF4-FFF2-40B4-BE49-F238E27FC236}">
                <a16:creationId xmlns:a16="http://schemas.microsoft.com/office/drawing/2014/main" id="{4A1821A8-8F8F-B881-3E84-2DB211E9DDC7}"/>
              </a:ext>
            </a:extLst>
          </p:cNvPr>
          <p:cNvSpPr txBox="1">
            <a:spLocks noChangeArrowheads="1"/>
          </p:cNvSpPr>
          <p:nvPr/>
        </p:nvSpPr>
        <p:spPr bwMode="auto">
          <a:xfrm>
            <a:off x="6376632" y="1320085"/>
            <a:ext cx="5268068" cy="3211275"/>
          </a:xfrm>
          <a:prstGeom prst="rect">
            <a:avLst/>
          </a:prstGeom>
          <a:solidFill>
            <a:schemeClr val="accent3">
              <a:lumMod val="20000"/>
              <a:lumOff val="80000"/>
            </a:schemeClr>
          </a:solidFill>
          <a:ln>
            <a:noFill/>
          </a:ln>
        </p:spPr>
        <p:txBody>
          <a:bodyPr wrap="square" lIns="99692" tIns="66462" rIns="99692" bIns="66462"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・各地域での、今期の取り組み項目の推進を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お願いいたします。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（各級議会での働きかけ、地域実態の把握等）</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・国から県・市町まで、全国に組織内議員のいる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総連のメリットを生かした情報共有をしたく、</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上記の推進状況や、市町の施策進捗の情報を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また地域で対応の困難な国・省庁への要望等</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労連・総連本部（顧問議員）まで</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お寄せください</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53705181-0F48-B6B7-5260-7296FE154FF3}"/>
              </a:ext>
            </a:extLst>
          </p:cNvPr>
          <p:cNvSpPr>
            <a:spLocks noChangeArrowheads="1"/>
          </p:cNvSpPr>
          <p:nvPr/>
        </p:nvSpPr>
        <p:spPr bwMode="auto">
          <a:xfrm>
            <a:off x="547299" y="4760554"/>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a:latin typeface="Meiryo UI" panose="020B0604030504040204" pitchFamily="50" charset="-128"/>
                <a:ea typeface="Meiryo UI" panose="020B0604030504040204" pitchFamily="50" charset="-128"/>
              </a:rPr>
              <a:t>労連</a:t>
            </a:r>
            <a:r>
              <a:rPr lang="ja-JP" altLang="en-US" sz="2400" kern="100" dirty="0">
                <a:latin typeface="Meiryo UI" panose="020B0604030504040204" pitchFamily="50" charset="-128"/>
                <a:ea typeface="Meiryo UI" panose="020B0604030504040204" pitchFamily="50" charset="-128"/>
              </a:rPr>
              <a:t>のみなさま</a:t>
            </a:r>
            <a:endParaRPr lang="en-US" altLang="ja-JP" sz="2400" kern="100" dirty="0">
              <a:latin typeface="Meiryo UI" panose="020B0604030504040204" pitchFamily="50" charset="-128"/>
              <a:ea typeface="Meiryo UI" panose="020B0604030504040204" pitchFamily="50" charset="-128"/>
            </a:endParaRPr>
          </a:p>
        </p:txBody>
      </p:sp>
      <p:sp>
        <p:nvSpPr>
          <p:cNvPr id="7" name="テキスト ボックス 10">
            <a:extLst>
              <a:ext uri="{FF2B5EF4-FFF2-40B4-BE49-F238E27FC236}">
                <a16:creationId xmlns:a16="http://schemas.microsoft.com/office/drawing/2014/main" id="{266DE711-16C5-7E59-8542-945E9E7474D5}"/>
              </a:ext>
            </a:extLst>
          </p:cNvPr>
          <p:cNvSpPr txBox="1">
            <a:spLocks noChangeArrowheads="1"/>
          </p:cNvSpPr>
          <p:nvPr/>
        </p:nvSpPr>
        <p:spPr bwMode="auto">
          <a:xfrm>
            <a:off x="547298" y="5392575"/>
            <a:ext cx="11097401" cy="1079345"/>
          </a:xfrm>
          <a:prstGeom prst="rect">
            <a:avLst/>
          </a:prstGeom>
          <a:solidFill>
            <a:schemeClr val="accent3">
              <a:lumMod val="20000"/>
              <a:lumOff val="80000"/>
            </a:schemeClr>
          </a:solidFill>
          <a:ln>
            <a:noFill/>
          </a:ln>
        </p:spPr>
        <p:txBody>
          <a:bodyPr wrap="square" lIns="99692" tIns="66462" rIns="99692" bIns="66462"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・上記のとおり、政策実現取り組み項目への理解拡大、および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「組合員・地域⇔組織内議員」や、「組織内議員⇔労連・総連本部」の情報の橋渡しへの</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ご協力をよろしくお願いいたします。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690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0">
            <a:extLst>
              <a:ext uri="{FF2B5EF4-FFF2-40B4-BE49-F238E27FC236}">
                <a16:creationId xmlns:a16="http://schemas.microsoft.com/office/drawing/2014/main" id="{C81612AB-43B2-2EE0-55A2-844318236EA1}"/>
              </a:ext>
            </a:extLst>
          </p:cNvPr>
          <p:cNvSpPr>
            <a:spLocks noChangeShapeType="1"/>
          </p:cNvSpPr>
          <p:nvPr/>
        </p:nvSpPr>
        <p:spPr bwMode="auto">
          <a:xfrm flipV="1">
            <a:off x="0" y="628235"/>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p>
        </p:txBody>
      </p:sp>
      <p:graphicFrame>
        <p:nvGraphicFramePr>
          <p:cNvPr id="3" name="表 2">
            <a:extLst>
              <a:ext uri="{FF2B5EF4-FFF2-40B4-BE49-F238E27FC236}">
                <a16:creationId xmlns:a16="http://schemas.microsoft.com/office/drawing/2014/main" id="{3AE35140-544A-B2BF-A616-E01B7823DADD}"/>
              </a:ext>
            </a:extLst>
          </p:cNvPr>
          <p:cNvGraphicFramePr>
            <a:graphicFrameLocks noGrp="1"/>
          </p:cNvGraphicFramePr>
          <p:nvPr>
            <p:extLst>
              <p:ext uri="{D42A27DB-BD31-4B8C-83A1-F6EECF244321}">
                <p14:modId xmlns:p14="http://schemas.microsoft.com/office/powerpoint/2010/main" val="1033944045"/>
              </p:ext>
            </p:extLst>
          </p:nvPr>
        </p:nvGraphicFramePr>
        <p:xfrm>
          <a:off x="320459" y="1343040"/>
          <a:ext cx="11519338" cy="3475254"/>
        </p:xfrm>
        <a:graphic>
          <a:graphicData uri="http://schemas.openxmlformats.org/drawingml/2006/table">
            <a:tbl>
              <a:tblPr firstRow="1" bandRow="1">
                <a:tableStyleId>{5C22544A-7EE6-4342-B048-85BDC9FD1C3A}</a:tableStyleId>
              </a:tblPr>
              <a:tblGrid>
                <a:gridCol w="4950372">
                  <a:extLst>
                    <a:ext uri="{9D8B030D-6E8A-4147-A177-3AD203B41FA5}">
                      <a16:colId xmlns:a16="http://schemas.microsoft.com/office/drawing/2014/main" val="2501695109"/>
                    </a:ext>
                  </a:extLst>
                </a:gridCol>
                <a:gridCol w="6568966">
                  <a:extLst>
                    <a:ext uri="{9D8B030D-6E8A-4147-A177-3AD203B41FA5}">
                      <a16:colId xmlns:a16="http://schemas.microsoft.com/office/drawing/2014/main" val="2160107882"/>
                    </a:ext>
                  </a:extLst>
                </a:gridCol>
              </a:tblGrid>
              <a:tr h="487185">
                <a:tc rowSpan="2">
                  <a:txBody>
                    <a:bodyPr/>
                    <a:lstStyle/>
                    <a:p>
                      <a:r>
                        <a:rPr kumimoji="1" lang="ja-JP" altLang="en-US" sz="2800" b="1" dirty="0">
                          <a:solidFill>
                            <a:schemeClr val="tx1"/>
                          </a:solidFill>
                          <a:latin typeface="Meiryo UI" panose="020B0604030504040204" pitchFamily="50" charset="-128"/>
                          <a:ea typeface="Meiryo UI" panose="020B0604030504040204" pitchFamily="50" charset="-128"/>
                        </a:rPr>
                        <a:t>地域における自動車産業の</a:t>
                      </a:r>
                      <a:endParaRPr kumimoji="1" lang="en-US" altLang="ja-JP" sz="2800" b="1" dirty="0">
                        <a:solidFill>
                          <a:schemeClr val="tx1"/>
                        </a:solidFill>
                        <a:latin typeface="Meiryo UI" panose="020B0604030504040204" pitchFamily="50" charset="-128"/>
                        <a:ea typeface="Meiryo UI" panose="020B0604030504040204" pitchFamily="50" charset="-128"/>
                      </a:endParaRPr>
                    </a:p>
                    <a:p>
                      <a:r>
                        <a:rPr kumimoji="1" lang="ja-JP" altLang="en-US" sz="2800" b="1" dirty="0">
                          <a:solidFill>
                            <a:schemeClr val="tx1"/>
                          </a:solidFill>
                          <a:latin typeface="Meiryo UI" panose="020B0604030504040204" pitchFamily="50" charset="-128"/>
                          <a:ea typeface="Meiryo UI" panose="020B0604030504040204" pitchFamily="50" charset="-128"/>
                        </a:rPr>
                        <a:t>魅力向上と魅力あるまちづくり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2400" b="0" kern="100" dirty="0">
                          <a:solidFill>
                            <a:schemeClr val="tx1"/>
                          </a:solidFill>
                          <a:effectLst/>
                          <a:latin typeface="Meiryo UI" panose="020B0604030504040204" pitchFamily="50" charset="-128"/>
                          <a:ea typeface="Meiryo UI" panose="020B0604030504040204" pitchFamily="50" charset="-128"/>
                        </a:rPr>
                        <a:t>電動車普及に向けた対応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66043554"/>
                  </a:ext>
                </a:extLst>
              </a:tr>
              <a:tr h="519664">
                <a:tc vMerge="1">
                  <a:txBody>
                    <a:bodyPr/>
                    <a:lstStyle/>
                    <a:p>
                      <a:endParaRPr kumimoji="1" lang="ja-JP" altLang="en-US" dirty="0"/>
                    </a:p>
                  </a:txBody>
                  <a:tcPr/>
                </a:tc>
                <a:tc>
                  <a:txBody>
                    <a:bodyPr/>
                    <a:lstStyle/>
                    <a:p>
                      <a:pPr marL="342900" indent="-342900" algn="just">
                        <a:buFont typeface="Arial" panose="020B0604020202020204" pitchFamily="34" charset="0"/>
                        <a:buChar char="•"/>
                      </a:pPr>
                      <a:r>
                        <a:rPr lang="ja-JP" altLang="en-US" sz="2400" b="0" kern="100" dirty="0">
                          <a:solidFill>
                            <a:schemeClr val="tx1"/>
                          </a:solidFill>
                          <a:effectLst/>
                          <a:latin typeface="Meiryo UI" panose="020B0604030504040204" pitchFamily="50" charset="-128"/>
                          <a:ea typeface="Meiryo UI" panose="020B0604030504040204" pitchFamily="50" charset="-128"/>
                        </a:rPr>
                        <a:t>中堅・中小企業向けの支援  </a:t>
                      </a:r>
                      <a:r>
                        <a:rPr lang="en-US" altLang="ja-JP" sz="2400" b="0" kern="100" dirty="0">
                          <a:solidFill>
                            <a:schemeClr val="tx1"/>
                          </a:solidFill>
                          <a:effectLst/>
                          <a:latin typeface="Meiryo UI" panose="020B0604030504040204" pitchFamily="50" charset="-128"/>
                          <a:ea typeface="Meiryo UI" panose="020B0604030504040204" pitchFamily="50" charset="-128"/>
                        </a:rPr>
                        <a:t>(CN</a:t>
                      </a:r>
                      <a:r>
                        <a:rPr lang="ja-JP" altLang="en-US" sz="2400" b="0" kern="100" dirty="0">
                          <a:solidFill>
                            <a:schemeClr val="tx1"/>
                          </a:solidFill>
                          <a:effectLst/>
                          <a:latin typeface="Meiryo UI" panose="020B0604030504040204" pitchFamily="50" charset="-128"/>
                          <a:ea typeface="Meiryo UI" panose="020B0604030504040204" pitchFamily="50" charset="-128"/>
                        </a:rPr>
                        <a:t>対応含む</a:t>
                      </a:r>
                      <a:r>
                        <a:rPr lang="en-US" altLang="ja-JP" sz="2400" b="0" kern="100" dirty="0">
                          <a:solidFill>
                            <a:schemeClr val="tx1"/>
                          </a:solidFill>
                          <a:effectLst/>
                          <a:latin typeface="Meiryo UI" panose="020B0604030504040204" pitchFamily="50" charset="-128"/>
                          <a:ea typeface="Meiryo UI" panose="020B0604030504040204" pitchFamily="50" charset="-128"/>
                        </a:rPr>
                        <a:t>)</a:t>
                      </a:r>
                      <a:endParaRPr lang="ja-JP" altLang="ja-JP" sz="2400" b="0" kern="100" dirty="0">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0031451"/>
                  </a:ext>
                </a:extLst>
              </a:tr>
              <a:tr h="487185">
                <a:tc rowSpan="3">
                  <a:txBody>
                    <a:bodyPr/>
                    <a:lstStyle/>
                    <a:p>
                      <a:r>
                        <a:rPr kumimoji="1" lang="ja-JP" altLang="en-US" sz="2800" b="1" dirty="0">
                          <a:solidFill>
                            <a:schemeClr val="tx1"/>
                          </a:solidFill>
                          <a:latin typeface="Meiryo UI" panose="020B0604030504040204" pitchFamily="50" charset="-128"/>
                          <a:ea typeface="Meiryo UI" panose="020B0604030504040204" pitchFamily="50" charset="-128"/>
                        </a:rPr>
                        <a:t>安心・安全なまちづくりに</a:t>
                      </a:r>
                      <a:endParaRPr kumimoji="1" lang="en-US" altLang="ja-JP" sz="2800" b="1" dirty="0">
                        <a:solidFill>
                          <a:schemeClr val="tx1"/>
                        </a:solidFill>
                        <a:latin typeface="Meiryo UI" panose="020B0604030504040204" pitchFamily="50" charset="-128"/>
                        <a:ea typeface="Meiryo UI" panose="020B0604030504040204" pitchFamily="50" charset="-128"/>
                      </a:endParaRPr>
                    </a:p>
                    <a:p>
                      <a:r>
                        <a:rPr kumimoji="1" lang="ja-JP" altLang="en-US" sz="2800" b="1" dirty="0">
                          <a:solidFill>
                            <a:schemeClr val="tx1"/>
                          </a:solidFill>
                          <a:latin typeface="Meiryo UI" panose="020B0604030504040204" pitchFamily="50" charset="-128"/>
                          <a:ea typeface="Meiryo UI" panose="020B0604030504040204" pitchFamily="50" charset="-128"/>
                        </a:rPr>
                        <a:t>つながる環境整備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buFont typeface="Arial" panose="020B0604020202020204" pitchFamily="34" charset="0"/>
                        <a:buChar char="•"/>
                      </a:pPr>
                      <a:r>
                        <a:rPr lang="ja-JP" altLang="ja-JP" sz="2400" b="0" kern="100" dirty="0">
                          <a:solidFill>
                            <a:schemeClr val="tx1"/>
                          </a:solidFill>
                          <a:effectLst/>
                          <a:latin typeface="Meiryo UI" panose="020B0604030504040204" pitchFamily="50" charset="-128"/>
                          <a:ea typeface="Meiryo UI" panose="020B0604030504040204" pitchFamily="50" charset="-128"/>
                        </a:rPr>
                        <a:t>災害などへの対応を踏まえたインフラ整備</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485554876"/>
                  </a:ext>
                </a:extLst>
              </a:tr>
              <a:tr h="487185">
                <a:tc vMerge="1">
                  <a:txBody>
                    <a:bodyPr/>
                    <a:lstStyle/>
                    <a:p>
                      <a:endParaRPr kumimoji="1" lang="ja-JP" altLang="en-US" dirty="0"/>
                    </a:p>
                  </a:txBody>
                  <a:tcPr/>
                </a:tc>
                <a:tc>
                  <a:txBody>
                    <a:bodyPr/>
                    <a:lstStyle/>
                    <a:p>
                      <a:pPr marL="342900" indent="-342900">
                        <a:buFont typeface="Arial" panose="020B0604020202020204" pitchFamily="34" charset="0"/>
                        <a:buChar char="•"/>
                      </a:pPr>
                      <a:r>
                        <a:rPr lang="ja-JP" altLang="ja-JP" sz="2400" b="0" kern="100" dirty="0">
                          <a:solidFill>
                            <a:schemeClr val="tx1"/>
                          </a:solidFill>
                          <a:effectLst/>
                          <a:latin typeface="Meiryo UI" panose="020B0604030504040204" pitchFamily="50" charset="-128"/>
                          <a:ea typeface="Meiryo UI" panose="020B0604030504040204" pitchFamily="50" charset="-128"/>
                        </a:rPr>
                        <a:t>危険な通学路における交通事故の防止</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635255792"/>
                  </a:ext>
                </a:extLst>
              </a:tr>
              <a:tr h="487185">
                <a:tc vMerge="1">
                  <a:txBody>
                    <a:bodyPr/>
                    <a:lstStyle/>
                    <a:p>
                      <a:endParaRPr kumimoji="1" lang="ja-JP" altLang="en-US"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400" b="0" kern="100" dirty="0">
                          <a:solidFill>
                            <a:schemeClr val="tx1"/>
                          </a:solidFill>
                          <a:effectLst/>
                          <a:latin typeface="Meiryo UI" panose="020B0604030504040204" pitchFamily="50" charset="-128"/>
                          <a:ea typeface="Meiryo UI" panose="020B0604030504040204" pitchFamily="50" charset="-128"/>
                        </a:rPr>
                        <a:t>部活動の地域移行</a:t>
                      </a:r>
                      <a:endParaRPr lang="ja-JP" altLang="ja-JP" sz="2400" b="0" kern="100" dirty="0">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352237005"/>
                  </a:ext>
                </a:extLst>
              </a:tr>
              <a:tr h="1006850">
                <a:tc>
                  <a:txBody>
                    <a:bodyPr/>
                    <a:lstStyle/>
                    <a:p>
                      <a:r>
                        <a:rPr kumimoji="1" lang="ja-JP" altLang="en-US" sz="2800" b="1" dirty="0">
                          <a:solidFill>
                            <a:schemeClr val="tx1"/>
                          </a:solidFill>
                          <a:latin typeface="Meiryo UI" panose="020B0604030504040204" pitchFamily="50" charset="-128"/>
                          <a:ea typeface="Meiryo UI" panose="020B0604030504040204" pitchFamily="50" charset="-128"/>
                        </a:rPr>
                        <a:t>高齢者雇用に対する</a:t>
                      </a:r>
                      <a:endParaRPr kumimoji="1" lang="en-US" altLang="ja-JP" sz="2800" b="1" dirty="0">
                        <a:solidFill>
                          <a:schemeClr val="tx1"/>
                        </a:solidFill>
                        <a:latin typeface="Meiryo UI" panose="020B0604030504040204" pitchFamily="50" charset="-128"/>
                        <a:ea typeface="Meiryo UI" panose="020B0604030504040204" pitchFamily="50" charset="-128"/>
                      </a:endParaRPr>
                    </a:p>
                    <a:p>
                      <a:r>
                        <a:rPr kumimoji="1" lang="ja-JP" altLang="en-US" sz="2800" b="1" dirty="0">
                          <a:solidFill>
                            <a:schemeClr val="tx1"/>
                          </a:solidFill>
                          <a:latin typeface="Meiryo UI" panose="020B0604030504040204" pitchFamily="50" charset="-128"/>
                          <a:ea typeface="Meiryo UI" panose="020B0604030504040204" pitchFamily="50" charset="-128"/>
                        </a:rPr>
                        <a:t>政策的支援の拡充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buFont typeface="Arial" panose="020B0604020202020204" pitchFamily="34" charset="0"/>
                        <a:buChar char="•"/>
                      </a:pPr>
                      <a:r>
                        <a:rPr kumimoji="1" lang="ja-JP" altLang="en-US" sz="2400" b="0" i="0" u="none" strike="noStrike" kern="1200" baseline="0" dirty="0">
                          <a:solidFill>
                            <a:schemeClr val="dk1"/>
                          </a:solidFill>
                          <a:latin typeface="Meiryo UI" panose="020B0604030504040204" pitchFamily="50" charset="-128"/>
                          <a:ea typeface="Meiryo UI" panose="020B0604030504040204" pitchFamily="50" charset="-128"/>
                          <a:cs typeface="+mn-cs"/>
                        </a:rPr>
                        <a:t>高齢者の処遇改善を促進させる助成金の周知、高齢者が働きやすい職場を認証する制度の創設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359431447"/>
                  </a:ext>
                </a:extLst>
              </a:tr>
            </a:tbl>
          </a:graphicData>
        </a:graphic>
      </p:graphicFrame>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4445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今期に推進する「政策実現取り組み項目」</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5CB8F034-9621-4C83-C67E-57E394D7C0CA}"/>
              </a:ext>
            </a:extLst>
          </p:cNvPr>
          <p:cNvSpPr>
            <a:spLocks noChangeArrowheads="1"/>
          </p:cNvSpPr>
          <p:nvPr/>
        </p:nvSpPr>
        <p:spPr bwMode="auto">
          <a:xfrm>
            <a:off x="199352" y="772610"/>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dirty="0">
                <a:latin typeface="Meiryo UI" panose="020B0604030504040204" pitchFamily="50" charset="-128"/>
                <a:ea typeface="Meiryo UI" panose="020B0604030504040204" pitchFamily="50" charset="-128"/>
              </a:rPr>
              <a:t>取り組み項目一覧</a:t>
            </a:r>
            <a:endParaRPr lang="en-US" altLang="ja-JP" sz="2400" kern="1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1DD6E1A-8A23-202D-BC37-8FA30806577C}"/>
              </a:ext>
            </a:extLst>
          </p:cNvPr>
          <p:cNvSpPr/>
          <p:nvPr/>
        </p:nvSpPr>
        <p:spPr>
          <a:xfrm>
            <a:off x="9968679" y="173597"/>
            <a:ext cx="2095802" cy="34587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先期から継続</a:t>
            </a:r>
          </a:p>
        </p:txBody>
      </p:sp>
      <p:sp>
        <p:nvSpPr>
          <p:cNvPr id="7" name="テキスト ボックス 6">
            <a:extLst>
              <a:ext uri="{FF2B5EF4-FFF2-40B4-BE49-F238E27FC236}">
                <a16:creationId xmlns:a16="http://schemas.microsoft.com/office/drawing/2014/main" id="{72A04640-BCFF-5605-4F50-7D293275AF96}"/>
              </a:ext>
            </a:extLst>
          </p:cNvPr>
          <p:cNvSpPr txBox="1"/>
          <p:nvPr/>
        </p:nvSpPr>
        <p:spPr>
          <a:xfrm>
            <a:off x="199352" y="4927059"/>
            <a:ext cx="11992648" cy="1954381"/>
          </a:xfrm>
          <a:prstGeom prst="rect">
            <a:avLst/>
          </a:prstGeom>
          <a:noFill/>
        </p:spPr>
        <p:txBody>
          <a:bodyPr wrap="square">
            <a:spAutoFit/>
          </a:bodyPr>
          <a:lstStyle/>
          <a:p>
            <a:pPr algn="just"/>
            <a:r>
              <a:rPr lang="ja-JP" altLang="en-US" sz="2000" kern="100" dirty="0">
                <a:highlight>
                  <a:srgbClr val="C0C0C0"/>
                </a:highlight>
                <a:latin typeface="Meiryo UI" panose="020B0604030504040204" pitchFamily="50" charset="-128"/>
                <a:ea typeface="Meiryo UI" panose="020B0604030504040204" pitchFamily="50" charset="-128"/>
                <a:cs typeface="Times New Roman" panose="02020603050405020304" pitchFamily="18" charset="0"/>
              </a:rPr>
              <a:t>＜ご参考＞今期も継続で取り組むこととした理由</a:t>
            </a:r>
            <a:endParaRPr lang="en-US" altLang="ja-JP" sz="2000" kern="100" dirty="0">
              <a:highlight>
                <a:srgbClr val="C0C0C0"/>
              </a:highlight>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endParaRPr lang="en-US" altLang="ja-JP" sz="500" kern="100" dirty="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項目それぞれステータスは異なるものの、</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地域での取り組み拡大は道半ば</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、または</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、今後の環境変化に向け継続</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すべき</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テーマ</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である。また、</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国</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等</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政策</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動向を踏まえながら、具体的な現場要望をぶつけていくことが政策実現に必要であり、各地での困りごと</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吸い上げが重要となって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きて</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いる。</a:t>
            </a:r>
          </a:p>
          <a:p>
            <a:pPr marL="152400" indent="-152400" algn="just"/>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・ただし</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活動を進めるためには、</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地域特性</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等</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によるバラつきだけで</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は</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なく、身近に連携がとりやすい議員の有無が取り組みに影響を与える等</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があり</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各地での活動</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情報の横展を求める声が労連から上げられた。</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加えて、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今期は、</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各労連</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組織内議員</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が</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積みあげた</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各地域での活動を</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国会議員と連携させて、更なる支援者拡大つなげていく必要がある。</a:t>
            </a:r>
          </a:p>
          <a:p>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・上記踏まえ、項目変更</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を</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せず、政府動向の情報発信</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労連</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組織内議員間での事例共有や声の集約を強化する</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といった活動推進に注力する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12613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FA305-681B-DA0F-BD36-4BCD71003D93}"/>
            </a:ext>
          </a:extLst>
        </p:cNvPr>
        <p:cNvGrpSpPr/>
        <p:nvPr/>
      </p:nvGrpSpPr>
      <p:grpSpPr>
        <a:xfrm>
          <a:off x="0" y="0"/>
          <a:ext cx="0" cy="0"/>
          <a:chOff x="0" y="0"/>
          <a:chExt cx="0" cy="0"/>
        </a:xfrm>
      </p:grpSpPr>
      <p:graphicFrame>
        <p:nvGraphicFramePr>
          <p:cNvPr id="48" name="表 47">
            <a:extLst>
              <a:ext uri="{FF2B5EF4-FFF2-40B4-BE49-F238E27FC236}">
                <a16:creationId xmlns:a16="http://schemas.microsoft.com/office/drawing/2014/main" id="{616B7D0F-96BD-557C-F347-A42769A50BB6}"/>
              </a:ext>
            </a:extLst>
          </p:cNvPr>
          <p:cNvGraphicFramePr>
            <a:graphicFrameLocks noGrp="1"/>
          </p:cNvGraphicFramePr>
          <p:nvPr>
            <p:extLst>
              <p:ext uri="{D42A27DB-BD31-4B8C-83A1-F6EECF244321}">
                <p14:modId xmlns:p14="http://schemas.microsoft.com/office/powerpoint/2010/main" val="3480598781"/>
              </p:ext>
            </p:extLst>
          </p:nvPr>
        </p:nvGraphicFramePr>
        <p:xfrm>
          <a:off x="156000" y="4239347"/>
          <a:ext cx="11880000" cy="2475778"/>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546773902"/>
                    </a:ext>
                  </a:extLst>
                </a:gridCol>
                <a:gridCol w="990000">
                  <a:extLst>
                    <a:ext uri="{9D8B030D-6E8A-4147-A177-3AD203B41FA5}">
                      <a16:colId xmlns:a16="http://schemas.microsoft.com/office/drawing/2014/main" val="1370487237"/>
                    </a:ext>
                  </a:extLst>
                </a:gridCol>
                <a:gridCol w="990000">
                  <a:extLst>
                    <a:ext uri="{9D8B030D-6E8A-4147-A177-3AD203B41FA5}">
                      <a16:colId xmlns:a16="http://schemas.microsoft.com/office/drawing/2014/main" val="3764271198"/>
                    </a:ext>
                  </a:extLst>
                </a:gridCol>
                <a:gridCol w="990000">
                  <a:extLst>
                    <a:ext uri="{9D8B030D-6E8A-4147-A177-3AD203B41FA5}">
                      <a16:colId xmlns:a16="http://schemas.microsoft.com/office/drawing/2014/main" val="3187786366"/>
                    </a:ext>
                  </a:extLst>
                </a:gridCol>
                <a:gridCol w="990000">
                  <a:extLst>
                    <a:ext uri="{9D8B030D-6E8A-4147-A177-3AD203B41FA5}">
                      <a16:colId xmlns:a16="http://schemas.microsoft.com/office/drawing/2014/main" val="1676046586"/>
                    </a:ext>
                  </a:extLst>
                </a:gridCol>
                <a:gridCol w="990000">
                  <a:extLst>
                    <a:ext uri="{9D8B030D-6E8A-4147-A177-3AD203B41FA5}">
                      <a16:colId xmlns:a16="http://schemas.microsoft.com/office/drawing/2014/main" val="252107450"/>
                    </a:ext>
                  </a:extLst>
                </a:gridCol>
                <a:gridCol w="990000">
                  <a:extLst>
                    <a:ext uri="{9D8B030D-6E8A-4147-A177-3AD203B41FA5}">
                      <a16:colId xmlns:a16="http://schemas.microsoft.com/office/drawing/2014/main" val="2935613997"/>
                    </a:ext>
                  </a:extLst>
                </a:gridCol>
                <a:gridCol w="990000">
                  <a:extLst>
                    <a:ext uri="{9D8B030D-6E8A-4147-A177-3AD203B41FA5}">
                      <a16:colId xmlns:a16="http://schemas.microsoft.com/office/drawing/2014/main" val="71770705"/>
                    </a:ext>
                  </a:extLst>
                </a:gridCol>
                <a:gridCol w="990000">
                  <a:extLst>
                    <a:ext uri="{9D8B030D-6E8A-4147-A177-3AD203B41FA5}">
                      <a16:colId xmlns:a16="http://schemas.microsoft.com/office/drawing/2014/main" val="2895281177"/>
                    </a:ext>
                  </a:extLst>
                </a:gridCol>
                <a:gridCol w="990000">
                  <a:extLst>
                    <a:ext uri="{9D8B030D-6E8A-4147-A177-3AD203B41FA5}">
                      <a16:colId xmlns:a16="http://schemas.microsoft.com/office/drawing/2014/main" val="2306753192"/>
                    </a:ext>
                  </a:extLst>
                </a:gridCol>
                <a:gridCol w="990000">
                  <a:extLst>
                    <a:ext uri="{9D8B030D-6E8A-4147-A177-3AD203B41FA5}">
                      <a16:colId xmlns:a16="http://schemas.microsoft.com/office/drawing/2014/main" val="128406121"/>
                    </a:ext>
                  </a:extLst>
                </a:gridCol>
                <a:gridCol w="990000">
                  <a:extLst>
                    <a:ext uri="{9D8B030D-6E8A-4147-A177-3AD203B41FA5}">
                      <a16:colId xmlns:a16="http://schemas.microsoft.com/office/drawing/2014/main" val="4149227983"/>
                    </a:ext>
                  </a:extLst>
                </a:gridCol>
              </a:tblGrid>
              <a:tr h="247577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11913095"/>
                  </a:ext>
                </a:extLst>
              </a:tr>
            </a:tbl>
          </a:graphicData>
        </a:graphic>
      </p:graphicFrame>
      <p:sp>
        <p:nvSpPr>
          <p:cNvPr id="61" name="矢印: 上 60">
            <a:extLst>
              <a:ext uri="{FF2B5EF4-FFF2-40B4-BE49-F238E27FC236}">
                <a16:creationId xmlns:a16="http://schemas.microsoft.com/office/drawing/2014/main" id="{F2DF9115-640D-C78E-223A-95089EBC06A7}"/>
              </a:ext>
            </a:extLst>
          </p:cNvPr>
          <p:cNvSpPr/>
          <p:nvPr/>
        </p:nvSpPr>
        <p:spPr>
          <a:xfrm>
            <a:off x="2672648" y="4324872"/>
            <a:ext cx="7096521" cy="1790178"/>
          </a:xfrm>
          <a:prstGeom prst="upArrow">
            <a:avLst>
              <a:gd name="adj1" fmla="val 50000"/>
              <a:gd name="adj2" fmla="val 24993"/>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6F48C728-ABFE-02AB-6D2B-ADFFC191E090}"/>
              </a:ext>
            </a:extLst>
          </p:cNvPr>
          <p:cNvGraphicFramePr>
            <a:graphicFrameLocks noGrp="1"/>
          </p:cNvGraphicFramePr>
          <p:nvPr>
            <p:extLst>
              <p:ext uri="{D42A27DB-BD31-4B8C-83A1-F6EECF244321}">
                <p14:modId xmlns:p14="http://schemas.microsoft.com/office/powerpoint/2010/main" val="2548866530"/>
              </p:ext>
            </p:extLst>
          </p:nvPr>
        </p:nvGraphicFramePr>
        <p:xfrm>
          <a:off x="156000" y="922811"/>
          <a:ext cx="11880000" cy="3100413"/>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546773902"/>
                    </a:ext>
                  </a:extLst>
                </a:gridCol>
                <a:gridCol w="990000">
                  <a:extLst>
                    <a:ext uri="{9D8B030D-6E8A-4147-A177-3AD203B41FA5}">
                      <a16:colId xmlns:a16="http://schemas.microsoft.com/office/drawing/2014/main" val="1370487237"/>
                    </a:ext>
                  </a:extLst>
                </a:gridCol>
                <a:gridCol w="990000">
                  <a:extLst>
                    <a:ext uri="{9D8B030D-6E8A-4147-A177-3AD203B41FA5}">
                      <a16:colId xmlns:a16="http://schemas.microsoft.com/office/drawing/2014/main" val="3764271198"/>
                    </a:ext>
                  </a:extLst>
                </a:gridCol>
                <a:gridCol w="990000">
                  <a:extLst>
                    <a:ext uri="{9D8B030D-6E8A-4147-A177-3AD203B41FA5}">
                      <a16:colId xmlns:a16="http://schemas.microsoft.com/office/drawing/2014/main" val="3187786366"/>
                    </a:ext>
                  </a:extLst>
                </a:gridCol>
                <a:gridCol w="990000">
                  <a:extLst>
                    <a:ext uri="{9D8B030D-6E8A-4147-A177-3AD203B41FA5}">
                      <a16:colId xmlns:a16="http://schemas.microsoft.com/office/drawing/2014/main" val="1676046586"/>
                    </a:ext>
                  </a:extLst>
                </a:gridCol>
                <a:gridCol w="990000">
                  <a:extLst>
                    <a:ext uri="{9D8B030D-6E8A-4147-A177-3AD203B41FA5}">
                      <a16:colId xmlns:a16="http://schemas.microsoft.com/office/drawing/2014/main" val="252107450"/>
                    </a:ext>
                  </a:extLst>
                </a:gridCol>
                <a:gridCol w="990000">
                  <a:extLst>
                    <a:ext uri="{9D8B030D-6E8A-4147-A177-3AD203B41FA5}">
                      <a16:colId xmlns:a16="http://schemas.microsoft.com/office/drawing/2014/main" val="2935613997"/>
                    </a:ext>
                  </a:extLst>
                </a:gridCol>
                <a:gridCol w="990000">
                  <a:extLst>
                    <a:ext uri="{9D8B030D-6E8A-4147-A177-3AD203B41FA5}">
                      <a16:colId xmlns:a16="http://schemas.microsoft.com/office/drawing/2014/main" val="71770705"/>
                    </a:ext>
                  </a:extLst>
                </a:gridCol>
                <a:gridCol w="990000">
                  <a:extLst>
                    <a:ext uri="{9D8B030D-6E8A-4147-A177-3AD203B41FA5}">
                      <a16:colId xmlns:a16="http://schemas.microsoft.com/office/drawing/2014/main" val="2895281177"/>
                    </a:ext>
                  </a:extLst>
                </a:gridCol>
                <a:gridCol w="990000">
                  <a:extLst>
                    <a:ext uri="{9D8B030D-6E8A-4147-A177-3AD203B41FA5}">
                      <a16:colId xmlns:a16="http://schemas.microsoft.com/office/drawing/2014/main" val="2306753192"/>
                    </a:ext>
                  </a:extLst>
                </a:gridCol>
                <a:gridCol w="990000">
                  <a:extLst>
                    <a:ext uri="{9D8B030D-6E8A-4147-A177-3AD203B41FA5}">
                      <a16:colId xmlns:a16="http://schemas.microsoft.com/office/drawing/2014/main" val="128406121"/>
                    </a:ext>
                  </a:extLst>
                </a:gridCol>
                <a:gridCol w="990000">
                  <a:extLst>
                    <a:ext uri="{9D8B030D-6E8A-4147-A177-3AD203B41FA5}">
                      <a16:colId xmlns:a16="http://schemas.microsoft.com/office/drawing/2014/main" val="4149227983"/>
                    </a:ext>
                  </a:extLst>
                </a:gridCol>
              </a:tblGrid>
              <a:tr h="310041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11913095"/>
                  </a:ext>
                </a:extLst>
              </a:tr>
            </a:tbl>
          </a:graphicData>
        </a:graphic>
      </p:graphicFrame>
      <p:sp>
        <p:nvSpPr>
          <p:cNvPr id="55" name="四角形: 角を丸くする 54">
            <a:extLst>
              <a:ext uri="{FF2B5EF4-FFF2-40B4-BE49-F238E27FC236}">
                <a16:creationId xmlns:a16="http://schemas.microsoft.com/office/drawing/2014/main" id="{1A9F2C15-B11C-5890-697D-45489E0D41D4}"/>
              </a:ext>
            </a:extLst>
          </p:cNvPr>
          <p:cNvSpPr/>
          <p:nvPr/>
        </p:nvSpPr>
        <p:spPr>
          <a:xfrm>
            <a:off x="646271" y="2810426"/>
            <a:ext cx="10771905" cy="1100035"/>
          </a:xfrm>
          <a:prstGeom prst="roundRect">
            <a:avLst>
              <a:gd name="adj" fmla="val 0"/>
            </a:avLst>
          </a:prstGeom>
          <a:solidFill>
            <a:schemeClr val="accent1">
              <a:lumMod val="40000"/>
              <a:lumOff val="60000"/>
            </a:schemeClr>
          </a:solidFill>
          <a:ln w="38100">
            <a:solidFill>
              <a:schemeClr val="accent1"/>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ja-JP" sz="1400" dirty="0">
              <a:latin typeface="Meiryo UI" panose="020B0604030504040204" pitchFamily="50" charset="-128"/>
              <a:ea typeface="Meiryo UI" panose="020B0604030504040204" pitchFamily="50" charset="-128"/>
            </a:endParaRPr>
          </a:p>
        </p:txBody>
      </p:sp>
      <p:sp>
        <p:nvSpPr>
          <p:cNvPr id="9" name="Line 10">
            <a:extLst>
              <a:ext uri="{FF2B5EF4-FFF2-40B4-BE49-F238E27FC236}">
                <a16:creationId xmlns:a16="http://schemas.microsoft.com/office/drawing/2014/main" id="{650A7B86-1C9D-807C-4A39-E04F2359BE06}"/>
              </a:ext>
            </a:extLst>
          </p:cNvPr>
          <p:cNvSpPr>
            <a:spLocks noChangeShapeType="1"/>
          </p:cNvSpPr>
          <p:nvPr/>
        </p:nvSpPr>
        <p:spPr bwMode="auto">
          <a:xfrm>
            <a:off x="0" y="599853"/>
            <a:ext cx="12191999" cy="15802"/>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4" name="テキスト ボックス 3">
            <a:extLst>
              <a:ext uri="{FF2B5EF4-FFF2-40B4-BE49-F238E27FC236}">
                <a16:creationId xmlns:a16="http://schemas.microsoft.com/office/drawing/2014/main" id="{1CBFD7D9-F78A-B6E7-1ACD-3B6F09C5AEC7}"/>
              </a:ext>
            </a:extLst>
          </p:cNvPr>
          <p:cNvSpPr txBox="1">
            <a:spLocks noChangeArrowheads="1"/>
          </p:cNvSpPr>
          <p:nvPr/>
        </p:nvSpPr>
        <p:spPr bwMode="auto">
          <a:xfrm>
            <a:off x="0" y="4445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主な活動スケジュール</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 角を丸くする 7">
            <a:extLst>
              <a:ext uri="{FF2B5EF4-FFF2-40B4-BE49-F238E27FC236}">
                <a16:creationId xmlns:a16="http://schemas.microsoft.com/office/drawing/2014/main" id="{84080DCC-5F0A-36F8-BF4F-6E7A81D5198F}"/>
              </a:ext>
            </a:extLst>
          </p:cNvPr>
          <p:cNvSpPr/>
          <p:nvPr/>
        </p:nvSpPr>
        <p:spPr>
          <a:xfrm>
            <a:off x="232761" y="2102734"/>
            <a:ext cx="1544819" cy="4403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今期項目の</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議論→決定</a:t>
            </a:r>
            <a:endParaRPr lang="en-US" altLang="ja-JP" sz="1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51B61D2F-1FFF-EC1C-512D-50A99407C248}"/>
              </a:ext>
            </a:extLst>
          </p:cNvPr>
          <p:cNvSpPr/>
          <p:nvPr/>
        </p:nvSpPr>
        <p:spPr>
          <a:xfrm>
            <a:off x="3358662" y="1301509"/>
            <a:ext cx="5223363"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通常国会</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9CF4586F-CD87-E2C0-686D-5752C12F01F4}"/>
              </a:ext>
            </a:extLst>
          </p:cNvPr>
          <p:cNvGrpSpPr/>
          <p:nvPr/>
        </p:nvGrpSpPr>
        <p:grpSpPr>
          <a:xfrm>
            <a:off x="304518" y="966479"/>
            <a:ext cx="11603319" cy="288000"/>
            <a:chOff x="304518" y="5159008"/>
            <a:chExt cx="11603319" cy="288000"/>
          </a:xfrm>
        </p:grpSpPr>
        <p:sp>
          <p:nvSpPr>
            <p:cNvPr id="12" name="正方形/長方形 11">
              <a:extLst>
                <a:ext uri="{FF2B5EF4-FFF2-40B4-BE49-F238E27FC236}">
                  <a16:creationId xmlns:a16="http://schemas.microsoft.com/office/drawing/2014/main" id="{864CB7CD-4C0D-AB6A-4418-4FCB41848C8C}"/>
                </a:ext>
              </a:extLst>
            </p:cNvPr>
            <p:cNvSpPr/>
            <p:nvPr/>
          </p:nvSpPr>
          <p:spPr>
            <a:xfrm>
              <a:off x="30451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9575D75-35A8-33B8-B982-B8362B11D25C}"/>
                </a:ext>
              </a:extLst>
            </p:cNvPr>
            <p:cNvSpPr/>
            <p:nvPr/>
          </p:nvSpPr>
          <p:spPr>
            <a:xfrm>
              <a:off x="129722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DA303F9-01B7-4EBD-CA83-A9FDAB75C1E0}"/>
                </a:ext>
              </a:extLst>
            </p:cNvPr>
            <p:cNvSpPr/>
            <p:nvPr/>
          </p:nvSpPr>
          <p:spPr>
            <a:xfrm>
              <a:off x="228993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3E6C77E-634D-A926-8D7C-D21A348A2428}"/>
                </a:ext>
              </a:extLst>
            </p:cNvPr>
            <p:cNvSpPr/>
            <p:nvPr/>
          </p:nvSpPr>
          <p:spPr>
            <a:xfrm>
              <a:off x="328264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E35CFE3C-6E04-5737-B6F4-66117052E1DE}"/>
                </a:ext>
              </a:extLst>
            </p:cNvPr>
            <p:cNvSpPr/>
            <p:nvPr/>
          </p:nvSpPr>
          <p:spPr>
            <a:xfrm>
              <a:off x="427535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55C495A-2D6F-125C-C4D3-AD51A0C16EBF}"/>
                </a:ext>
              </a:extLst>
            </p:cNvPr>
            <p:cNvSpPr/>
            <p:nvPr/>
          </p:nvSpPr>
          <p:spPr>
            <a:xfrm>
              <a:off x="526806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81C6028D-FDC9-DE67-DA2B-B8E376306B43}"/>
                </a:ext>
              </a:extLst>
            </p:cNvPr>
            <p:cNvSpPr/>
            <p:nvPr/>
          </p:nvSpPr>
          <p:spPr>
            <a:xfrm>
              <a:off x="626077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B2A9699-F80D-E08B-8642-E34D5243E25C}"/>
                </a:ext>
              </a:extLst>
            </p:cNvPr>
            <p:cNvSpPr/>
            <p:nvPr/>
          </p:nvSpPr>
          <p:spPr>
            <a:xfrm>
              <a:off x="725348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1F220D0-C6E6-36C4-5786-4381AD6FA9DD}"/>
                </a:ext>
              </a:extLst>
            </p:cNvPr>
            <p:cNvSpPr/>
            <p:nvPr/>
          </p:nvSpPr>
          <p:spPr>
            <a:xfrm>
              <a:off x="824619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35666F0-B960-09E3-37F5-D62A2D893D47}"/>
                </a:ext>
              </a:extLst>
            </p:cNvPr>
            <p:cNvSpPr/>
            <p:nvPr/>
          </p:nvSpPr>
          <p:spPr>
            <a:xfrm>
              <a:off x="923890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2985762-2D3C-BD6B-B8C9-5325A7EA7712}"/>
                </a:ext>
              </a:extLst>
            </p:cNvPr>
            <p:cNvSpPr/>
            <p:nvPr/>
          </p:nvSpPr>
          <p:spPr>
            <a:xfrm>
              <a:off x="11224330"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24E17DB-8309-F073-87EF-690C9660ECF9}"/>
                </a:ext>
              </a:extLst>
            </p:cNvPr>
            <p:cNvSpPr/>
            <p:nvPr/>
          </p:nvSpPr>
          <p:spPr>
            <a:xfrm>
              <a:off x="1023161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CEDD12A5-5D6A-E5FC-5AE3-53A9A4AB05B3}"/>
              </a:ext>
            </a:extLst>
          </p:cNvPr>
          <p:cNvSpPr txBox="1"/>
          <p:nvPr/>
        </p:nvSpPr>
        <p:spPr>
          <a:xfrm>
            <a:off x="148743" y="1810779"/>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25" name="テキスト ボックス 24">
            <a:extLst>
              <a:ext uri="{FF2B5EF4-FFF2-40B4-BE49-F238E27FC236}">
                <a16:creationId xmlns:a16="http://schemas.microsoft.com/office/drawing/2014/main" id="{5DDEA754-D1FD-123B-62FA-8C4C42572C52}"/>
              </a:ext>
            </a:extLst>
          </p:cNvPr>
          <p:cNvSpPr txBox="1"/>
          <p:nvPr/>
        </p:nvSpPr>
        <p:spPr>
          <a:xfrm>
            <a:off x="1821575" y="1824259"/>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27" name="テキスト ボックス 26">
            <a:extLst>
              <a:ext uri="{FF2B5EF4-FFF2-40B4-BE49-F238E27FC236}">
                <a16:creationId xmlns:a16="http://schemas.microsoft.com/office/drawing/2014/main" id="{2AFA3873-0D95-E28E-FD78-5B45C1D5780C}"/>
              </a:ext>
            </a:extLst>
          </p:cNvPr>
          <p:cNvSpPr txBox="1"/>
          <p:nvPr/>
        </p:nvSpPr>
        <p:spPr>
          <a:xfrm>
            <a:off x="5708445" y="1833761"/>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28" name="テキスト ボックス 27">
            <a:extLst>
              <a:ext uri="{FF2B5EF4-FFF2-40B4-BE49-F238E27FC236}">
                <a16:creationId xmlns:a16="http://schemas.microsoft.com/office/drawing/2014/main" id="{0D73116A-00BD-A344-C6F5-8BB4C660FED5}"/>
              </a:ext>
            </a:extLst>
          </p:cNvPr>
          <p:cNvSpPr txBox="1"/>
          <p:nvPr/>
        </p:nvSpPr>
        <p:spPr>
          <a:xfrm>
            <a:off x="7514027" y="1805632"/>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29" name="テキスト ボックス 28">
            <a:extLst>
              <a:ext uri="{FF2B5EF4-FFF2-40B4-BE49-F238E27FC236}">
                <a16:creationId xmlns:a16="http://schemas.microsoft.com/office/drawing/2014/main" id="{7B2E892D-9D6E-1A42-51E1-C012A5066E1E}"/>
              </a:ext>
            </a:extLst>
          </p:cNvPr>
          <p:cNvSpPr txBox="1"/>
          <p:nvPr/>
        </p:nvSpPr>
        <p:spPr>
          <a:xfrm>
            <a:off x="9549962" y="1767107"/>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31" name="四角形: 角を丸くする 30">
            <a:extLst>
              <a:ext uri="{FF2B5EF4-FFF2-40B4-BE49-F238E27FC236}">
                <a16:creationId xmlns:a16="http://schemas.microsoft.com/office/drawing/2014/main" id="{4C216AB0-0C00-C558-3467-DF29C6846D66}"/>
              </a:ext>
            </a:extLst>
          </p:cNvPr>
          <p:cNvSpPr/>
          <p:nvPr/>
        </p:nvSpPr>
        <p:spPr>
          <a:xfrm>
            <a:off x="1538291" y="1308750"/>
            <a:ext cx="1343132"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臨時国会</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6F3D7652-24BC-0462-B2B0-4BD542955216}"/>
              </a:ext>
            </a:extLst>
          </p:cNvPr>
          <p:cNvSpPr/>
          <p:nvPr/>
        </p:nvSpPr>
        <p:spPr>
          <a:xfrm>
            <a:off x="2659678" y="1612552"/>
            <a:ext cx="2751869"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税制大綱</a:t>
            </a:r>
            <a:r>
              <a:rPr lang="ja-JP" altLang="en-US" sz="1400" b="1">
                <a:solidFill>
                  <a:schemeClr val="bg1"/>
                </a:solidFill>
                <a:latin typeface="Meiryo UI" panose="020B0604030504040204" pitchFamily="50" charset="-128"/>
                <a:ea typeface="Meiryo UI" panose="020B0604030504040204" pitchFamily="50" charset="-128"/>
              </a:rPr>
              <a:t>・予算</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E006341B-9E09-5F64-94DE-EA94AABACD95}"/>
              </a:ext>
            </a:extLst>
          </p:cNvPr>
          <p:cNvSpPr/>
          <p:nvPr/>
        </p:nvSpPr>
        <p:spPr>
          <a:xfrm>
            <a:off x="10486083" y="1298146"/>
            <a:ext cx="1080000"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概算要求</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4" name="四角形: 角を丸くする 33">
            <a:extLst>
              <a:ext uri="{FF2B5EF4-FFF2-40B4-BE49-F238E27FC236}">
                <a16:creationId xmlns:a16="http://schemas.microsoft.com/office/drawing/2014/main" id="{4EFDBFE9-7924-996E-E364-0CD374EF297B}"/>
              </a:ext>
            </a:extLst>
          </p:cNvPr>
          <p:cNvSpPr/>
          <p:nvPr/>
        </p:nvSpPr>
        <p:spPr>
          <a:xfrm>
            <a:off x="1821575" y="2229939"/>
            <a:ext cx="5773666" cy="31964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～政策委員会に上がってきた「全国活動の共有・横展」～</a:t>
            </a:r>
            <a:endParaRPr lang="en-US" altLang="ja-JP" dirty="0">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3EB93F79-0267-C05B-2F74-4EE5F758FC05}"/>
              </a:ext>
            </a:extLst>
          </p:cNvPr>
          <p:cNvSpPr/>
          <p:nvPr/>
        </p:nvSpPr>
        <p:spPr>
          <a:xfrm>
            <a:off x="1297228"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地方議会での質疑</a:t>
            </a:r>
            <a:endParaRPr lang="en-US" altLang="ja-JP" sz="1400" dirty="0">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A17B15C1-B696-A50E-CE02-9E8857F8E36E}"/>
              </a:ext>
            </a:extLst>
          </p:cNvPr>
          <p:cNvSpPr/>
          <p:nvPr/>
        </p:nvSpPr>
        <p:spPr>
          <a:xfrm>
            <a:off x="4285643"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地方議会での質疑</a:t>
            </a:r>
            <a:endParaRPr lang="en-US" altLang="ja-JP" sz="1400" dirty="0">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F99F65FB-1833-D6C6-4C28-6F13C8CD8C83}"/>
              </a:ext>
            </a:extLst>
          </p:cNvPr>
          <p:cNvSpPr/>
          <p:nvPr/>
        </p:nvSpPr>
        <p:spPr>
          <a:xfrm>
            <a:off x="7225017"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地方議会での質疑</a:t>
            </a:r>
            <a:endParaRPr lang="en-US" altLang="ja-JP" sz="14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A3884B3F-6F7E-050E-3FBA-0F1C2C12569E}"/>
              </a:ext>
            </a:extLst>
          </p:cNvPr>
          <p:cNvSpPr/>
          <p:nvPr/>
        </p:nvSpPr>
        <p:spPr>
          <a:xfrm>
            <a:off x="10191027"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地方議会での質疑</a:t>
            </a:r>
            <a:endParaRPr lang="en-US" altLang="ja-JP" sz="1400" dirty="0">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035B8AAD-568B-73BC-69B9-0D80DE0781BA}"/>
              </a:ext>
            </a:extLst>
          </p:cNvPr>
          <p:cNvSpPr/>
          <p:nvPr/>
        </p:nvSpPr>
        <p:spPr>
          <a:xfrm>
            <a:off x="452424" y="2688612"/>
            <a:ext cx="6405576" cy="330042"/>
          </a:xfrm>
          <a:prstGeom prst="roundRect">
            <a:avLst>
              <a:gd name="adj" fmla="val 0"/>
            </a:avLst>
          </a:prstGeom>
          <a:solidFill>
            <a:schemeClr val="accent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現場の事例・声を踏まえ、本部を主体で関係団体との連携、政党・省庁などへの要請</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8A2DBBD8-6FED-E695-9798-DF0BAFBEED2B}"/>
              </a:ext>
            </a:extLst>
          </p:cNvPr>
          <p:cNvSpPr/>
          <p:nvPr/>
        </p:nvSpPr>
        <p:spPr>
          <a:xfrm>
            <a:off x="8828659" y="3817326"/>
            <a:ext cx="1644385" cy="499483"/>
          </a:xfrm>
          <a:prstGeom prst="roundRect">
            <a:avLst/>
          </a:prstGeom>
          <a:solidFill>
            <a:schemeClr val="accent2"/>
          </a:solidFill>
          <a:ln>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wrap="none" lIns="0" rIns="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参議院選挙</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43CFDF4D-7C3A-039E-CB4B-B792CE08942E}"/>
              </a:ext>
            </a:extLst>
          </p:cNvPr>
          <p:cNvSpPr/>
          <p:nvPr/>
        </p:nvSpPr>
        <p:spPr>
          <a:xfrm>
            <a:off x="1538291" y="3833125"/>
            <a:ext cx="7096521" cy="450945"/>
          </a:xfrm>
          <a:prstGeom prst="roundRect">
            <a:avLst/>
          </a:prstGeom>
          <a:solidFill>
            <a:schemeClr val="accent2"/>
          </a:solidFill>
          <a:ln>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wrap="none" lIns="0" rIns="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顧問議員による</a:t>
            </a:r>
            <a:r>
              <a:rPr lang="ja-JP" altLang="en-US" sz="1400" b="1">
                <a:solidFill>
                  <a:schemeClr val="bg1"/>
                </a:solidFill>
                <a:latin typeface="Meiryo UI" panose="020B0604030504040204" pitchFamily="50" charset="-128"/>
                <a:ea typeface="Meiryo UI" panose="020B0604030504040204" pitchFamily="50" charset="-128"/>
              </a:rPr>
              <a:t>国会質疑</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468683E4-3571-4C78-67BB-1FA1D029FCF6}"/>
              </a:ext>
            </a:extLst>
          </p:cNvPr>
          <p:cNvSpPr txBox="1"/>
          <p:nvPr/>
        </p:nvSpPr>
        <p:spPr>
          <a:xfrm>
            <a:off x="9665799" y="272783"/>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50" name="テキスト ボックス 2">
            <a:extLst>
              <a:ext uri="{FF2B5EF4-FFF2-40B4-BE49-F238E27FC236}">
                <a16:creationId xmlns:a16="http://schemas.microsoft.com/office/drawing/2014/main" id="{65CE2BCA-FC3E-B699-7E11-9518E50BA370}"/>
              </a:ext>
            </a:extLst>
          </p:cNvPr>
          <p:cNvSpPr txBox="1">
            <a:spLocks noChangeArrowheads="1"/>
          </p:cNvSpPr>
          <p:nvPr/>
        </p:nvSpPr>
        <p:spPr bwMode="auto">
          <a:xfrm>
            <a:off x="9853644" y="294377"/>
            <a:ext cx="2271681" cy="3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：自動車総連</a:t>
            </a:r>
            <a:r>
              <a:rPr lang="en-US" altLang="ja-JP"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_</a:t>
            </a:r>
            <a:r>
              <a:rPr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政策委員会</a:t>
            </a:r>
            <a:endParaRPr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四角形: 角を丸くする 51">
            <a:extLst>
              <a:ext uri="{FF2B5EF4-FFF2-40B4-BE49-F238E27FC236}">
                <a16:creationId xmlns:a16="http://schemas.microsoft.com/office/drawing/2014/main" id="{F86D7A91-D413-F934-58F2-0A7DC3717B65}"/>
              </a:ext>
            </a:extLst>
          </p:cNvPr>
          <p:cNvSpPr/>
          <p:nvPr/>
        </p:nvSpPr>
        <p:spPr>
          <a:xfrm>
            <a:off x="7595241" y="2126330"/>
            <a:ext cx="2258403" cy="41677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ja-JP" altLang="en-US" sz="1400" dirty="0">
                <a:latin typeface="Meiryo UI" panose="020B0604030504040204" pitchFamily="50" charset="-128"/>
                <a:ea typeface="Meiryo UI" panose="020B0604030504040204" pitchFamily="50" charset="-128"/>
              </a:rPr>
              <a:t>取り組み項目の振り返り</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時期項目候補の議論</a:t>
            </a:r>
            <a:endParaRPr lang="en-US" altLang="ja-JP" sz="14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9495DBB1-1B9A-975B-ACB9-4DDD4964FDAD}"/>
              </a:ext>
            </a:extLst>
          </p:cNvPr>
          <p:cNvSpPr txBox="1"/>
          <p:nvPr/>
        </p:nvSpPr>
        <p:spPr>
          <a:xfrm>
            <a:off x="3714071" y="1845504"/>
            <a:ext cx="303682" cy="400110"/>
          </a:xfrm>
          <a:prstGeom prst="rect">
            <a:avLst/>
          </a:prstGeom>
          <a:noFill/>
        </p:spPr>
        <p:txBody>
          <a:bodyPr wrap="square" rtlCol="0">
            <a:spAutoFit/>
          </a:bodyPr>
          <a:lstStyle/>
          <a:p>
            <a:pPr algn="ctr"/>
            <a:r>
              <a:rPr lang="ja-JP" altLang="en-US" sz="2000" dirty="0">
                <a:ln w="0"/>
                <a:solidFill>
                  <a:srgbClr val="FF0000"/>
                </a:solidFill>
                <a:effectLst>
                  <a:outerShdw blurRad="38100" dist="25400" dir="5400000" algn="ctr" rotWithShape="0">
                    <a:srgbClr val="6E747A">
                      <a:alpha val="43000"/>
                    </a:srgbClr>
                  </a:outerShdw>
                </a:effectLst>
              </a:rPr>
              <a:t>★</a:t>
            </a:r>
          </a:p>
        </p:txBody>
      </p:sp>
      <p:sp>
        <p:nvSpPr>
          <p:cNvPr id="53" name="四角形: 角を丸くする 52">
            <a:extLst>
              <a:ext uri="{FF2B5EF4-FFF2-40B4-BE49-F238E27FC236}">
                <a16:creationId xmlns:a16="http://schemas.microsoft.com/office/drawing/2014/main" id="{939A6C83-FBC9-13C8-6688-99D0A07381AE}"/>
              </a:ext>
            </a:extLst>
          </p:cNvPr>
          <p:cNvSpPr/>
          <p:nvPr/>
        </p:nvSpPr>
        <p:spPr>
          <a:xfrm>
            <a:off x="9920190" y="1927944"/>
            <a:ext cx="1475008" cy="6151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全国の年間活動</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取りまとめ</a:t>
            </a:r>
            <a:endParaRPr lang="en-US" altLang="ja-JP" sz="1400" dirty="0">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86CBF144-99E3-01FD-75A9-F6B96816DEDF}"/>
              </a:ext>
            </a:extLst>
          </p:cNvPr>
          <p:cNvSpPr/>
          <p:nvPr/>
        </p:nvSpPr>
        <p:spPr>
          <a:xfrm>
            <a:off x="683585" y="3460905"/>
            <a:ext cx="6911657" cy="289420"/>
          </a:xfrm>
          <a:prstGeom prst="roundRect">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連合政策との連携（委員会意見具申・連合政策への織り込み）</a:t>
            </a:r>
            <a:endParaRPr lang="en-US" altLang="ja-JP" sz="1400" dirty="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04256C49-2D32-F692-C6B3-8BC609CC775F}"/>
              </a:ext>
            </a:extLst>
          </p:cNvPr>
          <p:cNvSpPr/>
          <p:nvPr/>
        </p:nvSpPr>
        <p:spPr>
          <a:xfrm>
            <a:off x="10621966" y="2892022"/>
            <a:ext cx="1362899" cy="1424787"/>
          </a:xfrm>
          <a:prstGeom prst="roundRect">
            <a:avLst/>
          </a:prstGeom>
          <a:solidFill>
            <a:schemeClr val="accent2">
              <a:lumMod val="40000"/>
              <a:lumOff val="60000"/>
            </a:schemeClr>
          </a:solidFill>
          <a:ln w="38100">
            <a:solidFill>
              <a:schemeClr val="accent2"/>
            </a:solidFill>
            <a:prstDash val="sysDot"/>
          </a:ln>
        </p:spPr>
        <p:style>
          <a:lnRef idx="2">
            <a:schemeClr val="accent5"/>
          </a:lnRef>
          <a:fillRef idx="1">
            <a:schemeClr val="lt1"/>
          </a:fillRef>
          <a:effectRef idx="0">
            <a:schemeClr val="accent5"/>
          </a:effectRef>
          <a:fontRef idx="minor">
            <a:schemeClr val="dk1"/>
          </a:fontRef>
        </p:style>
        <p:txBody>
          <a:bodyPr wrap="none" lIns="0" rIns="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水面下での</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税制等</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議論開始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27DBC9CA-E8C5-2411-8FA7-01BFDCA5EFD9}"/>
              </a:ext>
            </a:extLst>
          </p:cNvPr>
          <p:cNvSpPr/>
          <p:nvPr/>
        </p:nvSpPr>
        <p:spPr>
          <a:xfrm>
            <a:off x="683585" y="3074505"/>
            <a:ext cx="9802498" cy="296231"/>
          </a:xfrm>
          <a:prstGeom prst="roundRect">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省庁・政党などへの要請</a:t>
            </a:r>
            <a:endParaRPr lang="en-US" altLang="ja-JP" sz="1400" dirty="0">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576FF53D-06F6-D8D4-0870-737C290C539E}"/>
              </a:ext>
            </a:extLst>
          </p:cNvPr>
          <p:cNvSpPr/>
          <p:nvPr/>
        </p:nvSpPr>
        <p:spPr>
          <a:xfrm>
            <a:off x="979291" y="4343922"/>
            <a:ext cx="9642675" cy="31964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全国（労連</a:t>
            </a:r>
            <a:r>
              <a:rPr lang="en-US" altLang="ja-JP"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組織内地方議員）からの活動実績</a:t>
            </a:r>
            <a:r>
              <a:rPr lang="en-US" altLang="ja-JP"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事例や、現場実態</a:t>
            </a:r>
            <a:r>
              <a:rPr lang="en-US" altLang="ja-JP"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困りごとの打ち上げ～</a:t>
            </a:r>
            <a:endParaRPr lang="en-US" altLang="ja-JP" dirty="0">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id="{D1C09C88-12F9-E503-13C2-E089E292A60E}"/>
              </a:ext>
            </a:extLst>
          </p:cNvPr>
          <p:cNvSpPr/>
          <p:nvPr/>
        </p:nvSpPr>
        <p:spPr>
          <a:xfrm>
            <a:off x="1595756" y="5556492"/>
            <a:ext cx="9330044" cy="1028726"/>
          </a:xfrm>
          <a:prstGeom prst="roundRect">
            <a:avLst>
              <a:gd name="adj" fmla="val 0"/>
            </a:avLst>
          </a:prstGeom>
          <a:ln w="38100">
            <a:solidFill>
              <a:schemeClr val="accent4"/>
            </a:solidFill>
            <a:prstDash val="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・各自治体における導入制度、実施状況・実績等の現状把握（国の政策との棲み分け等も確認）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・地域住民、法人からの要望や困りごとの吸い上げ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・労連、地協、会派等との連携、協力要請（仲間づくり）</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42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dirty="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■項目詳細：電動車普及に向けた対応</a:t>
            </a:r>
            <a:endPar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754952"/>
            <a:ext cx="11880000" cy="3416320"/>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dirty="0">
                <a:solidFill>
                  <a:schemeClr val="tx1"/>
                </a:solidFill>
                <a:latin typeface="Meiryo UI" panose="020B0604030504040204" pitchFamily="50" charset="-128"/>
                <a:ea typeface="Meiryo UI" panose="020B0604030504040204" pitchFamily="50" charset="-128"/>
              </a:rPr>
              <a:t>・カーボンニュートラルは喫緊の社会課題であり、</a:t>
            </a:r>
            <a:r>
              <a:rPr lang="ja-JP" altLang="ja-JP" sz="2400" b="0" dirty="0">
                <a:solidFill>
                  <a:schemeClr val="tx1"/>
                </a:solidFill>
                <a:latin typeface="Meiryo UI" panose="020B0604030504040204" pitchFamily="50" charset="-128"/>
                <a:ea typeface="Meiryo UI" panose="020B0604030504040204" pitchFamily="50" charset="-128"/>
              </a:rPr>
              <a:t>電動車へのインフラ整備は、自治体だけでなく</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a:t>
            </a:r>
            <a:r>
              <a:rPr lang="ja-JP" altLang="ja-JP" sz="2400" b="0" dirty="0">
                <a:solidFill>
                  <a:schemeClr val="tx1"/>
                </a:solidFill>
                <a:latin typeface="Meiryo UI" panose="020B0604030504040204" pitchFamily="50" charset="-128"/>
                <a:ea typeface="Meiryo UI" panose="020B0604030504040204" pitchFamily="50" charset="-128"/>
              </a:rPr>
              <a:t>周辺の地域と連携して行うことが必要。</a:t>
            </a:r>
            <a:r>
              <a:rPr lang="ja-JP" altLang="en-US" sz="2400" b="0" dirty="0">
                <a:solidFill>
                  <a:schemeClr val="tx1"/>
                </a:solidFill>
                <a:latin typeface="Meiryo UI" panose="020B0604030504040204" pitchFamily="50" charset="-128"/>
                <a:ea typeface="Meiryo UI" panose="020B0604030504040204" pitchFamily="50" charset="-128"/>
              </a:rPr>
              <a:t>また、</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職場からの声も、電動車へのインフラ整備等、</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カーボンニュートラルに関連したものが多い。</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・組織内地方議員による各地方議会などでの働きかけと国会での顧問議員による働きかけ、</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双方連携し取り組める内容となる。</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a:t>
            </a:r>
            <a:r>
              <a:rPr lang="ja-JP" altLang="ja-JP" sz="2400" b="0" dirty="0">
                <a:solidFill>
                  <a:schemeClr val="tx1"/>
                </a:solidFill>
                <a:latin typeface="Meiryo UI" panose="020B0604030504040204" pitchFamily="50" charset="-128"/>
                <a:ea typeface="Meiryo UI" panose="020B0604030504040204" pitchFamily="50" charset="-128"/>
              </a:rPr>
              <a:t>自治体によっては電動車購入の補助金がない等、地域による取り組み状況に差が見受けられる。</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a:t>
            </a:r>
            <a:r>
              <a:rPr lang="ja-JP" altLang="ja-JP" sz="2400" b="0" dirty="0">
                <a:solidFill>
                  <a:schemeClr val="tx1"/>
                </a:solidFill>
                <a:latin typeface="Meiryo UI" panose="020B0604030504040204" pitchFamily="50" charset="-128"/>
                <a:ea typeface="Meiryo UI" panose="020B0604030504040204" pitchFamily="50" charset="-128"/>
              </a:rPr>
              <a:t>電動車普及を加速度的に促進していく中で、産業構造転換をもたらす可能性は高く、</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a:t>
            </a:r>
            <a:r>
              <a:rPr lang="ja-JP" altLang="ja-JP" sz="2400" b="0" dirty="0">
                <a:solidFill>
                  <a:schemeClr val="tx1"/>
                </a:solidFill>
                <a:latin typeface="Meiryo UI" panose="020B0604030504040204" pitchFamily="50" charset="-128"/>
                <a:ea typeface="Meiryo UI" panose="020B0604030504040204" pitchFamily="50" charset="-128"/>
              </a:rPr>
              <a:t>関連企業の雇用等への影響も懸念される。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6BFCECC-0DDE-9282-00D8-D3C477A2A2C9}"/>
              </a:ext>
            </a:extLst>
          </p:cNvPr>
          <p:cNvSpPr txBox="1">
            <a:spLocks noChangeArrowheads="1"/>
          </p:cNvSpPr>
          <p:nvPr/>
        </p:nvSpPr>
        <p:spPr bwMode="auto">
          <a:xfrm>
            <a:off x="7564563" y="82597"/>
            <a:ext cx="4471437" cy="3693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＜重点＞要望書にも掲載の項目</a:t>
            </a:r>
            <a:endParaRPr lang="en-US" altLang="ja-JP" dirty="0"/>
          </a:p>
        </p:txBody>
      </p:sp>
      <p:sp>
        <p:nvSpPr>
          <p:cNvPr id="50" name="テキスト ボックス 2">
            <a:extLst>
              <a:ext uri="{FF2B5EF4-FFF2-40B4-BE49-F238E27FC236}">
                <a16:creationId xmlns:a16="http://schemas.microsoft.com/office/drawing/2014/main" id="{1D9793AF-BDBD-4356-8C74-BE5BBB147F7D}"/>
              </a:ext>
            </a:extLst>
          </p:cNvPr>
          <p:cNvSpPr txBox="1">
            <a:spLocks noChangeArrowheads="1"/>
          </p:cNvSpPr>
          <p:nvPr/>
        </p:nvSpPr>
        <p:spPr bwMode="auto">
          <a:xfrm>
            <a:off x="156000" y="4362522"/>
            <a:ext cx="11880000" cy="2308324"/>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dirty="0">
                <a:solidFill>
                  <a:schemeClr val="tx1"/>
                </a:solidFill>
                <a:latin typeface="Meiryo UI" panose="020B0604030504040204" pitchFamily="50" charset="-128"/>
                <a:ea typeface="Meiryo UI" panose="020B0604030504040204" pitchFamily="50" charset="-128"/>
              </a:rPr>
              <a:t>①各地域において、街中をはじめ、戸建て、集合住宅、大規模商業施設等における充電器や</a:t>
            </a:r>
          </a:p>
          <a:p>
            <a:r>
              <a:rPr lang="ja-JP" altLang="en-US" sz="2400" b="0" dirty="0">
                <a:solidFill>
                  <a:schemeClr val="tx1"/>
                </a:solidFill>
                <a:latin typeface="Meiryo UI" panose="020B0604030504040204" pitchFamily="50" charset="-128"/>
                <a:ea typeface="Meiryo UI" panose="020B0604030504040204" pitchFamily="50" charset="-128"/>
              </a:rPr>
              <a:t>　 水素ステーションの早期設置などに取り組む。</a:t>
            </a:r>
          </a:p>
          <a:p>
            <a:r>
              <a:rPr lang="ja-JP" altLang="en-US" sz="2400" b="0" dirty="0">
                <a:solidFill>
                  <a:schemeClr val="tx1"/>
                </a:solidFill>
                <a:latin typeface="Meiryo UI" panose="020B0604030504040204" pitchFamily="50" charset="-128"/>
                <a:ea typeface="Meiryo UI" panose="020B0604030504040204" pitchFamily="50" charset="-128"/>
              </a:rPr>
              <a:t>②各種補助金等の創設や拡充を求める。</a:t>
            </a:r>
          </a:p>
          <a:p>
            <a:r>
              <a:rPr lang="ja-JP" altLang="en-US" sz="2400" b="0" dirty="0">
                <a:solidFill>
                  <a:schemeClr val="tx1"/>
                </a:solidFill>
                <a:latin typeface="Meiryo UI" panose="020B0604030504040204" pitchFamily="50" charset="-128"/>
                <a:ea typeface="Meiryo UI" panose="020B0604030504040204" pitchFamily="50" charset="-128"/>
              </a:rPr>
              <a:t>③産業構造転換における激変緩和措置、業態移行・労働移動（公正な移行）を 支援する　</a:t>
            </a:r>
          </a:p>
          <a:p>
            <a:r>
              <a:rPr lang="ja-JP" altLang="en-US" sz="2400" b="0" dirty="0">
                <a:solidFill>
                  <a:schemeClr val="tx1"/>
                </a:solidFill>
                <a:latin typeface="Meiryo UI" panose="020B0604030504040204" pitchFamily="50" charset="-128"/>
                <a:ea typeface="Meiryo UI" panose="020B0604030504040204" pitchFamily="50" charset="-128"/>
              </a:rPr>
              <a:t>   仕組みづくりを求める。</a:t>
            </a:r>
          </a:p>
        </p:txBody>
      </p:sp>
    </p:spTree>
    <p:extLst>
      <p:ext uri="{BB962C8B-B14F-4D97-AF65-F5344CB8AC3E}">
        <p14:creationId xmlns:p14="http://schemas.microsoft.com/office/powerpoint/2010/main" val="8223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653F73-0AD7-4290-4D66-56FCFD42BB7E}"/>
              </a:ext>
            </a:extLst>
          </p:cNvPr>
          <p:cNvSpPr txBox="1">
            <a:spLocks noChangeArrowheads="1"/>
          </p:cNvSpPr>
          <p:nvPr/>
        </p:nvSpPr>
        <p:spPr bwMode="auto">
          <a:xfrm>
            <a:off x="0" y="-2259"/>
            <a:ext cx="12192000" cy="523220"/>
          </a:xfrm>
          <a:prstGeom prst="rect">
            <a:avLst/>
          </a:prstGeom>
          <a:solidFill>
            <a:srgbClr val="002060"/>
          </a:solid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defRPr/>
            </a:pPr>
            <a:r>
              <a:rPr lang="ja-JP" altLang="en-US" sz="2800" dirty="0">
                <a:solidFill>
                  <a:schemeClr val="bg1"/>
                </a:solidFill>
                <a:latin typeface="Meiryo UI" panose="020B0604030504040204" pitchFamily="50" charset="-128"/>
                <a:ea typeface="Meiryo UI" panose="020B0604030504040204" pitchFamily="50" charset="-128"/>
              </a:rPr>
              <a:t>～</a:t>
            </a:r>
            <a:r>
              <a:rPr lang="ja-JP" altLang="ja-JP" sz="2800" dirty="0">
                <a:solidFill>
                  <a:schemeClr val="bg1"/>
                </a:solidFill>
                <a:latin typeface="Meiryo UI" panose="020B0604030504040204" pitchFamily="50" charset="-128"/>
                <a:ea typeface="Meiryo UI" panose="020B0604030504040204" pitchFamily="50" charset="-128"/>
              </a:rPr>
              <a:t>次世代エネルギー車普及に資する環境整備</a:t>
            </a:r>
            <a:r>
              <a:rPr lang="ja-JP" altLang="en-US" sz="2800" dirty="0">
                <a:solidFill>
                  <a:schemeClr val="bg1"/>
                </a:solidFill>
                <a:latin typeface="Meiryo UI" panose="020B0604030504040204" pitchFamily="50" charset="-128"/>
                <a:ea typeface="Meiryo UI" panose="020B0604030504040204" pitchFamily="50" charset="-128"/>
              </a:rPr>
              <a:t>～</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6E6368F-22B4-3188-1A9E-4BCC1EEE6B34}"/>
              </a:ext>
            </a:extLst>
          </p:cNvPr>
          <p:cNvSpPr/>
          <p:nvPr/>
        </p:nvSpPr>
        <p:spPr>
          <a:xfrm>
            <a:off x="382106" y="748498"/>
            <a:ext cx="11427787" cy="1025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2800" b="1" dirty="0">
                <a:solidFill>
                  <a:srgbClr val="000000"/>
                </a:solidFill>
                <a:latin typeface="Meiryo UI" panose="020B0604030504040204" pitchFamily="50" charset="-128"/>
                <a:ea typeface="Meiryo UI" panose="020B0604030504040204" pitchFamily="50" charset="-128"/>
              </a:rPr>
              <a:t>自動車産業として、まず取り組むべき電動車の普及と水素社会の実現に向け</a:t>
            </a:r>
            <a:endParaRPr lang="en-US" altLang="ja-JP" sz="2800" b="1" dirty="0">
              <a:solidFill>
                <a:srgbClr val="000000"/>
              </a:solidFill>
              <a:latin typeface="Meiryo UI" panose="020B0604030504040204" pitchFamily="50" charset="-128"/>
              <a:ea typeface="Meiryo UI" panose="020B0604030504040204" pitchFamily="50" charset="-128"/>
            </a:endParaRPr>
          </a:p>
          <a:p>
            <a:pPr algn="ctr">
              <a:spcAft>
                <a:spcPts val="300"/>
              </a:spcAft>
            </a:pPr>
            <a:r>
              <a:rPr lang="ja-JP" altLang="en-US" sz="2800" b="1" dirty="0">
                <a:solidFill>
                  <a:srgbClr val="000000"/>
                </a:solidFill>
                <a:latin typeface="Meiryo UI" panose="020B0604030504040204" pitchFamily="50" charset="-128"/>
                <a:ea typeface="Meiryo UI" panose="020B0604030504040204" pitchFamily="50" charset="-128"/>
              </a:rPr>
              <a:t>電気充電スタンド、水素ステーションのインフラ拡充を求める</a:t>
            </a:r>
            <a:endParaRPr lang="en-US" altLang="ja-JP" sz="2800" b="1" dirty="0">
              <a:solidFill>
                <a:srgbClr val="000000"/>
              </a:solidFill>
              <a:latin typeface="Meiryo UI" panose="020B0604030504040204" pitchFamily="50" charset="-128"/>
              <a:ea typeface="Meiryo UI" panose="020B0604030504040204" pitchFamily="50" charset="-128"/>
            </a:endParaRPr>
          </a:p>
        </p:txBody>
      </p:sp>
      <p:sp>
        <p:nvSpPr>
          <p:cNvPr id="4" name="角丸四角形 9">
            <a:extLst>
              <a:ext uri="{FF2B5EF4-FFF2-40B4-BE49-F238E27FC236}">
                <a16:creationId xmlns:a16="http://schemas.microsoft.com/office/drawing/2014/main" id="{F3CDAB9C-825C-BA2A-4563-40C0A72AD54F}"/>
              </a:ext>
            </a:extLst>
          </p:cNvPr>
          <p:cNvSpPr/>
          <p:nvPr/>
        </p:nvSpPr>
        <p:spPr>
          <a:xfrm>
            <a:off x="382106" y="1896963"/>
            <a:ext cx="11523682" cy="2012563"/>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44083" eaLnBrk="0" fontAlgn="base" hangingPunct="0">
              <a:spcBef>
                <a:spcPts val="0"/>
              </a:spcBef>
              <a:defRPr/>
            </a:pPr>
            <a:r>
              <a:rPr lang="ja-JP" altLang="en-US" dirty="0">
                <a:solidFill>
                  <a:schemeClr val="tx1"/>
                </a:solidFill>
                <a:latin typeface="HG丸ｺﾞｼｯｸM-PRO" pitchFamily="50" charset="-128"/>
                <a:ea typeface="HG丸ｺﾞｼｯｸM-PRO" pitchFamily="50" charset="-128"/>
              </a:rPr>
              <a:t>▶電動化を進める上で、最も時間を要し継続的な対応が求められるのがインフラ整備の充実であることから　</a:t>
            </a:r>
            <a:endParaRPr lang="en-US" altLang="ja-JP" dirty="0">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dirty="0">
                <a:solidFill>
                  <a:schemeClr val="tx1"/>
                </a:solidFill>
                <a:latin typeface="HG丸ｺﾞｼｯｸM-PRO" pitchFamily="50" charset="-128"/>
                <a:ea typeface="HG丸ｺﾞｼｯｸM-PRO" pitchFamily="50" charset="-128"/>
              </a:rPr>
              <a:t>　早急な水素ステーション・急速充電器等の新規設置・保守の整備、並びに過去整備した設備の</a:t>
            </a:r>
            <a:endParaRPr lang="en-US" altLang="ja-JP" dirty="0">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dirty="0">
                <a:solidFill>
                  <a:schemeClr val="tx1"/>
                </a:solidFill>
                <a:latin typeface="HG丸ｺﾞｼｯｸM-PRO" pitchFamily="50" charset="-128"/>
                <a:ea typeface="HG丸ｺﾞｼｯｸM-PRO" pitchFamily="50" charset="-128"/>
              </a:rPr>
              <a:t>　定期的なメンテナンスも含めた管理を求める</a:t>
            </a:r>
            <a:endParaRPr lang="en-US" altLang="ja-JP" dirty="0">
              <a:solidFill>
                <a:schemeClr val="tx1"/>
              </a:solidFill>
              <a:latin typeface="HG丸ｺﾞｼｯｸM-PRO" pitchFamily="50" charset="-128"/>
              <a:ea typeface="HG丸ｺﾞｼｯｸM-PRO" pitchFamily="50" charset="-128"/>
            </a:endParaRPr>
          </a:p>
          <a:p>
            <a:pPr algn="just" defTabSz="844083" eaLnBrk="0" fontAlgn="base" hangingPunct="0">
              <a:lnSpc>
                <a:spcPts val="800"/>
              </a:lnSpc>
              <a:spcBef>
                <a:spcPts val="0"/>
              </a:spcBef>
              <a:buNone/>
              <a:defRPr/>
            </a:pPr>
            <a:endParaRPr lang="en-US" altLang="ja-JP" dirty="0">
              <a:solidFill>
                <a:schemeClr val="tx1"/>
              </a:solidFill>
              <a:latin typeface="HG丸ｺﾞｼｯｸM-PRO" pitchFamily="50" charset="-128"/>
              <a:ea typeface="HG丸ｺﾞｼｯｸM-PRO" pitchFamily="50" charset="-128"/>
            </a:endParaRPr>
          </a:p>
          <a:p>
            <a:pPr algn="just" defTabSz="844083" eaLnBrk="0" fontAlgn="base" hangingPunct="0">
              <a:lnSpc>
                <a:spcPts val="800"/>
              </a:lnSpc>
              <a:spcBef>
                <a:spcPts val="0"/>
              </a:spcBef>
              <a:buNone/>
              <a:defRPr/>
            </a:pPr>
            <a:endParaRPr lang="ja-JP" altLang="en-US" dirty="0">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dirty="0">
                <a:solidFill>
                  <a:schemeClr val="tx1"/>
                </a:solidFill>
                <a:latin typeface="HG丸ｺﾞｼｯｸM-PRO" pitchFamily="50" charset="-128"/>
                <a:ea typeface="HG丸ｺﾞｼｯｸM-PRO" pitchFamily="50" charset="-128"/>
              </a:rPr>
              <a:t>▶インフラ整備を進めていく上では、日本の国土や、地域毎に異なる気象条件に配慮し、豪雨・豪雪災害</a:t>
            </a:r>
            <a:endParaRPr lang="en-US" altLang="ja-JP" dirty="0">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dirty="0">
                <a:solidFill>
                  <a:schemeClr val="tx1"/>
                </a:solidFill>
                <a:latin typeface="HG丸ｺﾞｼｯｸM-PRO" pitchFamily="50" charset="-128"/>
                <a:ea typeface="HG丸ｺﾞｼｯｸM-PRO" pitchFamily="50" charset="-128"/>
              </a:rPr>
              <a:t>　などへの対応を踏まえた道路整備を求める。また災害発生時には、被災地への電動車での電源供給など</a:t>
            </a:r>
            <a:endParaRPr lang="en-US" altLang="ja-JP" dirty="0">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dirty="0">
                <a:solidFill>
                  <a:schemeClr val="tx1"/>
                </a:solidFill>
                <a:latin typeface="HG丸ｺﾞｼｯｸM-PRO" pitchFamily="50" charset="-128"/>
                <a:ea typeface="HG丸ｺﾞｼｯｸM-PRO" pitchFamily="50" charset="-128"/>
              </a:rPr>
              <a:t>　の仕組み構築を求める。</a:t>
            </a:r>
          </a:p>
        </p:txBody>
      </p:sp>
      <p:sp>
        <p:nvSpPr>
          <p:cNvPr id="6" name="正方形/長方形 5">
            <a:extLst>
              <a:ext uri="{FF2B5EF4-FFF2-40B4-BE49-F238E27FC236}">
                <a16:creationId xmlns:a16="http://schemas.microsoft.com/office/drawing/2014/main" id="{EAEB3C07-9DC0-CA82-CF6D-ACF5FE64DF2A}"/>
              </a:ext>
            </a:extLst>
          </p:cNvPr>
          <p:cNvSpPr>
            <a:spLocks noChangeArrowheads="1"/>
          </p:cNvSpPr>
          <p:nvPr/>
        </p:nvSpPr>
        <p:spPr bwMode="auto">
          <a:xfrm>
            <a:off x="382106" y="4412346"/>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地方政策としての対応いただきたいこと</a:t>
            </a:r>
          </a:p>
        </p:txBody>
      </p:sp>
      <p:sp>
        <p:nvSpPr>
          <p:cNvPr id="7" name="テキスト ボックス 6">
            <a:extLst>
              <a:ext uri="{FF2B5EF4-FFF2-40B4-BE49-F238E27FC236}">
                <a16:creationId xmlns:a16="http://schemas.microsoft.com/office/drawing/2014/main" id="{26418301-350D-EFB0-5301-277AD0758716}"/>
              </a:ext>
            </a:extLst>
          </p:cNvPr>
          <p:cNvSpPr txBox="1">
            <a:spLocks noChangeArrowheads="1"/>
          </p:cNvSpPr>
          <p:nvPr/>
        </p:nvSpPr>
        <p:spPr bwMode="auto">
          <a:xfrm>
            <a:off x="675048" y="4931383"/>
            <a:ext cx="11134845" cy="1877437"/>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0" dirty="0">
                <a:solidFill>
                  <a:schemeClr val="tx1"/>
                </a:solidFill>
                <a:latin typeface="Meiryo UI" panose="020B0604030504040204" pitchFamily="50" charset="-128"/>
                <a:ea typeface="Meiryo UI" panose="020B0604030504040204" pitchFamily="50" charset="-128"/>
              </a:rPr>
              <a:t>・各地域において、街中をはじめ、戸建て、集合住宅、大規模商業施設等における充電器や</a:t>
            </a:r>
            <a:endParaRPr lang="en-US" altLang="ja-JP" sz="2000" b="0" dirty="0">
              <a:solidFill>
                <a:schemeClr val="tx1"/>
              </a:solidFill>
              <a:latin typeface="Meiryo UI" panose="020B0604030504040204" pitchFamily="50" charset="-128"/>
              <a:ea typeface="Meiryo UI" panose="020B0604030504040204" pitchFamily="50" charset="-128"/>
            </a:endParaRPr>
          </a:p>
          <a:p>
            <a:pPr>
              <a:buNone/>
            </a:pPr>
            <a:r>
              <a:rPr lang="ja-JP" altLang="en-US" sz="2000" dirty="0">
                <a:latin typeface="Meiryo UI" panose="020B0604030504040204" pitchFamily="50" charset="-128"/>
                <a:ea typeface="Meiryo UI" panose="020B0604030504040204" pitchFamily="50" charset="-128"/>
              </a:rPr>
              <a:t>　</a:t>
            </a:r>
            <a:r>
              <a:rPr lang="ja-JP" altLang="en-US" sz="2000" b="0" dirty="0">
                <a:solidFill>
                  <a:schemeClr val="tx1"/>
                </a:solidFill>
                <a:latin typeface="Meiryo UI" panose="020B0604030504040204" pitchFamily="50" charset="-128"/>
                <a:ea typeface="Meiryo UI" panose="020B0604030504040204" pitchFamily="50" charset="-128"/>
              </a:rPr>
              <a:t>水素ステーションの早期設置などに取り組む。その際、各種補助金等の創設や拡充を求める</a:t>
            </a:r>
            <a:endParaRPr lang="en-US" altLang="ja-JP" sz="2000" b="0" dirty="0">
              <a:solidFill>
                <a:schemeClr val="tx1"/>
              </a:solidFill>
              <a:latin typeface="Meiryo UI" panose="020B0604030504040204" pitchFamily="50" charset="-128"/>
              <a:ea typeface="Meiryo UI" panose="020B0604030504040204" pitchFamily="50" charset="-128"/>
            </a:endParaRPr>
          </a:p>
          <a:p>
            <a:r>
              <a:rPr lang="ja-JP" altLang="en-US" sz="2000" b="0" dirty="0">
                <a:solidFill>
                  <a:schemeClr val="tx1"/>
                </a:solidFill>
                <a:latin typeface="Meiryo UI" panose="020B0604030504040204" pitchFamily="50" charset="-128"/>
                <a:ea typeface="Meiryo UI" panose="020B0604030504040204" pitchFamily="50" charset="-128"/>
              </a:rPr>
              <a:t>気象状況や豪雨災害などへの対応を踏まえたインフラ整備を早急に求める</a:t>
            </a:r>
          </a:p>
          <a:p>
            <a:r>
              <a:rPr lang="ja-JP" altLang="en-US" sz="2000" b="0" dirty="0">
                <a:solidFill>
                  <a:schemeClr val="tx1"/>
                </a:solidFill>
                <a:latin typeface="Meiryo UI" panose="020B0604030504040204" pitchFamily="50" charset="-128"/>
                <a:ea typeface="Meiryo UI" panose="020B0604030504040204" pitchFamily="50" charset="-128"/>
              </a:rPr>
              <a:t>モビリティも活用した、災害時における日常生活への早期復帰を可能とする自治体への対応整備を求める</a:t>
            </a:r>
            <a:endParaRPr lang="en-US" altLang="ja-JP" sz="2000" b="0" dirty="0">
              <a:solidFill>
                <a:schemeClr val="tx1"/>
              </a:solidFill>
              <a:latin typeface="Meiryo UI" panose="020B0604030504040204" pitchFamily="50" charset="-128"/>
              <a:ea typeface="Meiryo UI" panose="020B0604030504040204" pitchFamily="50" charset="-128"/>
            </a:endParaRPr>
          </a:p>
          <a:p>
            <a:r>
              <a:rPr lang="ja-JP" altLang="en-US" sz="2000" b="0" dirty="0">
                <a:solidFill>
                  <a:schemeClr val="tx1"/>
                </a:solidFill>
                <a:latin typeface="Meiryo UI" panose="020B0604030504040204" pitchFamily="50" charset="-128"/>
                <a:ea typeface="Meiryo UI" panose="020B0604030504040204" pitchFamily="50" charset="-128"/>
              </a:rPr>
              <a:t>公共施設・交通からのエネルギーの電化・水素化を進め、地域のエネルギー転換の率先垂範を求める</a:t>
            </a:r>
          </a:p>
        </p:txBody>
      </p:sp>
      <p:sp>
        <p:nvSpPr>
          <p:cNvPr id="8" name="二等辺三角形 7">
            <a:extLst>
              <a:ext uri="{FF2B5EF4-FFF2-40B4-BE49-F238E27FC236}">
                <a16:creationId xmlns:a16="http://schemas.microsoft.com/office/drawing/2014/main" id="{70E3D9CF-B62B-7317-0D0A-D9A82514B445}"/>
              </a:ext>
            </a:extLst>
          </p:cNvPr>
          <p:cNvSpPr/>
          <p:nvPr/>
        </p:nvSpPr>
        <p:spPr>
          <a:xfrm rot="10800000">
            <a:off x="3165337" y="4068562"/>
            <a:ext cx="5352040" cy="360000"/>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テキスト ボックス 8">
            <a:extLst>
              <a:ext uri="{FF2B5EF4-FFF2-40B4-BE49-F238E27FC236}">
                <a16:creationId xmlns:a16="http://schemas.microsoft.com/office/drawing/2014/main" id="{3C3976D7-F5BC-2FBB-E114-7BAA24FD2F43}"/>
              </a:ext>
            </a:extLst>
          </p:cNvPr>
          <p:cNvSpPr txBox="1"/>
          <p:nvPr/>
        </p:nvSpPr>
        <p:spPr>
          <a:xfrm>
            <a:off x="7562850" y="207315"/>
            <a:ext cx="4629150" cy="307777"/>
          </a:xfrm>
          <a:prstGeom prst="rect">
            <a:avLst/>
          </a:prstGeom>
          <a:noFill/>
          <a:ln>
            <a:noFill/>
          </a:ln>
        </p:spPr>
        <p:txBody>
          <a:bodyPr wrap="square">
            <a:spAutoFit/>
          </a:bodyPr>
          <a:lstStyle>
            <a:defPPr>
              <a:defRPr lang="ja-JP"/>
            </a:defPPr>
            <a:lvl1pPr marR="0" lvl="0" indent="0" defTabSz="457200" eaLnBrk="0" fontAlgn="base" hangingPunct="0">
              <a:lnSpc>
                <a:spcPct val="100000"/>
              </a:lnSpc>
              <a:spcBef>
                <a:spcPct val="0"/>
              </a:spcBef>
              <a:spcAft>
                <a:spcPct val="0"/>
              </a:spcAft>
              <a:buClrTx/>
              <a:buSzTx/>
              <a:buFont typeface="Arial" panose="020B0604020202020204" pitchFamily="34" charset="0"/>
              <a:buNone/>
              <a:tabLst/>
              <a:defRPr kumimoji="0" sz="20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marL="742950" indent="-285750" defTabSz="45720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lgn="r"/>
            <a:r>
              <a:rPr lang="en-US" altLang="ja-JP" sz="1400" dirty="0">
                <a:solidFill>
                  <a:schemeClr val="bg1"/>
                </a:solidFill>
              </a:rPr>
              <a:t>※</a:t>
            </a:r>
            <a:r>
              <a:rPr lang="ja-JP" altLang="ja-JP" sz="1400" dirty="0">
                <a:solidFill>
                  <a:schemeClr val="bg1"/>
                </a:solidFill>
              </a:rPr>
              <a:t>自動車関係諸税などに関する</a:t>
            </a:r>
            <a:r>
              <a:rPr lang="ja-JP" altLang="en-US" sz="1400" dirty="0">
                <a:solidFill>
                  <a:schemeClr val="bg1"/>
                </a:solidFill>
              </a:rPr>
              <a:t>要望書の説明資料より抜粋</a:t>
            </a:r>
          </a:p>
        </p:txBody>
      </p:sp>
    </p:spTree>
    <p:extLst>
      <p:ext uri="{BB962C8B-B14F-4D97-AF65-F5344CB8AC3E}">
        <p14:creationId xmlns:p14="http://schemas.microsoft.com/office/powerpoint/2010/main" val="378421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3">
            <a:extLst>
              <a:ext uri="{FF2B5EF4-FFF2-40B4-BE49-F238E27FC236}">
                <a16:creationId xmlns:a16="http://schemas.microsoft.com/office/drawing/2014/main" id="{1D80035B-3FEE-FDD8-7C54-13F283565F73}"/>
              </a:ext>
            </a:extLst>
          </p:cNvPr>
          <p:cNvSpPr txBox="1">
            <a:spLocks noChangeArrowheads="1"/>
          </p:cNvSpPr>
          <p:nvPr/>
        </p:nvSpPr>
        <p:spPr bwMode="auto">
          <a:xfrm>
            <a:off x="0" y="6252313"/>
            <a:ext cx="12192000" cy="605687"/>
          </a:xfrm>
          <a:prstGeom prst="rect">
            <a:avLst/>
          </a:prstGeom>
          <a:solidFill>
            <a:schemeClr val="accent1"/>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prstClr val="white"/>
                </a:solidFill>
                <a:latin typeface="Meiryo UI" panose="020B0604030504040204" pitchFamily="50" charset="-128"/>
                <a:ea typeface="Meiryo UI" panose="020B0604030504040204" pitchFamily="50" charset="-128"/>
              </a:rPr>
              <a:t>2030</a:t>
            </a:r>
            <a:r>
              <a:rPr lang="ja-JP" altLang="en-US" sz="2400" b="1" dirty="0">
                <a:solidFill>
                  <a:prstClr val="white"/>
                </a:solidFill>
                <a:latin typeface="Meiryo UI" panose="020B0604030504040204" pitchFamily="50" charset="-128"/>
                <a:ea typeface="Meiryo UI" panose="020B0604030504040204" pitchFamily="50" charset="-128"/>
              </a:rPr>
              <a:t>年、充電器</a:t>
            </a:r>
            <a:r>
              <a:rPr lang="en-US" altLang="ja-JP" sz="2400" b="1" dirty="0">
                <a:solidFill>
                  <a:prstClr val="white"/>
                </a:solidFill>
                <a:latin typeface="Meiryo UI" panose="020B0604030504040204" pitchFamily="50" charset="-128"/>
                <a:ea typeface="Meiryo UI" panose="020B0604030504040204" pitchFamily="50" charset="-128"/>
              </a:rPr>
              <a:t>30</a:t>
            </a:r>
            <a:r>
              <a:rPr lang="ja-JP" altLang="en-US" sz="2400" b="1" dirty="0">
                <a:solidFill>
                  <a:prstClr val="white"/>
                </a:solidFill>
                <a:latin typeface="Meiryo UI" panose="020B0604030504040204" pitchFamily="50" charset="-128"/>
                <a:ea typeface="Meiryo UI" panose="020B0604030504040204" pitchFamily="50" charset="-128"/>
              </a:rPr>
              <a:t>万口</a:t>
            </a:r>
            <a:r>
              <a:rPr lang="en-US" altLang="ja-JP" sz="2400" b="1" dirty="0">
                <a:solidFill>
                  <a:prstClr val="white"/>
                </a:solidFill>
                <a:latin typeface="Meiryo UI" panose="020B0604030504040204" pitchFamily="50" charset="-128"/>
                <a:ea typeface="Meiryo UI" panose="020B0604030504040204" pitchFamily="50" charset="-128"/>
              </a:rPr>
              <a:t>/</a:t>
            </a:r>
            <a:r>
              <a:rPr lang="ja-JP" altLang="en-US" sz="2400" b="1" dirty="0">
                <a:solidFill>
                  <a:prstClr val="white"/>
                </a:solidFill>
                <a:latin typeface="Meiryo UI" panose="020B0604030504040204" pitchFamily="50" charset="-128"/>
                <a:ea typeface="Meiryo UI" panose="020B0604030504040204" pitchFamily="50" charset="-128"/>
              </a:rPr>
              <a:t>水素</a:t>
            </a:r>
            <a:r>
              <a:rPr lang="en-US" altLang="ja-JP" sz="2400" b="1" dirty="0">
                <a:solidFill>
                  <a:prstClr val="white"/>
                </a:solidFill>
                <a:latin typeface="Meiryo UI" panose="020B0604030504040204" pitchFamily="50" charset="-128"/>
                <a:ea typeface="Meiryo UI" panose="020B0604030504040204" pitchFamily="50" charset="-128"/>
              </a:rPr>
              <a:t>St.1000</a:t>
            </a:r>
            <a:r>
              <a:rPr lang="ja-JP" altLang="en-US" sz="2400" b="1" dirty="0">
                <a:solidFill>
                  <a:prstClr val="white"/>
                </a:solidFill>
                <a:latin typeface="Meiryo UI" panose="020B0604030504040204" pitchFamily="50" charset="-128"/>
                <a:ea typeface="Meiryo UI" panose="020B0604030504040204" pitchFamily="50" charset="-128"/>
              </a:rPr>
              <a:t>基の設置目標に向け、</a:t>
            </a:r>
            <a:r>
              <a:rPr lang="ja-JP" altLang="ja-JP" sz="2400" b="1" dirty="0">
                <a:solidFill>
                  <a:prstClr val="white"/>
                </a:solidFill>
                <a:latin typeface="Meiryo UI" panose="020B0604030504040204" pitchFamily="50" charset="-128"/>
                <a:ea typeface="Meiryo UI" panose="020B0604030504040204" pitchFamily="50" charset="-128"/>
              </a:rPr>
              <a:t>さらなる加速が</a:t>
            </a:r>
            <a:r>
              <a:rPr lang="ja-JP" altLang="en-US" sz="2400" b="1" dirty="0">
                <a:solidFill>
                  <a:prstClr val="white"/>
                </a:solidFill>
                <a:latin typeface="Meiryo UI" panose="020B0604030504040204" pitchFamily="50" charset="-128"/>
                <a:ea typeface="Meiryo UI" panose="020B0604030504040204" pitchFamily="50" charset="-128"/>
              </a:rPr>
              <a:t>必要</a:t>
            </a:r>
            <a:endParaRPr lang="en-US" altLang="ja-JP" sz="2400" b="1" dirty="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31947E55-80B4-A383-0AC6-AFB839DDD5BE}"/>
              </a:ext>
            </a:extLst>
          </p:cNvPr>
          <p:cNvSpPr txBox="1"/>
          <p:nvPr/>
        </p:nvSpPr>
        <p:spPr>
          <a:xfrm>
            <a:off x="3402155" y="5617321"/>
            <a:ext cx="8709025" cy="5138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dirty="0"/>
              <a:t>【</a:t>
            </a:r>
            <a:r>
              <a:rPr kumimoji="1" lang="ja-JP" altLang="en-US" sz="1000" dirty="0"/>
              <a:t>充電器</a:t>
            </a:r>
            <a:r>
              <a:rPr kumimoji="1" lang="en-US" altLang="ja-JP" sz="1000" dirty="0"/>
              <a:t>】</a:t>
            </a:r>
            <a:r>
              <a:rPr kumimoji="1" lang="ja-JP" altLang="en-US" sz="1000" dirty="0"/>
              <a:t>　出典：</a:t>
            </a:r>
            <a:r>
              <a:rPr kumimoji="1" lang="en-US" altLang="ja-JP" sz="1000" dirty="0"/>
              <a:t>(</a:t>
            </a:r>
            <a:r>
              <a:rPr kumimoji="1" lang="ja-JP" altLang="en-US" sz="1000" dirty="0"/>
              <a:t>株</a:t>
            </a:r>
            <a:r>
              <a:rPr kumimoji="1" lang="en-US" altLang="ja-JP" sz="1000" dirty="0"/>
              <a:t>)</a:t>
            </a:r>
            <a:r>
              <a:rPr kumimoji="1" lang="ja-JP" altLang="en-US" sz="1000" dirty="0"/>
              <a:t>ゼンリン　（経済産業省</a:t>
            </a:r>
            <a:r>
              <a:rPr kumimoji="1" lang="ja-JP" altLang="en-US" sz="1000" dirty="0">
                <a:solidFill>
                  <a:schemeClr val="dk1"/>
                </a:solidFill>
                <a:latin typeface="+mn-lt"/>
                <a:ea typeface="+mn-ea"/>
                <a:cs typeface="+mn-cs"/>
              </a:rPr>
              <a:t>充電インフラ整備促進に関する検討会　資料より）</a:t>
            </a:r>
            <a:endParaRPr kumimoji="1" lang="en-US" altLang="ja-JP" sz="1000" dirty="0">
              <a:solidFill>
                <a:schemeClr val="dk1"/>
              </a:solidFill>
              <a:latin typeface="+mn-lt"/>
              <a:ea typeface="+mn-ea"/>
              <a:cs typeface="+mn-cs"/>
            </a:endParaRPr>
          </a:p>
          <a:p>
            <a:pPr lvl="0">
              <a:defRPr/>
            </a:pPr>
            <a:r>
              <a:rPr kumimoji="1" lang="ja-JP" altLang="en-US" sz="1000" dirty="0">
                <a:solidFill>
                  <a:schemeClr val="dk1"/>
                </a:solidFill>
                <a:latin typeface="+mn-lt"/>
                <a:ea typeface="+mn-ea"/>
                <a:cs typeface="+mn-cs"/>
              </a:rPr>
              <a:t>　</a:t>
            </a:r>
            <a:r>
              <a:rPr kumimoji="1" lang="en-US" altLang="ja-JP" sz="1000" dirty="0">
                <a:solidFill>
                  <a:schemeClr val="dk1"/>
                </a:solidFill>
                <a:latin typeface="+mn-lt"/>
                <a:ea typeface="+mn-ea"/>
                <a:cs typeface="+mn-cs"/>
              </a:rPr>
              <a:t>※21</a:t>
            </a:r>
            <a:r>
              <a:rPr kumimoji="1" lang="ja-JP" altLang="en-US" sz="1000" dirty="0">
                <a:solidFill>
                  <a:schemeClr val="dk1"/>
                </a:solidFill>
                <a:latin typeface="+mn-lt"/>
                <a:ea typeface="+mn-ea"/>
                <a:cs typeface="+mn-cs"/>
              </a:rPr>
              <a:t>年より経産省補助実績より　</a:t>
            </a:r>
            <a:r>
              <a:rPr lang="ja-JP" altLang="en-US" sz="1000" dirty="0"/>
              <a:t>集合住宅、月極駐車場、事務所・工場等への普通充電器の設置実績を追加</a:t>
            </a:r>
            <a:endParaRPr lang="en-US" altLang="ja-JP" sz="1000" dirty="0"/>
          </a:p>
          <a:p>
            <a:pPr lvl="0">
              <a:defRPr/>
            </a:pPr>
            <a:r>
              <a:rPr kumimoji="1" lang="en-US" altLang="ja-JP" sz="1000" dirty="0">
                <a:solidFill>
                  <a:schemeClr val="dk1"/>
                </a:solidFill>
                <a:latin typeface="+mn-lt"/>
                <a:ea typeface="+mn-ea"/>
                <a:cs typeface="+mn-cs"/>
              </a:rPr>
              <a:t>【</a:t>
            </a:r>
            <a:r>
              <a:rPr kumimoji="1" lang="ja-JP" altLang="en-US" sz="1000" dirty="0">
                <a:solidFill>
                  <a:schemeClr val="dk1"/>
                </a:solidFill>
                <a:latin typeface="+mn-lt"/>
                <a:ea typeface="+mn-ea"/>
                <a:cs typeface="+mn-cs"/>
              </a:rPr>
              <a:t>水素ステーション</a:t>
            </a:r>
            <a:r>
              <a:rPr kumimoji="1" lang="en-US" altLang="ja-JP" sz="1000" dirty="0">
                <a:solidFill>
                  <a:schemeClr val="dk1"/>
                </a:solidFill>
                <a:latin typeface="+mn-lt"/>
                <a:ea typeface="+mn-ea"/>
                <a:cs typeface="+mn-cs"/>
              </a:rPr>
              <a:t>】</a:t>
            </a:r>
            <a:r>
              <a:rPr kumimoji="1" lang="ja-JP" altLang="en-US" sz="1000" dirty="0">
                <a:solidFill>
                  <a:schemeClr val="dk1"/>
                </a:solidFill>
                <a:latin typeface="+mn-lt"/>
                <a:ea typeface="+mn-ea"/>
                <a:cs typeface="+mn-cs"/>
              </a:rPr>
              <a:t>　出典：日本水素ステーションネットワーク合同会社</a:t>
            </a:r>
            <a:r>
              <a:rPr kumimoji="1" lang="ja-JP" altLang="en-US" sz="1000" dirty="0"/>
              <a:t>　</a:t>
            </a:r>
            <a:r>
              <a:rPr kumimoji="1" lang="en-US" altLang="ja-JP" sz="1000" dirty="0"/>
              <a:t>※20</a:t>
            </a:r>
            <a:r>
              <a:rPr kumimoji="1" lang="ja-JP" altLang="en-US" sz="1000" dirty="0"/>
              <a:t>年以降は年度の計画策定時の稼働しているステーション数を掲載</a:t>
            </a:r>
          </a:p>
        </p:txBody>
      </p:sp>
      <p:graphicFrame>
        <p:nvGraphicFramePr>
          <p:cNvPr id="6" name="グラフ 5">
            <a:extLst>
              <a:ext uri="{FF2B5EF4-FFF2-40B4-BE49-F238E27FC236}">
                <a16:creationId xmlns:a16="http://schemas.microsoft.com/office/drawing/2014/main" id="{50E0E0B9-1DDA-43F0-3F6C-0ACFD1EC55CC}"/>
              </a:ext>
            </a:extLst>
          </p:cNvPr>
          <p:cNvGraphicFramePr>
            <a:graphicFrameLocks/>
          </p:cNvGraphicFramePr>
          <p:nvPr/>
        </p:nvGraphicFramePr>
        <p:xfrm>
          <a:off x="287076" y="726821"/>
          <a:ext cx="11452225" cy="5110765"/>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36703B52-4A36-B018-4447-92F3813131B2}"/>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dirty="0">
                <a:solidFill>
                  <a:prstClr val="black"/>
                </a:solidFill>
                <a:latin typeface="Meiryo UI" panose="020B0604030504040204" pitchFamily="50" charset="-128"/>
                <a:ea typeface="Meiryo UI" panose="020B0604030504040204" pitchFamily="50" charset="-128"/>
              </a:rPr>
              <a:t>電気自動車等の普及と充電器の普及状況</a:t>
            </a:r>
            <a:endParaRPr lang="zh-TW" altLang="en-US" dirty="0">
              <a:solidFill>
                <a:prstClr val="black"/>
              </a:solidFill>
              <a:latin typeface="Meiryo UI" panose="020B0604030504040204" pitchFamily="50" charset="-128"/>
              <a:ea typeface="Meiryo UI" panose="020B0604030504040204" pitchFamily="50" charset="-128"/>
            </a:endParaRPr>
          </a:p>
        </p:txBody>
      </p:sp>
      <p:sp>
        <p:nvSpPr>
          <p:cNvPr id="10" name="Line 10">
            <a:extLst>
              <a:ext uri="{FF2B5EF4-FFF2-40B4-BE49-F238E27FC236}">
                <a16:creationId xmlns:a16="http://schemas.microsoft.com/office/drawing/2014/main" id="{E66ABF96-8DC4-3DB5-238F-CA1785F3B6D9}"/>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37283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AF8FA846-CEF9-DB4E-E224-77D8FBD2EF2D}"/>
              </a:ext>
            </a:extLst>
          </p:cNvPr>
          <p:cNvSpPr/>
          <p:nvPr/>
        </p:nvSpPr>
        <p:spPr>
          <a:xfrm>
            <a:off x="222623" y="1037064"/>
            <a:ext cx="5999757" cy="5750982"/>
          </a:xfrm>
          <a:prstGeom prst="roundRect">
            <a:avLst>
              <a:gd name="adj" fmla="val 10830"/>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4800" indent="-304800"/>
            <a:r>
              <a:rPr lang="ja-JP" altLang="en-US" dirty="0">
                <a:solidFill>
                  <a:schemeClr val="tx1"/>
                </a:solidFill>
                <a:highlight>
                  <a:srgbClr val="C0C0C0"/>
                </a:highlight>
                <a:latin typeface="HG丸ｺﾞｼｯｸM-PRO" pitchFamily="50" charset="-128"/>
                <a:ea typeface="HG丸ｺﾞｼｯｸM-PRO" pitchFamily="50" charset="-128"/>
              </a:rPr>
              <a:t>例① 充電設備への補助金</a:t>
            </a:r>
            <a:endParaRPr lang="en-US" altLang="ja-JP" dirty="0">
              <a:solidFill>
                <a:schemeClr val="tx1"/>
              </a:solidFill>
              <a:highlight>
                <a:srgbClr val="C0C0C0"/>
              </a:highlight>
              <a:latin typeface="HG丸ｺﾞｼｯｸM-PRO" pitchFamily="50" charset="-128"/>
              <a:ea typeface="HG丸ｺﾞｼｯｸM-PRO" pitchFamily="50" charset="-128"/>
            </a:endParaRPr>
          </a:p>
          <a:p>
            <a:pPr marL="304800" indent="-304800"/>
            <a:r>
              <a:rPr lang="ja-JP" altLang="en-US" sz="1400" dirty="0">
                <a:solidFill>
                  <a:schemeClr val="tx1"/>
                </a:solidFill>
                <a:latin typeface="HG丸ｺﾞｼｯｸM-PRO" pitchFamily="50" charset="-128"/>
                <a:ea typeface="HG丸ｺﾞｼｯｸM-PRO" pitchFamily="50" charset="-128"/>
              </a:rPr>
              <a:t>・金額：</a:t>
            </a:r>
            <a:r>
              <a:rPr lang="en-US" altLang="ja-JP" sz="1400" dirty="0">
                <a:solidFill>
                  <a:schemeClr val="tx1"/>
                </a:solidFill>
                <a:latin typeface="HG丸ｺﾞｼｯｸM-PRO" pitchFamily="50" charset="-128"/>
                <a:ea typeface="HG丸ｺﾞｼｯｸM-PRO" pitchFamily="50" charset="-128"/>
              </a:rPr>
              <a:t>5</a:t>
            </a:r>
            <a:r>
              <a:rPr lang="ja-JP" altLang="en-US" sz="1400" dirty="0">
                <a:solidFill>
                  <a:schemeClr val="tx1"/>
                </a:solidFill>
                <a:latin typeface="HG丸ｺﾞｼｯｸM-PRO" pitchFamily="50" charset="-128"/>
                <a:ea typeface="HG丸ｺﾞｼｯｸM-PRO" pitchFamily="50" charset="-128"/>
              </a:rPr>
              <a:t>～</a:t>
            </a:r>
            <a:r>
              <a:rPr lang="en-US" altLang="ja-JP" sz="1400" dirty="0">
                <a:solidFill>
                  <a:schemeClr val="tx1"/>
                </a:solidFill>
                <a:latin typeface="HG丸ｺﾞｼｯｸM-PRO" pitchFamily="50" charset="-128"/>
                <a:ea typeface="HG丸ｺﾞｼｯｸM-PRO" pitchFamily="50" charset="-128"/>
              </a:rPr>
              <a:t>20</a:t>
            </a:r>
            <a:r>
              <a:rPr lang="ja-JP" altLang="en-US" sz="1400" dirty="0">
                <a:solidFill>
                  <a:schemeClr val="tx1"/>
                </a:solidFill>
                <a:latin typeface="HG丸ｺﾞｼｯｸM-PRO" pitchFamily="50" charset="-128"/>
                <a:ea typeface="HG丸ｺﾞｼｯｸM-PRO" pitchFamily="50" charset="-128"/>
              </a:rPr>
              <a:t>万円上限が多い中、高額の市町もあり</a:t>
            </a:r>
            <a:r>
              <a:rPr lang="en-US" altLang="ja-JP" sz="1100" dirty="0">
                <a:solidFill>
                  <a:schemeClr val="tx1"/>
                </a:solidFill>
                <a:latin typeface="HG丸ｺﾞｼｯｸM-PRO" pitchFamily="50" charset="-128"/>
                <a:ea typeface="HG丸ｺﾞｼｯｸM-PRO" pitchFamily="50" charset="-128"/>
              </a:rPr>
              <a:t>(</a:t>
            </a:r>
            <a:r>
              <a:rPr lang="ja-JP" altLang="en-US" sz="1100" dirty="0">
                <a:solidFill>
                  <a:schemeClr val="tx1"/>
                </a:solidFill>
                <a:latin typeface="HG丸ｺﾞｼｯｸM-PRO" pitchFamily="50" charset="-128"/>
                <a:ea typeface="HG丸ｺﾞｼｯｸM-PRO" pitchFamily="50" charset="-128"/>
              </a:rPr>
              <a:t>宮城県東松島市</a:t>
            </a:r>
            <a:r>
              <a:rPr lang="en-US" altLang="ja-JP" sz="1100" dirty="0">
                <a:solidFill>
                  <a:schemeClr val="tx1"/>
                </a:solidFill>
                <a:latin typeface="HG丸ｺﾞｼｯｸM-PRO" pitchFamily="50" charset="-128"/>
                <a:ea typeface="HG丸ｺﾞｼｯｸM-PRO" pitchFamily="50" charset="-128"/>
              </a:rPr>
              <a:t>)</a:t>
            </a:r>
            <a:endParaRPr lang="en-US" altLang="ja-JP" sz="1200" dirty="0">
              <a:solidFill>
                <a:schemeClr val="tx1"/>
              </a:solidFill>
              <a:latin typeface="HG丸ｺﾞｼｯｸM-PRO" pitchFamily="50" charset="-128"/>
              <a:ea typeface="HG丸ｺﾞｼｯｸM-PRO" pitchFamily="50" charset="-128"/>
            </a:endParaRPr>
          </a:p>
          <a:p>
            <a:pPr marL="304800" indent="-304800"/>
            <a:endParaRPr lang="en-US" altLang="ja-JP" dirty="0">
              <a:solidFill>
                <a:schemeClr val="tx1"/>
              </a:solidFill>
              <a:latin typeface="HG丸ｺﾞｼｯｸM-PRO" pitchFamily="50" charset="-128"/>
              <a:ea typeface="HG丸ｺﾞｼｯｸM-PRO" pitchFamily="50" charset="-128"/>
            </a:endParaRPr>
          </a:p>
          <a:p>
            <a:pPr marL="304800" indent="-304800"/>
            <a:endParaRPr lang="en-US" altLang="ja-JP" dirty="0">
              <a:solidFill>
                <a:schemeClr val="tx1"/>
              </a:solidFill>
              <a:latin typeface="HG丸ｺﾞｼｯｸM-PRO" pitchFamily="50" charset="-128"/>
              <a:ea typeface="HG丸ｺﾞｼｯｸM-PRO" pitchFamily="50" charset="-128"/>
            </a:endParaRPr>
          </a:p>
          <a:p>
            <a:pPr marL="304800" indent="-304800"/>
            <a:endParaRPr lang="en-US" altLang="ja-JP" sz="2400" dirty="0">
              <a:solidFill>
                <a:schemeClr val="tx1"/>
              </a:solidFill>
              <a:latin typeface="HG丸ｺﾞｼｯｸM-PRO" pitchFamily="50" charset="-128"/>
              <a:ea typeface="HG丸ｺﾞｼｯｸM-PRO" pitchFamily="50" charset="-128"/>
            </a:endParaRPr>
          </a:p>
          <a:p>
            <a:pPr marL="304800" indent="-304800"/>
            <a:r>
              <a:rPr lang="ja-JP" altLang="en-US" sz="1400" dirty="0">
                <a:solidFill>
                  <a:schemeClr val="tx1"/>
                </a:solidFill>
                <a:latin typeface="HG丸ｺﾞｼｯｸM-PRO" pitchFamily="50" charset="-128"/>
                <a:ea typeface="HG丸ｺﾞｼｯｸM-PRO" pitchFamily="50" charset="-128"/>
              </a:rPr>
              <a:t>・対象：「新築」「集合住宅」「個人宅」など、自治体の事情</a:t>
            </a:r>
            <a:endParaRPr lang="en-US" altLang="ja-JP" sz="1400" dirty="0">
              <a:solidFill>
                <a:schemeClr val="tx1"/>
              </a:solidFill>
              <a:latin typeface="HG丸ｺﾞｼｯｸM-PRO" pitchFamily="50" charset="-128"/>
              <a:ea typeface="HG丸ｺﾞｼｯｸM-PRO" pitchFamily="50" charset="-128"/>
            </a:endParaRPr>
          </a:p>
          <a:p>
            <a:pPr marL="304800" indent="-304800"/>
            <a:r>
              <a:rPr lang="ja-JP" altLang="en-US" sz="1400" dirty="0">
                <a:solidFill>
                  <a:schemeClr val="tx1"/>
                </a:solidFill>
                <a:latin typeface="HG丸ｺﾞｼｯｸM-PRO" pitchFamily="50" charset="-128"/>
                <a:ea typeface="HG丸ｺﾞｼｯｸM-PRO" pitchFamily="50" charset="-128"/>
              </a:rPr>
              <a:t>　　　　によって対象の限定や拡大を実施されている</a:t>
            </a:r>
            <a:endParaRPr lang="en-US" altLang="ja-JP" sz="1400" dirty="0">
              <a:solidFill>
                <a:schemeClr val="tx1"/>
              </a:solidFill>
              <a:latin typeface="HG丸ｺﾞｼｯｸM-PRO" pitchFamily="50" charset="-128"/>
              <a:ea typeface="HG丸ｺﾞｼｯｸM-PRO" pitchFamily="50" charset="-128"/>
            </a:endParaRPr>
          </a:p>
          <a:p>
            <a:pPr marL="304800" indent="-304800"/>
            <a:endParaRPr lang="en-US" altLang="ja-JP" sz="800" dirty="0">
              <a:solidFill>
                <a:schemeClr val="tx1"/>
              </a:solidFill>
              <a:latin typeface="HG丸ｺﾞｼｯｸM-PRO" pitchFamily="50" charset="-128"/>
              <a:ea typeface="HG丸ｺﾞｼｯｸM-PRO" pitchFamily="50" charset="-128"/>
            </a:endParaRPr>
          </a:p>
          <a:p>
            <a:pPr marL="304800" indent="-304800"/>
            <a:r>
              <a:rPr lang="ja-JP" altLang="en-US" dirty="0">
                <a:solidFill>
                  <a:schemeClr val="tx1"/>
                </a:solidFill>
                <a:highlight>
                  <a:srgbClr val="C0C0C0"/>
                </a:highlight>
                <a:latin typeface="HG丸ｺﾞｼｯｸM-PRO" pitchFamily="50" charset="-128"/>
                <a:ea typeface="HG丸ｺﾞｼｯｸM-PRO" pitchFamily="50" charset="-128"/>
              </a:rPr>
              <a:t>例② 先行的に入れられている制度</a:t>
            </a:r>
            <a:endParaRPr lang="en-US" altLang="ja-JP" dirty="0">
              <a:solidFill>
                <a:schemeClr val="tx1"/>
              </a:solidFill>
              <a:highlight>
                <a:srgbClr val="C0C0C0"/>
              </a:highlight>
              <a:latin typeface="HG丸ｺﾞｼｯｸM-PRO" pitchFamily="50" charset="-128"/>
              <a:ea typeface="HG丸ｺﾞｼｯｸM-PRO" pitchFamily="50" charset="-128"/>
            </a:endParaRPr>
          </a:p>
          <a:p>
            <a:pPr marL="304800" indent="-304800"/>
            <a:r>
              <a:rPr lang="ja-JP" altLang="en-US" sz="1400" dirty="0">
                <a:solidFill>
                  <a:schemeClr val="tx1"/>
                </a:solidFill>
                <a:latin typeface="HG丸ｺﾞｼｯｸM-PRO" pitchFamily="50" charset="-128"/>
                <a:ea typeface="HG丸ｺﾞｼｯｸM-PRO" pitchFamily="50" charset="-128"/>
              </a:rPr>
              <a:t>・東京都は資金力もあり、様々な制度あり（真似がしやすい）</a:t>
            </a:r>
            <a:endParaRPr lang="en-US" altLang="ja-JP" sz="1400" dirty="0">
              <a:solidFill>
                <a:schemeClr val="tx1"/>
              </a:solidFill>
              <a:latin typeface="HG丸ｺﾞｼｯｸM-PRO" pitchFamily="50" charset="-128"/>
              <a:ea typeface="HG丸ｺﾞｼｯｸM-PRO"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dirty="0">
                <a:solidFill>
                  <a:schemeClr val="tx1"/>
                </a:solidFill>
                <a:latin typeface="Meiryo UI" panose="020B0604030504040204" pitchFamily="50" charset="-128"/>
                <a:ea typeface="Meiryo UI" panose="020B0604030504040204" pitchFamily="50" charset="-128"/>
              </a:rPr>
              <a:t>▶水素ステーションとカーシェア等のパッケージ支援事業</a:t>
            </a:r>
            <a:endParaRPr lang="en-US" altLang="ja-JP" sz="1200" b="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dirty="0">
                <a:solidFill>
                  <a:schemeClr val="tx1"/>
                </a:solidFill>
                <a:latin typeface="Meiryo UI" panose="020B0604030504040204" pitchFamily="50" charset="-128"/>
                <a:ea typeface="Meiryo UI" panose="020B0604030504040204" pitchFamily="50" charset="-128"/>
              </a:rPr>
              <a:t>　▶シェアリング・レンタル用車両</a:t>
            </a:r>
            <a:r>
              <a:rPr lang="en-US" altLang="ja-JP" sz="1200" b="0" dirty="0">
                <a:solidFill>
                  <a:schemeClr val="tx1"/>
                </a:solidFill>
                <a:latin typeface="Meiryo UI" panose="020B0604030504040204" pitchFamily="50" charset="-128"/>
                <a:ea typeface="Meiryo UI" panose="020B0604030504040204" pitchFamily="50" charset="-128"/>
              </a:rPr>
              <a:t>ZEV</a:t>
            </a:r>
            <a:r>
              <a:rPr lang="ja-JP" altLang="en-US" sz="1200" b="0" dirty="0">
                <a:solidFill>
                  <a:schemeClr val="tx1"/>
                </a:solidFill>
                <a:latin typeface="Meiryo UI" panose="020B0604030504040204" pitchFamily="50" charset="-128"/>
                <a:ea typeface="Meiryo UI" panose="020B0604030504040204" pitchFamily="50" charset="-128"/>
              </a:rPr>
              <a:t>化促進事業</a:t>
            </a:r>
            <a:endParaRPr lang="en-US" altLang="ja-JP" sz="1200" b="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dirty="0">
                <a:solidFill>
                  <a:schemeClr val="tx1"/>
                </a:solidFill>
                <a:latin typeface="Meiryo UI" panose="020B0604030504040204" pitchFamily="50" charset="-128"/>
                <a:ea typeface="Meiryo UI" panose="020B0604030504040204" pitchFamily="50" charset="-128"/>
              </a:rPr>
              <a:t>　　 　▶燃料電池フォークリフト、トラック、バス、自家用車</a:t>
            </a:r>
            <a:endParaRPr lang="en-US" altLang="ja-JP" sz="1200" b="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dirty="0">
                <a:solidFill>
                  <a:schemeClr val="tx1"/>
                </a:solidFill>
                <a:latin typeface="Meiryo UI" panose="020B0604030504040204" pitchFamily="50" charset="-128"/>
                <a:ea typeface="Meiryo UI" panose="020B0604030504040204" pitchFamily="50" charset="-128"/>
              </a:rPr>
              <a:t>　　▶次世代タクシーの普及促進</a:t>
            </a:r>
            <a:endParaRPr lang="en-US" altLang="ja-JP" sz="1200" b="0" dirty="0">
              <a:solidFill>
                <a:schemeClr val="tx1"/>
              </a:solidFill>
              <a:latin typeface="Meiryo UI" panose="020B0604030504040204" pitchFamily="50" charset="-128"/>
              <a:ea typeface="Meiryo UI" panose="020B0604030504040204" pitchFamily="50" charset="-128"/>
            </a:endParaRPr>
          </a:p>
          <a:p>
            <a:r>
              <a:rPr lang="ja-JP" altLang="en-US" sz="1200" b="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dirty="0">
                <a:solidFill>
                  <a:schemeClr val="tx1"/>
                </a:solidFill>
                <a:latin typeface="Meiryo UI" panose="020B0604030504040204" pitchFamily="50" charset="-128"/>
                <a:ea typeface="Meiryo UI" panose="020B0604030504040204" pitchFamily="50" charset="-128"/>
              </a:rPr>
              <a:t>　▶水素と軽油の燃料価格差への金額支援</a:t>
            </a:r>
            <a:endParaRPr lang="en-US" altLang="ja-JP" sz="1200" b="0" dirty="0">
              <a:solidFill>
                <a:schemeClr val="tx1"/>
              </a:solidFill>
              <a:latin typeface="Meiryo UI" panose="020B0604030504040204" pitchFamily="50" charset="-128"/>
              <a:ea typeface="Meiryo UI" panose="020B0604030504040204" pitchFamily="50" charset="-128"/>
            </a:endParaRPr>
          </a:p>
          <a:p>
            <a:r>
              <a:rPr lang="ja-JP" altLang="en-US" sz="1200" b="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dirty="0">
                <a:solidFill>
                  <a:schemeClr val="tx1"/>
                </a:solidFill>
                <a:latin typeface="Meiryo UI" panose="020B0604030504040204" pitchFamily="50" charset="-128"/>
                <a:ea typeface="Meiryo UI" panose="020B0604030504040204" pitchFamily="50" charset="-128"/>
              </a:rPr>
              <a:t>　 ▶水素ステーション運営費</a:t>
            </a:r>
            <a:endParaRPr lang="en-US" altLang="ja-JP" sz="1200" b="0" dirty="0">
              <a:solidFill>
                <a:schemeClr val="tx1"/>
              </a:solidFill>
              <a:latin typeface="Meiryo UI" panose="020B0604030504040204" pitchFamily="50" charset="-128"/>
              <a:ea typeface="Meiryo UI" panose="020B0604030504040204" pitchFamily="50" charset="-128"/>
            </a:endParaRPr>
          </a:p>
          <a:p>
            <a:pPr marL="304800" indent="-304800"/>
            <a:endParaRPr lang="ja-JP" altLang="ja-JP" sz="1400" dirty="0">
              <a:solidFill>
                <a:schemeClr val="tx1"/>
              </a:solidFill>
              <a:latin typeface="HG丸ｺﾞｼｯｸM-PRO" pitchFamily="50" charset="-128"/>
              <a:ea typeface="HG丸ｺﾞｼｯｸM-PRO" pitchFamily="50" charset="-128"/>
            </a:endParaRP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554829C4-2618-C658-0A7C-13DE2839A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393" y="1777129"/>
            <a:ext cx="3771296" cy="915439"/>
          </a:xfrm>
          <a:prstGeom prst="rect">
            <a:avLst/>
          </a:prstGeom>
        </p:spPr>
      </p:pic>
      <p:sp>
        <p:nvSpPr>
          <p:cNvPr id="3" name="テキスト ボックス 2">
            <a:extLst>
              <a:ext uri="{FF2B5EF4-FFF2-40B4-BE49-F238E27FC236}">
                <a16:creationId xmlns:a16="http://schemas.microsoft.com/office/drawing/2014/main" id="{D5C6A4E3-5588-00CA-27EA-E7B744EBFB79}"/>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dirty="0">
                <a:solidFill>
                  <a:prstClr val="black"/>
                </a:solidFill>
                <a:latin typeface="Meiryo UI" panose="020B0604030504040204" pitchFamily="50" charset="-128"/>
                <a:ea typeface="Meiryo UI" panose="020B0604030504040204" pitchFamily="50" charset="-128"/>
              </a:rPr>
              <a:t>全国の導入事例・施策に関する動向</a:t>
            </a:r>
            <a:endParaRPr lang="zh-TW" altLang="en-US" dirty="0">
              <a:solidFill>
                <a:prstClr val="black"/>
              </a:solidFill>
              <a:latin typeface="Meiryo UI" panose="020B0604030504040204" pitchFamily="50" charset="-128"/>
              <a:ea typeface="Meiryo UI" panose="020B0604030504040204" pitchFamily="50" charset="-128"/>
            </a:endParaRPr>
          </a:p>
        </p:txBody>
      </p:sp>
      <p:sp>
        <p:nvSpPr>
          <p:cNvPr id="7" name="Line 10">
            <a:extLst>
              <a:ext uri="{FF2B5EF4-FFF2-40B4-BE49-F238E27FC236}">
                <a16:creationId xmlns:a16="http://schemas.microsoft.com/office/drawing/2014/main" id="{E245EC55-ECA0-B922-AB2E-C315C42147FF}"/>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dirty="0">
              <a:solidFill>
                <a:prstClr val="black"/>
              </a:solidFill>
              <a:latin typeface="Calibri" panose="020F0502020204030204"/>
              <a:ea typeface="游ゴシック" panose="020B0400000000000000" pitchFamily="50" charset="-128"/>
            </a:endParaRPr>
          </a:p>
        </p:txBody>
      </p:sp>
      <p:sp>
        <p:nvSpPr>
          <p:cNvPr id="11" name="正方形/長方形 10">
            <a:extLst>
              <a:ext uri="{FF2B5EF4-FFF2-40B4-BE49-F238E27FC236}">
                <a16:creationId xmlns:a16="http://schemas.microsoft.com/office/drawing/2014/main" id="{486F1369-DE58-F376-BF1C-5C74CC34A2A1}"/>
              </a:ext>
            </a:extLst>
          </p:cNvPr>
          <p:cNvSpPr>
            <a:spLocks noChangeArrowheads="1"/>
          </p:cNvSpPr>
          <p:nvPr/>
        </p:nvSpPr>
        <p:spPr bwMode="auto">
          <a:xfrm>
            <a:off x="222622" y="727466"/>
            <a:ext cx="4349143" cy="461665"/>
          </a:xfrm>
          <a:prstGeom prst="rect">
            <a:avLst/>
          </a:prstGeom>
          <a:solidFill>
            <a:schemeClr val="accent6"/>
          </a:solidFill>
          <a:ln>
            <a:solidFill>
              <a:schemeClr val="accent6"/>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defTabSz="844083" eaLnBrk="0" fontAlgn="base" hangingPunct="0">
              <a:spcBef>
                <a:spcPct val="0"/>
              </a:spcBef>
              <a:spcAft>
                <a:spcPct val="0"/>
              </a:spcAft>
              <a:defRPr/>
            </a:pPr>
            <a:r>
              <a:rPr lang="ja-JP" altLang="en-US" sz="2400" dirty="0">
                <a:solidFill>
                  <a:prstClr val="white"/>
                </a:solidFill>
                <a:latin typeface="Meiryo UI" panose="020B0604030504040204" pitchFamily="50" charset="-128"/>
                <a:ea typeface="Meiryo UI" panose="020B0604030504040204" pitchFamily="50" charset="-128"/>
              </a:rPr>
              <a:t>全国自治体の独自施策事例</a:t>
            </a:r>
            <a:endParaRPr lang="en-US" altLang="ja-JP" sz="2400" dirty="0">
              <a:solidFill>
                <a:prstClr val="white"/>
              </a:solidFill>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2AAB4E39-6076-70C3-DDDD-C31CF1FFF18E}"/>
              </a:ext>
            </a:extLst>
          </p:cNvPr>
          <p:cNvSpPr/>
          <p:nvPr/>
        </p:nvSpPr>
        <p:spPr>
          <a:xfrm>
            <a:off x="286639" y="5206463"/>
            <a:ext cx="2300443" cy="153196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endParaRPr lang="ja-JP" altLang="en-US" sz="2000" b="1">
              <a:solidFill>
                <a:schemeClr val="tx1"/>
              </a:solidFill>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id="{3C571B98-F976-5674-3511-FA336BCED758}"/>
              </a:ext>
            </a:extLst>
          </p:cNvPr>
          <p:cNvSpPr txBox="1">
            <a:spLocks/>
          </p:cNvSpPr>
          <p:nvPr/>
        </p:nvSpPr>
        <p:spPr>
          <a:xfrm>
            <a:off x="264347" y="5455975"/>
            <a:ext cx="2443794" cy="95103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600" dirty="0">
                <a:latin typeface="Meiryo UI" panose="020B0604030504040204" pitchFamily="50" charset="-128"/>
                <a:ea typeface="Meiryo UI" panose="020B0604030504040204" pitchFamily="50" charset="-128"/>
              </a:rPr>
              <a:t>47</a:t>
            </a:r>
            <a:r>
              <a:rPr lang="ja-JP" altLang="en-US" sz="1600" dirty="0">
                <a:latin typeface="Meiryo UI" panose="020B0604030504040204" pitchFamily="50" charset="-128"/>
                <a:ea typeface="Meiryo UI" panose="020B0604030504040204" pitchFamily="50" charset="-128"/>
              </a:rPr>
              <a:t>都道府県の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導入制度は</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hlinkClick r:id="rId4"/>
              </a:rPr>
              <a:t>「次世代自動車振興センター」</a:t>
            </a:r>
            <a:endParaRPr lang="en-US" altLang="ja-JP" sz="14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のサイトで確認できます！</a:t>
            </a:r>
            <a:endParaRPr lang="en-US" altLang="ja-JP" sz="1600" dirty="0">
              <a:latin typeface="Meiryo UI" panose="020B0604030504040204" pitchFamily="50" charset="-128"/>
              <a:ea typeface="Meiryo UI" panose="020B0604030504040204" pitchFamily="50" charset="-128"/>
            </a:endParaRPr>
          </a:p>
        </p:txBody>
      </p:sp>
      <p:pic>
        <p:nvPicPr>
          <p:cNvPr id="18" name="図 17" descr="テーブル, カレンダー&#10;&#10;自動的に生成された説明">
            <a:extLst>
              <a:ext uri="{FF2B5EF4-FFF2-40B4-BE49-F238E27FC236}">
                <a16:creationId xmlns:a16="http://schemas.microsoft.com/office/drawing/2014/main" id="{C2F353A2-27CD-E800-D031-BBDEA2B50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553" y="5241108"/>
            <a:ext cx="3501029" cy="1431164"/>
          </a:xfrm>
          <a:prstGeom prst="rect">
            <a:avLst/>
          </a:prstGeom>
        </p:spPr>
      </p:pic>
      <p:sp>
        <p:nvSpPr>
          <p:cNvPr id="2" name="二等辺三角形 1">
            <a:extLst>
              <a:ext uri="{FF2B5EF4-FFF2-40B4-BE49-F238E27FC236}">
                <a16:creationId xmlns:a16="http://schemas.microsoft.com/office/drawing/2014/main" id="{37B7DCE8-5013-FE40-ABF3-AA20A96F1FF5}"/>
              </a:ext>
            </a:extLst>
          </p:cNvPr>
          <p:cNvSpPr/>
          <p:nvPr/>
        </p:nvSpPr>
        <p:spPr>
          <a:xfrm rot="10800000">
            <a:off x="1463941" y="4896702"/>
            <a:ext cx="3353385" cy="398143"/>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角丸四角形 9">
            <a:extLst>
              <a:ext uri="{FF2B5EF4-FFF2-40B4-BE49-F238E27FC236}">
                <a16:creationId xmlns:a16="http://schemas.microsoft.com/office/drawing/2014/main" id="{957EF42B-88A8-8A0B-09C1-94F60EE9AE5D}"/>
              </a:ext>
            </a:extLst>
          </p:cNvPr>
          <p:cNvSpPr/>
          <p:nvPr/>
        </p:nvSpPr>
        <p:spPr>
          <a:xfrm>
            <a:off x="6429758" y="1058829"/>
            <a:ext cx="5539619" cy="5729217"/>
          </a:xfrm>
          <a:prstGeom prst="roundRect">
            <a:avLst>
              <a:gd name="adj" fmla="val 10830"/>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marL="304800" indent="-304800"/>
            <a:endParaRPr lang="en-US" altLang="ja-JP" sz="1000"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・「充電設備を設置したい」と地域</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要望を挙げても、</a:t>
            </a:r>
            <a:r>
              <a:rPr lang="ja-JP" altLang="en-US" b="1" dirty="0">
                <a:solidFill>
                  <a:srgbClr val="FF0000"/>
                </a:solidFill>
                <a:latin typeface="HG丸ｺﾞｼｯｸM-PRO" pitchFamily="50" charset="-128"/>
                <a:ea typeface="HG丸ｺﾞｼｯｸM-PRO" pitchFamily="50" charset="-128"/>
              </a:rPr>
              <a:t>優先順位の関係</a:t>
            </a:r>
            <a:endParaRPr lang="en-US" altLang="ja-JP" b="1" dirty="0">
              <a:solidFill>
                <a:srgbClr val="FF0000"/>
              </a:solidFill>
              <a:latin typeface="HG丸ｺﾞｼｯｸM-PRO" pitchFamily="50" charset="-128"/>
              <a:ea typeface="HG丸ｺﾞｼｯｸM-PRO" pitchFamily="50" charset="-128"/>
            </a:endParaRPr>
          </a:p>
          <a:p>
            <a:pPr marL="304800" indent="-304800"/>
            <a:r>
              <a:rPr lang="ja-JP" altLang="en-US" b="1" dirty="0">
                <a:solidFill>
                  <a:srgbClr val="FF0000"/>
                </a:solidFill>
                <a:latin typeface="HG丸ｺﾞｼｯｸM-PRO" pitchFamily="50" charset="-128"/>
                <a:ea typeface="HG丸ｺﾞｼｯｸM-PRO" pitchFamily="50" charset="-128"/>
              </a:rPr>
              <a:t>　で補助金が下りないケースがある</a:t>
            </a:r>
            <a:endParaRPr lang="en-US" altLang="ja-JP" b="1" dirty="0">
              <a:solidFill>
                <a:srgbClr val="FF0000"/>
              </a:solidFill>
              <a:latin typeface="HG丸ｺﾞｼｯｸM-PRO" pitchFamily="50" charset="-128"/>
              <a:ea typeface="HG丸ｺﾞｼｯｸM-PRO" pitchFamily="50" charset="-128"/>
            </a:endParaRPr>
          </a:p>
          <a:p>
            <a:pPr marL="304800" indent="-304800"/>
            <a:endParaRPr lang="en-US" altLang="ja-JP" sz="1400"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・アーリーアダプターという</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エコや新技術への意識が高い層</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の電動車購入が一巡。</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一般層へは、</a:t>
            </a:r>
            <a:r>
              <a:rPr lang="ja-JP" altLang="en-US" b="1" dirty="0">
                <a:solidFill>
                  <a:srgbClr val="FF0000"/>
                </a:solidFill>
                <a:latin typeface="HG丸ｺﾞｼｯｸM-PRO" pitchFamily="50" charset="-128"/>
                <a:ea typeface="HG丸ｺﾞｼｯｸM-PRO" pitchFamily="50" charset="-128"/>
              </a:rPr>
              <a:t>個人宅や集合住宅</a:t>
            </a:r>
            <a:endParaRPr lang="en-US" altLang="ja-JP" b="1" dirty="0">
              <a:solidFill>
                <a:srgbClr val="FF0000"/>
              </a:solidFill>
              <a:latin typeface="HG丸ｺﾞｼｯｸM-PRO" pitchFamily="50" charset="-128"/>
              <a:ea typeface="HG丸ｺﾞｼｯｸM-PRO" pitchFamily="50" charset="-128"/>
            </a:endParaRPr>
          </a:p>
          <a:p>
            <a:pPr marL="304800" indent="-304800"/>
            <a:r>
              <a:rPr lang="ja-JP" altLang="en-US" b="1" dirty="0">
                <a:solidFill>
                  <a:srgbClr val="FF0000"/>
                </a:solidFill>
                <a:latin typeface="HG丸ｺﾞｼｯｸM-PRO" pitchFamily="50" charset="-128"/>
                <a:ea typeface="HG丸ｺﾞｼｯｸM-PRO" pitchFamily="50" charset="-128"/>
              </a:rPr>
              <a:t>　などプライベート充電の拡充</a:t>
            </a:r>
            <a:endParaRPr lang="en-US" altLang="ja-JP" b="1" dirty="0">
              <a:solidFill>
                <a:srgbClr val="FF0000"/>
              </a:solidFill>
              <a:latin typeface="HG丸ｺﾞｼｯｸM-PRO" pitchFamily="50" charset="-128"/>
              <a:ea typeface="HG丸ｺﾞｼｯｸM-PRO" pitchFamily="50" charset="-128"/>
            </a:endParaRPr>
          </a:p>
          <a:p>
            <a:pPr marL="304800" indent="-304800"/>
            <a:r>
              <a:rPr lang="ja-JP" altLang="en-US" b="1" dirty="0">
                <a:solidFill>
                  <a:srgbClr val="FF0000"/>
                </a:solidFill>
                <a:latin typeface="HG丸ｺﾞｼｯｸM-PRO" pitchFamily="50" charset="-128"/>
                <a:ea typeface="HG丸ｺﾞｼｯｸM-PRO" pitchFamily="50" charset="-128"/>
              </a:rPr>
              <a:t>　なくしては、普及していかない</a:t>
            </a:r>
            <a:r>
              <a:rPr lang="ja-JP" altLang="en-US" b="1" dirty="0">
                <a:solidFill>
                  <a:schemeClr val="tx1"/>
                </a:solidFill>
                <a:latin typeface="HG丸ｺﾞｼｯｸM-PRO" pitchFamily="50" charset="-128"/>
                <a:ea typeface="HG丸ｺﾞｼｯｸM-PRO" pitchFamily="50" charset="-128"/>
              </a:rPr>
              <a:t>状況</a:t>
            </a:r>
            <a:endParaRPr lang="en-US" altLang="ja-JP" b="1" dirty="0">
              <a:solidFill>
                <a:schemeClr val="tx1"/>
              </a:solidFill>
              <a:latin typeface="HG丸ｺﾞｼｯｸM-PRO" pitchFamily="50" charset="-128"/>
              <a:ea typeface="HG丸ｺﾞｼｯｸM-PRO" pitchFamily="50" charset="-128"/>
            </a:endParaRPr>
          </a:p>
          <a:p>
            <a:pPr marL="304800" indent="-304800"/>
            <a:endParaRPr lang="en-US" altLang="ja-JP" sz="1400"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・水素社会実現の一助として水素の利用や認知を</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広めるため、自動車産業としてステーション</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拡充を要望している。</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地域での推進においては、</a:t>
            </a:r>
            <a:endParaRPr lang="en-US" altLang="ja-JP" b="1" dirty="0">
              <a:solidFill>
                <a:schemeClr val="tx1"/>
              </a:solidFill>
              <a:latin typeface="HG丸ｺﾞｼｯｸM-PRO" pitchFamily="50" charset="-128"/>
              <a:ea typeface="HG丸ｺﾞｼｯｸM-PRO" pitchFamily="50" charset="-128"/>
            </a:endParaRPr>
          </a:p>
          <a:p>
            <a:pPr marL="304800" indent="-304800"/>
            <a:r>
              <a:rPr lang="ja-JP" altLang="en-US" b="1" dirty="0">
                <a:solidFill>
                  <a:schemeClr val="tx1"/>
                </a:solidFill>
                <a:latin typeface="HG丸ｺﾞｼｯｸM-PRO" pitchFamily="50" charset="-128"/>
                <a:ea typeface="HG丸ｺﾞｼｯｸM-PRO" pitchFamily="50" charset="-128"/>
              </a:rPr>
              <a:t>　</a:t>
            </a:r>
            <a:r>
              <a:rPr lang="ja-JP" altLang="en-US" b="1" dirty="0">
                <a:solidFill>
                  <a:srgbClr val="FF0000"/>
                </a:solidFill>
                <a:latin typeface="HG丸ｺﾞｼｯｸM-PRO" pitchFamily="50" charset="-128"/>
                <a:ea typeface="HG丸ｺﾞｼｯｸM-PRO" pitchFamily="50" charset="-128"/>
              </a:rPr>
              <a:t>ステーション設置促進に</a:t>
            </a:r>
            <a:endParaRPr lang="en-US" altLang="ja-JP" b="1" dirty="0">
              <a:solidFill>
                <a:srgbClr val="FF0000"/>
              </a:solidFill>
              <a:latin typeface="HG丸ｺﾞｼｯｸM-PRO" pitchFamily="50" charset="-128"/>
              <a:ea typeface="HG丸ｺﾞｼｯｸM-PRO" pitchFamily="50" charset="-128"/>
            </a:endParaRPr>
          </a:p>
          <a:p>
            <a:pPr marL="304800" indent="-304800"/>
            <a:r>
              <a:rPr lang="ja-JP" altLang="en-US" b="1" dirty="0">
                <a:solidFill>
                  <a:srgbClr val="FF0000"/>
                </a:solidFill>
                <a:latin typeface="HG丸ｺﾞｼｯｸM-PRO" pitchFamily="50" charset="-128"/>
                <a:ea typeface="HG丸ｺﾞｼｯｸM-PRO" pitchFamily="50" charset="-128"/>
              </a:rPr>
              <a:t>　限らず、公共交通</a:t>
            </a:r>
            <a:r>
              <a:rPr lang="en-US" altLang="ja-JP" b="1" dirty="0">
                <a:solidFill>
                  <a:srgbClr val="FF0000"/>
                </a:solidFill>
                <a:latin typeface="HG丸ｺﾞｼｯｸM-PRO" pitchFamily="50" charset="-128"/>
                <a:ea typeface="HG丸ｺﾞｼｯｸM-PRO" pitchFamily="50" charset="-128"/>
              </a:rPr>
              <a:t>(</a:t>
            </a:r>
            <a:r>
              <a:rPr lang="ja-JP" altLang="en-US" b="1" dirty="0">
                <a:solidFill>
                  <a:srgbClr val="FF0000"/>
                </a:solidFill>
                <a:latin typeface="HG丸ｺﾞｼｯｸM-PRO" pitchFamily="50" charset="-128"/>
                <a:ea typeface="HG丸ｺﾞｼｯｸM-PRO" pitchFamily="50" charset="-128"/>
              </a:rPr>
              <a:t>バス</a:t>
            </a:r>
            <a:r>
              <a:rPr lang="en-US" altLang="ja-JP" b="1" dirty="0">
                <a:solidFill>
                  <a:srgbClr val="FF0000"/>
                </a:solidFill>
                <a:latin typeface="HG丸ｺﾞｼｯｸM-PRO" pitchFamily="50" charset="-128"/>
                <a:ea typeface="HG丸ｺﾞｼｯｸM-PRO" pitchFamily="50" charset="-128"/>
              </a:rPr>
              <a:t>)</a:t>
            </a:r>
            <a:r>
              <a:rPr lang="ja-JP" altLang="en-US" b="1" dirty="0">
                <a:solidFill>
                  <a:srgbClr val="FF0000"/>
                </a:solidFill>
                <a:latin typeface="HG丸ｺﾞｼｯｸM-PRO" pitchFamily="50" charset="-128"/>
                <a:ea typeface="HG丸ｺﾞｼｯｸM-PRO" pitchFamily="50" charset="-128"/>
              </a:rPr>
              <a:t>や</a:t>
            </a:r>
            <a:endParaRPr lang="en-US" altLang="ja-JP" b="1" dirty="0">
              <a:solidFill>
                <a:srgbClr val="FF0000"/>
              </a:solidFill>
              <a:latin typeface="HG丸ｺﾞｼｯｸM-PRO" pitchFamily="50" charset="-128"/>
              <a:ea typeface="HG丸ｺﾞｼｯｸM-PRO" pitchFamily="50" charset="-128"/>
            </a:endParaRPr>
          </a:p>
          <a:p>
            <a:pPr marL="304800" indent="-304800"/>
            <a:r>
              <a:rPr lang="ja-JP" altLang="en-US" b="1" dirty="0">
                <a:solidFill>
                  <a:srgbClr val="FF0000"/>
                </a:solidFill>
                <a:latin typeface="HG丸ｺﾞｼｯｸM-PRO" pitchFamily="50" charset="-128"/>
                <a:ea typeface="HG丸ｺﾞｼｯｸM-PRO" pitchFamily="50" charset="-128"/>
              </a:rPr>
              <a:t>　公共施設の蓄電池利用の</a:t>
            </a:r>
            <a:endParaRPr lang="en-US" altLang="ja-JP" b="1" dirty="0">
              <a:solidFill>
                <a:srgbClr val="FF0000"/>
              </a:solidFill>
              <a:latin typeface="HG丸ｺﾞｼｯｸM-PRO" pitchFamily="50" charset="-128"/>
              <a:ea typeface="HG丸ｺﾞｼｯｸM-PRO" pitchFamily="50" charset="-128"/>
            </a:endParaRPr>
          </a:p>
          <a:p>
            <a:pPr marL="304800" indent="-304800"/>
            <a:r>
              <a:rPr lang="ja-JP" altLang="en-US" b="1" dirty="0">
                <a:solidFill>
                  <a:srgbClr val="FF0000"/>
                </a:solidFill>
                <a:latin typeface="HG丸ｺﾞｼｯｸM-PRO" pitchFamily="50" charset="-128"/>
                <a:ea typeface="HG丸ｺﾞｼｯｸM-PRO" pitchFamily="50" charset="-128"/>
              </a:rPr>
              <a:t>　率先していくことが有効</a:t>
            </a:r>
            <a:endParaRPr lang="en-US" altLang="ja-JP" b="1" dirty="0">
              <a:solidFill>
                <a:srgbClr val="FF0000"/>
              </a:solidFill>
              <a:latin typeface="HG丸ｺﾞｼｯｸM-PRO" pitchFamily="50" charset="-128"/>
              <a:ea typeface="HG丸ｺﾞｼｯｸM-PRO" pitchFamily="50" charset="-128"/>
            </a:endParaRPr>
          </a:p>
          <a:p>
            <a:pPr marL="304800" indent="-304800"/>
            <a:endParaRPr lang="en-US" altLang="ja-JP" b="1" dirty="0">
              <a:solidFill>
                <a:schemeClr val="tx1"/>
              </a:solidFill>
              <a:latin typeface="HG丸ｺﾞｼｯｸM-PRO" pitchFamily="50" charset="-128"/>
              <a:ea typeface="HG丸ｺﾞｼｯｸM-PRO" pitchFamily="50" charset="-128"/>
            </a:endParaRPr>
          </a:p>
          <a:p>
            <a:pPr marL="304800" indent="-304800"/>
            <a:endParaRPr lang="en-US" altLang="ja-JP" b="1" dirty="0">
              <a:solidFill>
                <a:schemeClr val="tx1"/>
              </a:solidFill>
              <a:latin typeface="HG丸ｺﾞｼｯｸM-PRO" pitchFamily="50" charset="-128"/>
              <a:ea typeface="HG丸ｺﾞｼｯｸM-PRO" pitchFamily="50" charset="-128"/>
            </a:endParaRPr>
          </a:p>
          <a:p>
            <a:pPr marL="304800" indent="-304800"/>
            <a:endParaRPr lang="en-US" altLang="ja-JP" b="1" dirty="0">
              <a:solidFill>
                <a:schemeClr val="tx1"/>
              </a:solidFill>
              <a:latin typeface="HG丸ｺﾞｼｯｸM-PRO" pitchFamily="50" charset="-128"/>
              <a:ea typeface="HG丸ｺﾞｼｯｸM-PRO" pitchFamily="50" charset="-128"/>
            </a:endParaRPr>
          </a:p>
          <a:p>
            <a:pPr marL="304800" indent="-304800"/>
            <a:endParaRPr lang="ja-JP" altLang="ja-JP" b="1" u="sng" dirty="0">
              <a:solidFill>
                <a:srgbClr val="FF0000"/>
              </a:solidFill>
              <a:latin typeface="HG丸ｺﾞｼｯｸM-PRO" pitchFamily="50" charset="-128"/>
              <a:ea typeface="HG丸ｺﾞｼｯｸM-PRO" pitchFamily="50" charset="-128"/>
            </a:endParaRPr>
          </a:p>
        </p:txBody>
      </p:sp>
      <p:sp>
        <p:nvSpPr>
          <p:cNvPr id="20" name="正方形/長方形 19">
            <a:extLst>
              <a:ext uri="{FF2B5EF4-FFF2-40B4-BE49-F238E27FC236}">
                <a16:creationId xmlns:a16="http://schemas.microsoft.com/office/drawing/2014/main" id="{1B971B0C-E2A0-2A9B-29D6-F3C08F105275}"/>
              </a:ext>
            </a:extLst>
          </p:cNvPr>
          <p:cNvSpPr>
            <a:spLocks noChangeArrowheads="1"/>
          </p:cNvSpPr>
          <p:nvPr/>
        </p:nvSpPr>
        <p:spPr bwMode="auto">
          <a:xfrm>
            <a:off x="6423556" y="714121"/>
            <a:ext cx="5381052" cy="461665"/>
          </a:xfrm>
          <a:prstGeom prst="rect">
            <a:avLst/>
          </a:prstGeom>
          <a:solidFill>
            <a:schemeClr val="accent6"/>
          </a:solidFill>
          <a:ln>
            <a:solidFill>
              <a:schemeClr val="accent6"/>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dirty="0">
                <a:solidFill>
                  <a:prstClr val="white"/>
                </a:solidFill>
                <a:latin typeface="Meiryo UI" panose="020B0604030504040204" pitchFamily="50" charset="-128"/>
                <a:ea typeface="Meiryo UI" panose="020B0604030504040204" pitchFamily="50" charset="-128"/>
              </a:rPr>
              <a:t>直近上げられる普及の課題・観点</a:t>
            </a:r>
            <a:endParaRPr lang="en-US" altLang="ja-JP" sz="1200" dirty="0">
              <a:solidFill>
                <a:prstClr val="white"/>
              </a:solidFill>
              <a:latin typeface="Meiryo UI" panose="020B0604030504040204" pitchFamily="50" charset="-128"/>
              <a:ea typeface="Meiryo UI" panose="020B0604030504040204" pitchFamily="50" charset="-128"/>
            </a:endParaRPr>
          </a:p>
        </p:txBody>
      </p:sp>
      <p:pic>
        <p:nvPicPr>
          <p:cNvPr id="6" name="図 5" descr="ダイアグラム, 概略図&#10;&#10;自動的に生成された説明">
            <a:extLst>
              <a:ext uri="{FF2B5EF4-FFF2-40B4-BE49-F238E27FC236}">
                <a16:creationId xmlns:a16="http://schemas.microsoft.com/office/drawing/2014/main" id="{C55B0ECE-741C-4F36-AA4C-8D700AF22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320" y="1299866"/>
            <a:ext cx="1370288" cy="2452863"/>
          </a:xfrm>
          <a:prstGeom prst="rect">
            <a:avLst/>
          </a:prstGeom>
        </p:spPr>
      </p:pic>
      <p:pic>
        <p:nvPicPr>
          <p:cNvPr id="24" name="図 23" descr="ダイアグラム, テキスト&#10;&#10;自動的に生成された説明">
            <a:extLst>
              <a:ext uri="{FF2B5EF4-FFF2-40B4-BE49-F238E27FC236}">
                <a16:creationId xmlns:a16="http://schemas.microsoft.com/office/drawing/2014/main" id="{5D08CB76-7DF1-F276-6C36-31D7F5D174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8735" y="4966992"/>
            <a:ext cx="2472437" cy="1737075"/>
          </a:xfrm>
          <a:prstGeom prst="rect">
            <a:avLst/>
          </a:prstGeom>
        </p:spPr>
      </p:pic>
    </p:spTree>
    <p:extLst>
      <p:ext uri="{BB962C8B-B14F-4D97-AF65-F5344CB8AC3E}">
        <p14:creationId xmlns:p14="http://schemas.microsoft.com/office/powerpoint/2010/main" val="416406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dirty="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■項目詳細：中堅・</a:t>
            </a:r>
            <a:r>
              <a:rPr lang="ja-JP" altLang="ja-JP" sz="2400" dirty="0">
                <a:latin typeface="Meiryo UI" panose="020B0604030504040204" pitchFamily="50" charset="-128"/>
                <a:ea typeface="Meiryo UI" panose="020B0604030504040204" pitchFamily="50" charset="-128"/>
              </a:rPr>
              <a:t>中小企業向けの支援</a:t>
            </a:r>
            <a:r>
              <a:rPr lang="ja-JP" altLang="ja-JP"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CN</a:t>
            </a:r>
            <a:r>
              <a:rPr lang="ja-JP" altLang="ja-JP" sz="1800" dirty="0">
                <a:latin typeface="Meiryo UI" panose="020B0604030504040204" pitchFamily="50" charset="-128"/>
                <a:ea typeface="Meiryo UI" panose="020B0604030504040204" pitchFamily="50" charset="-128"/>
              </a:rPr>
              <a:t>対応含む）</a:t>
            </a:r>
            <a:endParaRPr lang="en-US" altLang="ja-JP" sz="2400" dirty="0">
              <a:latin typeface="Meiryo UI" panose="020B0604030504040204" pitchFamily="50" charset="-128"/>
              <a:ea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690371"/>
            <a:ext cx="11880000" cy="3785652"/>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・裾野の広い</a:t>
            </a:r>
            <a:r>
              <a:rPr lang="ja-JP" altLang="en-US" sz="2400" b="0" dirty="0">
                <a:solidFill>
                  <a:schemeClr val="tx1"/>
                </a:solidFill>
                <a:latin typeface="Meiryo UI" panose="020B0604030504040204" pitchFamily="50" charset="-128"/>
                <a:ea typeface="Meiryo UI" panose="020B0604030504040204" pitchFamily="50" charset="-128"/>
              </a:rPr>
              <a:t>自動車産業としては、組合のない中小企業、関係会社も含め、仲間としてリーチし、</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事業生き残り・成長に向けた取り組みを広く拡大が必要。また、サプライチェーン間の取引き</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rPr>
              <a:t>　をつなぐ中堅の会社の存在も重要度を増している。</a:t>
            </a:r>
            <a:endParaRPr lang="en-US" altLang="ja-JP" sz="2400" b="0" dirty="0">
              <a:solidFill>
                <a:schemeClr val="tx1"/>
              </a:solidFill>
              <a:latin typeface="Meiryo UI" panose="020B0604030504040204" pitchFamily="50" charset="-128"/>
              <a:ea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・支援策等は多くあるものの、制度内容が分かりづらいことや、手続きの手間の問題等だけでなく、</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支援策の活用の前段階となる「将来を見据えた事業計画策定」に向けた支援を望む声もある</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・組合としても、会社にない現場実態という組合ルートを活用して、職場や地域での困りごとを集め</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て、政策課題として、省庁などに声を届ける活動が可能</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・物価高の中でも持続的な賃上げ・企業成長が求められる中、政策の側面から支えるこのテーマは</a:t>
            </a:r>
            <a:endPar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組織内議員（地方も国も）のプレゼンス向上等の組織強化活動へもプラスの効果を望める。</a:t>
            </a:r>
          </a:p>
        </p:txBody>
      </p:sp>
      <p:sp>
        <p:nvSpPr>
          <p:cNvPr id="50" name="テキスト ボックス 2">
            <a:extLst>
              <a:ext uri="{FF2B5EF4-FFF2-40B4-BE49-F238E27FC236}">
                <a16:creationId xmlns:a16="http://schemas.microsoft.com/office/drawing/2014/main" id="{1D9793AF-BDBD-4356-8C74-BE5BBB147F7D}"/>
              </a:ext>
            </a:extLst>
          </p:cNvPr>
          <p:cNvSpPr txBox="1">
            <a:spLocks noChangeArrowheads="1"/>
          </p:cNvSpPr>
          <p:nvPr/>
        </p:nvSpPr>
        <p:spPr bwMode="auto">
          <a:xfrm>
            <a:off x="156000" y="4684188"/>
            <a:ext cx="11880000" cy="1938992"/>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dirty="0">
                <a:solidFill>
                  <a:schemeClr val="tx1"/>
                </a:solidFill>
                <a:latin typeface="Meiryo UI" panose="020B0604030504040204" pitchFamily="50" charset="-128"/>
                <a:ea typeface="Meiryo UI" panose="020B0604030504040204" pitchFamily="50" charset="-128"/>
              </a:rPr>
              <a:t>①中小企業支援策「ミカタプロジェクト」および各種補助金制度について</a:t>
            </a:r>
            <a:endParaRPr lang="en-US" altLang="ja-JP" sz="2400" b="0" dirty="0">
              <a:solidFill>
                <a:schemeClr val="tx1"/>
              </a:solidFill>
              <a:latin typeface="Meiryo UI" panose="020B0604030504040204" pitchFamily="50" charset="-128"/>
              <a:ea typeface="Meiryo UI" panose="020B0604030504040204" pitchFamily="50" charset="-128"/>
            </a:endParaRPr>
          </a:p>
          <a:p>
            <a:r>
              <a:rPr lang="ja-JP" altLang="en-US" sz="2400" b="0" dirty="0">
                <a:solidFill>
                  <a:schemeClr val="tx1"/>
                </a:solidFill>
                <a:latin typeface="Meiryo UI" panose="020B0604030504040204" pitchFamily="50" charset="-128"/>
                <a:ea typeface="Meiryo UI" panose="020B0604030504040204" pitchFamily="50" charset="-128"/>
              </a:rPr>
              <a:t>　各労連や組織内議員を通じて現場の活用状況の困りごとを吸い上げる</a:t>
            </a:r>
          </a:p>
          <a:p>
            <a:r>
              <a:rPr lang="ja-JP" altLang="en-US" sz="2400" b="0" dirty="0">
                <a:solidFill>
                  <a:schemeClr val="tx1"/>
                </a:solidFill>
                <a:latin typeface="Meiryo UI" panose="020B0604030504040204" pitchFamily="50" charset="-128"/>
                <a:ea typeface="Meiryo UI" panose="020B0604030504040204" pitchFamily="50" charset="-128"/>
              </a:rPr>
              <a:t>②組織内地方議員を通じた関係自治体・議会のへ問題提起、活用促進に向けた働きかけ</a:t>
            </a:r>
          </a:p>
          <a:p>
            <a:r>
              <a:rPr lang="ja-JP" altLang="en-US" sz="2400" b="0" dirty="0">
                <a:solidFill>
                  <a:schemeClr val="tx1"/>
                </a:solidFill>
                <a:latin typeface="Meiryo UI" panose="020B0604030504040204" pitchFamily="50" charset="-128"/>
                <a:ea typeface="Meiryo UI" panose="020B0604030504040204" pitchFamily="50" charset="-128"/>
              </a:rPr>
              <a:t>③国からの支援等が必要な内容は、組織内地方議員と顧問議員とで連携し推進</a:t>
            </a:r>
          </a:p>
        </p:txBody>
      </p:sp>
      <p:sp>
        <p:nvSpPr>
          <p:cNvPr id="3" name="テキスト ボックス 2">
            <a:extLst>
              <a:ext uri="{FF2B5EF4-FFF2-40B4-BE49-F238E27FC236}">
                <a16:creationId xmlns:a16="http://schemas.microsoft.com/office/drawing/2014/main" id="{BAAE12C5-DDEC-FACF-325A-4FEB19D8BC2F}"/>
              </a:ext>
            </a:extLst>
          </p:cNvPr>
          <p:cNvSpPr txBox="1">
            <a:spLocks noChangeArrowheads="1"/>
          </p:cNvSpPr>
          <p:nvPr/>
        </p:nvSpPr>
        <p:spPr bwMode="auto">
          <a:xfrm>
            <a:off x="7564563" y="82597"/>
            <a:ext cx="4471437" cy="3693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＜重点＞要望書にも掲載の項目</a:t>
            </a:r>
            <a:endParaRPr lang="en-US" altLang="ja-JP" dirty="0"/>
          </a:p>
        </p:txBody>
      </p:sp>
    </p:spTree>
    <p:extLst>
      <p:ext uri="{BB962C8B-B14F-4D97-AF65-F5344CB8AC3E}">
        <p14:creationId xmlns:p14="http://schemas.microsoft.com/office/powerpoint/2010/main" val="40877934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6999</TotalTime>
  <Words>6064</Words>
  <Application>Microsoft Office PowerPoint</Application>
  <PresentationFormat>ワイド画面</PresentationFormat>
  <Paragraphs>478</Paragraphs>
  <Slides>22</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BIZ UDゴシック</vt:lpstr>
      <vt:lpstr>HGP創英角ﾎﾟｯﾌﾟ体</vt:lpstr>
      <vt:lpstr>HG丸ｺﾞｼｯｸM-PRO</vt:lpstr>
      <vt:lpstr>Meiryo UI</vt:lpstr>
      <vt:lpstr>ＭＳ 明朝</vt:lpstr>
      <vt:lpstr>游ゴシック</vt:lpstr>
      <vt:lpstr>游ゴシック Light</vt:lpstr>
      <vt:lpstr>Arial</vt:lpstr>
      <vt:lpstr>Calibri</vt:lpstr>
      <vt:lpstr>Office テーマ</vt:lpstr>
      <vt:lpstr>第30期（後）政策実現取り組み項目  ～地域と国とが連携して取り組む政策～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JAW 政策・岡野</dc:creator>
  <cp:lastModifiedBy>JAW 政策・西谷</cp:lastModifiedBy>
  <cp:revision>86</cp:revision>
  <dcterms:created xsi:type="dcterms:W3CDTF">2021-08-24T07:25:41Z</dcterms:created>
  <dcterms:modified xsi:type="dcterms:W3CDTF">2024-12-05T06:07:40Z</dcterms:modified>
</cp:coreProperties>
</file>