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6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8"/>
  </p:notesMasterIdLst>
  <p:sldIdLst>
    <p:sldId id="735" r:id="rId5"/>
    <p:sldId id="1739" r:id="rId6"/>
    <p:sldId id="1740" r:id="rId7"/>
    <p:sldId id="1769" r:id="rId8"/>
    <p:sldId id="1861" r:id="rId9"/>
    <p:sldId id="1590" r:id="rId10"/>
    <p:sldId id="1904" r:id="rId11"/>
    <p:sldId id="1589" r:id="rId12"/>
    <p:sldId id="1603" r:id="rId13"/>
    <p:sldId id="1759" r:id="rId14"/>
    <p:sldId id="1905" r:id="rId15"/>
    <p:sldId id="1943" r:id="rId16"/>
    <p:sldId id="1944" r:id="rId17"/>
    <p:sldId id="1945" r:id="rId18"/>
    <p:sldId id="1946" r:id="rId19"/>
    <p:sldId id="1721" r:id="rId20"/>
    <p:sldId id="1744" r:id="rId21"/>
    <p:sldId id="1947" r:id="rId22"/>
    <p:sldId id="1715" r:id="rId23"/>
    <p:sldId id="1850" r:id="rId24"/>
    <p:sldId id="1948" r:id="rId25"/>
    <p:sldId id="1763" r:id="rId26"/>
    <p:sldId id="1949" r:id="rId27"/>
    <p:sldId id="1733" r:id="rId28"/>
    <p:sldId id="1760" r:id="rId29"/>
    <p:sldId id="1950" r:id="rId30"/>
    <p:sldId id="1951" r:id="rId31"/>
    <p:sldId id="1704" r:id="rId32"/>
    <p:sldId id="1952" r:id="rId33"/>
    <p:sldId id="1953" r:id="rId34"/>
    <p:sldId id="1017" r:id="rId35"/>
    <p:sldId id="1879" r:id="rId36"/>
    <p:sldId id="1731" r:id="rId37"/>
    <p:sldId id="1895" r:id="rId38"/>
    <p:sldId id="1957" r:id="rId39"/>
    <p:sldId id="1768" r:id="rId40"/>
    <p:sldId id="1954" r:id="rId41"/>
    <p:sldId id="1767" r:id="rId42"/>
    <p:sldId id="1956" r:id="rId43"/>
    <p:sldId id="1955" r:id="rId44"/>
    <p:sldId id="1855" r:id="rId45"/>
    <p:sldId id="1539" r:id="rId46"/>
    <p:sldId id="1516" r:id="rId47"/>
    <p:sldId id="1770" r:id="rId48"/>
    <p:sldId id="1562" r:id="rId49"/>
    <p:sldId id="1958" r:id="rId50"/>
    <p:sldId id="1776" r:id="rId51"/>
    <p:sldId id="1578" r:id="rId52"/>
    <p:sldId id="1777" r:id="rId53"/>
    <p:sldId id="1959" r:id="rId54"/>
    <p:sldId id="1960" r:id="rId55"/>
    <p:sldId id="1961" r:id="rId56"/>
    <p:sldId id="1962" r:id="rId57"/>
    <p:sldId id="1963" r:id="rId58"/>
    <p:sldId id="1964" r:id="rId59"/>
    <p:sldId id="1965" r:id="rId60"/>
    <p:sldId id="1979" r:id="rId61"/>
    <p:sldId id="1846" r:id="rId62"/>
    <p:sldId id="1836" r:id="rId63"/>
    <p:sldId id="1772" r:id="rId64"/>
    <p:sldId id="1980" r:id="rId65"/>
    <p:sldId id="1856" r:id="rId66"/>
    <p:sldId id="1966" r:id="rId67"/>
    <p:sldId id="1913" r:id="rId68"/>
    <p:sldId id="1916" r:id="rId69"/>
    <p:sldId id="1709" r:id="rId70"/>
    <p:sldId id="1858" r:id="rId71"/>
    <p:sldId id="706" r:id="rId72"/>
    <p:sldId id="1970" r:id="rId73"/>
    <p:sldId id="1849" r:id="rId74"/>
    <p:sldId id="1844" r:id="rId75"/>
    <p:sldId id="1939" r:id="rId76"/>
    <p:sldId id="1635" r:id="rId77"/>
  </p:sldIdLst>
  <p:sldSz cx="12192000" cy="6858000"/>
  <p:notesSz cx="7102475" cy="1023302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E97CEE-5CBF-8AB1-3A51-232EC3351368}" name="ゲスト ユーザー" initials="ゲユ" userId="S::urn:spo:anon#fcf594803698d939f6d57bc64a542d19f3a29bb1001ea45aefd62bc22c1d36b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8F1"/>
    <a:srgbClr val="70AD47"/>
    <a:srgbClr val="FF9999"/>
    <a:srgbClr val="4066D9"/>
    <a:srgbClr val="F9ADE9"/>
    <a:srgbClr val="CC0000"/>
    <a:srgbClr val="ADB9CA"/>
    <a:srgbClr val="2E75B6"/>
    <a:srgbClr val="8CB3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12E3B4-0032-4E40-8F93-119CBEF2D08B}" v="10" dt="2025-06-02T08:39:04.04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42" autoAdjust="0"/>
  </p:normalViewPr>
  <p:slideViewPr>
    <p:cSldViewPr snapToGrid="0">
      <p:cViewPr varScale="1">
        <p:scale>
          <a:sx n="110" d="100"/>
          <a:sy n="110" d="100"/>
        </p:scale>
        <p:origin x="594" y="11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W 副事務局長・佐藤" userId="a444333e-526c-43a7-9dab-8bb0345f4207" providerId="ADAL" clId="{D0E35C83-4B7D-4C87-BCB7-A9E1BEAC169E}"/>
    <pc:docChg chg="custSel modSld">
      <pc:chgData name="JAW 副事務局長・佐藤" userId="a444333e-526c-43a7-9dab-8bb0345f4207" providerId="ADAL" clId="{D0E35C83-4B7D-4C87-BCB7-A9E1BEAC169E}" dt="2025-05-29T06:19:14.119" v="168" actId="20577"/>
      <pc:docMkLst>
        <pc:docMk/>
      </pc:docMkLst>
      <pc:sldChg chg="addSp delSp modSp mod">
        <pc:chgData name="JAW 副事務局長・佐藤" userId="a444333e-526c-43a7-9dab-8bb0345f4207" providerId="ADAL" clId="{D0E35C83-4B7D-4C87-BCB7-A9E1BEAC169E}" dt="2025-05-29T06:19:14.119" v="168" actId="20577"/>
        <pc:sldMkLst>
          <pc:docMk/>
          <pc:sldMk cId="2488487134" sldId="1589"/>
        </pc:sldMkLst>
        <pc:spChg chg="add mod">
          <ac:chgData name="JAW 副事務局長・佐藤" userId="a444333e-526c-43a7-9dab-8bb0345f4207" providerId="ADAL" clId="{D0E35C83-4B7D-4C87-BCB7-A9E1BEAC169E}" dt="2025-05-29T06:19:14.119" v="168" actId="20577"/>
          <ac:spMkLst>
            <pc:docMk/>
            <pc:sldMk cId="2488487134" sldId="1589"/>
            <ac:spMk id="3" creationId="{5560C4EA-B1AE-BC7A-2ACB-E9CAA9D4F481}"/>
          </ac:spMkLst>
        </pc:spChg>
      </pc:sldChg>
    </pc:docChg>
  </pc:docChgLst>
  <pc:docChgLst>
    <pc:chgData name="JAW 政策・西谷" userId="c1db3151-4654-49d7-b08e-38e37406575b" providerId="ADAL" clId="{8312E3B4-0032-4E40-8F93-119CBEF2D08B}"/>
    <pc:docChg chg="undo redo custSel modSld">
      <pc:chgData name="JAW 政策・西谷" userId="c1db3151-4654-49d7-b08e-38e37406575b" providerId="ADAL" clId="{8312E3B4-0032-4E40-8F93-119CBEF2D08B}" dt="2025-06-02T08:47:42.040" v="884" actId="6549"/>
      <pc:docMkLst>
        <pc:docMk/>
      </pc:docMkLst>
      <pc:sldChg chg="modNotesTx">
        <pc:chgData name="JAW 政策・西谷" userId="c1db3151-4654-49d7-b08e-38e37406575b" providerId="ADAL" clId="{8312E3B4-0032-4E40-8F93-119CBEF2D08B}" dt="2025-06-02T08:35:31.064" v="864" actId="6549"/>
        <pc:sldMkLst>
          <pc:docMk/>
          <pc:sldMk cId="1589879319" sldId="1017"/>
        </pc:sldMkLst>
      </pc:sldChg>
      <pc:sldChg chg="modSp mod">
        <pc:chgData name="JAW 政策・西谷" userId="c1db3151-4654-49d7-b08e-38e37406575b" providerId="ADAL" clId="{8312E3B4-0032-4E40-8F93-119CBEF2D08B}" dt="2025-06-02T08:20:32.355" v="823" actId="14100"/>
        <pc:sldMkLst>
          <pc:docMk/>
          <pc:sldMk cId="2488487134" sldId="1589"/>
        </pc:sldMkLst>
        <pc:spChg chg="mod">
          <ac:chgData name="JAW 政策・西谷" userId="c1db3151-4654-49d7-b08e-38e37406575b" providerId="ADAL" clId="{8312E3B4-0032-4E40-8F93-119CBEF2D08B}" dt="2025-05-29T07:53:08.417" v="460" actId="1076"/>
          <ac:spMkLst>
            <pc:docMk/>
            <pc:sldMk cId="2488487134" sldId="1589"/>
            <ac:spMk id="3" creationId="{5560C4EA-B1AE-BC7A-2ACB-E9CAA9D4F481}"/>
          </ac:spMkLst>
        </pc:spChg>
        <pc:spChg chg="mod">
          <ac:chgData name="JAW 政策・西谷" userId="c1db3151-4654-49d7-b08e-38e37406575b" providerId="ADAL" clId="{8312E3B4-0032-4E40-8F93-119CBEF2D08B}" dt="2025-05-29T07:50:27.714" v="142" actId="20577"/>
          <ac:spMkLst>
            <pc:docMk/>
            <pc:sldMk cId="2488487134" sldId="1589"/>
            <ac:spMk id="5" creationId="{721F27D0-4EA9-C504-C53D-52AD95732A4E}"/>
          </ac:spMkLst>
        </pc:spChg>
        <pc:spChg chg="mod">
          <ac:chgData name="JAW 政策・西谷" userId="c1db3151-4654-49d7-b08e-38e37406575b" providerId="ADAL" clId="{8312E3B4-0032-4E40-8F93-119CBEF2D08B}" dt="2025-05-29T06:46:56.944" v="7" actId="1035"/>
          <ac:spMkLst>
            <pc:docMk/>
            <pc:sldMk cId="2488487134" sldId="1589"/>
            <ac:spMk id="25" creationId="{17653963-C8AE-231F-0AC1-ED39F714E2A6}"/>
          </ac:spMkLst>
        </pc:spChg>
        <pc:spChg chg="mod">
          <ac:chgData name="JAW 政策・西谷" userId="c1db3151-4654-49d7-b08e-38e37406575b" providerId="ADAL" clId="{8312E3B4-0032-4E40-8F93-119CBEF2D08B}" dt="2025-05-29T06:46:56.944" v="7" actId="1035"/>
          <ac:spMkLst>
            <pc:docMk/>
            <pc:sldMk cId="2488487134" sldId="1589"/>
            <ac:spMk id="26" creationId="{1FC42992-09D5-6372-1A36-120DA6E2B63A}"/>
          </ac:spMkLst>
        </pc:spChg>
        <pc:spChg chg="mod">
          <ac:chgData name="JAW 政策・西谷" userId="c1db3151-4654-49d7-b08e-38e37406575b" providerId="ADAL" clId="{8312E3B4-0032-4E40-8F93-119CBEF2D08B}" dt="2025-05-29T07:57:45.805" v="805" actId="14100"/>
          <ac:spMkLst>
            <pc:docMk/>
            <pc:sldMk cId="2488487134" sldId="1589"/>
            <ac:spMk id="27" creationId="{10451E35-9452-BC2A-CBE0-92C33030B10E}"/>
          </ac:spMkLst>
        </pc:spChg>
        <pc:spChg chg="mod">
          <ac:chgData name="JAW 政策・西谷" userId="c1db3151-4654-49d7-b08e-38e37406575b" providerId="ADAL" clId="{8312E3B4-0032-4E40-8F93-119CBEF2D08B}" dt="2025-05-29T07:58:22.673" v="810" actId="403"/>
          <ac:spMkLst>
            <pc:docMk/>
            <pc:sldMk cId="2488487134" sldId="1589"/>
            <ac:spMk id="28" creationId="{BAF20D4E-F357-A04F-930F-A7120C26E0CA}"/>
          </ac:spMkLst>
        </pc:spChg>
        <pc:spChg chg="mod">
          <ac:chgData name="JAW 政策・西谷" userId="c1db3151-4654-49d7-b08e-38e37406575b" providerId="ADAL" clId="{8312E3B4-0032-4E40-8F93-119CBEF2D08B}" dt="2025-05-29T06:46:56.944" v="7" actId="1035"/>
          <ac:spMkLst>
            <pc:docMk/>
            <pc:sldMk cId="2488487134" sldId="1589"/>
            <ac:spMk id="31" creationId="{5B02B707-A75B-0D78-AF94-E7EF2ADD84DD}"/>
          </ac:spMkLst>
        </pc:spChg>
        <pc:spChg chg="mod">
          <ac:chgData name="JAW 政策・西谷" userId="c1db3151-4654-49d7-b08e-38e37406575b" providerId="ADAL" clId="{8312E3B4-0032-4E40-8F93-119CBEF2D08B}" dt="2025-05-29T06:46:56.944" v="7" actId="1035"/>
          <ac:spMkLst>
            <pc:docMk/>
            <pc:sldMk cId="2488487134" sldId="1589"/>
            <ac:spMk id="33" creationId="{C0B54706-9DEF-1DDB-7641-7E5A97C45B9E}"/>
          </ac:spMkLst>
        </pc:spChg>
        <pc:spChg chg="mod">
          <ac:chgData name="JAW 政策・西谷" userId="c1db3151-4654-49d7-b08e-38e37406575b" providerId="ADAL" clId="{8312E3B4-0032-4E40-8F93-119CBEF2D08B}" dt="2025-05-29T07:56:13.140" v="804" actId="6549"/>
          <ac:spMkLst>
            <pc:docMk/>
            <pc:sldMk cId="2488487134" sldId="1589"/>
            <ac:spMk id="34" creationId="{DD8DA93D-2D1D-B5B1-C7E0-1E1D4E41A605}"/>
          </ac:spMkLst>
        </pc:spChg>
        <pc:spChg chg="mod">
          <ac:chgData name="JAW 政策・西谷" userId="c1db3151-4654-49d7-b08e-38e37406575b" providerId="ADAL" clId="{8312E3B4-0032-4E40-8F93-119CBEF2D08B}" dt="2025-05-29T07:43:23.958" v="29" actId="6549"/>
          <ac:spMkLst>
            <pc:docMk/>
            <pc:sldMk cId="2488487134" sldId="1589"/>
            <ac:spMk id="37" creationId="{BA517DB9-BDF3-63D4-576C-68F4AA4A894D}"/>
          </ac:spMkLst>
        </pc:spChg>
        <pc:spChg chg="mod">
          <ac:chgData name="JAW 政策・西谷" userId="c1db3151-4654-49d7-b08e-38e37406575b" providerId="ADAL" clId="{8312E3B4-0032-4E40-8F93-119CBEF2D08B}" dt="2025-05-29T07:43:33.433" v="31" actId="108"/>
          <ac:spMkLst>
            <pc:docMk/>
            <pc:sldMk cId="2488487134" sldId="1589"/>
            <ac:spMk id="40" creationId="{3D4FA693-BA9B-53C5-7B33-FBA9577D3B8C}"/>
          </ac:spMkLst>
        </pc:spChg>
        <pc:spChg chg="mod">
          <ac:chgData name="JAW 政策・西谷" userId="c1db3151-4654-49d7-b08e-38e37406575b" providerId="ADAL" clId="{8312E3B4-0032-4E40-8F93-119CBEF2D08B}" dt="2025-05-29T06:46:56.944" v="7" actId="1035"/>
          <ac:spMkLst>
            <pc:docMk/>
            <pc:sldMk cId="2488487134" sldId="1589"/>
            <ac:spMk id="57" creationId="{F4E0A865-48CD-4462-E2A2-62385CC25106}"/>
          </ac:spMkLst>
        </pc:spChg>
        <pc:spChg chg="mod">
          <ac:chgData name="JAW 政策・西谷" userId="c1db3151-4654-49d7-b08e-38e37406575b" providerId="ADAL" clId="{8312E3B4-0032-4E40-8F93-119CBEF2D08B}" dt="2025-05-29T07:49:27.944" v="87" actId="1076"/>
          <ac:spMkLst>
            <pc:docMk/>
            <pc:sldMk cId="2488487134" sldId="1589"/>
            <ac:spMk id="62" creationId="{4E87A7A7-5E00-DF02-3B2F-358C5B678F00}"/>
          </ac:spMkLst>
        </pc:spChg>
        <pc:cxnChg chg="mod">
          <ac:chgData name="JAW 政策・西谷" userId="c1db3151-4654-49d7-b08e-38e37406575b" providerId="ADAL" clId="{8312E3B4-0032-4E40-8F93-119CBEF2D08B}" dt="2025-05-29T07:57:59.796" v="807" actId="14100"/>
          <ac:cxnSpMkLst>
            <pc:docMk/>
            <pc:sldMk cId="2488487134" sldId="1589"/>
            <ac:cxnSpMk id="52" creationId="{9CCC3056-7F3F-0927-A604-8F4CA0BA03FD}"/>
          </ac:cxnSpMkLst>
        </pc:cxnChg>
        <pc:cxnChg chg="mod">
          <ac:chgData name="JAW 政策・西谷" userId="c1db3151-4654-49d7-b08e-38e37406575b" providerId="ADAL" clId="{8312E3B4-0032-4E40-8F93-119CBEF2D08B}" dt="2025-06-02T08:16:58.101" v="814" actId="14100"/>
          <ac:cxnSpMkLst>
            <pc:docMk/>
            <pc:sldMk cId="2488487134" sldId="1589"/>
            <ac:cxnSpMk id="59" creationId="{19E46A1A-8F6C-B0B6-8B33-FEF70CD571D5}"/>
          </ac:cxnSpMkLst>
        </pc:cxnChg>
        <pc:cxnChg chg="mod">
          <ac:chgData name="JAW 政策・西谷" userId="c1db3151-4654-49d7-b08e-38e37406575b" providerId="ADAL" clId="{8312E3B4-0032-4E40-8F93-119CBEF2D08B}" dt="2025-06-02T08:17:01.274" v="815" actId="14100"/>
          <ac:cxnSpMkLst>
            <pc:docMk/>
            <pc:sldMk cId="2488487134" sldId="1589"/>
            <ac:cxnSpMk id="61" creationId="{118FA1D4-66A6-FC28-EB3C-3CD1F78484D8}"/>
          </ac:cxnSpMkLst>
        </pc:cxnChg>
        <pc:cxnChg chg="mod">
          <ac:chgData name="JAW 政策・西谷" userId="c1db3151-4654-49d7-b08e-38e37406575b" providerId="ADAL" clId="{8312E3B4-0032-4E40-8F93-119CBEF2D08B}" dt="2025-06-02T08:20:32.355" v="823" actId="14100"/>
          <ac:cxnSpMkLst>
            <pc:docMk/>
            <pc:sldMk cId="2488487134" sldId="1589"/>
            <ac:cxnSpMk id="55297" creationId="{BF913981-C80E-25CB-614B-C808ADCE8E7B}"/>
          </ac:cxnSpMkLst>
        </pc:cxnChg>
        <pc:cxnChg chg="mod">
          <ac:chgData name="JAW 政策・西谷" userId="c1db3151-4654-49d7-b08e-38e37406575b" providerId="ADAL" clId="{8312E3B4-0032-4E40-8F93-119CBEF2D08B}" dt="2025-05-29T07:58:09.082" v="809" actId="14100"/>
          <ac:cxnSpMkLst>
            <pc:docMk/>
            <pc:sldMk cId="2488487134" sldId="1589"/>
            <ac:cxnSpMk id="55300" creationId="{0E5A11FA-14B5-BF01-A07A-A9593CCD5D55}"/>
          </ac:cxnSpMkLst>
        </pc:cxnChg>
        <pc:cxnChg chg="mod">
          <ac:chgData name="JAW 政策・西谷" userId="c1db3151-4654-49d7-b08e-38e37406575b" providerId="ADAL" clId="{8312E3B4-0032-4E40-8F93-119CBEF2D08B}" dt="2025-05-29T07:50:02.489" v="95" actId="14100"/>
          <ac:cxnSpMkLst>
            <pc:docMk/>
            <pc:sldMk cId="2488487134" sldId="1589"/>
            <ac:cxnSpMk id="55301" creationId="{476F2C71-26EF-BA7E-0DD0-EA027C25C999}"/>
          </ac:cxnSpMkLst>
        </pc:cxnChg>
      </pc:sldChg>
      <pc:sldChg chg="modNotesTx">
        <pc:chgData name="JAW 政策・西谷" userId="c1db3151-4654-49d7-b08e-38e37406575b" providerId="ADAL" clId="{8312E3B4-0032-4E40-8F93-119CBEF2D08B}" dt="2025-06-02T08:35:22.209" v="861" actId="6549"/>
        <pc:sldMkLst>
          <pc:docMk/>
          <pc:sldMk cId="1118241252" sldId="1704"/>
        </pc:sldMkLst>
      </pc:sldChg>
      <pc:sldChg chg="modNotesTx">
        <pc:chgData name="JAW 政策・西谷" userId="c1db3151-4654-49d7-b08e-38e37406575b" providerId="ADAL" clId="{8312E3B4-0032-4E40-8F93-119CBEF2D08B}" dt="2025-06-02T08:34:53.389" v="853" actId="6549"/>
        <pc:sldMkLst>
          <pc:docMk/>
          <pc:sldMk cId="3955725014" sldId="1721"/>
        </pc:sldMkLst>
      </pc:sldChg>
      <pc:sldChg chg="modNotesTx">
        <pc:chgData name="JAW 政策・西谷" userId="c1db3151-4654-49d7-b08e-38e37406575b" providerId="ADAL" clId="{8312E3B4-0032-4E40-8F93-119CBEF2D08B}" dt="2025-06-02T08:35:11.379" v="858" actId="6549"/>
        <pc:sldMkLst>
          <pc:docMk/>
          <pc:sldMk cId="33705090" sldId="1733"/>
        </pc:sldMkLst>
      </pc:sldChg>
      <pc:sldChg chg="modNotesTx">
        <pc:chgData name="JAW 政策・西谷" userId="c1db3151-4654-49d7-b08e-38e37406575b" providerId="ADAL" clId="{8312E3B4-0032-4E40-8F93-119CBEF2D08B}" dt="2025-06-02T08:37:34.130" v="870" actId="6549"/>
        <pc:sldMkLst>
          <pc:docMk/>
          <pc:sldMk cId="2483943479" sldId="1767"/>
        </pc:sldMkLst>
      </pc:sldChg>
      <pc:sldChg chg="modNotesTx">
        <pc:chgData name="JAW 政策・西谷" userId="c1db3151-4654-49d7-b08e-38e37406575b" providerId="ADAL" clId="{8312E3B4-0032-4E40-8F93-119CBEF2D08B}" dt="2025-06-02T08:37:42.071" v="871"/>
        <pc:sldMkLst>
          <pc:docMk/>
          <pc:sldMk cId="3703730495" sldId="1768"/>
        </pc:sldMkLst>
      </pc:sldChg>
      <pc:sldChg chg="modNotesTx">
        <pc:chgData name="JAW 政策・西谷" userId="c1db3151-4654-49d7-b08e-38e37406575b" providerId="ADAL" clId="{8312E3B4-0032-4E40-8F93-119CBEF2D08B}" dt="2025-06-02T08:35:01.534" v="855" actId="6549"/>
        <pc:sldMkLst>
          <pc:docMk/>
          <pc:sldMk cId="1548588255" sldId="1850"/>
        </pc:sldMkLst>
      </pc:sldChg>
      <pc:sldChg chg="addSp delSp modSp mod">
        <pc:chgData name="JAW 政策・西谷" userId="c1db3151-4654-49d7-b08e-38e37406575b" providerId="ADAL" clId="{8312E3B4-0032-4E40-8F93-119CBEF2D08B}" dt="2025-06-02T08:33:20.517" v="846" actId="108"/>
        <pc:sldMkLst>
          <pc:docMk/>
          <pc:sldMk cId="1399322715" sldId="1855"/>
        </pc:sldMkLst>
        <pc:spChg chg="del">
          <ac:chgData name="JAW 政策・西谷" userId="c1db3151-4654-49d7-b08e-38e37406575b" providerId="ADAL" clId="{8312E3B4-0032-4E40-8F93-119CBEF2D08B}" dt="2025-06-02T08:32:32.353" v="837" actId="478"/>
          <ac:spMkLst>
            <pc:docMk/>
            <pc:sldMk cId="1399322715" sldId="1855"/>
            <ac:spMk id="2" creationId="{531B1AA8-9983-94EC-9A9E-1100C61584D5}"/>
          </ac:spMkLst>
        </pc:spChg>
        <pc:spChg chg="del">
          <ac:chgData name="JAW 政策・西谷" userId="c1db3151-4654-49d7-b08e-38e37406575b" providerId="ADAL" clId="{8312E3B4-0032-4E40-8F93-119CBEF2D08B}" dt="2025-06-02T08:32:31.568" v="836" actId="478"/>
          <ac:spMkLst>
            <pc:docMk/>
            <pc:sldMk cId="1399322715" sldId="1855"/>
            <ac:spMk id="3" creationId="{156095DB-538C-897B-4339-A6D58F8B1F1A}"/>
          </ac:spMkLst>
        </pc:spChg>
        <pc:picChg chg="add del">
          <ac:chgData name="JAW 政策・西谷" userId="c1db3151-4654-49d7-b08e-38e37406575b" providerId="ADAL" clId="{8312E3B4-0032-4E40-8F93-119CBEF2D08B}" dt="2025-06-02T08:33:02.273" v="844" actId="478"/>
          <ac:picMkLst>
            <pc:docMk/>
            <pc:sldMk cId="1399322715" sldId="1855"/>
            <ac:picMk id="5" creationId="{CC2357BB-7024-D5D9-045D-2EC9BB247B13}"/>
          </ac:picMkLst>
        </pc:picChg>
        <pc:picChg chg="add mod">
          <ac:chgData name="JAW 政策・西谷" userId="c1db3151-4654-49d7-b08e-38e37406575b" providerId="ADAL" clId="{8312E3B4-0032-4E40-8F93-119CBEF2D08B}" dt="2025-06-02T08:33:20.517" v="846" actId="108"/>
          <ac:picMkLst>
            <pc:docMk/>
            <pc:sldMk cId="1399322715" sldId="1855"/>
            <ac:picMk id="8" creationId="{03655BAA-3A07-48F0-991D-A87E904089C3}"/>
          </ac:picMkLst>
        </pc:picChg>
      </pc:sldChg>
      <pc:sldChg chg="addSp modSp mod">
        <pc:chgData name="JAW 政策・西谷" userId="c1db3151-4654-49d7-b08e-38e37406575b" providerId="ADAL" clId="{8312E3B4-0032-4E40-8F93-119CBEF2D08B}" dt="2025-06-02T08:38:59.131" v="882" actId="108"/>
        <pc:sldMkLst>
          <pc:docMk/>
          <pc:sldMk cId="887083818" sldId="1861"/>
        </pc:sldMkLst>
        <pc:picChg chg="add mod">
          <ac:chgData name="JAW 政策・西谷" userId="c1db3151-4654-49d7-b08e-38e37406575b" providerId="ADAL" clId="{8312E3B4-0032-4E40-8F93-119CBEF2D08B}" dt="2025-06-02T08:26:45.505" v="830"/>
          <ac:picMkLst>
            <pc:docMk/>
            <pc:sldMk cId="887083818" sldId="1861"/>
            <ac:picMk id="5" creationId="{6F9953D3-2591-04DE-75D5-63D962101AF9}"/>
          </ac:picMkLst>
        </pc:picChg>
        <pc:picChg chg="add mod">
          <ac:chgData name="JAW 政策・西谷" userId="c1db3151-4654-49d7-b08e-38e37406575b" providerId="ADAL" clId="{8312E3B4-0032-4E40-8F93-119CBEF2D08B}" dt="2025-06-02T08:38:59.131" v="882" actId="108"/>
          <ac:picMkLst>
            <pc:docMk/>
            <pc:sldMk cId="887083818" sldId="1861"/>
            <ac:picMk id="13" creationId="{4C59197E-2598-198B-909D-DE6B52B89025}"/>
          </ac:picMkLst>
        </pc:picChg>
      </pc:sldChg>
      <pc:sldChg chg="modSp mod modNotesTx">
        <pc:chgData name="JAW 政策・西谷" userId="c1db3151-4654-49d7-b08e-38e37406575b" providerId="ADAL" clId="{8312E3B4-0032-4E40-8F93-119CBEF2D08B}" dt="2025-06-02T08:35:34.198" v="865" actId="6549"/>
        <pc:sldMkLst>
          <pc:docMk/>
          <pc:sldMk cId="1744051065" sldId="1879"/>
        </pc:sldMkLst>
        <pc:spChg chg="mod">
          <ac:chgData name="JAW 政策・西谷" userId="c1db3151-4654-49d7-b08e-38e37406575b" providerId="ADAL" clId="{8312E3B4-0032-4E40-8F93-119CBEF2D08B}" dt="2025-05-29T06:45:13.048" v="2" actId="20577"/>
          <ac:spMkLst>
            <pc:docMk/>
            <pc:sldMk cId="1744051065" sldId="1879"/>
            <ac:spMk id="53" creationId="{8368E35B-5668-4385-7E00-1BDEBB7282C5}"/>
          </ac:spMkLst>
        </pc:spChg>
      </pc:sldChg>
      <pc:sldChg chg="modNotesTx">
        <pc:chgData name="JAW 政策・西谷" userId="c1db3151-4654-49d7-b08e-38e37406575b" providerId="ADAL" clId="{8312E3B4-0032-4E40-8F93-119CBEF2D08B}" dt="2025-06-02T08:37:22.600" v="866" actId="20577"/>
        <pc:sldMkLst>
          <pc:docMk/>
          <pc:sldMk cId="7239373" sldId="1895"/>
        </pc:sldMkLst>
      </pc:sldChg>
      <pc:sldChg chg="modNotesTx">
        <pc:chgData name="JAW 政策・西谷" userId="c1db3151-4654-49d7-b08e-38e37406575b" providerId="ADAL" clId="{8312E3B4-0032-4E40-8F93-119CBEF2D08B}" dt="2025-06-02T08:34:24.742" v="847" actId="6549"/>
        <pc:sldMkLst>
          <pc:docMk/>
          <pc:sldMk cId="2384044886" sldId="1904"/>
        </pc:sldMkLst>
      </pc:sldChg>
      <pc:sldChg chg="modNotesTx">
        <pc:chgData name="JAW 政策・西谷" userId="c1db3151-4654-49d7-b08e-38e37406575b" providerId="ADAL" clId="{8312E3B4-0032-4E40-8F93-119CBEF2D08B}" dt="2025-06-02T08:34:35.649" v="848" actId="6549"/>
        <pc:sldMkLst>
          <pc:docMk/>
          <pc:sldMk cId="949209810" sldId="1905"/>
        </pc:sldMkLst>
      </pc:sldChg>
      <pc:sldChg chg="modNotesTx">
        <pc:chgData name="JAW 政策・西谷" userId="c1db3151-4654-49d7-b08e-38e37406575b" providerId="ADAL" clId="{8312E3B4-0032-4E40-8F93-119CBEF2D08B}" dt="2025-06-02T08:47:42.040" v="884" actId="6549"/>
        <pc:sldMkLst>
          <pc:docMk/>
          <pc:sldMk cId="3964100122" sldId="1939"/>
        </pc:sldMkLst>
      </pc:sldChg>
      <pc:sldChg chg="modNotesTx">
        <pc:chgData name="JAW 政策・西谷" userId="c1db3151-4654-49d7-b08e-38e37406575b" providerId="ADAL" clId="{8312E3B4-0032-4E40-8F93-119CBEF2D08B}" dt="2025-06-02T08:34:40.472" v="849" actId="6549"/>
        <pc:sldMkLst>
          <pc:docMk/>
          <pc:sldMk cId="1718326454" sldId="1943"/>
        </pc:sldMkLst>
      </pc:sldChg>
      <pc:sldChg chg="modNotesTx">
        <pc:chgData name="JAW 政策・西谷" userId="c1db3151-4654-49d7-b08e-38e37406575b" providerId="ADAL" clId="{8312E3B4-0032-4E40-8F93-119CBEF2D08B}" dt="2025-06-02T08:34:43.623" v="850" actId="6549"/>
        <pc:sldMkLst>
          <pc:docMk/>
          <pc:sldMk cId="3526299867" sldId="1944"/>
        </pc:sldMkLst>
      </pc:sldChg>
      <pc:sldChg chg="modNotesTx">
        <pc:chgData name="JAW 政策・西谷" userId="c1db3151-4654-49d7-b08e-38e37406575b" providerId="ADAL" clId="{8312E3B4-0032-4E40-8F93-119CBEF2D08B}" dt="2025-06-02T08:34:46.017" v="851" actId="6549"/>
        <pc:sldMkLst>
          <pc:docMk/>
          <pc:sldMk cId="1438442649" sldId="1945"/>
        </pc:sldMkLst>
      </pc:sldChg>
      <pc:sldChg chg="modNotesTx">
        <pc:chgData name="JAW 政策・西谷" userId="c1db3151-4654-49d7-b08e-38e37406575b" providerId="ADAL" clId="{8312E3B4-0032-4E40-8F93-119CBEF2D08B}" dt="2025-06-02T08:34:49.153" v="852" actId="6549"/>
        <pc:sldMkLst>
          <pc:docMk/>
          <pc:sldMk cId="839344108" sldId="1946"/>
        </pc:sldMkLst>
      </pc:sldChg>
      <pc:sldChg chg="modNotesTx">
        <pc:chgData name="JAW 政策・西谷" userId="c1db3151-4654-49d7-b08e-38e37406575b" providerId="ADAL" clId="{8312E3B4-0032-4E40-8F93-119CBEF2D08B}" dt="2025-06-02T08:34:57.697" v="854" actId="6549"/>
        <pc:sldMkLst>
          <pc:docMk/>
          <pc:sldMk cId="2394245039" sldId="1947"/>
        </pc:sldMkLst>
      </pc:sldChg>
      <pc:sldChg chg="modNotesTx">
        <pc:chgData name="JAW 政策・西谷" userId="c1db3151-4654-49d7-b08e-38e37406575b" providerId="ADAL" clId="{8312E3B4-0032-4E40-8F93-119CBEF2D08B}" dt="2025-06-02T08:35:04.163" v="856" actId="6549"/>
        <pc:sldMkLst>
          <pc:docMk/>
          <pc:sldMk cId="1523055691" sldId="1948"/>
        </pc:sldMkLst>
      </pc:sldChg>
      <pc:sldChg chg="modNotesTx">
        <pc:chgData name="JAW 政策・西谷" userId="c1db3151-4654-49d7-b08e-38e37406575b" providerId="ADAL" clId="{8312E3B4-0032-4E40-8F93-119CBEF2D08B}" dt="2025-06-02T08:35:08.530" v="857" actId="6549"/>
        <pc:sldMkLst>
          <pc:docMk/>
          <pc:sldMk cId="1299109705" sldId="1949"/>
        </pc:sldMkLst>
      </pc:sldChg>
      <pc:sldChg chg="modNotesTx">
        <pc:chgData name="JAW 政策・西谷" userId="c1db3151-4654-49d7-b08e-38e37406575b" providerId="ADAL" clId="{8312E3B4-0032-4E40-8F93-119CBEF2D08B}" dt="2025-06-02T08:35:16.260" v="859" actId="6549"/>
        <pc:sldMkLst>
          <pc:docMk/>
          <pc:sldMk cId="2262896579" sldId="1950"/>
        </pc:sldMkLst>
      </pc:sldChg>
      <pc:sldChg chg="modNotesTx">
        <pc:chgData name="JAW 政策・西谷" userId="c1db3151-4654-49d7-b08e-38e37406575b" providerId="ADAL" clId="{8312E3B4-0032-4E40-8F93-119CBEF2D08B}" dt="2025-06-02T08:35:19.125" v="860" actId="6549"/>
        <pc:sldMkLst>
          <pc:docMk/>
          <pc:sldMk cId="638891896" sldId="1951"/>
        </pc:sldMkLst>
      </pc:sldChg>
      <pc:sldChg chg="modNotesTx">
        <pc:chgData name="JAW 政策・西谷" userId="c1db3151-4654-49d7-b08e-38e37406575b" providerId="ADAL" clId="{8312E3B4-0032-4E40-8F93-119CBEF2D08B}" dt="2025-06-02T08:35:25.029" v="862" actId="6549"/>
        <pc:sldMkLst>
          <pc:docMk/>
          <pc:sldMk cId="3283086642" sldId="1952"/>
        </pc:sldMkLst>
      </pc:sldChg>
      <pc:sldChg chg="modNotesTx">
        <pc:chgData name="JAW 政策・西谷" userId="c1db3151-4654-49d7-b08e-38e37406575b" providerId="ADAL" clId="{8312E3B4-0032-4E40-8F93-119CBEF2D08B}" dt="2025-06-02T08:35:28.214" v="863" actId="6549"/>
        <pc:sldMkLst>
          <pc:docMk/>
          <pc:sldMk cId="1149475096" sldId="1953"/>
        </pc:sldMkLst>
      </pc:sldChg>
      <pc:sldChg chg="modNotesTx">
        <pc:chgData name="JAW 政策・西谷" userId="c1db3151-4654-49d7-b08e-38e37406575b" providerId="ADAL" clId="{8312E3B4-0032-4E40-8F93-119CBEF2D08B}" dt="2025-06-02T08:37:30.052" v="869" actId="6549"/>
        <pc:sldMkLst>
          <pc:docMk/>
          <pc:sldMk cId="2269827382" sldId="1954"/>
        </pc:sldMkLst>
      </pc:sldChg>
      <pc:sldChg chg="modNotesTx">
        <pc:chgData name="JAW 政策・西谷" userId="c1db3151-4654-49d7-b08e-38e37406575b" providerId="ADAL" clId="{8312E3B4-0032-4E40-8F93-119CBEF2D08B}" dt="2025-06-02T08:37:51.878" v="872" actId="20577"/>
        <pc:sldMkLst>
          <pc:docMk/>
          <pc:sldMk cId="856863299" sldId="1955"/>
        </pc:sldMkLst>
      </pc:sldChg>
      <pc:sldChg chg="modSp mod modNotesTx">
        <pc:chgData name="JAW 政策・西谷" userId="c1db3151-4654-49d7-b08e-38e37406575b" providerId="ADAL" clId="{8312E3B4-0032-4E40-8F93-119CBEF2D08B}" dt="2025-06-02T08:37:25.846" v="868" actId="20577"/>
        <pc:sldMkLst>
          <pc:docMk/>
          <pc:sldMk cId="3856040351" sldId="1957"/>
        </pc:sldMkLst>
        <pc:picChg chg="mod">
          <ac:chgData name="JAW 政策・西谷" userId="c1db3151-4654-49d7-b08e-38e37406575b" providerId="ADAL" clId="{8312E3B4-0032-4E40-8F93-119CBEF2D08B}" dt="2025-06-02T08:20:35.978" v="825" actId="207"/>
          <ac:picMkLst>
            <pc:docMk/>
            <pc:sldMk cId="3856040351" sldId="1957"/>
            <ac:picMk id="15" creationId="{1A7771F4-CFDE-1D77-EE01-049F64300C4C}"/>
          </ac:picMkLst>
        </pc:picChg>
      </pc:sldChg>
      <pc:sldChg chg="modNotesTx">
        <pc:chgData name="JAW 政策・西谷" userId="c1db3151-4654-49d7-b08e-38e37406575b" providerId="ADAL" clId="{8312E3B4-0032-4E40-8F93-119CBEF2D08B}" dt="2025-06-02T08:38:07.941" v="873" actId="6549"/>
        <pc:sldMkLst>
          <pc:docMk/>
          <pc:sldMk cId="3401372738" sldId="1959"/>
        </pc:sldMkLst>
      </pc:sldChg>
      <pc:sldChg chg="modNotesTx">
        <pc:chgData name="JAW 政策・西谷" userId="c1db3151-4654-49d7-b08e-38e37406575b" providerId="ADAL" clId="{8312E3B4-0032-4E40-8F93-119CBEF2D08B}" dt="2025-06-02T08:38:13.473" v="874" actId="6549"/>
        <pc:sldMkLst>
          <pc:docMk/>
          <pc:sldMk cId="3247120357" sldId="1962"/>
        </pc:sldMkLst>
      </pc:sldChg>
      <pc:sldChg chg="modNotesTx">
        <pc:chgData name="JAW 政策・西谷" userId="c1db3151-4654-49d7-b08e-38e37406575b" providerId="ADAL" clId="{8312E3B4-0032-4E40-8F93-119CBEF2D08B}" dt="2025-06-02T08:38:19.399" v="875" actId="6549"/>
        <pc:sldMkLst>
          <pc:docMk/>
          <pc:sldMk cId="685233813" sldId="1965"/>
        </pc:sldMkLst>
      </pc:sldChg>
      <pc:sldChg chg="addSp delSp modSp mod">
        <pc:chgData name="JAW 政策・西谷" userId="c1db3151-4654-49d7-b08e-38e37406575b" providerId="ADAL" clId="{8312E3B4-0032-4E40-8F93-119CBEF2D08B}" dt="2025-06-02T08:39:04.045" v="883"/>
        <pc:sldMkLst>
          <pc:docMk/>
          <pc:sldMk cId="2748453620" sldId="1980"/>
        </pc:sldMkLst>
        <pc:spChg chg="add del">
          <ac:chgData name="JAW 政策・西谷" userId="c1db3151-4654-49d7-b08e-38e37406575b" providerId="ADAL" clId="{8312E3B4-0032-4E40-8F93-119CBEF2D08B}" dt="2025-06-02T08:38:33.356" v="877" actId="22"/>
          <ac:spMkLst>
            <pc:docMk/>
            <pc:sldMk cId="2748453620" sldId="1980"/>
            <ac:spMk id="8" creationId="{9CEC8AAA-0AA3-0DA9-A220-A3C9238D7709}"/>
          </ac:spMkLst>
        </pc:spChg>
        <pc:picChg chg="add del mod">
          <ac:chgData name="JAW 政策・西谷" userId="c1db3151-4654-49d7-b08e-38e37406575b" providerId="ADAL" clId="{8312E3B4-0032-4E40-8F93-119CBEF2D08B}" dt="2025-06-02T08:38:45.520" v="881" actId="478"/>
          <ac:picMkLst>
            <pc:docMk/>
            <pc:sldMk cId="2748453620" sldId="1980"/>
            <ac:picMk id="13" creationId="{5DF83745-62C6-5FB3-C8E6-A15209D47132}"/>
          </ac:picMkLst>
        </pc:picChg>
        <pc:picChg chg="add mod">
          <ac:chgData name="JAW 政策・西谷" userId="c1db3151-4654-49d7-b08e-38e37406575b" providerId="ADAL" clId="{8312E3B4-0032-4E40-8F93-119CBEF2D08B}" dt="2025-06-02T08:39:04.045" v="883"/>
          <ac:picMkLst>
            <pc:docMk/>
            <pc:sldMk cId="2748453620" sldId="1980"/>
            <ac:picMk id="14" creationId="{CBBCB399-D500-2034-6CF2-440B68479979}"/>
          </ac:picMkLst>
        </pc:picChg>
      </pc:sldChg>
    </pc:docChg>
  </pc:docChgLst>
  <pc:docChgLst>
    <pc:chgData name="ゲスト ユーザー" userId="S::urn:spo:anon#fcf594803698d939f6d57bc64a542d19f3a29bb1001ea45aefd62bc22c1d36b9::" providerId="AD" clId="Web-{8A6A154F-F5A6-9DAD-6AE1-B50A3D469E52}"/>
    <pc:docChg chg="mod modSld">
      <pc:chgData name="ゲスト ユーザー" userId="S::urn:spo:anon#fcf594803698d939f6d57bc64a542d19f3a29bb1001ea45aefd62bc22c1d36b9::" providerId="AD" clId="Web-{8A6A154F-F5A6-9DAD-6AE1-B50A3D469E52}" dt="2025-05-29T06:58:48.500" v="697"/>
      <pc:docMkLst>
        <pc:docMk/>
      </pc:docMkLst>
      <pc:sldChg chg="addSp delSp modSp">
        <pc:chgData name="ゲスト ユーザー" userId="S::urn:spo:anon#fcf594803698d939f6d57bc64a542d19f3a29bb1001ea45aefd62bc22c1d36b9::" providerId="AD" clId="Web-{8A6A154F-F5A6-9DAD-6AE1-B50A3D469E52}" dt="2025-05-29T06:58:21.748" v="696" actId="1076"/>
        <pc:sldMkLst>
          <pc:docMk/>
          <pc:sldMk cId="4250245342" sldId="1516"/>
        </pc:sldMkLst>
        <pc:spChg chg="mod">
          <ac:chgData name="ゲスト ユーザー" userId="S::urn:spo:anon#fcf594803698d939f6d57bc64a542d19f3a29bb1001ea45aefd62bc22c1d36b9::" providerId="AD" clId="Web-{8A6A154F-F5A6-9DAD-6AE1-B50A3D469E52}" dt="2025-05-29T06:58:21.670" v="695" actId="1076"/>
          <ac:spMkLst>
            <pc:docMk/>
            <pc:sldMk cId="4250245342" sldId="1516"/>
            <ac:spMk id="10" creationId="{539006B9-D9AD-2584-2648-782819B0C96E}"/>
          </ac:spMkLst>
        </pc:spChg>
        <pc:spChg chg="mod">
          <ac:chgData name="ゲスト ユーザー" userId="S::urn:spo:anon#fcf594803698d939f6d57bc64a542d19f3a29bb1001ea45aefd62bc22c1d36b9::" providerId="AD" clId="Web-{8A6A154F-F5A6-9DAD-6AE1-B50A3D469E52}" dt="2025-05-29T06:58:21.748" v="696" actId="1076"/>
          <ac:spMkLst>
            <pc:docMk/>
            <pc:sldMk cId="4250245342" sldId="1516"/>
            <ac:spMk id="15" creationId="{0B6892D2-F1FA-5821-438E-E657B19D2DC4}"/>
          </ac:spMkLst>
        </pc:spChg>
        <pc:graphicFrameChg chg="mod modGraphic">
          <ac:chgData name="ゲスト ユーザー" userId="S::urn:spo:anon#fcf594803698d939f6d57bc64a542d19f3a29bb1001ea45aefd62bc22c1d36b9::" providerId="AD" clId="Web-{8A6A154F-F5A6-9DAD-6AE1-B50A3D469E52}" dt="2025-05-29T06:58:21.467" v="693" actId="1076"/>
          <ac:graphicFrameMkLst>
            <pc:docMk/>
            <pc:sldMk cId="4250245342" sldId="1516"/>
            <ac:graphicFrameMk id="5" creationId="{E918F795-FFD6-3EE1-4E34-B39002835117}"/>
          </ac:graphicFrameMkLst>
        </pc:graphicFrameChg>
        <pc:graphicFrameChg chg="mod modGraphic">
          <ac:chgData name="ゲスト ユーザー" userId="S::urn:spo:anon#fcf594803698d939f6d57bc64a542d19f3a29bb1001ea45aefd62bc22c1d36b9::" providerId="AD" clId="Web-{8A6A154F-F5A6-9DAD-6AE1-B50A3D469E52}" dt="2025-05-29T06:58:21.576" v="694" actId="1076"/>
          <ac:graphicFrameMkLst>
            <pc:docMk/>
            <pc:sldMk cId="4250245342" sldId="1516"/>
            <ac:graphicFrameMk id="9" creationId="{0476BA88-C8E8-7E3C-55B1-8763361CE74E}"/>
          </ac:graphicFrameMkLst>
        </pc:graphicFrameChg>
      </pc:sldChg>
      <pc:sldChg chg="modSp">
        <pc:chgData name="ゲスト ユーザー" userId="S::urn:spo:anon#fcf594803698d939f6d57bc64a542d19f3a29bb1001ea45aefd62bc22c1d36b9::" providerId="AD" clId="Web-{8A6A154F-F5A6-9DAD-6AE1-B50A3D469E52}" dt="2025-05-29T04:26:18.776" v="4" actId="20577"/>
        <pc:sldMkLst>
          <pc:docMk/>
          <pc:sldMk cId="1721420578" sldId="1739"/>
        </pc:sldMkLst>
        <pc:spChg chg="mod">
          <ac:chgData name="ゲスト ユーザー" userId="S::urn:spo:anon#fcf594803698d939f6d57bc64a542d19f3a29bb1001ea45aefd62bc22c1d36b9::" providerId="AD" clId="Web-{8A6A154F-F5A6-9DAD-6AE1-B50A3D469E52}" dt="2025-05-29T04:26:18.776" v="4" actId="20577"/>
          <ac:spMkLst>
            <pc:docMk/>
            <pc:sldMk cId="1721420578" sldId="1739"/>
            <ac:spMk id="4" creationId="{8448B622-1DD4-4C55-4AB5-9FCD1436E7C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JAW2024NAS01\ewk\0_01&#25919;&#31574;&#23616;\01_&#35201;&#26395;&#27963;&#21205;&#65288;&#33258;&#21205;&#36554;&#38306;&#20418;&#35576;&#31246;&#12539;&#35215;&#21046;&#32233;&#21644;&#65289;\01_&#31246;&#21046;&#25913;&#27491;&#35201;&#35531;&#27963;&#21205;&#12539;&#35201;&#35531;&#26360;\R8&#24180;&#24230;&#35201;&#26395;&#27963;&#21205;\&#12487;&#12540;&#12479;\PPT&#29992;&#12487;&#12540;&#12479;_&#12304;R8&#29992;&#12362;&#12398;&#12305;%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oleObject" Target="file:///\\JAW2024NAS01\ewk\0_01&#25919;&#31574;&#23616;\01_&#35201;&#26395;&#27963;&#21205;&#65288;&#33258;&#21205;&#36554;&#38306;&#20418;&#35576;&#31246;&#12539;&#35215;&#21046;&#32233;&#21644;&#65289;\01_&#31246;&#21046;&#25913;&#27491;&#35201;&#35531;&#27963;&#21205;&#12539;&#35201;&#35531;&#26360;\R8&#24180;&#24230;&#35201;&#26395;&#27963;&#21205;\&#12487;&#12540;&#12479;\PPT&#29992;&#12487;&#12540;&#12479;_&#12304;R8&#29992;&#12362;&#12398;&#12305;%20-.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file:///\\JAW2024NAS01\ewk\0_01&#25919;&#31574;&#23616;\01_&#35201;&#26395;&#27963;&#21205;&#65288;&#33258;&#21205;&#36554;&#38306;&#20418;&#35576;&#31246;&#12539;&#35215;&#21046;&#32233;&#21644;&#65289;\01_&#31246;&#21046;&#25913;&#27491;&#35201;&#35531;&#27963;&#21205;&#12539;&#35201;&#35531;&#26360;\R8&#24180;&#24230;&#35201;&#26395;&#27963;&#21205;\&#12487;&#12540;&#12479;\PPT&#29992;&#12487;&#12540;&#12479;_&#12304;R8&#29992;&#12362;&#12398;&#12305;%20-.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oleObject" Target="file:///\\JAW2024NAS01\ewk\0_01&#25919;&#31574;&#23616;\01_&#35201;&#26395;&#27963;&#21205;&#65288;&#33258;&#21205;&#36554;&#38306;&#20418;&#35576;&#31246;&#12539;&#35215;&#21046;&#32233;&#21644;&#65289;\01_&#31246;&#21046;&#25913;&#27491;&#35201;&#35531;&#27963;&#21205;&#12539;&#35201;&#35531;&#26360;\R8&#24180;&#24230;&#35201;&#26395;&#27963;&#21205;\&#12487;&#12540;&#12479;\PPT&#29992;&#12487;&#12540;&#12479;_&#12304;R8&#29992;&#12362;&#12398;&#12305;%20-.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435669130144446E-2"/>
          <c:y val="2.8123998447442549E-2"/>
          <c:w val="0.9027032160445182"/>
          <c:h val="0.86191539528209338"/>
        </c:manualLayout>
      </c:layout>
      <c:barChart>
        <c:barDir val="col"/>
        <c:grouping val="clustered"/>
        <c:varyColors val="0"/>
        <c:ser>
          <c:idx val="0"/>
          <c:order val="0"/>
          <c:tx>
            <c:strRef>
              <c:f>都道府県別の税負担!$D$30</c:f>
              <c:strCache>
                <c:ptCount val="1"/>
                <c:pt idx="0">
                  <c:v>負担額(万円)</c:v>
                </c:pt>
              </c:strCache>
            </c:strRef>
          </c:tx>
          <c:spPr>
            <a:solidFill>
              <a:schemeClr val="accent1"/>
            </a:solidFill>
            <a:ln>
              <a:noFill/>
            </a:ln>
            <a:effectLst/>
          </c:spPr>
          <c:invertIfNegative val="0"/>
          <c:cat>
            <c:strRef>
              <c:f>都道府県別の税負担!$C$31:$C$77</c:f>
              <c:strCache>
                <c:ptCount val="47"/>
                <c:pt idx="0">
                  <c:v>群馬</c:v>
                </c:pt>
                <c:pt idx="1">
                  <c:v>沖縄</c:v>
                </c:pt>
                <c:pt idx="2">
                  <c:v>福井</c:v>
                </c:pt>
                <c:pt idx="3">
                  <c:v>佐賀</c:v>
                </c:pt>
                <c:pt idx="4">
                  <c:v>山形</c:v>
                </c:pt>
                <c:pt idx="5">
                  <c:v>富山</c:v>
                </c:pt>
                <c:pt idx="6">
                  <c:v>福島</c:v>
                </c:pt>
                <c:pt idx="7">
                  <c:v>栃木</c:v>
                </c:pt>
                <c:pt idx="8">
                  <c:v>山梨</c:v>
                </c:pt>
                <c:pt idx="9">
                  <c:v>新潟</c:v>
                </c:pt>
                <c:pt idx="10">
                  <c:v>長野</c:v>
                </c:pt>
                <c:pt idx="11">
                  <c:v>石川</c:v>
                </c:pt>
                <c:pt idx="12">
                  <c:v>鳥取</c:v>
                </c:pt>
                <c:pt idx="13">
                  <c:v>岐阜</c:v>
                </c:pt>
                <c:pt idx="14">
                  <c:v>宮崎</c:v>
                </c:pt>
                <c:pt idx="15">
                  <c:v>岡山</c:v>
                </c:pt>
                <c:pt idx="16">
                  <c:v>三重</c:v>
                </c:pt>
                <c:pt idx="17">
                  <c:v>大分</c:v>
                </c:pt>
                <c:pt idx="18">
                  <c:v>茨城</c:v>
                </c:pt>
                <c:pt idx="19">
                  <c:v>熊本</c:v>
                </c:pt>
                <c:pt idx="20">
                  <c:v>徳島</c:v>
                </c:pt>
                <c:pt idx="21">
                  <c:v>島根</c:v>
                </c:pt>
                <c:pt idx="22">
                  <c:v>岩手</c:v>
                </c:pt>
                <c:pt idx="23">
                  <c:v>鹿児島</c:v>
                </c:pt>
                <c:pt idx="24">
                  <c:v>和歌山</c:v>
                </c:pt>
                <c:pt idx="25">
                  <c:v>静岡</c:v>
                </c:pt>
                <c:pt idx="26">
                  <c:v>青森</c:v>
                </c:pt>
                <c:pt idx="27">
                  <c:v>秋田</c:v>
                </c:pt>
                <c:pt idx="28">
                  <c:v>滋賀</c:v>
                </c:pt>
                <c:pt idx="29">
                  <c:v>宮城</c:v>
                </c:pt>
                <c:pt idx="30">
                  <c:v>山口</c:v>
                </c:pt>
                <c:pt idx="31">
                  <c:v>香川</c:v>
                </c:pt>
                <c:pt idx="32">
                  <c:v>高知</c:v>
                </c:pt>
                <c:pt idx="33">
                  <c:v>愛媛</c:v>
                </c:pt>
                <c:pt idx="34">
                  <c:v>愛知</c:v>
                </c:pt>
                <c:pt idx="35">
                  <c:v>福岡</c:v>
                </c:pt>
                <c:pt idx="36">
                  <c:v>広島</c:v>
                </c:pt>
                <c:pt idx="37">
                  <c:v>北海道</c:v>
                </c:pt>
                <c:pt idx="38">
                  <c:v>長崎</c:v>
                </c:pt>
                <c:pt idx="39">
                  <c:v>奈良</c:v>
                </c:pt>
                <c:pt idx="40">
                  <c:v>兵庫</c:v>
                </c:pt>
                <c:pt idx="41">
                  <c:v>埼玉</c:v>
                </c:pt>
                <c:pt idx="42">
                  <c:v>千葉</c:v>
                </c:pt>
                <c:pt idx="43">
                  <c:v>京都</c:v>
                </c:pt>
                <c:pt idx="44">
                  <c:v>大阪</c:v>
                </c:pt>
                <c:pt idx="45">
                  <c:v>神奈川</c:v>
                </c:pt>
                <c:pt idx="46">
                  <c:v>東京</c:v>
                </c:pt>
              </c:strCache>
            </c:strRef>
          </c:cat>
          <c:val>
            <c:numRef>
              <c:f>都道府県別の税負担!$D$31:$D$77</c:f>
              <c:numCache>
                <c:formatCode>0.0_ </c:formatCode>
                <c:ptCount val="47"/>
                <c:pt idx="0">
                  <c:v>22.623370000000001</c:v>
                </c:pt>
                <c:pt idx="1">
                  <c:v>18.495647692307692</c:v>
                </c:pt>
                <c:pt idx="2">
                  <c:v>24.234188461538462</c:v>
                </c:pt>
                <c:pt idx="3">
                  <c:v>21.285815384615386</c:v>
                </c:pt>
                <c:pt idx="4">
                  <c:v>23.356867692307695</c:v>
                </c:pt>
                <c:pt idx="5">
                  <c:v>23.428779230769234</c:v>
                </c:pt>
                <c:pt idx="6">
                  <c:v>21.875489999999999</c:v>
                </c:pt>
                <c:pt idx="7">
                  <c:v>22.292576923076926</c:v>
                </c:pt>
                <c:pt idx="8">
                  <c:v>21.602226153846154</c:v>
                </c:pt>
                <c:pt idx="9">
                  <c:v>21.645373076923075</c:v>
                </c:pt>
                <c:pt idx="10">
                  <c:v>22.163136153846153</c:v>
                </c:pt>
                <c:pt idx="11">
                  <c:v>20.883110769230768</c:v>
                </c:pt>
                <c:pt idx="12">
                  <c:v>20.638611538461539</c:v>
                </c:pt>
                <c:pt idx="13">
                  <c:v>22.738428461538462</c:v>
                </c:pt>
                <c:pt idx="14">
                  <c:v>18.308677692307693</c:v>
                </c:pt>
                <c:pt idx="15">
                  <c:v>19.200380769230769</c:v>
                </c:pt>
                <c:pt idx="16">
                  <c:v>20.437259230769232</c:v>
                </c:pt>
                <c:pt idx="17">
                  <c:v>18.208001538461538</c:v>
                </c:pt>
                <c:pt idx="18">
                  <c:v>21.861107692307694</c:v>
                </c:pt>
                <c:pt idx="19">
                  <c:v>18.538794615384614</c:v>
                </c:pt>
                <c:pt idx="20">
                  <c:v>19.301056923076924</c:v>
                </c:pt>
                <c:pt idx="21">
                  <c:v>19.948260769230771</c:v>
                </c:pt>
                <c:pt idx="22">
                  <c:v>19.775673076923077</c:v>
                </c:pt>
                <c:pt idx="23">
                  <c:v>16.999887692307691</c:v>
                </c:pt>
                <c:pt idx="24">
                  <c:v>17.546415384615386</c:v>
                </c:pt>
                <c:pt idx="25">
                  <c:v>19.45926230769231</c:v>
                </c:pt>
                <c:pt idx="26">
                  <c:v>17.416974615384618</c:v>
                </c:pt>
                <c:pt idx="27">
                  <c:v>19.603085384615387</c:v>
                </c:pt>
                <c:pt idx="28">
                  <c:v>19.07094</c:v>
                </c:pt>
                <c:pt idx="29">
                  <c:v>17.905973076923079</c:v>
                </c:pt>
                <c:pt idx="30">
                  <c:v>17.747767692307693</c:v>
                </c:pt>
                <c:pt idx="31">
                  <c:v>18.941499230769232</c:v>
                </c:pt>
                <c:pt idx="32">
                  <c:v>16.208860769230771</c:v>
                </c:pt>
                <c:pt idx="33">
                  <c:v>16.237625384615384</c:v>
                </c:pt>
                <c:pt idx="34">
                  <c:v>17.517650769230769</c:v>
                </c:pt>
                <c:pt idx="35">
                  <c:v>14.943217692307693</c:v>
                </c:pt>
                <c:pt idx="36">
                  <c:v>15.662333076923078</c:v>
                </c:pt>
                <c:pt idx="37">
                  <c:v>14.224102307692307</c:v>
                </c:pt>
                <c:pt idx="38">
                  <c:v>15.83492076923077</c:v>
                </c:pt>
                <c:pt idx="39">
                  <c:v>15.317157692307692</c:v>
                </c:pt>
                <c:pt idx="40">
                  <c:v>12.728342307692309</c:v>
                </c:pt>
                <c:pt idx="41">
                  <c:v>13.289252307692308</c:v>
                </c:pt>
                <c:pt idx="42">
                  <c:v>13.375546153846155</c:v>
                </c:pt>
                <c:pt idx="43">
                  <c:v>11.34764076923077</c:v>
                </c:pt>
                <c:pt idx="44">
                  <c:v>8.8595015384615383</c:v>
                </c:pt>
                <c:pt idx="45">
                  <c:v>9.6361461538461555</c:v>
                </c:pt>
                <c:pt idx="46">
                  <c:v>5.8967461538461539</c:v>
                </c:pt>
              </c:numCache>
            </c:numRef>
          </c:val>
          <c:extLst>
            <c:ext xmlns:c16="http://schemas.microsoft.com/office/drawing/2014/chart" uri="{C3380CC4-5D6E-409C-BE32-E72D297353CC}">
              <c16:uniqueId val="{00000000-C778-48D4-9F9A-AD64A28FD838}"/>
            </c:ext>
          </c:extLst>
        </c:ser>
        <c:dLbls>
          <c:showLegendKey val="0"/>
          <c:showVal val="0"/>
          <c:showCatName val="0"/>
          <c:showSerName val="0"/>
          <c:showPercent val="0"/>
          <c:showBubbleSize val="0"/>
        </c:dLbls>
        <c:gapWidth val="219"/>
        <c:overlap val="-27"/>
        <c:axId val="1435085392"/>
        <c:axId val="1435086832"/>
      </c:barChart>
      <c:lineChart>
        <c:grouping val="standard"/>
        <c:varyColors val="0"/>
        <c:ser>
          <c:idx val="1"/>
          <c:order val="1"/>
          <c:tx>
            <c:strRef>
              <c:f>都道府県別の税負担!$F$30</c:f>
              <c:strCache>
                <c:ptCount val="1"/>
                <c:pt idx="0">
                  <c:v>負担率</c:v>
                </c:pt>
              </c:strCache>
            </c:strRef>
          </c:tx>
          <c:spPr>
            <a:ln w="28575" cap="rnd">
              <a:solidFill>
                <a:schemeClr val="accent6">
                  <a:lumMod val="75000"/>
                </a:schemeClr>
              </a:solidFill>
              <a:round/>
            </a:ln>
            <a:effectLst/>
          </c:spPr>
          <c:marker>
            <c:symbol val="none"/>
          </c:marker>
          <c:dLbls>
            <c:dLbl>
              <c:idx val="0"/>
              <c:layout>
                <c:manualLayout>
                  <c:x val="2.0362764131849929E-2"/>
                  <c:y val="-3.0303717216209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78-48D4-9F9A-AD64A28FD838}"/>
                </c:ext>
              </c:extLst>
            </c:dLbl>
            <c:dLbl>
              <c:idx val="46"/>
              <c:layout>
                <c:manualLayout>
                  <c:x val="-4.2180011415974959E-2"/>
                  <c:y val="-0.17424627457156239"/>
                </c:manualLayout>
              </c:layout>
              <c:spPr>
                <a:noFill/>
                <a:ln>
                  <a:noFill/>
                </a:ln>
                <a:effectLst/>
              </c:spPr>
              <c:txPr>
                <a:bodyPr rot="0" spcFirstLastPara="1" vertOverflow="ellipsis" vert="horz" wrap="square" lIns="38100" tIns="19050" rIns="38100" bIns="19050" anchor="ctr" anchorCtr="1">
                  <a:noAutofit/>
                </a:bodyPr>
                <a:lstStyle/>
                <a:p>
                  <a:pPr>
                    <a:defRPr lang="ja-JP" sz="12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5.8303014422059402E-2"/>
                      <c:h val="7.3423480926752882E-2"/>
                    </c:manualLayout>
                  </c15:layout>
                </c:ext>
                <c:ext xmlns:c16="http://schemas.microsoft.com/office/drawing/2014/chart" uri="{C3380CC4-5D6E-409C-BE32-E72D297353CC}">
                  <c16:uniqueId val="{00000002-C778-48D4-9F9A-AD64A28FD838}"/>
                </c:ext>
              </c:extLst>
            </c:dLbl>
            <c:spPr>
              <a:noFill/>
              <a:ln>
                <a:noFill/>
              </a:ln>
              <a:effectLst/>
            </c:spPr>
            <c:txPr>
              <a:bodyPr rot="0" spcFirstLastPara="1" vertOverflow="ellipsis" vert="horz" wrap="square" lIns="38100" tIns="19050" rIns="38100" bIns="19050" anchor="ctr" anchorCtr="1">
                <a:spAutoFit/>
              </a:bodyPr>
              <a:lstStyle/>
              <a:p>
                <a:pPr>
                  <a:defRPr lang="ja-JP" sz="12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都道府県別の税負担!$C$31:$C$77</c:f>
              <c:strCache>
                <c:ptCount val="47"/>
                <c:pt idx="0">
                  <c:v>群馬</c:v>
                </c:pt>
                <c:pt idx="1">
                  <c:v>沖縄</c:v>
                </c:pt>
                <c:pt idx="2">
                  <c:v>福井</c:v>
                </c:pt>
                <c:pt idx="3">
                  <c:v>佐賀</c:v>
                </c:pt>
                <c:pt idx="4">
                  <c:v>山形</c:v>
                </c:pt>
                <c:pt idx="5">
                  <c:v>富山</c:v>
                </c:pt>
                <c:pt idx="6">
                  <c:v>福島</c:v>
                </c:pt>
                <c:pt idx="7">
                  <c:v>栃木</c:v>
                </c:pt>
                <c:pt idx="8">
                  <c:v>山梨</c:v>
                </c:pt>
                <c:pt idx="9">
                  <c:v>新潟</c:v>
                </c:pt>
                <c:pt idx="10">
                  <c:v>長野</c:v>
                </c:pt>
                <c:pt idx="11">
                  <c:v>石川</c:v>
                </c:pt>
                <c:pt idx="12">
                  <c:v>鳥取</c:v>
                </c:pt>
                <c:pt idx="13">
                  <c:v>岐阜</c:v>
                </c:pt>
                <c:pt idx="14">
                  <c:v>宮崎</c:v>
                </c:pt>
                <c:pt idx="15">
                  <c:v>岡山</c:v>
                </c:pt>
                <c:pt idx="16">
                  <c:v>三重</c:v>
                </c:pt>
                <c:pt idx="17">
                  <c:v>大分</c:v>
                </c:pt>
                <c:pt idx="18">
                  <c:v>茨城</c:v>
                </c:pt>
                <c:pt idx="19">
                  <c:v>熊本</c:v>
                </c:pt>
                <c:pt idx="20">
                  <c:v>徳島</c:v>
                </c:pt>
                <c:pt idx="21">
                  <c:v>島根</c:v>
                </c:pt>
                <c:pt idx="22">
                  <c:v>岩手</c:v>
                </c:pt>
                <c:pt idx="23">
                  <c:v>鹿児島</c:v>
                </c:pt>
                <c:pt idx="24">
                  <c:v>和歌山</c:v>
                </c:pt>
                <c:pt idx="25">
                  <c:v>静岡</c:v>
                </c:pt>
                <c:pt idx="26">
                  <c:v>青森</c:v>
                </c:pt>
                <c:pt idx="27">
                  <c:v>秋田</c:v>
                </c:pt>
                <c:pt idx="28">
                  <c:v>滋賀</c:v>
                </c:pt>
                <c:pt idx="29">
                  <c:v>宮城</c:v>
                </c:pt>
                <c:pt idx="30">
                  <c:v>山口</c:v>
                </c:pt>
                <c:pt idx="31">
                  <c:v>香川</c:v>
                </c:pt>
                <c:pt idx="32">
                  <c:v>高知</c:v>
                </c:pt>
                <c:pt idx="33">
                  <c:v>愛媛</c:v>
                </c:pt>
                <c:pt idx="34">
                  <c:v>愛知</c:v>
                </c:pt>
                <c:pt idx="35">
                  <c:v>福岡</c:v>
                </c:pt>
                <c:pt idx="36">
                  <c:v>広島</c:v>
                </c:pt>
                <c:pt idx="37">
                  <c:v>北海道</c:v>
                </c:pt>
                <c:pt idx="38">
                  <c:v>長崎</c:v>
                </c:pt>
                <c:pt idx="39">
                  <c:v>奈良</c:v>
                </c:pt>
                <c:pt idx="40">
                  <c:v>兵庫</c:v>
                </c:pt>
                <c:pt idx="41">
                  <c:v>埼玉</c:v>
                </c:pt>
                <c:pt idx="42">
                  <c:v>千葉</c:v>
                </c:pt>
                <c:pt idx="43">
                  <c:v>京都</c:v>
                </c:pt>
                <c:pt idx="44">
                  <c:v>大阪</c:v>
                </c:pt>
                <c:pt idx="45">
                  <c:v>神奈川</c:v>
                </c:pt>
                <c:pt idx="46">
                  <c:v>東京</c:v>
                </c:pt>
              </c:strCache>
            </c:strRef>
          </c:cat>
          <c:val>
            <c:numRef>
              <c:f>都道府県別の税負担!$F$31:$F$77</c:f>
              <c:numCache>
                <c:formatCode>0.00%</c:formatCode>
                <c:ptCount val="47"/>
                <c:pt idx="0">
                  <c:v>4.5464825675801686E-2</c:v>
                </c:pt>
                <c:pt idx="1">
                  <c:v>4.5234683092695918E-2</c:v>
                </c:pt>
                <c:pt idx="2">
                  <c:v>4.191753767003413E-2</c:v>
                </c:pt>
                <c:pt idx="3">
                  <c:v>4.1516999345067626E-2</c:v>
                </c:pt>
                <c:pt idx="4">
                  <c:v>4.1006053579605767E-2</c:v>
                </c:pt>
                <c:pt idx="5">
                  <c:v>4.0674963942307699E-2</c:v>
                </c:pt>
                <c:pt idx="6">
                  <c:v>4.0699918732222673E-2</c:v>
                </c:pt>
                <c:pt idx="7">
                  <c:v>4.0210362870693302E-2</c:v>
                </c:pt>
                <c:pt idx="8">
                  <c:v>4.0081881356955E-2</c:v>
                </c:pt>
                <c:pt idx="9">
                  <c:v>3.9879663098512722E-2</c:v>
                </c:pt>
                <c:pt idx="10">
                  <c:v>3.9723153302946825E-2</c:v>
                </c:pt>
                <c:pt idx="11">
                  <c:v>3.9250367201713016E-2</c:v>
                </c:pt>
                <c:pt idx="12">
                  <c:v>3.9322786226765875E-2</c:v>
                </c:pt>
                <c:pt idx="13">
                  <c:v>3.9994027676123887E-2</c:v>
                </c:pt>
                <c:pt idx="14">
                  <c:v>3.8228998199093492E-2</c:v>
                </c:pt>
                <c:pt idx="15">
                  <c:v>3.7442269395745957E-2</c:v>
                </c:pt>
                <c:pt idx="16">
                  <c:v>3.6997960912258238E-2</c:v>
                </c:pt>
                <c:pt idx="17">
                  <c:v>3.7006598788305402E-2</c:v>
                </c:pt>
                <c:pt idx="18">
                  <c:v>3.6716205322719589E-2</c:v>
                </c:pt>
                <c:pt idx="19">
                  <c:v>3.6473644043243582E-2</c:v>
                </c:pt>
                <c:pt idx="20">
                  <c:v>3.645106367647756E-2</c:v>
                </c:pt>
                <c:pt idx="21">
                  <c:v>3.6283920273240414E-2</c:v>
                </c:pt>
                <c:pt idx="22">
                  <c:v>3.5598438576778899E-2</c:v>
                </c:pt>
                <c:pt idx="23">
                  <c:v>3.5719692884900497E-2</c:v>
                </c:pt>
                <c:pt idx="24">
                  <c:v>3.5347217625034622E-2</c:v>
                </c:pt>
                <c:pt idx="25">
                  <c:v>3.5057261718130929E-2</c:v>
                </c:pt>
                <c:pt idx="26">
                  <c:v>3.4975024489550283E-2</c:v>
                </c:pt>
                <c:pt idx="27">
                  <c:v>3.478936824041666E-2</c:v>
                </c:pt>
                <c:pt idx="28">
                  <c:v>3.4383539119579587E-2</c:v>
                </c:pt>
                <c:pt idx="29">
                  <c:v>3.4233769385188947E-2</c:v>
                </c:pt>
                <c:pt idx="30">
                  <c:v>3.377084483077003E-2</c:v>
                </c:pt>
                <c:pt idx="31">
                  <c:v>3.3405675818408191E-2</c:v>
                </c:pt>
                <c:pt idx="32">
                  <c:v>3.3066216169987332E-2</c:v>
                </c:pt>
                <c:pt idx="33">
                  <c:v>3.2688615902952523E-2</c:v>
                </c:pt>
                <c:pt idx="34">
                  <c:v>3.2013742113787512E-2</c:v>
                </c:pt>
                <c:pt idx="35">
                  <c:v>3.0728924152314561E-2</c:v>
                </c:pt>
                <c:pt idx="36">
                  <c:v>3.0727881529924572E-2</c:v>
                </c:pt>
                <c:pt idx="37">
                  <c:v>3.0602024029843446E-2</c:v>
                </c:pt>
                <c:pt idx="38">
                  <c:v>2.9629173681959723E-2</c:v>
                </c:pt>
                <c:pt idx="39">
                  <c:v>2.7258065920361233E-2</c:v>
                </c:pt>
                <c:pt idx="40">
                  <c:v>2.3598693407101943E-2</c:v>
                </c:pt>
                <c:pt idx="41">
                  <c:v>2.3358933471442331E-2</c:v>
                </c:pt>
                <c:pt idx="42">
                  <c:v>2.333426518967437E-2</c:v>
                </c:pt>
                <c:pt idx="43">
                  <c:v>2.1220888181062415E-2</c:v>
                </c:pt>
                <c:pt idx="44">
                  <c:v>1.7138726916475805E-2</c:v>
                </c:pt>
                <c:pt idx="45">
                  <c:v>1.6655787943449577E-2</c:v>
                </c:pt>
                <c:pt idx="46">
                  <c:v>1.0645852387008926E-2</c:v>
                </c:pt>
              </c:numCache>
            </c:numRef>
          </c:val>
          <c:smooth val="0"/>
          <c:extLst>
            <c:ext xmlns:c16="http://schemas.microsoft.com/office/drawing/2014/chart" uri="{C3380CC4-5D6E-409C-BE32-E72D297353CC}">
              <c16:uniqueId val="{00000003-C778-48D4-9F9A-AD64A28FD838}"/>
            </c:ext>
          </c:extLst>
        </c:ser>
        <c:dLbls>
          <c:showLegendKey val="0"/>
          <c:showVal val="0"/>
          <c:showCatName val="0"/>
          <c:showSerName val="0"/>
          <c:showPercent val="0"/>
          <c:showBubbleSize val="0"/>
        </c:dLbls>
        <c:marker val="1"/>
        <c:smooth val="0"/>
        <c:axId val="1240674800"/>
        <c:axId val="1435089232"/>
      </c:lineChart>
      <c:catAx>
        <c:axId val="1435085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435086832"/>
        <c:crosses val="autoZero"/>
        <c:auto val="1"/>
        <c:lblAlgn val="ctr"/>
        <c:lblOffset val="100"/>
        <c:noMultiLvlLbl val="0"/>
      </c:catAx>
      <c:valAx>
        <c:axId val="1435086832"/>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435085392"/>
        <c:crosses val="autoZero"/>
        <c:crossBetween val="between"/>
      </c:valAx>
      <c:valAx>
        <c:axId val="1435089232"/>
        <c:scaling>
          <c:orientation val="minMax"/>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240674800"/>
        <c:crosses val="max"/>
        <c:crossBetween val="between"/>
      </c:valAx>
      <c:catAx>
        <c:axId val="1240674800"/>
        <c:scaling>
          <c:orientation val="minMax"/>
        </c:scaling>
        <c:delete val="1"/>
        <c:axPos val="b"/>
        <c:numFmt formatCode="General" sourceLinked="1"/>
        <c:majorTickMark val="out"/>
        <c:minorTickMark val="none"/>
        <c:tickLblPos val="nextTo"/>
        <c:crossAx val="1435089232"/>
        <c:crosses val="autoZero"/>
        <c:auto val="1"/>
        <c:lblAlgn val="ctr"/>
        <c:lblOffset val="100"/>
        <c:noMultiLvlLbl val="0"/>
      </c:catAx>
      <c:spPr>
        <a:noFill/>
        <a:ln>
          <a:noFill/>
        </a:ln>
        <a:effectLst/>
      </c:spPr>
    </c:plotArea>
    <c:legend>
      <c:legendPos val="b"/>
      <c:layout>
        <c:manualLayout>
          <c:xMode val="edge"/>
          <c:yMode val="edge"/>
          <c:x val="0.52307294042096242"/>
          <c:y val="5.4899009935660339E-2"/>
          <c:w val="0.36042926194077818"/>
          <c:h val="6.595242709213317E-2"/>
        </c:manualLayout>
      </c:layout>
      <c:overlay val="0"/>
      <c:spPr>
        <a:noFill/>
        <a:ln>
          <a:noFill/>
        </a:ln>
        <a:effectLst/>
      </c:spPr>
      <c:txPr>
        <a:bodyPr rot="0" spcFirstLastPara="1" vertOverflow="ellipsis" vert="horz" wrap="square" anchor="ctr" anchorCtr="1"/>
        <a:lstStyle/>
        <a:p>
          <a:pPr>
            <a:defRPr lang="ja-JP"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123621415841887E-2"/>
          <c:y val="2.2764993404344253E-2"/>
          <c:w val="0.88775275716831625"/>
          <c:h val="0.91008332769776168"/>
        </c:manualLayout>
      </c:layout>
      <c:barChart>
        <c:barDir val="col"/>
        <c:grouping val="stacked"/>
        <c:varyColors val="0"/>
        <c:ser>
          <c:idx val="0"/>
          <c:order val="0"/>
          <c:tx>
            <c:strRef>
              <c:f>Sheet1!$B$27</c:f>
              <c:strCache>
                <c:ptCount val="1"/>
                <c:pt idx="0">
                  <c:v>消費税（燃料課税分）</c:v>
                </c:pt>
              </c:strCache>
            </c:strRef>
          </c:tx>
          <c:spPr>
            <a:solidFill>
              <a:srgbClr val="70AD47">
                <a:lumMod val="20000"/>
                <a:lumOff val="80000"/>
              </a:srgbClr>
            </a:solidFill>
            <a:ln>
              <a:solidFill>
                <a:sysClr val="window" lastClr="FFFFFF">
                  <a:lumMod val="75000"/>
                </a:sysClr>
              </a:solidFill>
            </a:ln>
            <a:effectLst/>
          </c:spPr>
          <c:invertIfNegative val="0"/>
          <c:dLbls>
            <c:dLbl>
              <c:idx val="0"/>
              <c:tx>
                <c:rich>
                  <a:bodyPr/>
                  <a:lstStyle/>
                  <a:p>
                    <a:r>
                      <a:rPr lang="en-US" altLang="ja-JP"/>
                      <a:t>10,541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2AC-4286-AF5E-C8A00074FC9E}"/>
                </c:ext>
              </c:extLst>
            </c:dLbl>
            <c:dLbl>
              <c:idx val="1"/>
              <c:tx>
                <c:rich>
                  <a:bodyPr/>
                  <a:lstStyle/>
                  <a:p>
                    <a:r>
                      <a:rPr lang="en-US" altLang="ja-JP"/>
                      <a:t>7,389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2AC-4286-AF5E-C8A00074FC9E}"/>
                </c:ext>
              </c:extLst>
            </c:dLbl>
            <c:spPr>
              <a:noFill/>
              <a:ln>
                <a:noFill/>
              </a:ln>
              <a:effectLst/>
            </c:spPr>
            <c:txPr>
              <a:bodyPr rot="0" spcFirstLastPara="1" vertOverflow="ellipsis" vert="horz" wrap="square" anchor="ctr" anchorCtr="1"/>
              <a:lstStyle/>
              <a:p>
                <a:pPr>
                  <a:defRPr lang="ja-JP"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Sheet1!$C$18:$D$18</c:f>
              <c:strCache>
                <c:ptCount val="2"/>
                <c:pt idx="0">
                  <c:v>現行税収</c:v>
                </c:pt>
                <c:pt idx="1">
                  <c:v>あるべき税収</c:v>
                </c:pt>
              </c:strCache>
            </c:strRef>
          </c:cat>
          <c:val>
            <c:numRef>
              <c:f>Sheet1!$C$27:$D$27</c:f>
              <c:numCache>
                <c:formatCode>#,##0_);[Red]\(#,##0\)</c:formatCode>
                <c:ptCount val="2"/>
                <c:pt idx="0" formatCode="#,##0">
                  <c:v>10709</c:v>
                </c:pt>
                <c:pt idx="1">
                  <c:v>7466.7999999999993</c:v>
                </c:pt>
              </c:numCache>
            </c:numRef>
          </c:val>
          <c:extLst>
            <c:ext xmlns:c16="http://schemas.microsoft.com/office/drawing/2014/chart" uri="{C3380CC4-5D6E-409C-BE32-E72D297353CC}">
              <c16:uniqueId val="{00000002-82AC-4286-AF5E-C8A00074FC9E}"/>
            </c:ext>
          </c:extLst>
        </c:ser>
        <c:ser>
          <c:idx val="1"/>
          <c:order val="1"/>
          <c:tx>
            <c:strRef>
              <c:f>Sheet1!$B$28</c:f>
              <c:strCache>
                <c:ptCount val="1"/>
                <c:pt idx="0">
                  <c:v>消費税（車体課税分）</c:v>
                </c:pt>
              </c:strCache>
            </c:strRef>
          </c:tx>
          <c:spPr>
            <a:noFill/>
            <a:ln>
              <a:solidFill>
                <a:sysClr val="window" lastClr="FFFFFF">
                  <a:lumMod val="75000"/>
                </a:sysClr>
              </a:solidFill>
            </a:ln>
            <a:effectLst/>
          </c:spPr>
          <c:invertIfNegative val="0"/>
          <c:dLbls>
            <c:dLbl>
              <c:idx val="0"/>
              <c:tx>
                <c:rich>
                  <a:bodyPr/>
                  <a:lstStyle/>
                  <a:p>
                    <a:r>
                      <a:rPr lang="en-US" altLang="ja-JP"/>
                      <a:t>21,093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2AC-4286-AF5E-C8A00074FC9E}"/>
                </c:ext>
              </c:extLst>
            </c:dLbl>
            <c:dLbl>
              <c:idx val="1"/>
              <c:tx>
                <c:rich>
                  <a:bodyPr rot="0" spcFirstLastPara="1" vertOverflow="ellipsis" vert="horz" wrap="square"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lang="ja-JP" sz="900" b="0" i="0" u="none" strike="noStrike" kern="1200" baseline="0">
                        <a:solidFill>
                          <a:prstClr val="black">
                            <a:lumMod val="75000"/>
                            <a:lumOff val="25000"/>
                          </a:prstClr>
                        </a:solidFill>
                        <a:latin typeface="Meiryo UI" panose="020B0604030504040204" pitchFamily="50" charset="-128"/>
                        <a:ea typeface="Meiryo UI" panose="020B0604030504040204" pitchFamily="50" charset="-128"/>
                        <a:cs typeface="+mn-cs"/>
                      </a:defRPr>
                    </a:pPr>
                    <a:r>
                      <a:rPr lang="en-US" altLang="ja-JP" sz="900" b="0" i="0" u="none" strike="noStrike" kern="1200" baseline="0">
                        <a:solidFill>
                          <a:prstClr val="black">
                            <a:lumMod val="75000"/>
                            <a:lumOff val="25000"/>
                          </a:prstClr>
                        </a:solidFill>
                        <a:latin typeface="Meiryo UI" panose="020B0604030504040204" pitchFamily="50" charset="-128"/>
                        <a:ea typeface="Meiryo UI" panose="020B0604030504040204" pitchFamily="50" charset="-128"/>
                      </a:rPr>
                      <a:t>21,093</a:t>
                    </a:r>
                  </a:p>
                </c:rich>
              </c:tx>
              <c:spPr>
                <a:noFill/>
                <a:ln>
                  <a:noFill/>
                </a:ln>
                <a:effectLst/>
              </c:spPr>
              <c:txPr>
                <a:bodyPr rot="0" spcFirstLastPara="1" vertOverflow="ellipsis" vert="horz" wrap="square"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lang="ja-JP" sz="900" b="0" i="0" u="none" strike="noStrike" kern="1200" baseline="0">
                      <a:solidFill>
                        <a:prstClr val="black">
                          <a:lumMod val="75000"/>
                          <a:lumOff val="25000"/>
                        </a:prst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2AC-4286-AF5E-C8A00074FC9E}"/>
                </c:ext>
              </c:extLst>
            </c:dLbl>
            <c:spPr>
              <a:noFill/>
              <a:ln>
                <a:noFill/>
              </a:ln>
              <a:effectLst/>
            </c:spPr>
            <c:txPr>
              <a:bodyPr rot="0" spcFirstLastPara="1" vertOverflow="ellipsis" vert="horz" wrap="square" anchor="ctr" anchorCtr="1"/>
              <a:lstStyle/>
              <a:p>
                <a:pPr>
                  <a:defRPr lang="ja-JP"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Sheet1!$C$18:$D$18</c:f>
              <c:strCache>
                <c:ptCount val="2"/>
                <c:pt idx="0">
                  <c:v>現行税収</c:v>
                </c:pt>
                <c:pt idx="1">
                  <c:v>あるべき税収</c:v>
                </c:pt>
              </c:strCache>
            </c:strRef>
          </c:cat>
          <c:val>
            <c:numRef>
              <c:f>Sheet1!$C$28:$D$28</c:f>
              <c:numCache>
                <c:formatCode>#,##0_);[Red]\(#,##0\)</c:formatCode>
                <c:ptCount val="2"/>
                <c:pt idx="0" formatCode="#,##0">
                  <c:v>18388</c:v>
                </c:pt>
                <c:pt idx="1">
                  <c:v>18388</c:v>
                </c:pt>
              </c:numCache>
            </c:numRef>
          </c:val>
          <c:extLst>
            <c:ext xmlns:c16="http://schemas.microsoft.com/office/drawing/2014/chart" uri="{C3380CC4-5D6E-409C-BE32-E72D297353CC}">
              <c16:uniqueId val="{00000005-82AC-4286-AF5E-C8A00074FC9E}"/>
            </c:ext>
          </c:extLst>
        </c:ser>
        <c:ser>
          <c:idx val="2"/>
          <c:order val="2"/>
          <c:tx>
            <c:strRef>
              <c:f>Sheet1!$B$29</c:f>
              <c:strCache>
                <c:ptCount val="1"/>
                <c:pt idx="0">
                  <c:v>燃料課税</c:v>
                </c:pt>
              </c:strCache>
            </c:strRef>
          </c:tx>
          <c:spPr>
            <a:solidFill>
              <a:srgbClr val="ED7D31">
                <a:lumMod val="40000"/>
                <a:lumOff val="60000"/>
              </a:srgbClr>
            </a:solidFill>
            <a:ln>
              <a:noFill/>
            </a:ln>
            <a:effectLst/>
          </c:spPr>
          <c:invertIfNegative val="0"/>
          <c:cat>
            <c:strRef>
              <c:f>Sheet1!$C$18:$D$18</c:f>
              <c:strCache>
                <c:ptCount val="2"/>
                <c:pt idx="0">
                  <c:v>現行税収</c:v>
                </c:pt>
                <c:pt idx="1">
                  <c:v>あるべき税収</c:v>
                </c:pt>
              </c:strCache>
            </c:strRef>
          </c:cat>
          <c:val>
            <c:numRef>
              <c:f>Sheet1!$C$29:$D$29</c:f>
              <c:numCache>
                <c:formatCode>#,##0_);[Red]\(#,##0\)</c:formatCode>
                <c:ptCount val="2"/>
                <c:pt idx="0" formatCode="_(* #,##0_);_(* \(#,##0\);_(* &quot;-&quot;_);_(@_)">
                  <c:v>32422</c:v>
                </c:pt>
                <c:pt idx="1">
                  <c:v>16729.658640899732</c:v>
                </c:pt>
              </c:numCache>
            </c:numRef>
          </c:val>
          <c:extLst>
            <c:ext xmlns:c16="http://schemas.microsoft.com/office/drawing/2014/chart" uri="{C3380CC4-5D6E-409C-BE32-E72D297353CC}">
              <c16:uniqueId val="{00000006-82AC-4286-AF5E-C8A00074FC9E}"/>
            </c:ext>
          </c:extLst>
        </c:ser>
        <c:ser>
          <c:idx val="3"/>
          <c:order val="3"/>
          <c:tx>
            <c:strRef>
              <c:f>Sheet1!$B$30</c:f>
              <c:strCache>
                <c:ptCount val="1"/>
                <c:pt idx="0">
                  <c:v>車体課税</c:v>
                </c:pt>
              </c:strCache>
            </c:strRef>
          </c:tx>
          <c:spPr>
            <a:solidFill>
              <a:srgbClr val="558ED5"/>
            </a:solidFill>
            <a:ln>
              <a:noFill/>
            </a:ln>
            <a:effectLst/>
          </c:spPr>
          <c:invertIfNegative val="0"/>
          <c:dPt>
            <c:idx val="0"/>
            <c:invertIfNegative val="0"/>
            <c:bubble3D val="0"/>
            <c:spPr>
              <a:solidFill>
                <a:srgbClr val="5B9BD5">
                  <a:lumMod val="40000"/>
                  <a:lumOff val="60000"/>
                </a:srgbClr>
              </a:solidFill>
              <a:ln>
                <a:noFill/>
              </a:ln>
              <a:effectLst/>
            </c:spPr>
            <c:extLst>
              <c:ext xmlns:c16="http://schemas.microsoft.com/office/drawing/2014/chart" uri="{C3380CC4-5D6E-409C-BE32-E72D297353CC}">
                <c16:uniqueId val="{00000008-82AC-4286-AF5E-C8A00074FC9E}"/>
              </c:ext>
            </c:extLst>
          </c:dPt>
          <c:dPt>
            <c:idx val="1"/>
            <c:invertIfNegative val="0"/>
            <c:bubble3D val="0"/>
            <c:spPr>
              <a:solidFill>
                <a:srgbClr val="5B9BD5">
                  <a:lumMod val="40000"/>
                  <a:lumOff val="60000"/>
                </a:srgbClr>
              </a:solidFill>
              <a:ln>
                <a:noFill/>
              </a:ln>
              <a:effectLst/>
            </c:spPr>
            <c:extLst>
              <c:ext xmlns:c16="http://schemas.microsoft.com/office/drawing/2014/chart" uri="{C3380CC4-5D6E-409C-BE32-E72D297353CC}">
                <c16:uniqueId val="{00000009-82AC-4286-AF5E-C8A00074FC9E}"/>
              </c:ext>
            </c:extLst>
          </c:dPt>
          <c:cat>
            <c:strRef>
              <c:f>Sheet1!$C$18:$D$18</c:f>
              <c:strCache>
                <c:ptCount val="2"/>
                <c:pt idx="0">
                  <c:v>現行税収</c:v>
                </c:pt>
                <c:pt idx="1">
                  <c:v>あるべき税収</c:v>
                </c:pt>
              </c:strCache>
            </c:strRef>
          </c:cat>
          <c:val>
            <c:numRef>
              <c:f>Sheet1!$C$30:$D$30</c:f>
              <c:numCache>
                <c:formatCode>#,##0_);[Red]\(#,##0\)</c:formatCode>
                <c:ptCount val="2"/>
                <c:pt idx="0" formatCode="_(* #,##0_);_(* \(#,##0\);_(* &quot;-&quot;_);_(@_)">
                  <c:v>26649</c:v>
                </c:pt>
                <c:pt idx="1">
                  <c:v>14712</c:v>
                </c:pt>
              </c:numCache>
            </c:numRef>
          </c:val>
          <c:extLst>
            <c:ext xmlns:c16="http://schemas.microsoft.com/office/drawing/2014/chart" uri="{C3380CC4-5D6E-409C-BE32-E72D297353CC}">
              <c16:uniqueId val="{00000007-82AC-4286-AF5E-C8A00074FC9E}"/>
            </c:ext>
          </c:extLst>
        </c:ser>
        <c:dLbls>
          <c:showLegendKey val="0"/>
          <c:showVal val="0"/>
          <c:showCatName val="0"/>
          <c:showSerName val="0"/>
          <c:showPercent val="0"/>
          <c:showBubbleSize val="0"/>
        </c:dLbls>
        <c:gapWidth val="50"/>
        <c:overlap val="100"/>
        <c:axId val="194885615"/>
        <c:axId val="48081247"/>
      </c:barChart>
      <c:catAx>
        <c:axId val="19488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2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8081247"/>
        <c:crosses val="autoZero"/>
        <c:auto val="1"/>
        <c:lblAlgn val="ctr"/>
        <c:lblOffset val="100"/>
        <c:noMultiLvlLbl val="0"/>
      </c:catAx>
      <c:valAx>
        <c:axId val="48081247"/>
        <c:scaling>
          <c:orientation val="minMax"/>
        </c:scaling>
        <c:delete val="1"/>
        <c:axPos val="l"/>
        <c:numFmt formatCode="#,##0" sourceLinked="1"/>
        <c:majorTickMark val="none"/>
        <c:minorTickMark val="none"/>
        <c:tickLblPos val="nextTo"/>
        <c:crossAx val="194885615"/>
        <c:crosses val="autoZero"/>
        <c:crossBetween val="between"/>
      </c:valAx>
      <c:spPr>
        <a:noFill/>
        <a:ln>
          <a:noFill/>
        </a:ln>
        <a:effectLst/>
      </c:spPr>
    </c:plotArea>
    <c:legend>
      <c:legendPos val="b"/>
      <c:layout>
        <c:manualLayout>
          <c:xMode val="edge"/>
          <c:yMode val="edge"/>
          <c:x val="4.2970928205152928E-2"/>
          <c:y val="6.1005945460160041E-3"/>
          <c:w val="0.95702901523083728"/>
          <c:h val="7.9160579570333164E-2"/>
        </c:manualLayout>
      </c:layout>
      <c:overlay val="0"/>
      <c:spPr>
        <a:noFill/>
        <a:ln>
          <a:noFill/>
        </a:ln>
        <a:effectLst/>
      </c:spPr>
      <c:txPr>
        <a:bodyPr rot="0" spcFirstLastPara="1" vertOverflow="ellipsis" vert="horz" wrap="square" anchor="ctr" anchorCtr="1"/>
        <a:lstStyle/>
        <a:p>
          <a:pPr>
            <a:defRPr lang="ja-JP"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123621415841887E-2"/>
          <c:y val="4.5077604432613265E-2"/>
          <c:w val="0.77621118961617486"/>
          <c:h val="0.88777068755433397"/>
        </c:manualLayout>
      </c:layout>
      <c:barChart>
        <c:barDir val="col"/>
        <c:grouping val="stacked"/>
        <c:varyColors val="0"/>
        <c:ser>
          <c:idx val="0"/>
          <c:order val="0"/>
          <c:tx>
            <c:strRef>
              <c:f>Sheet1!$B$27</c:f>
              <c:strCache>
                <c:ptCount val="1"/>
                <c:pt idx="0">
                  <c:v>消費税（燃料課税分）</c:v>
                </c:pt>
              </c:strCache>
            </c:strRef>
          </c:tx>
          <c:spPr>
            <a:solidFill>
              <a:srgbClr val="70AD47">
                <a:lumMod val="40000"/>
                <a:lumOff val="60000"/>
              </a:srgbClr>
            </a:solidFill>
            <a:ln>
              <a:solidFill>
                <a:sysClr val="window" lastClr="FFFFFF">
                  <a:lumMod val="75000"/>
                </a:sysClr>
              </a:solidFill>
            </a:ln>
            <a:effectLst/>
          </c:spPr>
          <c:invertIfNegative val="0"/>
          <c:dLbls>
            <c:dLbl>
              <c:idx val="0"/>
              <c:tx>
                <c:rich>
                  <a:bodyPr/>
                  <a:lstStyle/>
                  <a:p>
                    <a:r>
                      <a:rPr lang="en-US" altLang="ja-JP"/>
                      <a:t>10,541</a:t>
                    </a:r>
                  </a:p>
                </c:rich>
              </c:tx>
              <c:showLegendKey val="0"/>
              <c:showVal val="1"/>
              <c:showCatName val="0"/>
              <c:showSerName val="0"/>
              <c:showPercent val="0"/>
              <c:showBubbleSize val="0"/>
              <c:extLst>
                <c:ext xmlns:c15="http://schemas.microsoft.com/office/drawing/2012/chart" uri="{CE6537A1-D6FC-4f65-9D91-7224C49458BB}">
                  <c15:layout>
                    <c:manualLayout>
                      <c:w val="0.40578186027557633"/>
                      <c:h val="4.4660777969613541E-2"/>
                    </c:manualLayout>
                  </c15:layout>
                  <c15:showDataLabelsRange val="0"/>
                </c:ext>
                <c:ext xmlns:c16="http://schemas.microsoft.com/office/drawing/2014/chart" uri="{C3380CC4-5D6E-409C-BE32-E72D297353CC}">
                  <c16:uniqueId val="{00000000-C19A-4E65-9CD7-8F28201DC9B0}"/>
                </c:ext>
              </c:extLst>
            </c:dLbl>
            <c:spPr>
              <a:noFill/>
              <a:ln>
                <a:noFill/>
              </a:ln>
              <a:effectLst/>
            </c:spPr>
            <c:txPr>
              <a:bodyPr rot="0" spcFirstLastPara="1" vertOverflow="ellipsis" vert="horz" wrap="square" anchor="ctr" anchorCtr="1"/>
              <a:lstStyle/>
              <a:p>
                <a:pPr>
                  <a:defRPr lang="ja-JP"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Sheet1!$C$18:$D$18</c:f>
              <c:strCache>
                <c:ptCount val="1"/>
                <c:pt idx="0">
                  <c:v>現行税収</c:v>
                </c:pt>
              </c:strCache>
            </c:strRef>
          </c:cat>
          <c:val>
            <c:numRef>
              <c:f>Sheet1!$C$27:$D$27</c:f>
              <c:numCache>
                <c:formatCode>#,##0</c:formatCode>
                <c:ptCount val="1"/>
                <c:pt idx="0">
                  <c:v>10709</c:v>
                </c:pt>
              </c:numCache>
            </c:numRef>
          </c:val>
          <c:extLst>
            <c:ext xmlns:c16="http://schemas.microsoft.com/office/drawing/2014/chart" uri="{C3380CC4-5D6E-409C-BE32-E72D297353CC}">
              <c16:uniqueId val="{00000001-C19A-4E65-9CD7-8F28201DC9B0}"/>
            </c:ext>
          </c:extLst>
        </c:ser>
        <c:ser>
          <c:idx val="1"/>
          <c:order val="1"/>
          <c:tx>
            <c:strRef>
              <c:f>Sheet1!$B$28</c:f>
              <c:strCache>
                <c:ptCount val="1"/>
                <c:pt idx="0">
                  <c:v>消費税（車体課税分）</c:v>
                </c:pt>
              </c:strCache>
            </c:strRef>
          </c:tx>
          <c:spPr>
            <a:noFill/>
            <a:ln>
              <a:solidFill>
                <a:sysClr val="window" lastClr="FFFFFF">
                  <a:lumMod val="75000"/>
                </a:sysClr>
              </a:solidFill>
            </a:ln>
            <a:effectLst/>
          </c:spPr>
          <c:invertIfNegative val="0"/>
          <c:dLbls>
            <c:dLbl>
              <c:idx val="0"/>
              <c:tx>
                <c:rich>
                  <a:bodyPr/>
                  <a:lstStyle/>
                  <a:p>
                    <a:r>
                      <a:rPr lang="en-US" altLang="ja-JP"/>
                      <a:t>21,093</a:t>
                    </a:r>
                  </a:p>
                </c:rich>
              </c:tx>
              <c:showLegendKey val="0"/>
              <c:showVal val="1"/>
              <c:showCatName val="0"/>
              <c:showSerName val="0"/>
              <c:showPercent val="0"/>
              <c:showBubbleSize val="0"/>
              <c:extLst>
                <c:ext xmlns:c15="http://schemas.microsoft.com/office/drawing/2012/chart" uri="{CE6537A1-D6FC-4f65-9D91-7224C49458BB}">
                  <c15:layout>
                    <c:manualLayout>
                      <c:w val="0.40578186027557633"/>
                      <c:h val="9.8468944198063596E-2"/>
                    </c:manualLayout>
                  </c15:layout>
                  <c15:showDataLabelsRange val="0"/>
                </c:ext>
                <c:ext xmlns:c16="http://schemas.microsoft.com/office/drawing/2014/chart" uri="{C3380CC4-5D6E-409C-BE32-E72D297353CC}">
                  <c16:uniqueId val="{00000002-C19A-4E65-9CD7-8F28201DC9B0}"/>
                </c:ext>
              </c:extLst>
            </c:dLbl>
            <c:spPr>
              <a:noFill/>
              <a:ln>
                <a:noFill/>
              </a:ln>
              <a:effectLst/>
            </c:spPr>
            <c:txPr>
              <a:bodyPr rot="0" spcFirstLastPara="1" vertOverflow="ellipsis" vert="horz" wrap="square" anchor="ctr" anchorCtr="1"/>
              <a:lstStyle/>
              <a:p>
                <a:pPr>
                  <a:defRPr lang="ja-JP"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Sheet1!$C$18:$D$18</c:f>
              <c:strCache>
                <c:ptCount val="1"/>
                <c:pt idx="0">
                  <c:v>現行税収</c:v>
                </c:pt>
              </c:strCache>
            </c:strRef>
          </c:cat>
          <c:val>
            <c:numRef>
              <c:f>Sheet1!$C$28:$D$28</c:f>
              <c:numCache>
                <c:formatCode>#,##0</c:formatCode>
                <c:ptCount val="1"/>
                <c:pt idx="0">
                  <c:v>18388</c:v>
                </c:pt>
              </c:numCache>
            </c:numRef>
          </c:val>
          <c:extLst>
            <c:ext xmlns:c16="http://schemas.microsoft.com/office/drawing/2014/chart" uri="{C3380CC4-5D6E-409C-BE32-E72D297353CC}">
              <c16:uniqueId val="{00000003-C19A-4E65-9CD7-8F28201DC9B0}"/>
            </c:ext>
          </c:extLst>
        </c:ser>
        <c:ser>
          <c:idx val="2"/>
          <c:order val="2"/>
          <c:tx>
            <c:strRef>
              <c:f>Sheet1!$B$29</c:f>
              <c:strCache>
                <c:ptCount val="1"/>
                <c:pt idx="0">
                  <c:v>燃料課税</c:v>
                </c:pt>
              </c:strCache>
            </c:strRef>
          </c:tx>
          <c:spPr>
            <a:solidFill>
              <a:srgbClr val="ED7D31">
                <a:lumMod val="40000"/>
                <a:lumOff val="60000"/>
              </a:srgbClr>
            </a:solidFill>
            <a:ln>
              <a:noFill/>
            </a:ln>
            <a:effectLst/>
          </c:spPr>
          <c:invertIfNegative val="0"/>
          <c:cat>
            <c:strRef>
              <c:f>Sheet1!$C$18:$D$18</c:f>
              <c:strCache>
                <c:ptCount val="1"/>
                <c:pt idx="0">
                  <c:v>現行税収</c:v>
                </c:pt>
              </c:strCache>
            </c:strRef>
          </c:cat>
          <c:val>
            <c:numRef>
              <c:f>Sheet1!$C$29:$D$29</c:f>
              <c:numCache>
                <c:formatCode>_(* #,##0_);_(* \(#,##0\);_(* "-"_);_(@_)</c:formatCode>
                <c:ptCount val="1"/>
                <c:pt idx="0">
                  <c:v>32422</c:v>
                </c:pt>
              </c:numCache>
            </c:numRef>
          </c:val>
          <c:extLst>
            <c:ext xmlns:c16="http://schemas.microsoft.com/office/drawing/2014/chart" uri="{C3380CC4-5D6E-409C-BE32-E72D297353CC}">
              <c16:uniqueId val="{00000004-C19A-4E65-9CD7-8F28201DC9B0}"/>
            </c:ext>
          </c:extLst>
        </c:ser>
        <c:ser>
          <c:idx val="3"/>
          <c:order val="3"/>
          <c:tx>
            <c:strRef>
              <c:f>Sheet1!$B$30</c:f>
              <c:strCache>
                <c:ptCount val="1"/>
                <c:pt idx="0">
                  <c:v>車体課税</c:v>
                </c:pt>
              </c:strCache>
            </c:strRef>
          </c:tx>
          <c:spPr>
            <a:solidFill>
              <a:srgbClr val="5B9BD5">
                <a:lumMod val="20000"/>
                <a:lumOff val="80000"/>
              </a:srgbClr>
            </a:solidFill>
            <a:ln>
              <a:noFill/>
            </a:ln>
            <a:effectLst/>
          </c:spPr>
          <c:invertIfNegative val="0"/>
          <c:cat>
            <c:strRef>
              <c:f>Sheet1!$C$18:$D$18</c:f>
              <c:strCache>
                <c:ptCount val="1"/>
                <c:pt idx="0">
                  <c:v>現行税収</c:v>
                </c:pt>
              </c:strCache>
            </c:strRef>
          </c:cat>
          <c:val>
            <c:numRef>
              <c:f>Sheet1!$C$30:$D$30</c:f>
              <c:numCache>
                <c:formatCode>_(* #,##0_);_(* \(#,##0\);_(* "-"_);_(@_)</c:formatCode>
                <c:ptCount val="1"/>
                <c:pt idx="0">
                  <c:v>26649</c:v>
                </c:pt>
              </c:numCache>
            </c:numRef>
          </c:val>
          <c:extLst>
            <c:ext xmlns:c16="http://schemas.microsoft.com/office/drawing/2014/chart" uri="{C3380CC4-5D6E-409C-BE32-E72D297353CC}">
              <c16:uniqueId val="{00000005-C19A-4E65-9CD7-8F28201DC9B0}"/>
            </c:ext>
          </c:extLst>
        </c:ser>
        <c:dLbls>
          <c:showLegendKey val="0"/>
          <c:showVal val="0"/>
          <c:showCatName val="0"/>
          <c:showSerName val="0"/>
          <c:showPercent val="0"/>
          <c:showBubbleSize val="0"/>
        </c:dLbls>
        <c:gapWidth val="50"/>
        <c:overlap val="100"/>
        <c:axId val="194885615"/>
        <c:axId val="48081247"/>
      </c:barChart>
      <c:catAx>
        <c:axId val="19488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2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8081247"/>
        <c:crosses val="autoZero"/>
        <c:auto val="1"/>
        <c:lblAlgn val="ctr"/>
        <c:lblOffset val="100"/>
        <c:noMultiLvlLbl val="0"/>
      </c:catAx>
      <c:valAx>
        <c:axId val="48081247"/>
        <c:scaling>
          <c:orientation val="minMax"/>
        </c:scaling>
        <c:delete val="1"/>
        <c:axPos val="l"/>
        <c:numFmt formatCode="#,##0" sourceLinked="1"/>
        <c:majorTickMark val="none"/>
        <c:minorTickMark val="none"/>
        <c:tickLblPos val="nextTo"/>
        <c:crossAx val="194885615"/>
        <c:crosses val="autoZero"/>
        <c:crossBetween val="between"/>
      </c:valAx>
      <c:spPr>
        <a:noFill/>
        <a:ln>
          <a:noFill/>
        </a:ln>
        <a:effectLst/>
      </c:spPr>
    </c:plotArea>
    <c:legend>
      <c:legendPos val="b"/>
      <c:layout>
        <c:manualLayout>
          <c:xMode val="edge"/>
          <c:yMode val="edge"/>
          <c:x val="0"/>
          <c:y val="6.1005945460160041E-3"/>
          <c:w val="1"/>
          <c:h val="7.9160579570333164E-2"/>
        </c:manualLayout>
      </c:layout>
      <c:overlay val="0"/>
      <c:spPr>
        <a:noFill/>
        <a:ln>
          <a:noFill/>
        </a:ln>
        <a:effectLst/>
      </c:spPr>
      <c:txPr>
        <a:bodyPr rot="0" spcFirstLastPara="1" vertOverflow="ellipsis" vert="horz" wrap="square" anchor="ctr" anchorCtr="1"/>
        <a:lstStyle/>
        <a:p>
          <a:pPr>
            <a:defRPr lang="ja-JP"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123621415841887E-2"/>
          <c:y val="4.5077604432613265E-2"/>
          <c:w val="0.77621118961617486"/>
          <c:h val="0.88777068755433397"/>
        </c:manualLayout>
      </c:layout>
      <c:barChart>
        <c:barDir val="col"/>
        <c:grouping val="stacked"/>
        <c:varyColors val="0"/>
        <c:ser>
          <c:idx val="0"/>
          <c:order val="0"/>
          <c:tx>
            <c:strRef>
              <c:f>Sheet1!$B$27</c:f>
              <c:strCache>
                <c:ptCount val="1"/>
                <c:pt idx="0">
                  <c:v>消費税（燃料課税分）</c:v>
                </c:pt>
              </c:strCache>
            </c:strRef>
          </c:tx>
          <c:spPr>
            <a:solidFill>
              <a:srgbClr val="70AD47">
                <a:lumMod val="40000"/>
                <a:lumOff val="60000"/>
              </a:srgbClr>
            </a:solidFill>
            <a:ln>
              <a:solidFill>
                <a:sysClr val="window" lastClr="FFFFFF">
                  <a:lumMod val="75000"/>
                </a:sysClr>
              </a:solidFill>
            </a:ln>
            <a:effectLst/>
          </c:spPr>
          <c:invertIfNegative val="0"/>
          <c:dLbls>
            <c:dLbl>
              <c:idx val="0"/>
              <c:tx>
                <c:rich>
                  <a:bodyPr rot="0" spcFirstLastPara="1" vertOverflow="ellipsis" vert="horz" wrap="square" anchor="ctr" anchorCtr="1"/>
                  <a:lstStyle/>
                  <a:p>
                    <a:pPr>
                      <a:defRPr lang="ja-JP"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en-US" altLang="ja-JP" sz="1050"/>
                      <a:t>10,541</a:t>
                    </a:r>
                  </a:p>
                </c:rich>
              </c:tx>
              <c:spPr>
                <a:noFill/>
                <a:ln>
                  <a:noFill/>
                </a:ln>
                <a:effectLst/>
              </c:spPr>
              <c:txPr>
                <a:bodyPr rot="0" spcFirstLastPara="1" vertOverflow="ellipsis" vert="horz" wrap="square" anchor="ctr" anchorCtr="1"/>
                <a:lstStyle/>
                <a:p>
                  <a:pPr>
                    <a:defRPr lang="ja-JP"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40578186027557633"/>
                      <c:h val="4.4660777969613541E-2"/>
                    </c:manualLayout>
                  </c15:layout>
                  <c15:showDataLabelsRange val="0"/>
                </c:ext>
                <c:ext xmlns:c16="http://schemas.microsoft.com/office/drawing/2014/chart" uri="{C3380CC4-5D6E-409C-BE32-E72D297353CC}">
                  <c16:uniqueId val="{00000000-7B7D-46A7-BE80-41A67AD8F787}"/>
                </c:ext>
              </c:extLst>
            </c:dLbl>
            <c:spPr>
              <a:noFill/>
              <a:ln>
                <a:noFill/>
              </a:ln>
              <a:effectLst/>
            </c:spPr>
            <c:txPr>
              <a:bodyPr rot="0" spcFirstLastPara="1" vertOverflow="ellipsis" vert="horz" wrap="square" anchor="ctr" anchorCtr="1"/>
              <a:lstStyle/>
              <a:p>
                <a:pPr>
                  <a:defRPr lang="ja-JP"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Sheet1!$C$18:$D$18</c:f>
              <c:strCache>
                <c:ptCount val="1"/>
                <c:pt idx="0">
                  <c:v>現行税収</c:v>
                </c:pt>
              </c:strCache>
            </c:strRef>
          </c:cat>
          <c:val>
            <c:numRef>
              <c:f>Sheet1!$C$27:$D$27</c:f>
              <c:numCache>
                <c:formatCode>#,##0</c:formatCode>
                <c:ptCount val="1"/>
                <c:pt idx="0">
                  <c:v>10709</c:v>
                </c:pt>
              </c:numCache>
            </c:numRef>
          </c:val>
          <c:extLst>
            <c:ext xmlns:c16="http://schemas.microsoft.com/office/drawing/2014/chart" uri="{C3380CC4-5D6E-409C-BE32-E72D297353CC}">
              <c16:uniqueId val="{00000001-7B7D-46A7-BE80-41A67AD8F787}"/>
            </c:ext>
          </c:extLst>
        </c:ser>
        <c:ser>
          <c:idx val="1"/>
          <c:order val="1"/>
          <c:tx>
            <c:strRef>
              <c:f>Sheet1!$B$28</c:f>
              <c:strCache>
                <c:ptCount val="1"/>
                <c:pt idx="0">
                  <c:v>消費税（車体課税分）</c:v>
                </c:pt>
              </c:strCache>
            </c:strRef>
          </c:tx>
          <c:spPr>
            <a:noFill/>
            <a:ln>
              <a:solidFill>
                <a:sysClr val="window" lastClr="FFFFFF">
                  <a:lumMod val="75000"/>
                </a:sysClr>
              </a:solidFill>
            </a:ln>
            <a:effectLst/>
          </c:spPr>
          <c:invertIfNegative val="0"/>
          <c:dLbls>
            <c:dLbl>
              <c:idx val="0"/>
              <c:tx>
                <c:rich>
                  <a:bodyPr/>
                  <a:lstStyle/>
                  <a:p>
                    <a:r>
                      <a:rPr lang="en-US" altLang="ja-JP"/>
                      <a:t>21,093</a:t>
                    </a:r>
                  </a:p>
                </c:rich>
              </c:tx>
              <c:showLegendKey val="0"/>
              <c:showVal val="1"/>
              <c:showCatName val="0"/>
              <c:showSerName val="0"/>
              <c:showPercent val="0"/>
              <c:showBubbleSize val="0"/>
              <c:extLst>
                <c:ext xmlns:c15="http://schemas.microsoft.com/office/drawing/2012/chart" uri="{CE6537A1-D6FC-4f65-9D91-7224C49458BB}">
                  <c15:layout>
                    <c:manualLayout>
                      <c:w val="0.40578186027557633"/>
                      <c:h val="9.8468944198063596E-2"/>
                    </c:manualLayout>
                  </c15:layout>
                  <c15:showDataLabelsRange val="0"/>
                </c:ext>
                <c:ext xmlns:c16="http://schemas.microsoft.com/office/drawing/2014/chart" uri="{C3380CC4-5D6E-409C-BE32-E72D297353CC}">
                  <c16:uniqueId val="{00000002-7B7D-46A7-BE80-41A67AD8F787}"/>
                </c:ext>
              </c:extLst>
            </c:dLbl>
            <c:spPr>
              <a:noFill/>
              <a:ln>
                <a:noFill/>
              </a:ln>
              <a:effectLst/>
            </c:spPr>
            <c:txPr>
              <a:bodyPr rot="0" spcFirstLastPara="1" vertOverflow="ellipsis" vert="horz" wrap="square" anchor="ctr" anchorCtr="1"/>
              <a:lstStyle/>
              <a:p>
                <a:pPr>
                  <a:defRPr lang="ja-JP"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Sheet1!$C$18:$D$18</c:f>
              <c:strCache>
                <c:ptCount val="1"/>
                <c:pt idx="0">
                  <c:v>現行税収</c:v>
                </c:pt>
              </c:strCache>
            </c:strRef>
          </c:cat>
          <c:val>
            <c:numRef>
              <c:f>Sheet1!$C$28:$D$28</c:f>
              <c:numCache>
                <c:formatCode>#,##0</c:formatCode>
                <c:ptCount val="1"/>
                <c:pt idx="0">
                  <c:v>18388</c:v>
                </c:pt>
              </c:numCache>
            </c:numRef>
          </c:val>
          <c:extLst>
            <c:ext xmlns:c16="http://schemas.microsoft.com/office/drawing/2014/chart" uri="{C3380CC4-5D6E-409C-BE32-E72D297353CC}">
              <c16:uniqueId val="{00000003-7B7D-46A7-BE80-41A67AD8F787}"/>
            </c:ext>
          </c:extLst>
        </c:ser>
        <c:ser>
          <c:idx val="2"/>
          <c:order val="2"/>
          <c:tx>
            <c:strRef>
              <c:f>Sheet1!$B$29</c:f>
              <c:strCache>
                <c:ptCount val="1"/>
                <c:pt idx="0">
                  <c:v>燃料課税</c:v>
                </c:pt>
              </c:strCache>
            </c:strRef>
          </c:tx>
          <c:spPr>
            <a:solidFill>
              <a:srgbClr val="ED7D31">
                <a:lumMod val="40000"/>
                <a:lumOff val="60000"/>
              </a:srgbClr>
            </a:solidFill>
            <a:ln>
              <a:noFill/>
            </a:ln>
            <a:effectLst/>
          </c:spPr>
          <c:invertIfNegative val="0"/>
          <c:cat>
            <c:strRef>
              <c:f>Sheet1!$C$18:$D$18</c:f>
              <c:strCache>
                <c:ptCount val="1"/>
                <c:pt idx="0">
                  <c:v>現行税収</c:v>
                </c:pt>
              </c:strCache>
            </c:strRef>
          </c:cat>
          <c:val>
            <c:numRef>
              <c:f>Sheet1!$C$29:$D$29</c:f>
              <c:numCache>
                <c:formatCode>_(* #,##0_);_(* \(#,##0\);_(* "-"_);_(@_)</c:formatCode>
                <c:ptCount val="1"/>
                <c:pt idx="0">
                  <c:v>32422</c:v>
                </c:pt>
              </c:numCache>
            </c:numRef>
          </c:val>
          <c:extLst>
            <c:ext xmlns:c16="http://schemas.microsoft.com/office/drawing/2014/chart" uri="{C3380CC4-5D6E-409C-BE32-E72D297353CC}">
              <c16:uniqueId val="{00000004-7B7D-46A7-BE80-41A67AD8F787}"/>
            </c:ext>
          </c:extLst>
        </c:ser>
        <c:ser>
          <c:idx val="3"/>
          <c:order val="3"/>
          <c:tx>
            <c:strRef>
              <c:f>Sheet1!$B$30</c:f>
              <c:strCache>
                <c:ptCount val="1"/>
                <c:pt idx="0">
                  <c:v>車体課税</c:v>
                </c:pt>
              </c:strCache>
            </c:strRef>
          </c:tx>
          <c:spPr>
            <a:solidFill>
              <a:srgbClr val="5B9BD5">
                <a:lumMod val="20000"/>
                <a:lumOff val="80000"/>
              </a:srgbClr>
            </a:solidFill>
            <a:ln>
              <a:noFill/>
            </a:ln>
            <a:effectLst/>
          </c:spPr>
          <c:invertIfNegative val="0"/>
          <c:cat>
            <c:strRef>
              <c:f>Sheet1!$C$18:$D$18</c:f>
              <c:strCache>
                <c:ptCount val="1"/>
                <c:pt idx="0">
                  <c:v>現行税収</c:v>
                </c:pt>
              </c:strCache>
            </c:strRef>
          </c:cat>
          <c:val>
            <c:numRef>
              <c:f>Sheet1!$C$30:$D$30</c:f>
              <c:numCache>
                <c:formatCode>_(* #,##0_);_(* \(#,##0\);_(* "-"_);_(@_)</c:formatCode>
                <c:ptCount val="1"/>
                <c:pt idx="0">
                  <c:v>26649</c:v>
                </c:pt>
              </c:numCache>
            </c:numRef>
          </c:val>
          <c:extLst>
            <c:ext xmlns:c16="http://schemas.microsoft.com/office/drawing/2014/chart" uri="{C3380CC4-5D6E-409C-BE32-E72D297353CC}">
              <c16:uniqueId val="{00000005-7B7D-46A7-BE80-41A67AD8F787}"/>
            </c:ext>
          </c:extLst>
        </c:ser>
        <c:dLbls>
          <c:showLegendKey val="0"/>
          <c:showVal val="0"/>
          <c:showCatName val="0"/>
          <c:showSerName val="0"/>
          <c:showPercent val="0"/>
          <c:showBubbleSize val="0"/>
        </c:dLbls>
        <c:gapWidth val="50"/>
        <c:overlap val="100"/>
        <c:axId val="194885615"/>
        <c:axId val="48081247"/>
      </c:barChart>
      <c:catAx>
        <c:axId val="19488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2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8081247"/>
        <c:crosses val="autoZero"/>
        <c:auto val="1"/>
        <c:lblAlgn val="ctr"/>
        <c:lblOffset val="100"/>
        <c:noMultiLvlLbl val="0"/>
      </c:catAx>
      <c:valAx>
        <c:axId val="48081247"/>
        <c:scaling>
          <c:orientation val="minMax"/>
        </c:scaling>
        <c:delete val="1"/>
        <c:axPos val="l"/>
        <c:numFmt formatCode="#,##0" sourceLinked="1"/>
        <c:majorTickMark val="none"/>
        <c:minorTickMark val="none"/>
        <c:tickLblPos val="nextTo"/>
        <c:crossAx val="194885615"/>
        <c:crosses val="autoZero"/>
        <c:crossBetween val="between"/>
      </c:valAx>
      <c:spPr>
        <a:noFill/>
        <a:ln>
          <a:noFill/>
        </a:ln>
        <a:effectLst/>
      </c:spPr>
    </c:plotArea>
    <c:legend>
      <c:legendPos val="b"/>
      <c:layout>
        <c:manualLayout>
          <c:xMode val="edge"/>
          <c:yMode val="edge"/>
          <c:x val="0"/>
          <c:y val="6.1005945460160041E-3"/>
          <c:w val="1"/>
          <c:h val="8.7358343654562257E-2"/>
        </c:manualLayout>
      </c:layout>
      <c:overlay val="0"/>
      <c:spPr>
        <a:noFill/>
        <a:ln>
          <a:noFill/>
        </a:ln>
        <a:effectLst/>
      </c:spPr>
      <c:txPr>
        <a:bodyPr rot="0" spcFirstLastPara="1" vertOverflow="ellipsis" vert="horz" wrap="square" anchor="ctr" anchorCtr="1"/>
        <a:lstStyle/>
        <a:p>
          <a:pPr>
            <a:defRPr lang="ja-JP"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123621415841887E-2"/>
          <c:y val="2.2764993404344253E-2"/>
          <c:w val="0.88775275716831625"/>
          <c:h val="0.91008332769776168"/>
        </c:manualLayout>
      </c:layout>
      <c:barChart>
        <c:barDir val="col"/>
        <c:grouping val="stacked"/>
        <c:varyColors val="0"/>
        <c:ser>
          <c:idx val="0"/>
          <c:order val="0"/>
          <c:tx>
            <c:strRef>
              <c:f>Sheet1!$B$27</c:f>
              <c:strCache>
                <c:ptCount val="1"/>
                <c:pt idx="0">
                  <c:v>消費税（燃料課税分）</c:v>
                </c:pt>
              </c:strCache>
            </c:strRef>
          </c:tx>
          <c:spPr>
            <a:solidFill>
              <a:srgbClr val="70AD47">
                <a:lumMod val="20000"/>
                <a:lumOff val="80000"/>
              </a:srgbClr>
            </a:solidFill>
            <a:ln>
              <a:solidFill>
                <a:sysClr val="window" lastClr="FFFFFF">
                  <a:lumMod val="75000"/>
                </a:sysClr>
              </a:solidFill>
            </a:ln>
            <a:effectLst/>
          </c:spPr>
          <c:invertIfNegative val="0"/>
          <c:dLbls>
            <c:dLbl>
              <c:idx val="0"/>
              <c:tx>
                <c:rich>
                  <a:bodyPr/>
                  <a:lstStyle/>
                  <a:p>
                    <a:r>
                      <a:rPr lang="en-US" altLang="ja-JP"/>
                      <a:t>10,541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A79-4F93-AF6D-F51913C372E4}"/>
                </c:ext>
              </c:extLst>
            </c:dLbl>
            <c:dLbl>
              <c:idx val="1"/>
              <c:tx>
                <c:rich>
                  <a:bodyPr/>
                  <a:lstStyle/>
                  <a:p>
                    <a:r>
                      <a:rPr lang="en-US" altLang="ja-JP"/>
                      <a:t>7,389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A79-4F93-AF6D-F51913C372E4}"/>
                </c:ext>
              </c:extLst>
            </c:dLbl>
            <c:spPr>
              <a:noFill/>
              <a:ln>
                <a:noFill/>
              </a:ln>
              <a:effectLst/>
            </c:spPr>
            <c:txPr>
              <a:bodyPr rot="0" spcFirstLastPara="1" vertOverflow="ellipsis" vert="horz" wrap="square" anchor="ctr" anchorCtr="1"/>
              <a:lstStyle/>
              <a:p>
                <a:pPr>
                  <a:defRPr lang="ja-JP"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Sheet1!$C$18:$D$18</c:f>
              <c:strCache>
                <c:ptCount val="2"/>
                <c:pt idx="0">
                  <c:v>現行税収</c:v>
                </c:pt>
                <c:pt idx="1">
                  <c:v>あるべき税収</c:v>
                </c:pt>
              </c:strCache>
            </c:strRef>
          </c:cat>
          <c:val>
            <c:numRef>
              <c:f>Sheet1!$C$27:$D$27</c:f>
              <c:numCache>
                <c:formatCode>#,##0_);[Red]\(#,##0\)</c:formatCode>
                <c:ptCount val="2"/>
                <c:pt idx="0" formatCode="#,##0">
                  <c:v>10709</c:v>
                </c:pt>
                <c:pt idx="1">
                  <c:v>7466.7999999999993</c:v>
                </c:pt>
              </c:numCache>
            </c:numRef>
          </c:val>
          <c:extLst>
            <c:ext xmlns:c16="http://schemas.microsoft.com/office/drawing/2014/chart" uri="{C3380CC4-5D6E-409C-BE32-E72D297353CC}">
              <c16:uniqueId val="{00000002-FA79-4F93-AF6D-F51913C372E4}"/>
            </c:ext>
          </c:extLst>
        </c:ser>
        <c:ser>
          <c:idx val="1"/>
          <c:order val="1"/>
          <c:tx>
            <c:strRef>
              <c:f>Sheet1!$B$28</c:f>
              <c:strCache>
                <c:ptCount val="1"/>
                <c:pt idx="0">
                  <c:v>消費税（車体課税分）</c:v>
                </c:pt>
              </c:strCache>
            </c:strRef>
          </c:tx>
          <c:spPr>
            <a:noFill/>
            <a:ln>
              <a:solidFill>
                <a:sysClr val="window" lastClr="FFFFFF">
                  <a:lumMod val="75000"/>
                </a:sysClr>
              </a:solidFill>
            </a:ln>
            <a:effectLst/>
          </c:spPr>
          <c:invertIfNegative val="0"/>
          <c:dLbls>
            <c:dLbl>
              <c:idx val="0"/>
              <c:tx>
                <c:rich>
                  <a:bodyPr/>
                  <a:lstStyle/>
                  <a:p>
                    <a:r>
                      <a:rPr lang="en-US" altLang="ja-JP"/>
                      <a:t>21,093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A79-4F93-AF6D-F51913C372E4}"/>
                </c:ext>
              </c:extLst>
            </c:dLbl>
            <c:dLbl>
              <c:idx val="1"/>
              <c:tx>
                <c:rich>
                  <a:bodyPr rot="0" spcFirstLastPara="1" vertOverflow="ellipsis" vert="horz" wrap="square"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lang="ja-JP" sz="900" b="0" i="0" u="none" strike="noStrike" kern="1200" baseline="0">
                        <a:solidFill>
                          <a:prstClr val="black">
                            <a:lumMod val="75000"/>
                            <a:lumOff val="25000"/>
                          </a:prstClr>
                        </a:solidFill>
                        <a:latin typeface="Meiryo UI" panose="020B0604030504040204" pitchFamily="50" charset="-128"/>
                        <a:ea typeface="Meiryo UI" panose="020B0604030504040204" pitchFamily="50" charset="-128"/>
                        <a:cs typeface="+mn-cs"/>
                      </a:defRPr>
                    </a:pPr>
                    <a:r>
                      <a:rPr lang="en-US" altLang="ja-JP" sz="900" b="0" i="0" u="none" strike="noStrike" kern="1200" baseline="0">
                        <a:solidFill>
                          <a:prstClr val="black">
                            <a:lumMod val="75000"/>
                            <a:lumOff val="25000"/>
                          </a:prstClr>
                        </a:solidFill>
                        <a:latin typeface="Meiryo UI" panose="020B0604030504040204" pitchFamily="50" charset="-128"/>
                        <a:ea typeface="Meiryo UI" panose="020B0604030504040204" pitchFamily="50" charset="-128"/>
                      </a:rPr>
                      <a:t>21,093</a:t>
                    </a:r>
                  </a:p>
                </c:rich>
              </c:tx>
              <c:spPr>
                <a:noFill/>
                <a:ln>
                  <a:noFill/>
                </a:ln>
                <a:effectLst/>
              </c:spPr>
              <c:txPr>
                <a:bodyPr rot="0" spcFirstLastPara="1" vertOverflow="ellipsis" vert="horz" wrap="square"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lang="ja-JP" sz="900" b="0" i="0" u="none" strike="noStrike" kern="1200" baseline="0">
                      <a:solidFill>
                        <a:prstClr val="black">
                          <a:lumMod val="75000"/>
                          <a:lumOff val="25000"/>
                        </a:prst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A79-4F93-AF6D-F51913C372E4}"/>
                </c:ext>
              </c:extLst>
            </c:dLbl>
            <c:spPr>
              <a:noFill/>
              <a:ln>
                <a:noFill/>
              </a:ln>
              <a:effectLst/>
            </c:spPr>
            <c:txPr>
              <a:bodyPr rot="0" spcFirstLastPara="1" vertOverflow="ellipsis" vert="horz" wrap="square" anchor="ctr" anchorCtr="1"/>
              <a:lstStyle/>
              <a:p>
                <a:pPr>
                  <a:defRPr lang="ja-JP"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Sheet1!$C$18:$D$18</c:f>
              <c:strCache>
                <c:ptCount val="2"/>
                <c:pt idx="0">
                  <c:v>現行税収</c:v>
                </c:pt>
                <c:pt idx="1">
                  <c:v>あるべき税収</c:v>
                </c:pt>
              </c:strCache>
            </c:strRef>
          </c:cat>
          <c:val>
            <c:numRef>
              <c:f>Sheet1!$C$28:$D$28</c:f>
              <c:numCache>
                <c:formatCode>#,##0_);[Red]\(#,##0\)</c:formatCode>
                <c:ptCount val="2"/>
                <c:pt idx="0" formatCode="#,##0">
                  <c:v>18388</c:v>
                </c:pt>
                <c:pt idx="1">
                  <c:v>18388</c:v>
                </c:pt>
              </c:numCache>
            </c:numRef>
          </c:val>
          <c:extLst>
            <c:ext xmlns:c16="http://schemas.microsoft.com/office/drawing/2014/chart" uri="{C3380CC4-5D6E-409C-BE32-E72D297353CC}">
              <c16:uniqueId val="{00000005-FA79-4F93-AF6D-F51913C372E4}"/>
            </c:ext>
          </c:extLst>
        </c:ser>
        <c:ser>
          <c:idx val="2"/>
          <c:order val="2"/>
          <c:tx>
            <c:strRef>
              <c:f>Sheet1!$B$29</c:f>
              <c:strCache>
                <c:ptCount val="1"/>
                <c:pt idx="0">
                  <c:v>燃料課税</c:v>
                </c:pt>
              </c:strCache>
            </c:strRef>
          </c:tx>
          <c:spPr>
            <a:solidFill>
              <a:srgbClr val="ED7D31">
                <a:lumMod val="40000"/>
                <a:lumOff val="60000"/>
              </a:srgbClr>
            </a:solidFill>
            <a:ln>
              <a:noFill/>
            </a:ln>
            <a:effectLst/>
          </c:spPr>
          <c:invertIfNegative val="0"/>
          <c:cat>
            <c:strRef>
              <c:f>Sheet1!$C$18:$D$18</c:f>
              <c:strCache>
                <c:ptCount val="2"/>
                <c:pt idx="0">
                  <c:v>現行税収</c:v>
                </c:pt>
                <c:pt idx="1">
                  <c:v>あるべき税収</c:v>
                </c:pt>
              </c:strCache>
            </c:strRef>
          </c:cat>
          <c:val>
            <c:numRef>
              <c:f>Sheet1!$C$29:$D$29</c:f>
              <c:numCache>
                <c:formatCode>#,##0_);[Red]\(#,##0\)</c:formatCode>
                <c:ptCount val="2"/>
                <c:pt idx="0" formatCode="_(* #,##0_);_(* \(#,##0\);_(* &quot;-&quot;_);_(@_)">
                  <c:v>32422</c:v>
                </c:pt>
                <c:pt idx="1">
                  <c:v>16729.658640899732</c:v>
                </c:pt>
              </c:numCache>
            </c:numRef>
          </c:val>
          <c:extLst>
            <c:ext xmlns:c16="http://schemas.microsoft.com/office/drawing/2014/chart" uri="{C3380CC4-5D6E-409C-BE32-E72D297353CC}">
              <c16:uniqueId val="{00000006-FA79-4F93-AF6D-F51913C372E4}"/>
            </c:ext>
          </c:extLst>
        </c:ser>
        <c:ser>
          <c:idx val="3"/>
          <c:order val="3"/>
          <c:tx>
            <c:strRef>
              <c:f>Sheet1!$B$30</c:f>
              <c:strCache>
                <c:ptCount val="1"/>
                <c:pt idx="0">
                  <c:v>車体課税</c:v>
                </c:pt>
              </c:strCache>
            </c:strRef>
          </c:tx>
          <c:spPr>
            <a:solidFill>
              <a:srgbClr val="558ED5"/>
            </a:solidFill>
            <a:ln>
              <a:noFill/>
            </a:ln>
            <a:effectLst/>
          </c:spPr>
          <c:invertIfNegative val="0"/>
          <c:dPt>
            <c:idx val="0"/>
            <c:invertIfNegative val="0"/>
            <c:bubble3D val="0"/>
            <c:spPr>
              <a:solidFill>
                <a:srgbClr val="5B9BD5">
                  <a:lumMod val="40000"/>
                  <a:lumOff val="60000"/>
                </a:srgbClr>
              </a:solidFill>
              <a:ln>
                <a:noFill/>
              </a:ln>
              <a:effectLst/>
            </c:spPr>
            <c:extLst>
              <c:ext xmlns:c16="http://schemas.microsoft.com/office/drawing/2014/chart" uri="{C3380CC4-5D6E-409C-BE32-E72D297353CC}">
                <c16:uniqueId val="{00000008-FA79-4F93-AF6D-F51913C372E4}"/>
              </c:ext>
            </c:extLst>
          </c:dPt>
          <c:dPt>
            <c:idx val="1"/>
            <c:invertIfNegative val="0"/>
            <c:bubble3D val="0"/>
            <c:spPr>
              <a:solidFill>
                <a:srgbClr val="5B9BD5">
                  <a:lumMod val="40000"/>
                  <a:lumOff val="60000"/>
                </a:srgbClr>
              </a:solidFill>
              <a:ln>
                <a:noFill/>
              </a:ln>
              <a:effectLst/>
            </c:spPr>
            <c:extLst>
              <c:ext xmlns:c16="http://schemas.microsoft.com/office/drawing/2014/chart" uri="{C3380CC4-5D6E-409C-BE32-E72D297353CC}">
                <c16:uniqueId val="{0000000A-FA79-4F93-AF6D-F51913C372E4}"/>
              </c:ext>
            </c:extLst>
          </c:dPt>
          <c:cat>
            <c:strRef>
              <c:f>Sheet1!$C$18:$D$18</c:f>
              <c:strCache>
                <c:ptCount val="2"/>
                <c:pt idx="0">
                  <c:v>現行税収</c:v>
                </c:pt>
                <c:pt idx="1">
                  <c:v>あるべき税収</c:v>
                </c:pt>
              </c:strCache>
            </c:strRef>
          </c:cat>
          <c:val>
            <c:numRef>
              <c:f>Sheet1!$C$30:$D$30</c:f>
              <c:numCache>
                <c:formatCode>#,##0_);[Red]\(#,##0\)</c:formatCode>
                <c:ptCount val="2"/>
                <c:pt idx="0" formatCode="_(* #,##0_);_(* \(#,##0\);_(* &quot;-&quot;_);_(@_)">
                  <c:v>26649</c:v>
                </c:pt>
                <c:pt idx="1">
                  <c:v>14712</c:v>
                </c:pt>
              </c:numCache>
            </c:numRef>
          </c:val>
          <c:extLst>
            <c:ext xmlns:c16="http://schemas.microsoft.com/office/drawing/2014/chart" uri="{C3380CC4-5D6E-409C-BE32-E72D297353CC}">
              <c16:uniqueId val="{0000000B-FA79-4F93-AF6D-F51913C372E4}"/>
            </c:ext>
          </c:extLst>
        </c:ser>
        <c:dLbls>
          <c:showLegendKey val="0"/>
          <c:showVal val="0"/>
          <c:showCatName val="0"/>
          <c:showSerName val="0"/>
          <c:showPercent val="0"/>
          <c:showBubbleSize val="0"/>
        </c:dLbls>
        <c:gapWidth val="50"/>
        <c:overlap val="100"/>
        <c:axId val="194885615"/>
        <c:axId val="48081247"/>
      </c:barChart>
      <c:catAx>
        <c:axId val="19488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2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8081247"/>
        <c:crosses val="autoZero"/>
        <c:auto val="1"/>
        <c:lblAlgn val="ctr"/>
        <c:lblOffset val="100"/>
        <c:noMultiLvlLbl val="0"/>
      </c:catAx>
      <c:valAx>
        <c:axId val="48081247"/>
        <c:scaling>
          <c:orientation val="minMax"/>
        </c:scaling>
        <c:delete val="1"/>
        <c:axPos val="l"/>
        <c:numFmt formatCode="#,##0" sourceLinked="1"/>
        <c:majorTickMark val="none"/>
        <c:minorTickMark val="none"/>
        <c:tickLblPos val="nextTo"/>
        <c:crossAx val="194885615"/>
        <c:crosses val="autoZero"/>
        <c:crossBetween val="between"/>
      </c:valAx>
      <c:spPr>
        <a:noFill/>
        <a:ln>
          <a:noFill/>
        </a:ln>
        <a:effectLst/>
      </c:spPr>
    </c:plotArea>
    <c:legend>
      <c:legendPos val="b"/>
      <c:layout>
        <c:manualLayout>
          <c:xMode val="edge"/>
          <c:yMode val="edge"/>
          <c:x val="4.2970928205152928E-2"/>
          <c:y val="6.1005945460160041E-3"/>
          <c:w val="0.95702901523083728"/>
          <c:h val="7.9160579570333164E-2"/>
        </c:manualLayout>
      </c:layout>
      <c:overlay val="0"/>
      <c:spPr>
        <a:noFill/>
        <a:ln>
          <a:noFill/>
        </a:ln>
        <a:effectLst/>
      </c:spPr>
      <c:txPr>
        <a:bodyPr rot="0" spcFirstLastPara="1" vertOverflow="ellipsis" vert="horz" wrap="square" anchor="ctr" anchorCtr="1"/>
        <a:lstStyle/>
        <a:p>
          <a:pPr>
            <a:defRPr lang="ja-JP"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5.9453175606296406E-2"/>
          <c:y val="0.17022453956082687"/>
          <c:w val="0.87356472415135711"/>
          <c:h val="0.71077924203499609"/>
        </c:manualLayout>
      </c:layout>
      <c:barChart>
        <c:barDir val="col"/>
        <c:grouping val="stacked"/>
        <c:varyColors val="0"/>
        <c:ser>
          <c:idx val="6"/>
          <c:order val="0"/>
          <c:tx>
            <c:strRef>
              <c:f>'電動車販売台数 (2)'!$B$30</c:f>
              <c:strCache>
                <c:ptCount val="1"/>
                <c:pt idx="0">
                  <c:v>電動車</c:v>
                </c:pt>
              </c:strCache>
            </c:strRef>
          </c:tx>
          <c:spPr>
            <a:solidFill>
              <a:schemeClr val="tx2">
                <a:lumMod val="10000"/>
                <a:lumOff val="90000"/>
              </a:schemeClr>
            </a:solidFill>
            <a:ln w="6350">
              <a:solidFill>
                <a:schemeClr val="tx1">
                  <a:lumMod val="50000"/>
                  <a:lumOff val="50000"/>
                </a:schemeClr>
              </a:solidFill>
            </a:ln>
            <a:effectLst/>
          </c:spPr>
          <c:invertIfNegative val="0"/>
          <c:dPt>
            <c:idx val="8"/>
            <c:invertIfNegative val="0"/>
            <c:bubble3D val="0"/>
            <c:spPr>
              <a:solidFill>
                <a:schemeClr val="tx2">
                  <a:lumMod val="10000"/>
                  <a:lumOff val="90000"/>
                </a:schemeClr>
              </a:solidFill>
              <a:ln w="22225">
                <a:solidFill>
                  <a:schemeClr val="tx1"/>
                </a:solidFill>
              </a:ln>
              <a:effectLst/>
            </c:spPr>
            <c:extLst>
              <c:ext xmlns:c16="http://schemas.microsoft.com/office/drawing/2014/chart" uri="{C3380CC4-5D6E-409C-BE32-E72D297353CC}">
                <c16:uniqueId val="{00000001-590F-42B7-97C0-CBC8ACB13F89}"/>
              </c:ext>
            </c:extLst>
          </c:dPt>
          <c:dPt>
            <c:idx val="10"/>
            <c:invertIfNegative val="0"/>
            <c:bubble3D val="0"/>
            <c:spPr>
              <a:noFill/>
              <a:ln w="6350">
                <a:noFill/>
              </a:ln>
              <a:effectLst/>
            </c:spPr>
            <c:extLst>
              <c:ext xmlns:c16="http://schemas.microsoft.com/office/drawing/2014/chart" uri="{C3380CC4-5D6E-409C-BE32-E72D297353CC}">
                <c16:uniqueId val="{00000003-590F-42B7-97C0-CBC8ACB13F89}"/>
              </c:ext>
            </c:extLst>
          </c:dPt>
          <c:cat>
            <c:strRef>
              <c:f>'電動車販売台数 (2)'!$C$21:$M$21</c:f>
              <c:strCache>
                <c:ptCount val="11"/>
                <c:pt idx="0">
                  <c:v>2015年</c:v>
                </c:pt>
                <c:pt idx="1">
                  <c:v>2016年</c:v>
                </c:pt>
                <c:pt idx="2">
                  <c:v>2017年</c:v>
                </c:pt>
                <c:pt idx="3">
                  <c:v>2018年</c:v>
                </c:pt>
                <c:pt idx="4">
                  <c:v>2019年</c:v>
                </c:pt>
                <c:pt idx="5">
                  <c:v>2020年</c:v>
                </c:pt>
                <c:pt idx="6">
                  <c:v>2021年</c:v>
                </c:pt>
                <c:pt idx="7">
                  <c:v>2022年</c:v>
                </c:pt>
                <c:pt idx="8">
                  <c:v>2023年</c:v>
                </c:pt>
                <c:pt idx="9">
                  <c:v>2024年</c:v>
                </c:pt>
                <c:pt idx="10">
                  <c:v>2035年</c:v>
                </c:pt>
              </c:strCache>
            </c:strRef>
          </c:cat>
          <c:val>
            <c:numRef>
              <c:f>'電動車販売台数 (2)'!$C$30:$M$30</c:f>
              <c:numCache>
                <c:formatCode>#,##0_ </c:formatCode>
                <c:ptCount val="11"/>
                <c:pt idx="0">
                  <c:v>963057</c:v>
                </c:pt>
                <c:pt idx="1">
                  <c:v>1302878</c:v>
                </c:pt>
                <c:pt idx="2">
                  <c:v>1441054</c:v>
                </c:pt>
                <c:pt idx="3">
                  <c:v>1484484</c:v>
                </c:pt>
                <c:pt idx="4">
                  <c:v>1511955</c:v>
                </c:pt>
                <c:pt idx="5">
                  <c:v>1377641</c:v>
                </c:pt>
                <c:pt idx="6">
                  <c:v>1488421</c:v>
                </c:pt>
                <c:pt idx="7">
                  <c:v>1565116</c:v>
                </c:pt>
                <c:pt idx="8">
                  <c:v>2009725</c:v>
                </c:pt>
                <c:pt idx="9">
                  <c:v>2143746</c:v>
                </c:pt>
                <c:pt idx="10">
                  <c:v>4500000</c:v>
                </c:pt>
              </c:numCache>
            </c:numRef>
          </c:val>
          <c:extLst xmlns:c15="http://schemas.microsoft.com/office/drawing/2012/chart">
            <c:ext xmlns:c16="http://schemas.microsoft.com/office/drawing/2014/chart" uri="{C3380CC4-5D6E-409C-BE32-E72D297353CC}">
              <c16:uniqueId val="{00000004-590F-42B7-97C0-CBC8ACB13F89}"/>
            </c:ext>
          </c:extLst>
        </c:ser>
        <c:ser>
          <c:idx val="0"/>
          <c:order val="1"/>
          <c:tx>
            <c:strRef>
              <c:f>'電動車販売台数 (2)'!$B$26</c:f>
              <c:strCache>
                <c:ptCount val="1"/>
                <c:pt idx="0">
                  <c:v>ガソリン他</c:v>
                </c:pt>
              </c:strCache>
            </c:strRef>
          </c:tx>
          <c:spPr>
            <a:pattFill prst="pct20">
              <a:fgClr>
                <a:srgbClr val="FBED97"/>
              </a:fgClr>
              <a:bgClr>
                <a:schemeClr val="bg1"/>
              </a:bgClr>
            </a:pattFill>
            <a:ln w="6350">
              <a:solidFill>
                <a:schemeClr val="tx1">
                  <a:lumMod val="50000"/>
                  <a:lumOff val="50000"/>
                </a:schemeClr>
              </a:solidFill>
            </a:ln>
            <a:effectLst/>
          </c:spPr>
          <c:invertIfNegative val="0"/>
          <c:cat>
            <c:strRef>
              <c:f>'電動車販売台数 (2)'!$C$21:$M$21</c:f>
              <c:strCache>
                <c:ptCount val="11"/>
                <c:pt idx="0">
                  <c:v>2015年</c:v>
                </c:pt>
                <c:pt idx="1">
                  <c:v>2016年</c:v>
                </c:pt>
                <c:pt idx="2">
                  <c:v>2017年</c:v>
                </c:pt>
                <c:pt idx="3">
                  <c:v>2018年</c:v>
                </c:pt>
                <c:pt idx="4">
                  <c:v>2019年</c:v>
                </c:pt>
                <c:pt idx="5">
                  <c:v>2020年</c:v>
                </c:pt>
                <c:pt idx="6">
                  <c:v>2021年</c:v>
                </c:pt>
                <c:pt idx="7">
                  <c:v>2022年</c:v>
                </c:pt>
                <c:pt idx="8">
                  <c:v>2023年</c:v>
                </c:pt>
                <c:pt idx="9">
                  <c:v>2024年</c:v>
                </c:pt>
                <c:pt idx="10">
                  <c:v>2035年</c:v>
                </c:pt>
              </c:strCache>
            </c:strRef>
          </c:cat>
          <c:val>
            <c:numRef>
              <c:f>'電動車販売台数 (2)'!$C$26:$M$26</c:f>
              <c:numCache>
                <c:formatCode>#,##0_ </c:formatCode>
                <c:ptCount val="11"/>
                <c:pt idx="0">
                  <c:v>1575737</c:v>
                </c:pt>
                <c:pt idx="1">
                  <c:v>2688282</c:v>
                </c:pt>
                <c:pt idx="2">
                  <c:v>2777078</c:v>
                </c:pt>
                <c:pt idx="3">
                  <c:v>2725304</c:v>
                </c:pt>
                <c:pt idx="4">
                  <c:v>2612898</c:v>
                </c:pt>
                <c:pt idx="5">
                  <c:v>2284651</c:v>
                </c:pt>
                <c:pt idx="6">
                  <c:v>2044028</c:v>
                </c:pt>
                <c:pt idx="7">
                  <c:v>1757917</c:v>
                </c:pt>
                <c:pt idx="8">
                  <c:v>1983002</c:v>
                </c:pt>
                <c:pt idx="9">
                  <c:v>1848982</c:v>
                </c:pt>
                <c:pt idx="10">
                  <c:v>0</c:v>
                </c:pt>
              </c:numCache>
            </c:numRef>
          </c:val>
          <c:extLst>
            <c:ext xmlns:c16="http://schemas.microsoft.com/office/drawing/2014/chart" uri="{C3380CC4-5D6E-409C-BE32-E72D297353CC}">
              <c16:uniqueId val="{00000005-590F-42B7-97C0-CBC8ACB13F89}"/>
            </c:ext>
          </c:extLst>
        </c:ser>
        <c:ser>
          <c:idx val="4"/>
          <c:order val="2"/>
          <c:tx>
            <c:strRef>
              <c:f>'電動車販売台数 (2)'!$B$27</c:f>
              <c:strCache>
                <c:ptCount val="1"/>
                <c:pt idx="0">
                  <c:v>ディーゼル</c:v>
                </c:pt>
              </c:strCache>
            </c:strRef>
          </c:tx>
          <c:spPr>
            <a:pattFill prst="pct20">
              <a:fgClr>
                <a:srgbClr val="FBED97"/>
              </a:fgClr>
              <a:bgClr>
                <a:schemeClr val="bg1"/>
              </a:bgClr>
            </a:pattFill>
            <a:ln w="6350">
              <a:solidFill>
                <a:schemeClr val="tx1">
                  <a:lumMod val="50000"/>
                  <a:lumOff val="50000"/>
                </a:schemeClr>
              </a:solidFill>
            </a:ln>
            <a:effectLst/>
          </c:spPr>
          <c:invertIfNegative val="0"/>
          <c:cat>
            <c:strRef>
              <c:f>'電動車販売台数 (2)'!$C$21:$M$21</c:f>
              <c:strCache>
                <c:ptCount val="11"/>
                <c:pt idx="0">
                  <c:v>2015年</c:v>
                </c:pt>
                <c:pt idx="1">
                  <c:v>2016年</c:v>
                </c:pt>
                <c:pt idx="2">
                  <c:v>2017年</c:v>
                </c:pt>
                <c:pt idx="3">
                  <c:v>2018年</c:v>
                </c:pt>
                <c:pt idx="4">
                  <c:v>2019年</c:v>
                </c:pt>
                <c:pt idx="5">
                  <c:v>2020年</c:v>
                </c:pt>
                <c:pt idx="6">
                  <c:v>2021年</c:v>
                </c:pt>
                <c:pt idx="7">
                  <c:v>2022年</c:v>
                </c:pt>
                <c:pt idx="8">
                  <c:v>2023年</c:v>
                </c:pt>
                <c:pt idx="9">
                  <c:v>2024年</c:v>
                </c:pt>
                <c:pt idx="10">
                  <c:v>2035年</c:v>
                </c:pt>
              </c:strCache>
            </c:strRef>
          </c:cat>
          <c:val>
            <c:numRef>
              <c:f>'電動車販売台数 (2)'!$C$27:$M$27</c:f>
              <c:numCache>
                <c:formatCode>#,##0_ </c:formatCode>
                <c:ptCount val="11"/>
                <c:pt idx="0">
                  <c:v>153591</c:v>
                </c:pt>
                <c:pt idx="1">
                  <c:v>142660</c:v>
                </c:pt>
                <c:pt idx="2">
                  <c:v>156392</c:v>
                </c:pt>
                <c:pt idx="3">
                  <c:v>177272</c:v>
                </c:pt>
                <c:pt idx="4">
                  <c:v>175694</c:v>
                </c:pt>
                <c:pt idx="5">
                  <c:v>147503</c:v>
                </c:pt>
                <c:pt idx="6">
                  <c:v>143088</c:v>
                </c:pt>
                <c:pt idx="7">
                  <c:v>125200</c:v>
                </c:pt>
                <c:pt idx="10">
                  <c:v>0</c:v>
                </c:pt>
              </c:numCache>
            </c:numRef>
          </c:val>
          <c:extLst xmlns:c15="http://schemas.microsoft.com/office/drawing/2012/chart">
            <c:ext xmlns:c16="http://schemas.microsoft.com/office/drawing/2014/chart" uri="{C3380CC4-5D6E-409C-BE32-E72D297353CC}">
              <c16:uniqueId val="{00000006-590F-42B7-97C0-CBC8ACB13F89}"/>
            </c:ext>
          </c:extLst>
        </c:ser>
        <c:ser>
          <c:idx val="5"/>
          <c:order val="3"/>
          <c:tx>
            <c:strRef>
              <c:f>'電動車販売台数 (2)'!$B$28</c:f>
              <c:strCache>
                <c:ptCount val="1"/>
                <c:pt idx="0">
                  <c:v>その他（LPG車等）</c:v>
                </c:pt>
              </c:strCache>
            </c:strRef>
          </c:tx>
          <c:spPr>
            <a:pattFill prst="pct20">
              <a:fgClr>
                <a:srgbClr val="FBED97"/>
              </a:fgClr>
              <a:bgClr>
                <a:schemeClr val="bg1"/>
              </a:bgClr>
            </a:pattFill>
            <a:ln w="6350">
              <a:solidFill>
                <a:schemeClr val="tx1">
                  <a:lumMod val="50000"/>
                  <a:lumOff val="50000"/>
                </a:schemeClr>
              </a:solidFill>
            </a:ln>
            <a:effectLst/>
          </c:spPr>
          <c:invertIfNegative val="0"/>
          <c:cat>
            <c:strRef>
              <c:f>'電動車販売台数 (2)'!$C$21:$M$21</c:f>
              <c:strCache>
                <c:ptCount val="11"/>
                <c:pt idx="0">
                  <c:v>2015年</c:v>
                </c:pt>
                <c:pt idx="1">
                  <c:v>2016年</c:v>
                </c:pt>
                <c:pt idx="2">
                  <c:v>2017年</c:v>
                </c:pt>
                <c:pt idx="3">
                  <c:v>2018年</c:v>
                </c:pt>
                <c:pt idx="4">
                  <c:v>2019年</c:v>
                </c:pt>
                <c:pt idx="5">
                  <c:v>2020年</c:v>
                </c:pt>
                <c:pt idx="6">
                  <c:v>2021年</c:v>
                </c:pt>
                <c:pt idx="7">
                  <c:v>2022年</c:v>
                </c:pt>
                <c:pt idx="8">
                  <c:v>2023年</c:v>
                </c:pt>
                <c:pt idx="9">
                  <c:v>2024年</c:v>
                </c:pt>
                <c:pt idx="10">
                  <c:v>2035年</c:v>
                </c:pt>
              </c:strCache>
            </c:strRef>
          </c:cat>
          <c:val>
            <c:numRef>
              <c:f>'電動車販売台数 (2)'!$C$28:$M$28</c:f>
              <c:numCache>
                <c:formatCode>#,##0_ </c:formatCode>
                <c:ptCount val="11"/>
                <c:pt idx="0">
                  <c:v>12100</c:v>
                </c:pt>
                <c:pt idx="1">
                  <c:v>12638</c:v>
                </c:pt>
                <c:pt idx="2">
                  <c:v>11853</c:v>
                </c:pt>
                <c:pt idx="3">
                  <c:v>4100</c:v>
                </c:pt>
                <c:pt idx="4">
                  <c:v>544</c:v>
                </c:pt>
                <c:pt idx="5">
                  <c:v>186</c:v>
                </c:pt>
                <c:pt idx="6">
                  <c:v>161</c:v>
                </c:pt>
                <c:pt idx="7">
                  <c:v>64</c:v>
                </c:pt>
                <c:pt idx="10">
                  <c:v>0</c:v>
                </c:pt>
              </c:numCache>
            </c:numRef>
          </c:val>
          <c:extLst xmlns:c15="http://schemas.microsoft.com/office/drawing/2012/chart">
            <c:ext xmlns:c16="http://schemas.microsoft.com/office/drawing/2014/chart" uri="{C3380CC4-5D6E-409C-BE32-E72D297353CC}">
              <c16:uniqueId val="{00000007-590F-42B7-97C0-CBC8ACB13F89}"/>
            </c:ext>
          </c:extLst>
        </c:ser>
        <c:dLbls>
          <c:showLegendKey val="0"/>
          <c:showVal val="0"/>
          <c:showCatName val="0"/>
          <c:showSerName val="0"/>
          <c:showPercent val="0"/>
          <c:showBubbleSize val="0"/>
        </c:dLbls>
        <c:gapWidth val="150"/>
        <c:overlap val="100"/>
        <c:axId val="566311352"/>
        <c:axId val="566303808"/>
      </c:barChart>
      <c:lineChart>
        <c:grouping val="standard"/>
        <c:varyColors val="0"/>
        <c:ser>
          <c:idx val="7"/>
          <c:order val="4"/>
          <c:tx>
            <c:strRef>
              <c:f>'電動車販売台数 (2)'!$B$31</c:f>
              <c:strCache>
                <c:ptCount val="1"/>
                <c:pt idx="0">
                  <c:v>電動車比率</c:v>
                </c:pt>
              </c:strCache>
            </c:strRef>
          </c:tx>
          <c:spPr>
            <a:ln w="28575" cap="rnd">
              <a:solidFill>
                <a:schemeClr val="tx1">
                  <a:lumMod val="50000"/>
                  <a:lumOff val="50000"/>
                </a:schemeClr>
              </a:solidFill>
              <a:round/>
            </a:ln>
            <a:effectLst/>
          </c:spPr>
          <c:marker>
            <c:symbol val="circle"/>
            <c:size val="5"/>
            <c:spPr>
              <a:solidFill>
                <a:schemeClr val="tx1">
                  <a:lumMod val="50000"/>
                  <a:lumOff val="50000"/>
                </a:schemeClr>
              </a:solidFill>
              <a:ln w="9525">
                <a:solidFill>
                  <a:schemeClr val="tx1">
                    <a:lumMod val="50000"/>
                    <a:lumOff val="50000"/>
                  </a:schemeClr>
                </a:solidFill>
              </a:ln>
              <a:effectLst/>
            </c:spPr>
          </c:marker>
          <c:dLbls>
            <c:dLbl>
              <c:idx val="8"/>
              <c:layout>
                <c:manualLayout>
                  <c:x val="-4.3185204680868134E-3"/>
                  <c:y val="-6.08741790530304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90F-42B7-97C0-CBC8ACB13F89}"/>
                </c:ext>
              </c:extLst>
            </c:dLbl>
            <c:dLbl>
              <c:idx val="9"/>
              <c:layout>
                <c:manualLayout>
                  <c:x val="1.5986813613331066E-2"/>
                  <c:y val="-3.2555565539737756E-2"/>
                </c:manualLayout>
              </c:layout>
              <c:spPr>
                <a:noFill/>
                <a:ln>
                  <a:noFill/>
                </a:ln>
                <a:effectLst/>
              </c:spPr>
              <c:txPr>
                <a:bodyPr rot="0" spcFirstLastPara="1" vertOverflow="ellipsis" vert="horz" wrap="square" lIns="38100" tIns="19050" rIns="38100" bIns="19050" anchor="ctr" anchorCtr="1">
                  <a:spAutoFit/>
                </a:bodyPr>
                <a:lstStyle/>
                <a:p>
                  <a:pPr>
                    <a:defRPr lang="ja-JP" sz="2400" b="1" i="0" u="none" strike="noStrike" kern="1200" baseline="0">
                      <a:solidFill>
                        <a:srgbClr val="FF0000"/>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90F-42B7-97C0-CBC8ACB13F89}"/>
                </c:ext>
              </c:extLst>
            </c:dLbl>
            <c:dLbl>
              <c:idx val="10"/>
              <c:layout>
                <c:manualLayout>
                  <c:x val="-3.4548163744694403E-2"/>
                  <c:y val="0.10851484092061932"/>
                </c:manualLayout>
              </c:layout>
              <c:tx>
                <c:rich>
                  <a:bodyPr/>
                  <a:lstStyle/>
                  <a:p>
                    <a:fld id="{A4EC0E2F-79A2-42DD-A488-FE12BFF28A9B}" type="VALUE">
                      <a:rPr lang="en-US" altLang="ja-JP">
                        <a:solidFill>
                          <a:srgbClr val="FF0000"/>
                        </a:solidFill>
                      </a:rPr>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590F-42B7-97C0-CBC8ACB13F89}"/>
                </c:ext>
              </c:extLst>
            </c:dLbl>
            <c:spPr>
              <a:noFill/>
              <a:ln>
                <a:noFill/>
              </a:ln>
              <a:effectLst/>
            </c:spPr>
            <c:txPr>
              <a:bodyPr rot="0" spcFirstLastPara="1" vertOverflow="ellipsis" vert="horz" wrap="square" lIns="38100" tIns="19050" rIns="38100" bIns="19050" anchor="ctr" anchorCtr="1">
                <a:spAutoFit/>
              </a:bodyPr>
              <a:lstStyle/>
              <a:p>
                <a:pPr>
                  <a:defRPr lang="ja-JP" sz="10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'電動車販売台数 (2)'!$C$21:$M$21</c:f>
              <c:strCache>
                <c:ptCount val="11"/>
                <c:pt idx="0">
                  <c:v>2015年</c:v>
                </c:pt>
                <c:pt idx="1">
                  <c:v>2016年</c:v>
                </c:pt>
                <c:pt idx="2">
                  <c:v>2017年</c:v>
                </c:pt>
                <c:pt idx="3">
                  <c:v>2018年</c:v>
                </c:pt>
                <c:pt idx="4">
                  <c:v>2019年</c:v>
                </c:pt>
                <c:pt idx="5">
                  <c:v>2020年</c:v>
                </c:pt>
                <c:pt idx="6">
                  <c:v>2021年</c:v>
                </c:pt>
                <c:pt idx="7">
                  <c:v>2022年</c:v>
                </c:pt>
                <c:pt idx="8">
                  <c:v>2023年</c:v>
                </c:pt>
                <c:pt idx="9">
                  <c:v>2024年</c:v>
                </c:pt>
                <c:pt idx="10">
                  <c:v>2035年</c:v>
                </c:pt>
              </c:strCache>
            </c:strRef>
          </c:cat>
          <c:val>
            <c:numRef>
              <c:f>'電動車販売台数 (2)'!$C$31:$M$31</c:f>
              <c:numCache>
                <c:formatCode>0.0%</c:formatCode>
                <c:ptCount val="11"/>
                <c:pt idx="0">
                  <c:v>0.35609626231981317</c:v>
                </c:pt>
                <c:pt idx="1">
                  <c:v>0.31421468636605027</c:v>
                </c:pt>
                <c:pt idx="2">
                  <c:v>0.32852944468749495</c:v>
                </c:pt>
                <c:pt idx="3">
                  <c:v>0.33806192441177274</c:v>
                </c:pt>
                <c:pt idx="4">
                  <c:v>0.35152825178541908</c:v>
                </c:pt>
                <c:pt idx="5">
                  <c:v>0.36158736749605835</c:v>
                </c:pt>
                <c:pt idx="6">
                  <c:v>0.40493560678815288</c:v>
                </c:pt>
                <c:pt idx="7">
                  <c:v>0.45388085771034226</c:v>
                </c:pt>
                <c:pt idx="8">
                  <c:v>0.50334645970035019</c:v>
                </c:pt>
                <c:pt idx="9">
                  <c:v>0.53691260711974365</c:v>
                </c:pt>
                <c:pt idx="10">
                  <c:v>1</c:v>
                </c:pt>
              </c:numCache>
            </c:numRef>
          </c:val>
          <c:smooth val="0"/>
          <c:extLst xmlns:c15="http://schemas.microsoft.com/office/drawing/2012/chart">
            <c:ext xmlns:c16="http://schemas.microsoft.com/office/drawing/2014/chart" uri="{C3380CC4-5D6E-409C-BE32-E72D297353CC}">
              <c16:uniqueId val="{0000000B-590F-42B7-97C0-CBC8ACB13F89}"/>
            </c:ext>
          </c:extLst>
        </c:ser>
        <c:dLbls>
          <c:showLegendKey val="0"/>
          <c:showVal val="0"/>
          <c:showCatName val="0"/>
          <c:showSerName val="0"/>
          <c:showPercent val="0"/>
          <c:showBubbleSize val="0"/>
        </c:dLbls>
        <c:marker val="1"/>
        <c:smooth val="0"/>
        <c:axId val="1090688672"/>
        <c:axId val="1090687232"/>
      </c:lineChart>
      <c:catAx>
        <c:axId val="566311352"/>
        <c:scaling>
          <c:orientation val="minMax"/>
        </c:scaling>
        <c:delete val="0"/>
        <c:axPos val="b"/>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566303808"/>
        <c:crosses val="autoZero"/>
        <c:auto val="1"/>
        <c:lblAlgn val="ctr"/>
        <c:lblOffset val="100"/>
        <c:noMultiLvlLbl val="0"/>
      </c:catAx>
      <c:valAx>
        <c:axId val="566303808"/>
        <c:scaling>
          <c:orientation val="minMax"/>
          <c:max val="4500000"/>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a:noFill/>
          </a:ln>
          <a:effectLst/>
        </c:spPr>
        <c:txPr>
          <a:bodyPr rot="-60000000" spcFirstLastPara="1" vertOverflow="ellipsis" vert="horz" wrap="square" anchor="ctr" anchorCtr="1"/>
          <a:lstStyle/>
          <a:p>
            <a:pPr>
              <a:defRPr lang="ja-JP" sz="105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566311352"/>
        <c:crosses val="autoZero"/>
        <c:crossBetween val="between"/>
        <c:dispUnits>
          <c:builtInUnit val="tenThousands"/>
        </c:dispUnits>
      </c:valAx>
      <c:valAx>
        <c:axId val="1090687232"/>
        <c:scaling>
          <c:orientation val="minMax"/>
          <c:max val="1"/>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lang="ja-JP" sz="1100" b="0" i="0" u="none" strike="noStrike" kern="1200" baseline="0">
                <a:solidFill>
                  <a:schemeClr val="tx1">
                    <a:lumMod val="65000"/>
                    <a:lumOff val="35000"/>
                  </a:schemeClr>
                </a:solidFill>
                <a:latin typeface="+mn-lt"/>
                <a:ea typeface="+mn-ea"/>
                <a:cs typeface="+mn-cs"/>
              </a:defRPr>
            </a:pPr>
            <a:endParaRPr lang="ja-JP"/>
          </a:p>
        </c:txPr>
        <c:crossAx val="1090688672"/>
        <c:crosses val="max"/>
        <c:crossBetween val="between"/>
      </c:valAx>
      <c:catAx>
        <c:axId val="1090688672"/>
        <c:scaling>
          <c:orientation val="minMax"/>
        </c:scaling>
        <c:delete val="1"/>
        <c:axPos val="b"/>
        <c:numFmt formatCode="General" sourceLinked="1"/>
        <c:majorTickMark val="out"/>
        <c:minorTickMark val="none"/>
        <c:tickLblPos val="nextTo"/>
        <c:crossAx val="1090687232"/>
        <c:crosses val="autoZero"/>
        <c:auto val="1"/>
        <c:lblAlgn val="ctr"/>
        <c:lblOffset val="100"/>
        <c:noMultiLvlLbl val="0"/>
      </c:catAx>
      <c:spPr>
        <a:noFill/>
        <a:ln>
          <a:solidFill>
            <a:schemeClr val="tx1">
              <a:lumMod val="50000"/>
              <a:lumOff val="50000"/>
            </a:schemeClr>
          </a:solidFill>
        </a:ln>
        <a:effectLst/>
      </c:spPr>
    </c:plotArea>
    <c:legend>
      <c:legendPos val="b"/>
      <c:legendEntry>
        <c:idx val="2"/>
        <c:delete val="1"/>
      </c:legendEntry>
      <c:legendEntry>
        <c:idx val="3"/>
        <c:delete val="1"/>
      </c:legendEntry>
      <c:layout>
        <c:manualLayout>
          <c:xMode val="edge"/>
          <c:yMode val="edge"/>
          <c:x val="5.9714801195007099E-2"/>
          <c:y val="6.5932330065653133E-2"/>
          <c:w val="0.40586607702056215"/>
          <c:h val="8.2228120021280576E-2"/>
        </c:manualLayout>
      </c:layout>
      <c:overlay val="0"/>
      <c:spPr>
        <a:noFill/>
        <a:ln>
          <a:noFill/>
        </a:ln>
        <a:effectLst/>
      </c:spPr>
      <c:txPr>
        <a:bodyPr rot="0" spcFirstLastPara="1" vertOverflow="ellipsis" vert="horz" wrap="square" anchor="ctr" anchorCtr="1"/>
        <a:lstStyle/>
        <a:p>
          <a:pPr>
            <a:defRPr lang="ja-JP" sz="14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06957463135027E-2"/>
          <c:y val="9.2528830777797028E-3"/>
          <c:w val="0.94243428217660352"/>
          <c:h val="0.9036623126779797"/>
        </c:manualLayout>
      </c:layout>
      <c:barChart>
        <c:barDir val="col"/>
        <c:grouping val="stacked"/>
        <c:varyColors val="0"/>
        <c:ser>
          <c:idx val="0"/>
          <c:order val="0"/>
          <c:tx>
            <c:strRef>
              <c:f>'資料6充電器口数 '!$B$13</c:f>
              <c:strCache>
                <c:ptCount val="1"/>
                <c:pt idx="0">
                  <c:v>普通充電器</c:v>
                </c:pt>
              </c:strCache>
            </c:strRef>
          </c:tx>
          <c:spPr>
            <a:solidFill>
              <a:schemeClr val="accent4">
                <a:lumMod val="60000"/>
                <a:lumOff val="40000"/>
              </a:schemeClr>
            </a:solidFill>
            <a:ln>
              <a:solidFill>
                <a:schemeClr val="accent1"/>
              </a:solidFill>
            </a:ln>
            <a:effectLst/>
          </c:spPr>
          <c:invertIfNegative val="0"/>
          <c:dPt>
            <c:idx val="26"/>
            <c:invertIfNegative val="0"/>
            <c:bubble3D val="0"/>
            <c:spPr>
              <a:solidFill>
                <a:schemeClr val="bg2">
                  <a:lumMod val="90000"/>
                </a:schemeClr>
              </a:solidFill>
              <a:ln>
                <a:solidFill>
                  <a:schemeClr val="accent1"/>
                </a:solidFill>
                <a:prstDash val="dash"/>
              </a:ln>
              <a:effectLst/>
            </c:spPr>
            <c:extLst>
              <c:ext xmlns:c16="http://schemas.microsoft.com/office/drawing/2014/chart" uri="{C3380CC4-5D6E-409C-BE32-E72D297353CC}">
                <c16:uniqueId val="{00000001-2EA1-464D-91D4-68129DE0D945}"/>
              </c:ext>
            </c:extLst>
          </c:dPt>
          <c:dLbls>
            <c:dLbl>
              <c:idx val="23"/>
              <c:layout>
                <c:manualLayout>
                  <c:x val="0"/>
                  <c:y val="-1.4627522239784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EA1-464D-91D4-68129DE0D945}"/>
                </c:ext>
              </c:extLst>
            </c:dLbl>
            <c:dLbl>
              <c:idx val="24"/>
              <c:layout>
                <c:manualLayout>
                  <c:x val="1.5812955234644179E-2"/>
                  <c:y val="-4.1444646346056463E-2"/>
                </c:manualLayout>
              </c:layout>
              <c:spPr>
                <a:noFill/>
                <a:ln>
                  <a:noFill/>
                </a:ln>
                <a:effectLst/>
              </c:spPr>
              <c:txPr>
                <a:bodyPr rot="0" spcFirstLastPara="1" vertOverflow="ellipsis" vert="horz" wrap="square" lIns="38100" tIns="19050" rIns="38100" bIns="19050" anchor="ctr" anchorCtr="1">
                  <a:spAutoFit/>
                </a:bodyPr>
                <a:lstStyle/>
                <a:p>
                  <a:pPr>
                    <a:defRPr lang="ja-JP" sz="1000" b="1"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EA1-464D-91D4-68129DE0D945}"/>
                </c:ext>
              </c:extLst>
            </c:dLbl>
            <c:dLbl>
              <c:idx val="26"/>
              <c:layout>
                <c:manualLayout>
                  <c:x val="-6.9629265091863514E-3"/>
                  <c:y val="-0.34641946282056252"/>
                </c:manualLayout>
              </c:layout>
              <c:tx>
                <c:rich>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r>
                      <a:rPr lang="ja-JP" altLang="en-US" sz="900" b="1"/>
                      <a:t>３００</a:t>
                    </a:r>
                    <a:r>
                      <a:rPr lang="en-US" altLang="ja-JP" sz="900" b="1"/>
                      <a:t>,</a:t>
                    </a:r>
                    <a:r>
                      <a:rPr lang="ja-JP" altLang="en-US" sz="900" b="1"/>
                      <a:t>０００</a:t>
                    </a:r>
                  </a:p>
                </c:rich>
              </c:tx>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EA1-464D-91D4-68129DE0D945}"/>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'資料6充電器口数 '!$C$12:$AC$12</c:f>
              <c:strCache>
                <c:ptCount val="27"/>
                <c:pt idx="0">
                  <c:v>2023年3月</c:v>
                </c:pt>
                <c:pt idx="1">
                  <c:v>4月</c:v>
                </c:pt>
                <c:pt idx="2">
                  <c:v>5月</c:v>
                </c:pt>
                <c:pt idx="3">
                  <c:v>6月</c:v>
                </c:pt>
                <c:pt idx="4">
                  <c:v>7月</c:v>
                </c:pt>
                <c:pt idx="5">
                  <c:v>8月</c:v>
                </c:pt>
                <c:pt idx="6">
                  <c:v>9月</c:v>
                </c:pt>
                <c:pt idx="7">
                  <c:v>10月</c:v>
                </c:pt>
                <c:pt idx="8">
                  <c:v>11月</c:v>
                </c:pt>
                <c:pt idx="9">
                  <c:v>12月</c:v>
                </c:pt>
                <c:pt idx="10">
                  <c:v>2024年1月</c:v>
                </c:pt>
                <c:pt idx="11">
                  <c:v>2月</c:v>
                </c:pt>
                <c:pt idx="12">
                  <c:v>3月</c:v>
                </c:pt>
                <c:pt idx="13">
                  <c:v>4月</c:v>
                </c:pt>
                <c:pt idx="14">
                  <c:v>5月</c:v>
                </c:pt>
                <c:pt idx="15">
                  <c:v>6月</c:v>
                </c:pt>
                <c:pt idx="16">
                  <c:v>7月</c:v>
                </c:pt>
                <c:pt idx="17">
                  <c:v>8月</c:v>
                </c:pt>
                <c:pt idx="18">
                  <c:v>9月</c:v>
                </c:pt>
                <c:pt idx="19">
                  <c:v>10月</c:v>
                </c:pt>
                <c:pt idx="20">
                  <c:v>11月</c:v>
                </c:pt>
                <c:pt idx="21">
                  <c:v>12月</c:v>
                </c:pt>
                <c:pt idx="22">
                  <c:v>2025年1月</c:v>
                </c:pt>
                <c:pt idx="23">
                  <c:v>2月</c:v>
                </c:pt>
                <c:pt idx="24">
                  <c:v>3月</c:v>
                </c:pt>
                <c:pt idx="26">
                  <c:v>2030年</c:v>
                </c:pt>
              </c:strCache>
            </c:strRef>
          </c:cat>
          <c:val>
            <c:numRef>
              <c:f>'資料6充電器口数 '!$C$13:$AC$13</c:f>
              <c:numCache>
                <c:formatCode>General</c:formatCode>
                <c:ptCount val="27"/>
                <c:pt idx="0">
                  <c:v>23030</c:v>
                </c:pt>
                <c:pt idx="1">
                  <c:v>23076</c:v>
                </c:pt>
                <c:pt idx="2">
                  <c:v>23089</c:v>
                </c:pt>
                <c:pt idx="3">
                  <c:v>22811</c:v>
                </c:pt>
                <c:pt idx="4">
                  <c:v>22386</c:v>
                </c:pt>
                <c:pt idx="5">
                  <c:v>22488</c:v>
                </c:pt>
                <c:pt idx="6">
                  <c:v>22886</c:v>
                </c:pt>
                <c:pt idx="7">
                  <c:v>23419</c:v>
                </c:pt>
                <c:pt idx="8">
                  <c:v>23652</c:v>
                </c:pt>
                <c:pt idx="9">
                  <c:v>24384</c:v>
                </c:pt>
                <c:pt idx="10">
                  <c:v>25954</c:v>
                </c:pt>
                <c:pt idx="11">
                  <c:v>26035</c:v>
                </c:pt>
                <c:pt idx="12">
                  <c:v>26026</c:v>
                </c:pt>
                <c:pt idx="13">
                  <c:v>25782</c:v>
                </c:pt>
                <c:pt idx="14">
                  <c:v>25786</c:v>
                </c:pt>
                <c:pt idx="15">
                  <c:v>25807</c:v>
                </c:pt>
                <c:pt idx="16">
                  <c:v>25866</c:v>
                </c:pt>
                <c:pt idx="17">
                  <c:v>26127</c:v>
                </c:pt>
                <c:pt idx="18">
                  <c:v>26636</c:v>
                </c:pt>
                <c:pt idx="19">
                  <c:v>27291</c:v>
                </c:pt>
                <c:pt idx="20">
                  <c:v>29569</c:v>
                </c:pt>
                <c:pt idx="21">
                  <c:v>31432</c:v>
                </c:pt>
                <c:pt idx="22">
                  <c:v>34793</c:v>
                </c:pt>
                <c:pt idx="23" formatCode="#,##0">
                  <c:v>34461</c:v>
                </c:pt>
                <c:pt idx="24" formatCode="#,##0">
                  <c:v>34467</c:v>
                </c:pt>
                <c:pt idx="26" formatCode="#,##0">
                  <c:v>100000</c:v>
                </c:pt>
              </c:numCache>
            </c:numRef>
          </c:val>
          <c:extLst>
            <c:ext xmlns:c16="http://schemas.microsoft.com/office/drawing/2014/chart" uri="{C3380CC4-5D6E-409C-BE32-E72D297353CC}">
              <c16:uniqueId val="{00000002-2EA1-464D-91D4-68129DE0D945}"/>
            </c:ext>
          </c:extLst>
        </c:ser>
        <c:ser>
          <c:idx val="1"/>
          <c:order val="1"/>
          <c:tx>
            <c:strRef>
              <c:f>'資料6充電器口数 '!$B$14</c:f>
              <c:strCache>
                <c:ptCount val="1"/>
                <c:pt idx="0">
                  <c:v>急速充電器(CHAdeMO)</c:v>
                </c:pt>
              </c:strCache>
            </c:strRef>
          </c:tx>
          <c:spPr>
            <a:solidFill>
              <a:schemeClr val="accent2">
                <a:lumMod val="40000"/>
                <a:lumOff val="60000"/>
              </a:schemeClr>
            </a:solidFill>
            <a:ln>
              <a:solidFill>
                <a:schemeClr val="accent1"/>
              </a:solidFill>
            </a:ln>
            <a:effectLst/>
          </c:spPr>
          <c:invertIfNegative val="0"/>
          <c:dLbls>
            <c:dLbl>
              <c:idx val="22"/>
              <c:layout>
                <c:manualLayout>
                  <c:x val="-1.0185067526415994E-16"/>
                  <c:y val="1.70654426130819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2EA1-464D-91D4-68129DE0D945}"/>
                </c:ext>
              </c:extLst>
            </c:dLbl>
            <c:dLbl>
              <c:idx val="23"/>
              <c:layout>
                <c:manualLayout>
                  <c:x val="0"/>
                  <c:y val="-2.43792037329743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2EA1-464D-91D4-68129DE0D945}"/>
                </c:ext>
              </c:extLst>
            </c:dLbl>
            <c:dLbl>
              <c:idx val="24"/>
              <c:layout>
                <c:manualLayout>
                  <c:x val="1.0541970156429556E-2"/>
                  <c:y val="-1.7065442613082071E-2"/>
                </c:manualLayout>
              </c:layout>
              <c:spPr>
                <a:noFill/>
                <a:ln>
                  <a:noFill/>
                </a:ln>
                <a:effectLst/>
              </c:spPr>
              <c:txPr>
                <a:bodyPr rot="0" spcFirstLastPara="1" vertOverflow="ellipsis" vert="horz" wrap="square" lIns="38100" tIns="19050" rIns="38100" bIns="19050" anchor="ctr" anchorCtr="0">
                  <a:spAutoFit/>
                </a:bodyPr>
                <a:lstStyle/>
                <a:p>
                  <a:pPr algn="ctr" rtl="0">
                    <a:defRPr lang="en-US" altLang="ja-JP" sz="1000" b="1" i="0" u="none" strike="noStrike" kern="1200" baseline="0">
                      <a:solidFill>
                        <a:prstClr val="black">
                          <a:lumMod val="75000"/>
                          <a:lumOff val="25000"/>
                        </a:prst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2EA1-464D-91D4-68129DE0D945}"/>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'資料6充電器口数 '!$C$12:$AC$12</c:f>
              <c:strCache>
                <c:ptCount val="27"/>
                <c:pt idx="0">
                  <c:v>2023年3月</c:v>
                </c:pt>
                <c:pt idx="1">
                  <c:v>4月</c:v>
                </c:pt>
                <c:pt idx="2">
                  <c:v>5月</c:v>
                </c:pt>
                <c:pt idx="3">
                  <c:v>6月</c:v>
                </c:pt>
                <c:pt idx="4">
                  <c:v>7月</c:v>
                </c:pt>
                <c:pt idx="5">
                  <c:v>8月</c:v>
                </c:pt>
                <c:pt idx="6">
                  <c:v>9月</c:v>
                </c:pt>
                <c:pt idx="7">
                  <c:v>10月</c:v>
                </c:pt>
                <c:pt idx="8">
                  <c:v>11月</c:v>
                </c:pt>
                <c:pt idx="9">
                  <c:v>12月</c:v>
                </c:pt>
                <c:pt idx="10">
                  <c:v>2024年1月</c:v>
                </c:pt>
                <c:pt idx="11">
                  <c:v>2月</c:v>
                </c:pt>
                <c:pt idx="12">
                  <c:v>3月</c:v>
                </c:pt>
                <c:pt idx="13">
                  <c:v>4月</c:v>
                </c:pt>
                <c:pt idx="14">
                  <c:v>5月</c:v>
                </c:pt>
                <c:pt idx="15">
                  <c:v>6月</c:v>
                </c:pt>
                <c:pt idx="16">
                  <c:v>7月</c:v>
                </c:pt>
                <c:pt idx="17">
                  <c:v>8月</c:v>
                </c:pt>
                <c:pt idx="18">
                  <c:v>9月</c:v>
                </c:pt>
                <c:pt idx="19">
                  <c:v>10月</c:v>
                </c:pt>
                <c:pt idx="20">
                  <c:v>11月</c:v>
                </c:pt>
                <c:pt idx="21">
                  <c:v>12月</c:v>
                </c:pt>
                <c:pt idx="22">
                  <c:v>2025年1月</c:v>
                </c:pt>
                <c:pt idx="23">
                  <c:v>2月</c:v>
                </c:pt>
                <c:pt idx="24">
                  <c:v>3月</c:v>
                </c:pt>
                <c:pt idx="26">
                  <c:v>2030年</c:v>
                </c:pt>
              </c:strCache>
            </c:strRef>
          </c:cat>
          <c:val>
            <c:numRef>
              <c:f>'資料6充電器口数 '!$C$14:$AC$14</c:f>
              <c:numCache>
                <c:formatCode>General</c:formatCode>
                <c:ptCount val="27"/>
                <c:pt idx="0">
                  <c:v>9559</c:v>
                </c:pt>
                <c:pt idx="1">
                  <c:v>9646</c:v>
                </c:pt>
                <c:pt idx="2">
                  <c:v>9698</c:v>
                </c:pt>
                <c:pt idx="3">
                  <c:v>9770</c:v>
                </c:pt>
                <c:pt idx="4">
                  <c:v>9677</c:v>
                </c:pt>
                <c:pt idx="5">
                  <c:v>9725</c:v>
                </c:pt>
                <c:pt idx="6">
                  <c:v>9741</c:v>
                </c:pt>
                <c:pt idx="7">
                  <c:v>9943</c:v>
                </c:pt>
                <c:pt idx="8">
                  <c:v>10090</c:v>
                </c:pt>
                <c:pt idx="9">
                  <c:v>10004</c:v>
                </c:pt>
                <c:pt idx="10">
                  <c:v>10281</c:v>
                </c:pt>
                <c:pt idx="11">
                  <c:v>10402</c:v>
                </c:pt>
                <c:pt idx="12">
                  <c:v>10477</c:v>
                </c:pt>
                <c:pt idx="13" formatCode="#,##0">
                  <c:v>10495</c:v>
                </c:pt>
                <c:pt idx="14" formatCode="#,##0">
                  <c:v>10491</c:v>
                </c:pt>
                <c:pt idx="15" formatCode="#,##0">
                  <c:v>10503</c:v>
                </c:pt>
                <c:pt idx="16" formatCode="#,##0">
                  <c:v>10509</c:v>
                </c:pt>
                <c:pt idx="17" formatCode="#,##0">
                  <c:v>10537</c:v>
                </c:pt>
                <c:pt idx="18" formatCode="#,##0">
                  <c:v>11084</c:v>
                </c:pt>
                <c:pt idx="19" formatCode="#,##0">
                  <c:v>11226</c:v>
                </c:pt>
                <c:pt idx="20" formatCode="#,##0">
                  <c:v>11513</c:v>
                </c:pt>
                <c:pt idx="21" formatCode="#,##0">
                  <c:v>11804</c:v>
                </c:pt>
                <c:pt idx="22" formatCode="#,##0">
                  <c:v>12436</c:v>
                </c:pt>
                <c:pt idx="23" formatCode="#,##0">
                  <c:v>12573</c:v>
                </c:pt>
                <c:pt idx="24" formatCode="#,##0">
                  <c:v>12618</c:v>
                </c:pt>
              </c:numCache>
            </c:numRef>
          </c:val>
          <c:extLst>
            <c:ext xmlns:c16="http://schemas.microsoft.com/office/drawing/2014/chart" uri="{C3380CC4-5D6E-409C-BE32-E72D297353CC}">
              <c16:uniqueId val="{00000003-2EA1-464D-91D4-68129DE0D945}"/>
            </c:ext>
          </c:extLst>
        </c:ser>
        <c:ser>
          <c:idx val="2"/>
          <c:order val="2"/>
          <c:tx>
            <c:strRef>
              <c:f>'資料6充電器口数 '!$B$15</c:f>
              <c:strCache>
                <c:ptCount val="1"/>
                <c:pt idx="0">
                  <c:v>TESLA</c:v>
                </c:pt>
              </c:strCache>
            </c:strRef>
          </c:tx>
          <c:spPr>
            <a:solidFill>
              <a:srgbClr val="002060"/>
            </a:solidFill>
            <a:ln>
              <a:solidFill>
                <a:schemeClr val="accent1"/>
              </a:solidFill>
            </a:ln>
            <a:effectLst/>
          </c:spPr>
          <c:invertIfNegative val="0"/>
          <c:dLbls>
            <c:dLbl>
              <c:idx val="0"/>
              <c:layout>
                <c:manualLayout>
                  <c:x val="0"/>
                  <c:y val="-1.4058973148837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EA1-464D-91D4-68129DE0D945}"/>
                </c:ext>
              </c:extLst>
            </c:dLbl>
            <c:dLbl>
              <c:idx val="1"/>
              <c:layout>
                <c:manualLayout>
                  <c:x val="-1.9866926488724328E-17"/>
                  <c:y val="-1.24968650211888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EA1-464D-91D4-68129DE0D945}"/>
                </c:ext>
              </c:extLst>
            </c:dLbl>
            <c:dLbl>
              <c:idx val="2"/>
              <c:layout>
                <c:manualLayout>
                  <c:x val="-1.9866926488724328E-17"/>
                  <c:y val="-1.0934756893540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EA1-464D-91D4-68129DE0D945}"/>
                </c:ext>
              </c:extLst>
            </c:dLbl>
            <c:dLbl>
              <c:idx val="3"/>
              <c:layout>
                <c:manualLayout>
                  <c:x val="0"/>
                  <c:y val="-1.91242375739966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EA1-464D-91D4-68129DE0D945}"/>
                </c:ext>
              </c:extLst>
            </c:dLbl>
            <c:dLbl>
              <c:idx val="4"/>
              <c:layout>
                <c:manualLayout>
                  <c:x val="0"/>
                  <c:y val="-1.40589731488374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EA1-464D-91D4-68129DE0D945}"/>
                </c:ext>
              </c:extLst>
            </c:dLbl>
            <c:dLbl>
              <c:idx val="5"/>
              <c:layout>
                <c:manualLayout>
                  <c:x val="-3.9733852977448655E-17"/>
                  <c:y val="-1.40589731488374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EA1-464D-91D4-68129DE0D945}"/>
                </c:ext>
              </c:extLst>
            </c:dLbl>
            <c:dLbl>
              <c:idx val="6"/>
              <c:layout>
                <c:manualLayout>
                  <c:x val="0"/>
                  <c:y val="-1.18104764541043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EA1-464D-91D4-68129DE0D945}"/>
                </c:ext>
              </c:extLst>
            </c:dLbl>
            <c:dLbl>
              <c:idx val="7"/>
              <c:layout>
                <c:manualLayout>
                  <c:x val="-3.9733852977448655E-17"/>
                  <c:y val="-1.24968650211888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EA1-464D-91D4-68129DE0D945}"/>
                </c:ext>
              </c:extLst>
            </c:dLbl>
            <c:dLbl>
              <c:idx val="8"/>
              <c:layout>
                <c:manualLayout>
                  <c:x val="3.9733852977448655E-17"/>
                  <c:y val="-1.24968650211888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EA1-464D-91D4-68129DE0D945}"/>
                </c:ext>
              </c:extLst>
            </c:dLbl>
            <c:dLbl>
              <c:idx val="9"/>
              <c:layout>
                <c:manualLayout>
                  <c:x val="-7.9467705954897311E-17"/>
                  <c:y val="-1.0934756893540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EA1-464D-91D4-68129DE0D945}"/>
                </c:ext>
              </c:extLst>
            </c:dLbl>
            <c:dLbl>
              <c:idx val="10"/>
              <c:layout>
                <c:manualLayout>
                  <c:x val="0"/>
                  <c:y val="-1.24968650211888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EA1-464D-91D4-68129DE0D945}"/>
                </c:ext>
              </c:extLst>
            </c:dLbl>
            <c:dLbl>
              <c:idx val="11"/>
              <c:layout>
                <c:manualLayout>
                  <c:x val="0"/>
                  <c:y val="-1.24968650211887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EA1-464D-91D4-68129DE0D945}"/>
                </c:ext>
              </c:extLst>
            </c:dLbl>
            <c:dLbl>
              <c:idx val="12"/>
              <c:layout>
                <c:manualLayout>
                  <c:x val="0"/>
                  <c:y val="-1.24968650211887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EA1-464D-91D4-68129DE0D945}"/>
                </c:ext>
              </c:extLst>
            </c:dLbl>
            <c:dLbl>
              <c:idx val="13"/>
              <c:layout>
                <c:manualLayout>
                  <c:x val="0"/>
                  <c:y val="-1.4058973148837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EA1-464D-91D4-68129DE0D945}"/>
                </c:ext>
              </c:extLst>
            </c:dLbl>
            <c:dLbl>
              <c:idx val="14"/>
              <c:layout>
                <c:manualLayout>
                  <c:x val="-7.9467705954897311E-17"/>
                  <c:y val="-1.4058973148837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EA1-464D-91D4-68129DE0D945}"/>
                </c:ext>
              </c:extLst>
            </c:dLbl>
            <c:dLbl>
              <c:idx val="15"/>
              <c:layout>
                <c:manualLayout>
                  <c:x val="0"/>
                  <c:y val="-1.4058973148837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EA1-464D-91D4-68129DE0D945}"/>
                </c:ext>
              </c:extLst>
            </c:dLbl>
            <c:dLbl>
              <c:idx val="16"/>
              <c:layout>
                <c:manualLayout>
                  <c:x val="0"/>
                  <c:y val="-1.49348537766074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EA1-464D-91D4-68129DE0D945}"/>
                </c:ext>
              </c:extLst>
            </c:dLbl>
            <c:dLbl>
              <c:idx val="17"/>
              <c:layout>
                <c:manualLayout>
                  <c:x val="0"/>
                  <c:y val="-1.33726651153558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EA1-464D-91D4-68129DE0D945}"/>
                </c:ext>
              </c:extLst>
            </c:dLbl>
            <c:dLbl>
              <c:idx val="18"/>
              <c:layout>
                <c:manualLayout>
                  <c:x val="-7.9467705954897311E-17"/>
                  <c:y val="-1.4058973148837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EA1-464D-91D4-68129DE0D945}"/>
                </c:ext>
              </c:extLst>
            </c:dLbl>
            <c:dLbl>
              <c:idx val="19"/>
              <c:layout>
                <c:manualLayout>
                  <c:x val="-1.5893541190979462E-16"/>
                  <c:y val="-1.4058973148837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EA1-464D-91D4-68129DE0D945}"/>
                </c:ext>
              </c:extLst>
            </c:dLbl>
            <c:dLbl>
              <c:idx val="20"/>
              <c:layout>
                <c:manualLayout>
                  <c:x val="0"/>
                  <c:y val="-1.4058973148837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EA1-464D-91D4-68129DE0D945}"/>
                </c:ext>
              </c:extLst>
            </c:dLbl>
            <c:dLbl>
              <c:idx val="21"/>
              <c:layout>
                <c:manualLayout>
                  <c:x val="0"/>
                  <c:y val="-1.40589731488374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EA1-464D-91D4-68129DE0D945}"/>
                </c:ext>
              </c:extLst>
            </c:dLbl>
            <c:dLbl>
              <c:idx val="22"/>
              <c:layout>
                <c:manualLayout>
                  <c:x val="0"/>
                  <c:y val="-1.4058973148837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EA1-464D-91D4-68129DE0D945}"/>
                </c:ext>
              </c:extLst>
            </c:dLbl>
            <c:dLbl>
              <c:idx val="23"/>
              <c:layout>
                <c:manualLayout>
                  <c:x val="0"/>
                  <c:y val="-1.56210812764858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EA1-464D-91D4-68129DE0D945}"/>
                </c:ext>
              </c:extLst>
            </c:dLbl>
            <c:dLbl>
              <c:idx val="24"/>
              <c:layout>
                <c:manualLayout>
                  <c:x val="1.0541970156429557E-3"/>
                  <c:y val="-4.0000322496553366E-2"/>
                </c:manualLayout>
              </c:layout>
              <c:spPr>
                <a:noFill/>
                <a:ln>
                  <a:noFill/>
                </a:ln>
                <a:effectLst/>
              </c:spPr>
              <c:txPr>
                <a:bodyPr rot="0" spcFirstLastPara="1" vertOverflow="ellipsis" vert="horz" wrap="square" lIns="38100" tIns="19050" rIns="38100" bIns="19050" anchor="ctr" anchorCtr="1">
                  <a:spAutoFit/>
                </a:bodyPr>
                <a:lstStyle/>
                <a:p>
                  <a:pPr>
                    <a:defRPr lang="ja-JP" sz="1800" b="1" i="0" u="none" strike="noStrike" kern="1200" baseline="0">
                      <a:solidFill>
                        <a:srgbClr val="FF0000"/>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EA1-464D-91D4-68129DE0D945}"/>
                </c:ext>
              </c:extLst>
            </c:dLbl>
            <c:spPr>
              <a:noFill/>
              <a:ln>
                <a:noFill/>
              </a:ln>
              <a:effectLst/>
            </c:spPr>
            <c:txPr>
              <a:bodyPr rot="0" spcFirstLastPara="1" vertOverflow="ellipsis" vert="horz" wrap="square" lIns="38100" tIns="19050" rIns="38100" bIns="19050" anchor="ctr" anchorCtr="1">
                <a:spAutoFit/>
              </a:bodyPr>
              <a:lstStyle/>
              <a:p>
                <a:pPr>
                  <a:defRPr lang="ja-JP" sz="7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'資料6充電器口数 '!$C$12:$AC$12</c:f>
              <c:strCache>
                <c:ptCount val="27"/>
                <c:pt idx="0">
                  <c:v>2023年3月</c:v>
                </c:pt>
                <c:pt idx="1">
                  <c:v>4月</c:v>
                </c:pt>
                <c:pt idx="2">
                  <c:v>5月</c:v>
                </c:pt>
                <c:pt idx="3">
                  <c:v>6月</c:v>
                </c:pt>
                <c:pt idx="4">
                  <c:v>7月</c:v>
                </c:pt>
                <c:pt idx="5">
                  <c:v>8月</c:v>
                </c:pt>
                <c:pt idx="6">
                  <c:v>9月</c:v>
                </c:pt>
                <c:pt idx="7">
                  <c:v>10月</c:v>
                </c:pt>
                <c:pt idx="8">
                  <c:v>11月</c:v>
                </c:pt>
                <c:pt idx="9">
                  <c:v>12月</c:v>
                </c:pt>
                <c:pt idx="10">
                  <c:v>2024年1月</c:v>
                </c:pt>
                <c:pt idx="11">
                  <c:v>2月</c:v>
                </c:pt>
                <c:pt idx="12">
                  <c:v>3月</c:v>
                </c:pt>
                <c:pt idx="13">
                  <c:v>4月</c:v>
                </c:pt>
                <c:pt idx="14">
                  <c:v>5月</c:v>
                </c:pt>
                <c:pt idx="15">
                  <c:v>6月</c:v>
                </c:pt>
                <c:pt idx="16">
                  <c:v>7月</c:v>
                </c:pt>
                <c:pt idx="17">
                  <c:v>8月</c:v>
                </c:pt>
                <c:pt idx="18">
                  <c:v>9月</c:v>
                </c:pt>
                <c:pt idx="19">
                  <c:v>10月</c:v>
                </c:pt>
                <c:pt idx="20">
                  <c:v>11月</c:v>
                </c:pt>
                <c:pt idx="21">
                  <c:v>12月</c:v>
                </c:pt>
                <c:pt idx="22">
                  <c:v>2025年1月</c:v>
                </c:pt>
                <c:pt idx="23">
                  <c:v>2月</c:v>
                </c:pt>
                <c:pt idx="24">
                  <c:v>3月</c:v>
                </c:pt>
                <c:pt idx="26">
                  <c:v>2030年</c:v>
                </c:pt>
              </c:strCache>
            </c:strRef>
          </c:cat>
          <c:val>
            <c:numRef>
              <c:f>'資料6充電器口数 '!$C$15:$AC$15</c:f>
              <c:numCache>
                <c:formatCode>General</c:formatCode>
                <c:ptCount val="27"/>
                <c:pt idx="0">
                  <c:v>607</c:v>
                </c:pt>
                <c:pt idx="1">
                  <c:v>607</c:v>
                </c:pt>
                <c:pt idx="2">
                  <c:v>609</c:v>
                </c:pt>
                <c:pt idx="3">
                  <c:v>652</c:v>
                </c:pt>
                <c:pt idx="4">
                  <c:v>674</c:v>
                </c:pt>
                <c:pt idx="5">
                  <c:v>680</c:v>
                </c:pt>
                <c:pt idx="6">
                  <c:v>700</c:v>
                </c:pt>
                <c:pt idx="7">
                  <c:v>737</c:v>
                </c:pt>
                <c:pt idx="8">
                  <c:v>754</c:v>
                </c:pt>
                <c:pt idx="9">
                  <c:v>782</c:v>
                </c:pt>
                <c:pt idx="10">
                  <c:v>784</c:v>
                </c:pt>
                <c:pt idx="11">
                  <c:v>798</c:v>
                </c:pt>
                <c:pt idx="12">
                  <c:v>839</c:v>
                </c:pt>
                <c:pt idx="13" formatCode="#,##0">
                  <c:v>845</c:v>
                </c:pt>
                <c:pt idx="14" formatCode="#,##0">
                  <c:v>853</c:v>
                </c:pt>
                <c:pt idx="15" formatCode="#,##0">
                  <c:v>860</c:v>
                </c:pt>
                <c:pt idx="16" formatCode="#,##0">
                  <c:v>887</c:v>
                </c:pt>
                <c:pt idx="17" formatCode="#,##0">
                  <c:v>889</c:v>
                </c:pt>
                <c:pt idx="18" formatCode="#,##0">
                  <c:v>890</c:v>
                </c:pt>
                <c:pt idx="19" formatCode="#,##0">
                  <c:v>918</c:v>
                </c:pt>
                <c:pt idx="20" formatCode="#,##0">
                  <c:v>924</c:v>
                </c:pt>
                <c:pt idx="21" formatCode="#,##0">
                  <c:v>954</c:v>
                </c:pt>
                <c:pt idx="22" formatCode="#,##0">
                  <c:v>959</c:v>
                </c:pt>
                <c:pt idx="23" formatCode="#,##0">
                  <c:v>969</c:v>
                </c:pt>
                <c:pt idx="24" formatCode="#,##0">
                  <c:v>1006</c:v>
                </c:pt>
              </c:numCache>
            </c:numRef>
          </c:val>
          <c:extLst>
            <c:ext xmlns:c16="http://schemas.microsoft.com/office/drawing/2014/chart" uri="{C3380CC4-5D6E-409C-BE32-E72D297353CC}">
              <c16:uniqueId val="{0000001D-2EA1-464D-91D4-68129DE0D945}"/>
            </c:ext>
          </c:extLst>
        </c:ser>
        <c:dLbls>
          <c:showLegendKey val="0"/>
          <c:showVal val="0"/>
          <c:showCatName val="0"/>
          <c:showSerName val="0"/>
          <c:showPercent val="0"/>
          <c:showBubbleSize val="0"/>
        </c:dLbls>
        <c:gapWidth val="101"/>
        <c:overlap val="100"/>
        <c:axId val="2072584896"/>
        <c:axId val="2072593056"/>
      </c:barChart>
      <c:catAx>
        <c:axId val="207258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2072593056"/>
        <c:crosses val="autoZero"/>
        <c:auto val="1"/>
        <c:lblAlgn val="ctr"/>
        <c:lblOffset val="100"/>
        <c:noMultiLvlLbl val="0"/>
      </c:catAx>
      <c:valAx>
        <c:axId val="2072593056"/>
        <c:scaling>
          <c:orientation val="minMax"/>
          <c:max val="1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8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2072584896"/>
        <c:crosses val="autoZero"/>
        <c:crossBetween val="between"/>
        <c:majorUnit val="20000"/>
      </c:valAx>
      <c:spPr>
        <a:noFill/>
        <a:ln>
          <a:noFill/>
        </a:ln>
        <a:effectLst/>
      </c:spPr>
    </c:plotArea>
    <c:legend>
      <c:legendPos val="b"/>
      <c:layout>
        <c:manualLayout>
          <c:xMode val="edge"/>
          <c:yMode val="edge"/>
          <c:x val="0.21408869203849518"/>
          <c:y val="7.5412363673220392E-2"/>
          <c:w val="0.57026213910761159"/>
          <c:h val="6.7502367854157849E-2"/>
        </c:manualLayout>
      </c:layout>
      <c:overlay val="0"/>
      <c:spPr>
        <a:noFill/>
        <a:ln>
          <a:noFill/>
        </a:ln>
        <a:effectLst/>
      </c:spPr>
      <c:txPr>
        <a:bodyPr rot="0" spcFirstLastPara="1" vertOverflow="ellipsis" vert="horz" wrap="square" anchor="ctr" anchorCtr="1"/>
        <a:lstStyle/>
        <a:p>
          <a:pPr>
            <a:defRPr lang="ja-JP" sz="11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legend>
    <c:plotVisOnly val="1"/>
    <c:dispBlanksAs val="gap"/>
    <c:showDLblsOverMax val="0"/>
  </c:chart>
  <c:spPr>
    <a:noFill/>
    <a:ln>
      <a:noFill/>
    </a:ln>
    <a:effectLst>
      <a:outerShdw blurRad="50800" dist="50800" dir="5400000" algn="ctr" rotWithShape="0">
        <a:schemeClr val="bg1"/>
      </a:outerShdw>
    </a:effectLst>
  </c:spPr>
  <c:txPr>
    <a:bodyPr/>
    <a:lstStyle/>
    <a:p>
      <a:pPr>
        <a:defRPr/>
      </a:pPr>
      <a:endParaRPr lang="ja-JP"/>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894706712866773E-2"/>
          <c:y val="0.14291607403068118"/>
          <c:w val="0.90617839145500034"/>
          <c:h val="0.80908011408713076"/>
        </c:manualLayout>
      </c:layout>
      <c:barChart>
        <c:barDir val="col"/>
        <c:grouping val="stacked"/>
        <c:varyColors val="0"/>
        <c:ser>
          <c:idx val="0"/>
          <c:order val="0"/>
          <c:tx>
            <c:strRef>
              <c:f>燃料電池車!$B$21</c:f>
              <c:strCache>
                <c:ptCount val="1"/>
                <c:pt idx="0">
                  <c:v>FCV</c:v>
                </c:pt>
              </c:strCache>
            </c:strRef>
          </c:tx>
          <c:spPr>
            <a:solidFill>
              <a:schemeClr val="accent1">
                <a:lumMod val="20000"/>
                <a:lumOff val="80000"/>
              </a:schemeClr>
            </a:solidFill>
            <a:ln>
              <a:noFill/>
            </a:ln>
            <a:effectLst/>
          </c:spPr>
          <c:invertIfNegative val="0"/>
          <c:dLbls>
            <c:dLbl>
              <c:idx val="0"/>
              <c:layout>
                <c:manualLayout>
                  <c:x val="3.0758476057322601E-2"/>
                  <c:y val="-3.33618907632757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DB-4475-B97D-4E093A5AFE1C}"/>
                </c:ext>
              </c:extLst>
            </c:dLbl>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燃料電池車!$C$20:$L$20</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燃料電池車!$C$21:$L$21</c:f>
              <c:numCache>
                <c:formatCode>General</c:formatCode>
                <c:ptCount val="10"/>
                <c:pt idx="0">
                  <c:v>150</c:v>
                </c:pt>
                <c:pt idx="1">
                  <c:v>630</c:v>
                </c:pt>
                <c:pt idx="2">
                  <c:v>1807</c:v>
                </c:pt>
                <c:pt idx="3">
                  <c:v>2440</c:v>
                </c:pt>
                <c:pt idx="4">
                  <c:v>3009</c:v>
                </c:pt>
                <c:pt idx="5">
                  <c:v>3695</c:v>
                </c:pt>
                <c:pt idx="6">
                  <c:v>5710</c:v>
                </c:pt>
                <c:pt idx="7">
                  <c:v>6981</c:v>
                </c:pt>
                <c:pt idx="8">
                  <c:v>7310</c:v>
                </c:pt>
                <c:pt idx="9">
                  <c:v>7748</c:v>
                </c:pt>
              </c:numCache>
            </c:numRef>
          </c:val>
          <c:extLst>
            <c:ext xmlns:c16="http://schemas.microsoft.com/office/drawing/2014/chart" uri="{C3380CC4-5D6E-409C-BE32-E72D297353CC}">
              <c16:uniqueId val="{00000001-8BDB-4475-B97D-4E093A5AFE1C}"/>
            </c:ext>
          </c:extLst>
        </c:ser>
        <c:ser>
          <c:idx val="1"/>
          <c:order val="1"/>
          <c:tx>
            <c:strRef>
              <c:f>燃料電池車!$B$22</c:f>
              <c:strCache>
                <c:ptCount val="1"/>
                <c:pt idx="0">
                  <c:v>乗合車(バス等)+貨物車</c:v>
                </c:pt>
              </c:strCache>
            </c:strRef>
          </c:tx>
          <c:spPr>
            <a:solidFill>
              <a:schemeClr val="accent2"/>
            </a:solidFill>
            <a:ln>
              <a:noFill/>
            </a:ln>
            <a:effectLst/>
          </c:spPr>
          <c:invertIfNegative val="0"/>
          <c:dLbls>
            <c:dLbl>
              <c:idx val="0"/>
              <c:layout>
                <c:manualLayout>
                  <c:x val="-1.6611295681063148E-2"/>
                  <c:y val="-5.23783697954150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DB-4475-B97D-4E093A5AFE1C}"/>
                </c:ext>
              </c:extLst>
            </c:dLbl>
            <c:dLbl>
              <c:idx val="1"/>
              <c:layout>
                <c:manualLayout>
                  <c:x val="-1.6611295681063148E-2"/>
                  <c:y val="-5.23783697954150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BDB-4475-B97D-4E093A5AFE1C}"/>
                </c:ext>
              </c:extLst>
            </c:dLbl>
            <c:dLbl>
              <c:idx val="2"/>
              <c:layout>
                <c:manualLayout>
                  <c:x val="0"/>
                  <c:y val="-3.9283777346561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BDB-4475-B97D-4E093A5AFE1C}"/>
                </c:ext>
              </c:extLst>
            </c:dLbl>
            <c:dLbl>
              <c:idx val="3"/>
              <c:layout>
                <c:manualLayout>
                  <c:x val="-2.7685492801771874E-3"/>
                  <c:y val="-3.9283777346561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BDB-4475-B97D-4E093A5AFE1C}"/>
                </c:ext>
              </c:extLst>
            </c:dLbl>
            <c:dLbl>
              <c:idx val="4"/>
              <c:layout>
                <c:manualLayout>
                  <c:x val="0"/>
                  <c:y val="-3.9283777346561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BDB-4475-B97D-4E093A5AFE1C}"/>
                </c:ext>
              </c:extLst>
            </c:dLbl>
            <c:dLbl>
              <c:idx val="5"/>
              <c:layout>
                <c:manualLayout>
                  <c:x val="-1.0151230092773416E-16"/>
                  <c:y val="-2.18243207480896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BDB-4475-B97D-4E093A5AFE1C}"/>
                </c:ext>
              </c:extLst>
            </c:dLbl>
            <c:dLbl>
              <c:idx val="6"/>
              <c:layout>
                <c:manualLayout>
                  <c:x val="2.511065180117078E-2"/>
                  <c:y val="-3.49188846204574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BDB-4475-B97D-4E093A5AFE1C}"/>
                </c:ext>
              </c:extLst>
            </c:dLbl>
            <c:dLbl>
              <c:idx val="7"/>
              <c:layout>
                <c:manualLayout>
                  <c:x val="2.7685492801770854E-3"/>
                  <c:y val="-3.0554049047325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BDB-4475-B97D-4E093A5AFE1C}"/>
                </c:ext>
              </c:extLst>
            </c:dLbl>
            <c:dLbl>
              <c:idx val="8"/>
              <c:layout>
                <c:manualLayout>
                  <c:x val="1.4071949722560869E-3"/>
                  <c:y val="-2.6189184897707565E-2"/>
                </c:manualLayout>
              </c:layout>
              <c:showLegendKey val="0"/>
              <c:showVal val="1"/>
              <c:showCatName val="0"/>
              <c:showSerName val="0"/>
              <c:showPercent val="0"/>
              <c:showBubbleSize val="0"/>
              <c:extLst>
                <c:ext xmlns:c15="http://schemas.microsoft.com/office/drawing/2012/chart" uri="{CE6537A1-D6FC-4f65-9D91-7224C49458BB}">
                  <c15:layout>
                    <c:manualLayout>
                      <c:w val="6.3137253096791121E-2"/>
                      <c:h val="6.2145487130555198E-2"/>
                    </c:manualLayout>
                  </c15:layout>
                </c:ext>
                <c:ext xmlns:c16="http://schemas.microsoft.com/office/drawing/2014/chart" uri="{C3380CC4-5D6E-409C-BE32-E72D297353CC}">
                  <c16:uniqueId val="{0000000A-8BDB-4475-B97D-4E093A5AFE1C}"/>
                </c:ext>
              </c:extLst>
            </c:dLbl>
            <c:dLbl>
              <c:idx val="9"/>
              <c:layout>
                <c:manualLayout>
                  <c:x val="-2.7685492801771874E-3"/>
                  <c:y val="-4.8013505645797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BDB-4475-B97D-4E093A5AFE1C}"/>
                </c:ext>
              </c:extLst>
            </c:dLbl>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燃料電池車!$C$20:$L$20</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燃料電池車!$C$22:$L$22</c:f>
              <c:numCache>
                <c:formatCode>General</c:formatCode>
                <c:ptCount val="10"/>
                <c:pt idx="0">
                  <c:v>5</c:v>
                </c:pt>
                <c:pt idx="1">
                  <c:v>2</c:v>
                </c:pt>
                <c:pt idx="2">
                  <c:v>5</c:v>
                </c:pt>
                <c:pt idx="3">
                  <c:v>8</c:v>
                </c:pt>
                <c:pt idx="4">
                  <c:v>24</c:v>
                </c:pt>
                <c:pt idx="5">
                  <c:v>58</c:v>
                </c:pt>
                <c:pt idx="6">
                  <c:v>102</c:v>
                </c:pt>
                <c:pt idx="7">
                  <c:v>120</c:v>
                </c:pt>
                <c:pt idx="8">
                  <c:v>144</c:v>
                </c:pt>
                <c:pt idx="9">
                  <c:v>262</c:v>
                </c:pt>
              </c:numCache>
            </c:numRef>
          </c:val>
          <c:extLst>
            <c:ext xmlns:c16="http://schemas.microsoft.com/office/drawing/2014/chart" uri="{C3380CC4-5D6E-409C-BE32-E72D297353CC}">
              <c16:uniqueId val="{0000000C-8BDB-4475-B97D-4E093A5AFE1C}"/>
            </c:ext>
          </c:extLst>
        </c:ser>
        <c:dLbls>
          <c:showLegendKey val="0"/>
          <c:showVal val="0"/>
          <c:showCatName val="0"/>
          <c:showSerName val="0"/>
          <c:showPercent val="0"/>
          <c:showBubbleSize val="0"/>
        </c:dLbls>
        <c:gapWidth val="84"/>
        <c:overlap val="100"/>
        <c:axId val="424566512"/>
        <c:axId val="424543952"/>
      </c:barChart>
      <c:lineChart>
        <c:grouping val="standard"/>
        <c:varyColors val="0"/>
        <c:ser>
          <c:idx val="2"/>
          <c:order val="2"/>
          <c:tx>
            <c:strRef>
              <c:f>燃料電池車!$B$23</c:f>
              <c:strCache>
                <c:ptCount val="1"/>
                <c:pt idx="0">
                  <c:v>水素ステーション</c:v>
                </c:pt>
              </c:strCache>
            </c:strRef>
          </c:tx>
          <c:spPr>
            <a:ln w="76200" cap="rnd">
              <a:solidFill>
                <a:srgbClr val="FF0000"/>
              </a:solidFill>
              <a:round/>
            </a:ln>
            <a:effectLst/>
          </c:spPr>
          <c:marker>
            <c:symbol val="none"/>
          </c:marker>
          <c:dLbls>
            <c:dLbl>
              <c:idx val="0"/>
              <c:layout>
                <c:manualLayout>
                  <c:x val="-3.5991140642303431E-2"/>
                  <c:y val="-6.11080980946508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BDB-4475-B97D-4E093A5AFE1C}"/>
                </c:ext>
              </c:extLst>
            </c:dLbl>
            <c:dLbl>
              <c:idx val="1"/>
              <c:layout>
                <c:manualLayout>
                  <c:x val="-2.2148394241417547E-2"/>
                  <c:y val="-5.5290799622490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BDB-4475-B97D-4E093A5AFE1C}"/>
                </c:ext>
              </c:extLst>
            </c:dLbl>
            <c:dLbl>
              <c:idx val="2"/>
              <c:layout>
                <c:manualLayout>
                  <c:x val="-3.5991140642303431E-2"/>
                  <c:y val="-6.11080980946508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BDB-4475-B97D-4E093A5AFE1C}"/>
                </c:ext>
              </c:extLst>
            </c:dLbl>
            <c:dLbl>
              <c:idx val="3"/>
              <c:layout>
                <c:manualLayout>
                  <c:x val="-4.4296788482835046E-2"/>
                  <c:y val="-6.54729622442687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BDB-4475-B97D-4E093A5AFE1C}"/>
                </c:ext>
              </c:extLst>
            </c:dLbl>
            <c:dLbl>
              <c:idx val="4"/>
              <c:layout>
                <c:manualLayout>
                  <c:x val="-3.5991140642303431E-2"/>
                  <c:y val="-6.98378263938867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BDB-4475-B97D-4E093A5AFE1C}"/>
                </c:ext>
              </c:extLst>
            </c:dLbl>
            <c:dLbl>
              <c:idx val="5"/>
              <c:layout>
                <c:manualLayout>
                  <c:x val="-2.7685492801771974E-2"/>
                  <c:y val="-7.42026905435047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BDB-4475-B97D-4E093A5AFE1C}"/>
                </c:ext>
              </c:extLst>
            </c:dLbl>
            <c:dLbl>
              <c:idx val="6"/>
              <c:layout>
                <c:manualLayout>
                  <c:x val="-4.4296782583595096E-2"/>
                  <c:y val="-3.61033644296415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BDB-4475-B97D-4E093A5AFE1C}"/>
                </c:ext>
              </c:extLst>
            </c:dLbl>
            <c:dLbl>
              <c:idx val="7"/>
              <c:layout>
                <c:manualLayout>
                  <c:x val="-3.3222591362126248E-2"/>
                  <c:y val="-6.54729622442687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BDB-4475-B97D-4E093A5AFE1C}"/>
                </c:ext>
              </c:extLst>
            </c:dLbl>
            <c:dLbl>
              <c:idx val="8"/>
              <c:layout>
                <c:manualLayout>
                  <c:x val="-4.7096038391420021E-2"/>
                  <c:y val="-6.7773430871062024E-2"/>
                </c:manualLayout>
              </c:layout>
              <c:spPr>
                <a:noFill/>
                <a:ln>
                  <a:noFill/>
                </a:ln>
                <a:effectLst/>
              </c:spPr>
              <c:txPr>
                <a:bodyPr rot="0" spcFirstLastPara="1" vertOverflow="ellipsis" vert="horz" wrap="square" lIns="38100" tIns="19050" rIns="38100" bIns="19050" anchor="ctr" anchorCtr="1">
                  <a:noAutofit/>
                </a:bodyPr>
                <a:lstStyle/>
                <a:p>
                  <a:pPr>
                    <a:defRPr lang="ja-JP" sz="9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7.6755659339057494E-2"/>
                      <c:h val="8.2945908128528936E-2"/>
                    </c:manualLayout>
                  </c15:layout>
                </c:ext>
                <c:ext xmlns:c16="http://schemas.microsoft.com/office/drawing/2014/chart" uri="{C3380CC4-5D6E-409C-BE32-E72D297353CC}">
                  <c16:uniqueId val="{00000015-8BDB-4475-B97D-4E093A5AFE1C}"/>
                </c:ext>
              </c:extLst>
            </c:dLbl>
            <c:dLbl>
              <c:idx val="9"/>
              <c:layout>
                <c:manualLayout>
                  <c:x val="-2.8809636494175929E-2"/>
                  <c:y val="-0.10076369883696484"/>
                </c:manualLayout>
              </c:layout>
              <c:spPr>
                <a:noFill/>
                <a:ln>
                  <a:noFill/>
                </a:ln>
                <a:effectLst/>
              </c:spPr>
              <c:txPr>
                <a:bodyPr rot="0" spcFirstLastPara="1" vertOverflow="ellipsis" vert="horz" wrap="square" lIns="38100" tIns="19050" rIns="38100" bIns="19050" anchor="ctr" anchorCtr="1">
                  <a:spAutoFit/>
                </a:bodyPr>
                <a:lstStyle/>
                <a:p>
                  <a:pPr>
                    <a:defRPr lang="ja-JP" sz="1800" b="1" i="0" u="none" strike="noStrike" kern="1200" baseline="0">
                      <a:solidFill>
                        <a:srgbClr val="FF0000"/>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BDB-4475-B97D-4E093A5AFE1C}"/>
                </c:ext>
              </c:extLst>
            </c:dLbl>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燃料電池車!$C$20:$L$20</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燃料電池車!$C$23:$L$23</c:f>
              <c:numCache>
                <c:formatCode>#,##0</c:formatCode>
                <c:ptCount val="10"/>
                <c:pt idx="0">
                  <c:v>83</c:v>
                </c:pt>
                <c:pt idx="1">
                  <c:v>93</c:v>
                </c:pt>
                <c:pt idx="2">
                  <c:v>101</c:v>
                </c:pt>
                <c:pt idx="3">
                  <c:v>113</c:v>
                </c:pt>
                <c:pt idx="4">
                  <c:v>136</c:v>
                </c:pt>
                <c:pt idx="5">
                  <c:v>130</c:v>
                </c:pt>
                <c:pt idx="6">
                  <c:v>146</c:v>
                </c:pt>
                <c:pt idx="7">
                  <c:v>158</c:v>
                </c:pt>
                <c:pt idx="8">
                  <c:v>167</c:v>
                </c:pt>
                <c:pt idx="9">
                  <c:v>158</c:v>
                </c:pt>
              </c:numCache>
            </c:numRef>
          </c:val>
          <c:smooth val="0"/>
          <c:extLst>
            <c:ext xmlns:c16="http://schemas.microsoft.com/office/drawing/2014/chart" uri="{C3380CC4-5D6E-409C-BE32-E72D297353CC}">
              <c16:uniqueId val="{00000017-8BDB-4475-B97D-4E093A5AFE1C}"/>
            </c:ext>
          </c:extLst>
        </c:ser>
        <c:dLbls>
          <c:showLegendKey val="0"/>
          <c:showVal val="0"/>
          <c:showCatName val="0"/>
          <c:showSerName val="0"/>
          <c:showPercent val="0"/>
          <c:showBubbleSize val="0"/>
        </c:dLbls>
        <c:marker val="1"/>
        <c:smooth val="0"/>
        <c:axId val="291586224"/>
        <c:axId val="291581904"/>
      </c:lineChart>
      <c:catAx>
        <c:axId val="42456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424543952"/>
        <c:crosses val="autoZero"/>
        <c:auto val="1"/>
        <c:lblAlgn val="ctr"/>
        <c:lblOffset val="100"/>
        <c:noMultiLvlLbl val="0"/>
      </c:catAx>
      <c:valAx>
        <c:axId val="424543952"/>
        <c:scaling>
          <c:orientation val="minMax"/>
          <c:max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424566512"/>
        <c:crosses val="autoZero"/>
        <c:crossBetween val="between"/>
        <c:majorUnit val="2000"/>
      </c:valAx>
      <c:valAx>
        <c:axId val="291581904"/>
        <c:scaling>
          <c:orientation val="minMax"/>
          <c:max val="30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291586224"/>
        <c:crosses val="max"/>
        <c:crossBetween val="between"/>
        <c:majorUnit val="50"/>
      </c:valAx>
      <c:catAx>
        <c:axId val="291586224"/>
        <c:scaling>
          <c:orientation val="minMax"/>
        </c:scaling>
        <c:delete val="1"/>
        <c:axPos val="b"/>
        <c:numFmt formatCode="General" sourceLinked="1"/>
        <c:majorTickMark val="out"/>
        <c:minorTickMark val="none"/>
        <c:tickLblPos val="nextTo"/>
        <c:crossAx val="291581904"/>
        <c:crosses val="autoZero"/>
        <c:auto val="1"/>
        <c:lblAlgn val="ctr"/>
        <c:lblOffset val="100"/>
        <c:noMultiLvlLbl val="0"/>
      </c:catAx>
      <c:spPr>
        <a:noFill/>
        <a:ln>
          <a:noFill/>
        </a:ln>
        <a:effectLst/>
      </c:spPr>
    </c:plotArea>
    <c:legend>
      <c:legendPos val="b"/>
      <c:layout>
        <c:manualLayout>
          <c:xMode val="edge"/>
          <c:yMode val="edge"/>
          <c:x val="0.11656907532007858"/>
          <c:y val="5.177333211898609E-2"/>
          <c:w val="0.83458112462766276"/>
          <c:h val="7.4988164680467373E-2"/>
        </c:manualLayout>
      </c:layout>
      <c:overlay val="0"/>
      <c:spPr>
        <a:noFill/>
        <a:ln>
          <a:noFill/>
        </a:ln>
        <a:effectLst/>
      </c:spPr>
      <c:txPr>
        <a:bodyPr rot="0" spcFirstLastPara="1" vertOverflow="ellipsis" vert="horz" wrap="square" anchor="ctr" anchorCtr="1"/>
        <a:lstStyle/>
        <a:p>
          <a:pPr>
            <a:defRPr lang="ja-JP" sz="105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6">
  <a:schemeClr val="accent6"/>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A60D92-3C6F-4DD0-B83A-370362B26189}" type="doc">
      <dgm:prSet loTypeId="urn:microsoft.com/office/officeart/2005/8/layout/cycle8" loCatId="cycle" qsTypeId="urn:microsoft.com/office/officeart/2005/8/quickstyle/simple1" qsCatId="simple" csTypeId="urn:microsoft.com/office/officeart/2005/8/colors/accent6_2" csCatId="accent6" phldr="1"/>
      <dgm:spPr/>
    </dgm:pt>
    <dgm:pt modelId="{889F1DA5-52E4-4898-B25A-FFDDCB3CC49D}">
      <dgm:prSet phldrT="[テキスト]" custT="1"/>
      <dgm:spPr>
        <a:solidFill>
          <a:schemeClr val="accent2"/>
        </a:solidFill>
      </dgm:spPr>
      <dgm:t>
        <a:bodyPr/>
        <a:lstStyle/>
        <a:p>
          <a:r>
            <a:rPr kumimoji="1" lang="ja-JP" altLang="en-US" sz="3600"/>
            <a:t>集約</a:t>
          </a:r>
        </a:p>
      </dgm:t>
    </dgm:pt>
    <dgm:pt modelId="{89B73B2C-5B96-4818-AC66-D45BF29C3143}" type="parTrans" cxnId="{64CD20D1-7DB3-48C9-A3D3-88CF47240B1D}">
      <dgm:prSet/>
      <dgm:spPr/>
      <dgm:t>
        <a:bodyPr/>
        <a:lstStyle/>
        <a:p>
          <a:endParaRPr kumimoji="1" lang="ja-JP" altLang="en-US"/>
        </a:p>
      </dgm:t>
    </dgm:pt>
    <dgm:pt modelId="{02B7027B-C40D-4A2F-90DF-660DEAAA5B08}" type="sibTrans" cxnId="{64CD20D1-7DB3-48C9-A3D3-88CF47240B1D}">
      <dgm:prSet/>
      <dgm:spPr/>
      <dgm:t>
        <a:bodyPr/>
        <a:lstStyle/>
        <a:p>
          <a:endParaRPr kumimoji="1" lang="ja-JP" altLang="en-US"/>
        </a:p>
      </dgm:t>
    </dgm:pt>
    <dgm:pt modelId="{B114AC91-C31D-4F7D-B153-ECDB8A631551}">
      <dgm:prSet phldrT="[テキスト]" custT="1"/>
      <dgm:spPr>
        <a:solidFill>
          <a:schemeClr val="accent2"/>
        </a:solidFill>
      </dgm:spPr>
      <dgm:t>
        <a:bodyPr/>
        <a:lstStyle/>
        <a:p>
          <a:r>
            <a:rPr kumimoji="1" lang="ja-JP" altLang="en-US" sz="3600"/>
            <a:t>共有</a:t>
          </a:r>
        </a:p>
      </dgm:t>
    </dgm:pt>
    <dgm:pt modelId="{C3285291-C662-4EA7-BD4D-5048C918AAE3}" type="parTrans" cxnId="{DF5E1B36-3B20-4429-8CDE-A1CDFAF6EF01}">
      <dgm:prSet/>
      <dgm:spPr/>
      <dgm:t>
        <a:bodyPr/>
        <a:lstStyle/>
        <a:p>
          <a:endParaRPr kumimoji="1" lang="ja-JP" altLang="en-US"/>
        </a:p>
      </dgm:t>
    </dgm:pt>
    <dgm:pt modelId="{F7483A69-F8DB-44C0-8BAE-C8FDD86FDEFF}" type="sibTrans" cxnId="{DF5E1B36-3B20-4429-8CDE-A1CDFAF6EF01}">
      <dgm:prSet/>
      <dgm:spPr/>
      <dgm:t>
        <a:bodyPr/>
        <a:lstStyle/>
        <a:p>
          <a:endParaRPr kumimoji="1" lang="ja-JP" altLang="en-US"/>
        </a:p>
      </dgm:t>
    </dgm:pt>
    <dgm:pt modelId="{2F6F1378-1FE6-4F38-8B6F-316D35018B00}">
      <dgm:prSet phldrT="[テキスト]" custT="1"/>
      <dgm:spPr>
        <a:solidFill>
          <a:schemeClr val="accent2"/>
        </a:solidFill>
      </dgm:spPr>
      <dgm:t>
        <a:bodyPr/>
        <a:lstStyle/>
        <a:p>
          <a:r>
            <a:rPr kumimoji="1" lang="ja-JP" altLang="en-US" sz="3600"/>
            <a:t>解決</a:t>
          </a:r>
        </a:p>
      </dgm:t>
    </dgm:pt>
    <dgm:pt modelId="{7EAFC207-5E8E-4E54-BE3B-85F1BFC8BFCA}" type="parTrans" cxnId="{23990FC2-2D29-4D80-A3AE-AC6EC2159B5A}">
      <dgm:prSet/>
      <dgm:spPr/>
      <dgm:t>
        <a:bodyPr/>
        <a:lstStyle/>
        <a:p>
          <a:endParaRPr kumimoji="1" lang="ja-JP" altLang="en-US"/>
        </a:p>
      </dgm:t>
    </dgm:pt>
    <dgm:pt modelId="{5B549ED9-DA6D-4212-9D0F-ECA7B15809CB}" type="sibTrans" cxnId="{23990FC2-2D29-4D80-A3AE-AC6EC2159B5A}">
      <dgm:prSet/>
      <dgm:spPr/>
      <dgm:t>
        <a:bodyPr/>
        <a:lstStyle/>
        <a:p>
          <a:endParaRPr kumimoji="1" lang="ja-JP" altLang="en-US"/>
        </a:p>
      </dgm:t>
    </dgm:pt>
    <dgm:pt modelId="{0D3A8DEF-2E5E-47B0-B79C-F83206F52DD9}">
      <dgm:prSet phldrT="[テキスト]" custT="1"/>
      <dgm:spPr>
        <a:solidFill>
          <a:schemeClr val="accent2"/>
        </a:solidFill>
      </dgm:spPr>
      <dgm:t>
        <a:bodyPr/>
        <a:lstStyle/>
        <a:p>
          <a:r>
            <a:rPr kumimoji="1" lang="ja-JP" altLang="en-US" sz="3600"/>
            <a:t>問題</a:t>
          </a:r>
        </a:p>
      </dgm:t>
    </dgm:pt>
    <dgm:pt modelId="{9BBE8B18-61BA-42B8-B286-03E65EC80B90}" type="parTrans" cxnId="{923FD592-2B89-4B00-8463-CE16313BEB24}">
      <dgm:prSet/>
      <dgm:spPr/>
      <dgm:t>
        <a:bodyPr/>
        <a:lstStyle/>
        <a:p>
          <a:endParaRPr kumimoji="1" lang="ja-JP" altLang="en-US"/>
        </a:p>
      </dgm:t>
    </dgm:pt>
    <dgm:pt modelId="{9A48BEE1-E3AD-4ADA-9DF4-6ED54B6180A7}" type="sibTrans" cxnId="{923FD592-2B89-4B00-8463-CE16313BEB24}">
      <dgm:prSet/>
      <dgm:spPr/>
      <dgm:t>
        <a:bodyPr/>
        <a:lstStyle/>
        <a:p>
          <a:endParaRPr kumimoji="1" lang="ja-JP" altLang="en-US"/>
        </a:p>
      </dgm:t>
    </dgm:pt>
    <dgm:pt modelId="{7F3D547D-A247-48A6-A04C-D899B0EFD353}" type="pres">
      <dgm:prSet presAssocID="{74A60D92-3C6F-4DD0-B83A-370362B26189}" presName="compositeShape" presStyleCnt="0">
        <dgm:presLayoutVars>
          <dgm:chMax val="7"/>
          <dgm:dir/>
          <dgm:resizeHandles val="exact"/>
        </dgm:presLayoutVars>
      </dgm:prSet>
      <dgm:spPr/>
    </dgm:pt>
    <dgm:pt modelId="{E17E2BD6-AEFD-4BA7-8153-45DF7D5AD323}" type="pres">
      <dgm:prSet presAssocID="{74A60D92-3C6F-4DD0-B83A-370362B26189}" presName="wedge1" presStyleLbl="node1" presStyleIdx="0" presStyleCnt="4"/>
      <dgm:spPr/>
    </dgm:pt>
    <dgm:pt modelId="{4D3C5850-C112-4039-A3A3-29FBFDC60F08}" type="pres">
      <dgm:prSet presAssocID="{74A60D92-3C6F-4DD0-B83A-370362B26189}" presName="dummy1a" presStyleCnt="0"/>
      <dgm:spPr/>
    </dgm:pt>
    <dgm:pt modelId="{89707E00-CF52-4318-93D3-0666BE30DF21}" type="pres">
      <dgm:prSet presAssocID="{74A60D92-3C6F-4DD0-B83A-370362B26189}" presName="dummy1b" presStyleCnt="0"/>
      <dgm:spPr/>
    </dgm:pt>
    <dgm:pt modelId="{26218039-82FA-4CC8-AE90-815B0603AF8F}" type="pres">
      <dgm:prSet presAssocID="{74A60D92-3C6F-4DD0-B83A-370362B26189}" presName="wedge1Tx" presStyleLbl="node1" presStyleIdx="0" presStyleCnt="4">
        <dgm:presLayoutVars>
          <dgm:chMax val="0"/>
          <dgm:chPref val="0"/>
          <dgm:bulletEnabled val="1"/>
        </dgm:presLayoutVars>
      </dgm:prSet>
      <dgm:spPr/>
    </dgm:pt>
    <dgm:pt modelId="{58F12224-84C7-4A4B-9647-4E184F62FF5F}" type="pres">
      <dgm:prSet presAssocID="{74A60D92-3C6F-4DD0-B83A-370362B26189}" presName="wedge2" presStyleLbl="node1" presStyleIdx="1" presStyleCnt="4"/>
      <dgm:spPr/>
    </dgm:pt>
    <dgm:pt modelId="{168F5425-85C2-4FC4-ADDE-FC9F027BE28D}" type="pres">
      <dgm:prSet presAssocID="{74A60D92-3C6F-4DD0-B83A-370362B26189}" presName="dummy2a" presStyleCnt="0"/>
      <dgm:spPr/>
    </dgm:pt>
    <dgm:pt modelId="{219505DF-2D24-4B3A-8C9A-1C4D4846CDEA}" type="pres">
      <dgm:prSet presAssocID="{74A60D92-3C6F-4DD0-B83A-370362B26189}" presName="dummy2b" presStyleCnt="0"/>
      <dgm:spPr/>
    </dgm:pt>
    <dgm:pt modelId="{AFED3B4D-3C28-4D6B-BEDA-0D82519F0184}" type="pres">
      <dgm:prSet presAssocID="{74A60D92-3C6F-4DD0-B83A-370362B26189}" presName="wedge2Tx" presStyleLbl="node1" presStyleIdx="1" presStyleCnt="4">
        <dgm:presLayoutVars>
          <dgm:chMax val="0"/>
          <dgm:chPref val="0"/>
          <dgm:bulletEnabled val="1"/>
        </dgm:presLayoutVars>
      </dgm:prSet>
      <dgm:spPr/>
    </dgm:pt>
    <dgm:pt modelId="{0A47B561-96CE-41A9-A10E-7C3AA36DBF00}" type="pres">
      <dgm:prSet presAssocID="{74A60D92-3C6F-4DD0-B83A-370362B26189}" presName="wedge3" presStyleLbl="node1" presStyleIdx="2" presStyleCnt="4"/>
      <dgm:spPr/>
    </dgm:pt>
    <dgm:pt modelId="{5701B134-843E-491F-83CB-EF68EE19C4C6}" type="pres">
      <dgm:prSet presAssocID="{74A60D92-3C6F-4DD0-B83A-370362B26189}" presName="dummy3a" presStyleCnt="0"/>
      <dgm:spPr/>
    </dgm:pt>
    <dgm:pt modelId="{1D8B8E73-F948-4EE6-844C-02E86FBE0435}" type="pres">
      <dgm:prSet presAssocID="{74A60D92-3C6F-4DD0-B83A-370362B26189}" presName="dummy3b" presStyleCnt="0"/>
      <dgm:spPr/>
    </dgm:pt>
    <dgm:pt modelId="{0E1A1881-6811-4F6E-B8B2-EE0E43C33896}" type="pres">
      <dgm:prSet presAssocID="{74A60D92-3C6F-4DD0-B83A-370362B26189}" presName="wedge3Tx" presStyleLbl="node1" presStyleIdx="2" presStyleCnt="4">
        <dgm:presLayoutVars>
          <dgm:chMax val="0"/>
          <dgm:chPref val="0"/>
          <dgm:bulletEnabled val="1"/>
        </dgm:presLayoutVars>
      </dgm:prSet>
      <dgm:spPr/>
    </dgm:pt>
    <dgm:pt modelId="{6943E205-1ECF-4A14-A4E2-FF6E2BB75D5B}" type="pres">
      <dgm:prSet presAssocID="{74A60D92-3C6F-4DD0-B83A-370362B26189}" presName="wedge4" presStyleLbl="node1" presStyleIdx="3" presStyleCnt="4"/>
      <dgm:spPr/>
    </dgm:pt>
    <dgm:pt modelId="{022A1F35-86F6-4A4F-B623-85954DEE957D}" type="pres">
      <dgm:prSet presAssocID="{74A60D92-3C6F-4DD0-B83A-370362B26189}" presName="dummy4a" presStyleCnt="0"/>
      <dgm:spPr/>
    </dgm:pt>
    <dgm:pt modelId="{D517E555-81E2-45F1-8E9A-60E755E78F5F}" type="pres">
      <dgm:prSet presAssocID="{74A60D92-3C6F-4DD0-B83A-370362B26189}" presName="dummy4b" presStyleCnt="0"/>
      <dgm:spPr/>
    </dgm:pt>
    <dgm:pt modelId="{9529499F-0313-4DA9-A684-2FE41D8228A3}" type="pres">
      <dgm:prSet presAssocID="{74A60D92-3C6F-4DD0-B83A-370362B26189}" presName="wedge4Tx" presStyleLbl="node1" presStyleIdx="3" presStyleCnt="4">
        <dgm:presLayoutVars>
          <dgm:chMax val="0"/>
          <dgm:chPref val="0"/>
          <dgm:bulletEnabled val="1"/>
        </dgm:presLayoutVars>
      </dgm:prSet>
      <dgm:spPr/>
    </dgm:pt>
    <dgm:pt modelId="{444AFB53-9204-4266-B5D1-3FF639C84C50}" type="pres">
      <dgm:prSet presAssocID="{02B7027B-C40D-4A2F-90DF-660DEAAA5B08}" presName="arrowWedge1" presStyleLbl="fgSibTrans2D1" presStyleIdx="0" presStyleCnt="4"/>
      <dgm:spPr>
        <a:solidFill>
          <a:schemeClr val="accent2">
            <a:lumMod val="40000"/>
            <a:lumOff val="60000"/>
          </a:schemeClr>
        </a:solidFill>
      </dgm:spPr>
    </dgm:pt>
    <dgm:pt modelId="{88751BD9-F42C-4844-AFAB-CAB6E03101AC}" type="pres">
      <dgm:prSet presAssocID="{F7483A69-F8DB-44C0-8BAE-C8FDD86FDEFF}" presName="arrowWedge2" presStyleLbl="fgSibTrans2D1" presStyleIdx="1" presStyleCnt="4"/>
      <dgm:spPr>
        <a:solidFill>
          <a:schemeClr val="accent2">
            <a:lumMod val="40000"/>
            <a:lumOff val="60000"/>
          </a:schemeClr>
        </a:solidFill>
      </dgm:spPr>
    </dgm:pt>
    <dgm:pt modelId="{276CBF96-2566-4415-B105-05DC7224AFD9}" type="pres">
      <dgm:prSet presAssocID="{5B549ED9-DA6D-4212-9D0F-ECA7B15809CB}" presName="arrowWedge3" presStyleLbl="fgSibTrans2D1" presStyleIdx="2" presStyleCnt="4"/>
      <dgm:spPr>
        <a:solidFill>
          <a:schemeClr val="accent2">
            <a:lumMod val="40000"/>
            <a:lumOff val="60000"/>
          </a:schemeClr>
        </a:solidFill>
      </dgm:spPr>
    </dgm:pt>
    <dgm:pt modelId="{308D8BED-C295-4E25-8731-4A88F05C49AF}" type="pres">
      <dgm:prSet presAssocID="{9A48BEE1-E3AD-4ADA-9DF4-6ED54B6180A7}" presName="arrowWedge4" presStyleLbl="fgSibTrans2D1" presStyleIdx="3" presStyleCnt="4"/>
      <dgm:spPr>
        <a:solidFill>
          <a:schemeClr val="accent2">
            <a:lumMod val="40000"/>
            <a:lumOff val="60000"/>
          </a:schemeClr>
        </a:solidFill>
      </dgm:spPr>
    </dgm:pt>
  </dgm:ptLst>
  <dgm:cxnLst>
    <dgm:cxn modelId="{3535C50A-DB44-4551-A9B6-B808BF187C0B}" type="presOf" srcId="{2F6F1378-1FE6-4F38-8B6F-316D35018B00}" destId="{0E1A1881-6811-4F6E-B8B2-EE0E43C33896}" srcOrd="1" destOrd="0" presId="urn:microsoft.com/office/officeart/2005/8/layout/cycle8"/>
    <dgm:cxn modelId="{36089913-0C2B-45DA-9AD2-3E128B1ED5D7}" type="presOf" srcId="{889F1DA5-52E4-4898-B25A-FFDDCB3CC49D}" destId="{26218039-82FA-4CC8-AE90-815B0603AF8F}" srcOrd="1" destOrd="0" presId="urn:microsoft.com/office/officeart/2005/8/layout/cycle8"/>
    <dgm:cxn modelId="{DF5E1B36-3B20-4429-8CDE-A1CDFAF6EF01}" srcId="{74A60D92-3C6F-4DD0-B83A-370362B26189}" destId="{B114AC91-C31D-4F7D-B153-ECDB8A631551}" srcOrd="1" destOrd="0" parTransId="{C3285291-C662-4EA7-BD4D-5048C918AAE3}" sibTransId="{F7483A69-F8DB-44C0-8BAE-C8FDD86FDEFF}"/>
    <dgm:cxn modelId="{3187E437-617E-4AEA-A491-BEC133621704}" type="presOf" srcId="{B114AC91-C31D-4F7D-B153-ECDB8A631551}" destId="{AFED3B4D-3C28-4D6B-BEDA-0D82519F0184}" srcOrd="1" destOrd="0" presId="urn:microsoft.com/office/officeart/2005/8/layout/cycle8"/>
    <dgm:cxn modelId="{904B1C84-D307-43C3-B4D7-284C5CC55381}" type="presOf" srcId="{889F1DA5-52E4-4898-B25A-FFDDCB3CC49D}" destId="{E17E2BD6-AEFD-4BA7-8153-45DF7D5AD323}" srcOrd="0" destOrd="0" presId="urn:microsoft.com/office/officeart/2005/8/layout/cycle8"/>
    <dgm:cxn modelId="{923FD592-2B89-4B00-8463-CE16313BEB24}" srcId="{74A60D92-3C6F-4DD0-B83A-370362B26189}" destId="{0D3A8DEF-2E5E-47B0-B79C-F83206F52DD9}" srcOrd="3" destOrd="0" parTransId="{9BBE8B18-61BA-42B8-B286-03E65EC80B90}" sibTransId="{9A48BEE1-E3AD-4ADA-9DF4-6ED54B6180A7}"/>
    <dgm:cxn modelId="{2A11E494-5C52-4A75-B1F2-F0B9DCF44535}" type="presOf" srcId="{0D3A8DEF-2E5E-47B0-B79C-F83206F52DD9}" destId="{9529499F-0313-4DA9-A684-2FE41D8228A3}" srcOrd="1" destOrd="0" presId="urn:microsoft.com/office/officeart/2005/8/layout/cycle8"/>
    <dgm:cxn modelId="{1F19089D-C6F7-4ABE-BCC1-216D1063E52D}" type="presOf" srcId="{0D3A8DEF-2E5E-47B0-B79C-F83206F52DD9}" destId="{6943E205-1ECF-4A14-A4E2-FF6E2BB75D5B}" srcOrd="0" destOrd="0" presId="urn:microsoft.com/office/officeart/2005/8/layout/cycle8"/>
    <dgm:cxn modelId="{2F4C44A5-7D26-4FE4-875B-C93C9CBC5D37}" type="presOf" srcId="{2F6F1378-1FE6-4F38-8B6F-316D35018B00}" destId="{0A47B561-96CE-41A9-A10E-7C3AA36DBF00}" srcOrd="0" destOrd="0" presId="urn:microsoft.com/office/officeart/2005/8/layout/cycle8"/>
    <dgm:cxn modelId="{C204A8AE-668F-4644-A13E-49E7D5F827DD}" type="presOf" srcId="{74A60D92-3C6F-4DD0-B83A-370362B26189}" destId="{7F3D547D-A247-48A6-A04C-D899B0EFD353}" srcOrd="0" destOrd="0" presId="urn:microsoft.com/office/officeart/2005/8/layout/cycle8"/>
    <dgm:cxn modelId="{23990FC2-2D29-4D80-A3AE-AC6EC2159B5A}" srcId="{74A60D92-3C6F-4DD0-B83A-370362B26189}" destId="{2F6F1378-1FE6-4F38-8B6F-316D35018B00}" srcOrd="2" destOrd="0" parTransId="{7EAFC207-5E8E-4E54-BE3B-85F1BFC8BFCA}" sibTransId="{5B549ED9-DA6D-4212-9D0F-ECA7B15809CB}"/>
    <dgm:cxn modelId="{64CD20D1-7DB3-48C9-A3D3-88CF47240B1D}" srcId="{74A60D92-3C6F-4DD0-B83A-370362B26189}" destId="{889F1DA5-52E4-4898-B25A-FFDDCB3CC49D}" srcOrd="0" destOrd="0" parTransId="{89B73B2C-5B96-4818-AC66-D45BF29C3143}" sibTransId="{02B7027B-C40D-4A2F-90DF-660DEAAA5B08}"/>
    <dgm:cxn modelId="{01DE47FE-F33B-4607-9A00-72CBD41A264A}" type="presOf" srcId="{B114AC91-C31D-4F7D-B153-ECDB8A631551}" destId="{58F12224-84C7-4A4B-9647-4E184F62FF5F}" srcOrd="0" destOrd="0" presId="urn:microsoft.com/office/officeart/2005/8/layout/cycle8"/>
    <dgm:cxn modelId="{F0C19ED6-BCDE-4832-9A69-8ABD93480DBE}" type="presParOf" srcId="{7F3D547D-A247-48A6-A04C-D899B0EFD353}" destId="{E17E2BD6-AEFD-4BA7-8153-45DF7D5AD323}" srcOrd="0" destOrd="0" presId="urn:microsoft.com/office/officeart/2005/8/layout/cycle8"/>
    <dgm:cxn modelId="{8D321E59-8C1E-4480-B194-371476C392CD}" type="presParOf" srcId="{7F3D547D-A247-48A6-A04C-D899B0EFD353}" destId="{4D3C5850-C112-4039-A3A3-29FBFDC60F08}" srcOrd="1" destOrd="0" presId="urn:microsoft.com/office/officeart/2005/8/layout/cycle8"/>
    <dgm:cxn modelId="{B9BAF694-0B38-48AD-B617-C9CE700B9958}" type="presParOf" srcId="{7F3D547D-A247-48A6-A04C-D899B0EFD353}" destId="{89707E00-CF52-4318-93D3-0666BE30DF21}" srcOrd="2" destOrd="0" presId="urn:microsoft.com/office/officeart/2005/8/layout/cycle8"/>
    <dgm:cxn modelId="{C8851A4F-AE72-49FB-892F-846D5088E252}" type="presParOf" srcId="{7F3D547D-A247-48A6-A04C-D899B0EFD353}" destId="{26218039-82FA-4CC8-AE90-815B0603AF8F}" srcOrd="3" destOrd="0" presId="urn:microsoft.com/office/officeart/2005/8/layout/cycle8"/>
    <dgm:cxn modelId="{13DE2D6D-470D-4FC3-A50F-F813329542A2}" type="presParOf" srcId="{7F3D547D-A247-48A6-A04C-D899B0EFD353}" destId="{58F12224-84C7-4A4B-9647-4E184F62FF5F}" srcOrd="4" destOrd="0" presId="urn:microsoft.com/office/officeart/2005/8/layout/cycle8"/>
    <dgm:cxn modelId="{AF12C2EA-DE8E-453D-B98F-6B0C1855A1DF}" type="presParOf" srcId="{7F3D547D-A247-48A6-A04C-D899B0EFD353}" destId="{168F5425-85C2-4FC4-ADDE-FC9F027BE28D}" srcOrd="5" destOrd="0" presId="urn:microsoft.com/office/officeart/2005/8/layout/cycle8"/>
    <dgm:cxn modelId="{B016E8F4-9223-44EE-8437-1F9281F05851}" type="presParOf" srcId="{7F3D547D-A247-48A6-A04C-D899B0EFD353}" destId="{219505DF-2D24-4B3A-8C9A-1C4D4846CDEA}" srcOrd="6" destOrd="0" presId="urn:microsoft.com/office/officeart/2005/8/layout/cycle8"/>
    <dgm:cxn modelId="{FF4BB1B6-53E1-4765-ADD4-2FA3EFA01489}" type="presParOf" srcId="{7F3D547D-A247-48A6-A04C-D899B0EFD353}" destId="{AFED3B4D-3C28-4D6B-BEDA-0D82519F0184}" srcOrd="7" destOrd="0" presId="urn:microsoft.com/office/officeart/2005/8/layout/cycle8"/>
    <dgm:cxn modelId="{86D80259-499A-47D3-93EC-AB3E8E4A3EC7}" type="presParOf" srcId="{7F3D547D-A247-48A6-A04C-D899B0EFD353}" destId="{0A47B561-96CE-41A9-A10E-7C3AA36DBF00}" srcOrd="8" destOrd="0" presId="urn:microsoft.com/office/officeart/2005/8/layout/cycle8"/>
    <dgm:cxn modelId="{F0EF79AF-0406-437F-B35F-6583AE38E3A1}" type="presParOf" srcId="{7F3D547D-A247-48A6-A04C-D899B0EFD353}" destId="{5701B134-843E-491F-83CB-EF68EE19C4C6}" srcOrd="9" destOrd="0" presId="urn:microsoft.com/office/officeart/2005/8/layout/cycle8"/>
    <dgm:cxn modelId="{EBDFBE4E-3C79-4293-B54C-77AF68050FB7}" type="presParOf" srcId="{7F3D547D-A247-48A6-A04C-D899B0EFD353}" destId="{1D8B8E73-F948-4EE6-844C-02E86FBE0435}" srcOrd="10" destOrd="0" presId="urn:microsoft.com/office/officeart/2005/8/layout/cycle8"/>
    <dgm:cxn modelId="{24A13623-16D8-47CB-94CD-1D5B71D79701}" type="presParOf" srcId="{7F3D547D-A247-48A6-A04C-D899B0EFD353}" destId="{0E1A1881-6811-4F6E-B8B2-EE0E43C33896}" srcOrd="11" destOrd="0" presId="urn:microsoft.com/office/officeart/2005/8/layout/cycle8"/>
    <dgm:cxn modelId="{D39D8719-E916-4B66-8E09-A0E57FD8E8F3}" type="presParOf" srcId="{7F3D547D-A247-48A6-A04C-D899B0EFD353}" destId="{6943E205-1ECF-4A14-A4E2-FF6E2BB75D5B}" srcOrd="12" destOrd="0" presId="urn:microsoft.com/office/officeart/2005/8/layout/cycle8"/>
    <dgm:cxn modelId="{CFD958F5-B357-473F-8947-65C61746812D}" type="presParOf" srcId="{7F3D547D-A247-48A6-A04C-D899B0EFD353}" destId="{022A1F35-86F6-4A4F-B623-85954DEE957D}" srcOrd="13" destOrd="0" presId="urn:microsoft.com/office/officeart/2005/8/layout/cycle8"/>
    <dgm:cxn modelId="{D4D76AA2-BA90-4C72-84EA-31C6CCE1F92F}" type="presParOf" srcId="{7F3D547D-A247-48A6-A04C-D899B0EFD353}" destId="{D517E555-81E2-45F1-8E9A-60E755E78F5F}" srcOrd="14" destOrd="0" presId="urn:microsoft.com/office/officeart/2005/8/layout/cycle8"/>
    <dgm:cxn modelId="{098928EF-B5FB-4623-9B3A-A195C60B8033}" type="presParOf" srcId="{7F3D547D-A247-48A6-A04C-D899B0EFD353}" destId="{9529499F-0313-4DA9-A684-2FE41D8228A3}" srcOrd="15" destOrd="0" presId="urn:microsoft.com/office/officeart/2005/8/layout/cycle8"/>
    <dgm:cxn modelId="{5328BF0F-AEA4-49C6-A60B-99C1392AFB24}" type="presParOf" srcId="{7F3D547D-A247-48A6-A04C-D899B0EFD353}" destId="{444AFB53-9204-4266-B5D1-3FF639C84C50}" srcOrd="16" destOrd="0" presId="urn:microsoft.com/office/officeart/2005/8/layout/cycle8"/>
    <dgm:cxn modelId="{9D6E3959-0B6B-4884-8681-0FD72ED0ADC6}" type="presParOf" srcId="{7F3D547D-A247-48A6-A04C-D899B0EFD353}" destId="{88751BD9-F42C-4844-AFAB-CAB6E03101AC}" srcOrd="17" destOrd="0" presId="urn:microsoft.com/office/officeart/2005/8/layout/cycle8"/>
    <dgm:cxn modelId="{14214603-24AB-4E41-AC05-7D2E0EC9C339}" type="presParOf" srcId="{7F3D547D-A247-48A6-A04C-D899B0EFD353}" destId="{276CBF96-2566-4415-B105-05DC7224AFD9}" srcOrd="18" destOrd="0" presId="urn:microsoft.com/office/officeart/2005/8/layout/cycle8"/>
    <dgm:cxn modelId="{8B53057A-6A66-401E-BA6D-FBA634DBA9FF}" type="presParOf" srcId="{7F3D547D-A247-48A6-A04C-D899B0EFD353}" destId="{308D8BED-C295-4E25-8731-4A88F05C49AF}"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E2BD6-AEFD-4BA7-8153-45DF7D5AD323}">
      <dsp:nvSpPr>
        <dsp:cNvPr id="0" name=""/>
        <dsp:cNvSpPr/>
      </dsp:nvSpPr>
      <dsp:spPr>
        <a:xfrm>
          <a:off x="1398557" y="225887"/>
          <a:ext cx="3108735" cy="3108735"/>
        </a:xfrm>
        <a:prstGeom prst="pie">
          <a:avLst>
            <a:gd name="adj1" fmla="val 16200000"/>
            <a:gd name="adj2" fmla="val 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kumimoji="1" lang="ja-JP" altLang="en-US" sz="3600" kern="1200"/>
            <a:t>集約</a:t>
          </a:r>
        </a:p>
      </dsp:txBody>
      <dsp:txXfrm>
        <a:off x="3048778" y="870210"/>
        <a:ext cx="1147271" cy="851201"/>
      </dsp:txXfrm>
    </dsp:sp>
    <dsp:sp modelId="{58F12224-84C7-4A4B-9647-4E184F62FF5F}">
      <dsp:nvSpPr>
        <dsp:cNvPr id="0" name=""/>
        <dsp:cNvSpPr/>
      </dsp:nvSpPr>
      <dsp:spPr>
        <a:xfrm>
          <a:off x="1398557" y="330252"/>
          <a:ext cx="3108735" cy="3108735"/>
        </a:xfrm>
        <a:prstGeom prst="pie">
          <a:avLst>
            <a:gd name="adj1" fmla="val 0"/>
            <a:gd name="adj2" fmla="val 540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kumimoji="1" lang="ja-JP" altLang="en-US" sz="3600" kern="1200"/>
            <a:t>共有</a:t>
          </a:r>
        </a:p>
      </dsp:txBody>
      <dsp:txXfrm>
        <a:off x="3048778" y="1943464"/>
        <a:ext cx="1147271" cy="851201"/>
      </dsp:txXfrm>
    </dsp:sp>
    <dsp:sp modelId="{0A47B561-96CE-41A9-A10E-7C3AA36DBF00}">
      <dsp:nvSpPr>
        <dsp:cNvPr id="0" name=""/>
        <dsp:cNvSpPr/>
      </dsp:nvSpPr>
      <dsp:spPr>
        <a:xfrm>
          <a:off x="1294192" y="330252"/>
          <a:ext cx="3108735" cy="3108735"/>
        </a:xfrm>
        <a:prstGeom prst="pie">
          <a:avLst>
            <a:gd name="adj1" fmla="val 5400000"/>
            <a:gd name="adj2" fmla="val 1080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kumimoji="1" lang="ja-JP" altLang="en-US" sz="3600" kern="1200"/>
            <a:t>解決</a:t>
          </a:r>
        </a:p>
      </dsp:txBody>
      <dsp:txXfrm>
        <a:off x="1605436" y="1943464"/>
        <a:ext cx="1147271" cy="851201"/>
      </dsp:txXfrm>
    </dsp:sp>
    <dsp:sp modelId="{6943E205-1ECF-4A14-A4E2-FF6E2BB75D5B}">
      <dsp:nvSpPr>
        <dsp:cNvPr id="0" name=""/>
        <dsp:cNvSpPr/>
      </dsp:nvSpPr>
      <dsp:spPr>
        <a:xfrm>
          <a:off x="1294192" y="225887"/>
          <a:ext cx="3108735" cy="3108735"/>
        </a:xfrm>
        <a:prstGeom prst="pie">
          <a:avLst>
            <a:gd name="adj1" fmla="val 10800000"/>
            <a:gd name="adj2" fmla="val 1620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kumimoji="1" lang="ja-JP" altLang="en-US" sz="3600" kern="1200"/>
            <a:t>問題</a:t>
          </a:r>
        </a:p>
      </dsp:txBody>
      <dsp:txXfrm>
        <a:off x="1605436" y="870210"/>
        <a:ext cx="1147271" cy="851201"/>
      </dsp:txXfrm>
    </dsp:sp>
    <dsp:sp modelId="{444AFB53-9204-4266-B5D1-3FF639C84C50}">
      <dsp:nvSpPr>
        <dsp:cNvPr id="0" name=""/>
        <dsp:cNvSpPr/>
      </dsp:nvSpPr>
      <dsp:spPr>
        <a:xfrm>
          <a:off x="1206111" y="33442"/>
          <a:ext cx="3493626" cy="3493626"/>
        </a:xfrm>
        <a:prstGeom prst="circularArrow">
          <a:avLst>
            <a:gd name="adj1" fmla="val 5085"/>
            <a:gd name="adj2" fmla="val 327528"/>
            <a:gd name="adj3" fmla="val 21272472"/>
            <a:gd name="adj4" fmla="val 16200000"/>
            <a:gd name="adj5" fmla="val 5932"/>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88751BD9-F42C-4844-AFAB-CAB6E03101AC}">
      <dsp:nvSpPr>
        <dsp:cNvPr id="0" name=""/>
        <dsp:cNvSpPr/>
      </dsp:nvSpPr>
      <dsp:spPr>
        <a:xfrm>
          <a:off x="1206111" y="137806"/>
          <a:ext cx="3493626" cy="3493626"/>
        </a:xfrm>
        <a:prstGeom prst="circularArrow">
          <a:avLst>
            <a:gd name="adj1" fmla="val 5085"/>
            <a:gd name="adj2" fmla="val 327528"/>
            <a:gd name="adj3" fmla="val 5072472"/>
            <a:gd name="adj4" fmla="val 0"/>
            <a:gd name="adj5" fmla="val 5932"/>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276CBF96-2566-4415-B105-05DC7224AFD9}">
      <dsp:nvSpPr>
        <dsp:cNvPr id="0" name=""/>
        <dsp:cNvSpPr/>
      </dsp:nvSpPr>
      <dsp:spPr>
        <a:xfrm>
          <a:off x="1101747" y="137806"/>
          <a:ext cx="3493626" cy="3493626"/>
        </a:xfrm>
        <a:prstGeom prst="circularArrow">
          <a:avLst>
            <a:gd name="adj1" fmla="val 5085"/>
            <a:gd name="adj2" fmla="val 327528"/>
            <a:gd name="adj3" fmla="val 10472472"/>
            <a:gd name="adj4" fmla="val 5400000"/>
            <a:gd name="adj5" fmla="val 5932"/>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308D8BED-C295-4E25-8731-4A88F05C49AF}">
      <dsp:nvSpPr>
        <dsp:cNvPr id="0" name=""/>
        <dsp:cNvSpPr/>
      </dsp:nvSpPr>
      <dsp:spPr>
        <a:xfrm>
          <a:off x="1101747" y="33442"/>
          <a:ext cx="3493626" cy="3493626"/>
        </a:xfrm>
        <a:prstGeom prst="circularArrow">
          <a:avLst>
            <a:gd name="adj1" fmla="val 5085"/>
            <a:gd name="adj2" fmla="val 327528"/>
            <a:gd name="adj3" fmla="val 15872472"/>
            <a:gd name="adj4" fmla="val 10800000"/>
            <a:gd name="adj5" fmla="val 5932"/>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0.71146</cdr:x>
      <cdr:y>0.66333</cdr:y>
    </cdr:from>
    <cdr:to>
      <cdr:x>0.80826</cdr:x>
      <cdr:y>0.74095</cdr:y>
    </cdr:to>
    <cdr:sp macro="" textlink="">
      <cdr:nvSpPr>
        <cdr:cNvPr id="5" name="Rectangle 2">
          <a:extLst xmlns:a="http://schemas.openxmlformats.org/drawingml/2006/main">
            <a:ext uri="{FF2B5EF4-FFF2-40B4-BE49-F238E27FC236}">
              <a16:creationId xmlns:a16="http://schemas.microsoft.com/office/drawing/2014/main" id="{0CBDE998-FF6A-DE01-C1C6-9312587EA379}"/>
            </a:ext>
          </a:extLst>
        </cdr:cNvPr>
        <cdr:cNvSpPr>
          <a:spLocks xmlns:a="http://schemas.openxmlformats.org/drawingml/2006/main" noChangeArrowheads="1"/>
        </cdr:cNvSpPr>
      </cdr:nvSpPr>
      <cdr:spPr bwMode="auto">
        <a:xfrm xmlns:a="http://schemas.openxmlformats.org/drawingml/2006/main">
          <a:off x="6396844" y="3296550"/>
          <a:ext cx="870345" cy="385746"/>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vert="horz" wrap="none" lIns="68580" tIns="34290" rIns="68580" bIns="34290" numCol="1" anchor="ctr" anchorCtr="0" compatLnSpc="1">
          <a:prstTxWarp prst="textNoShape">
            <a:avLst/>
          </a:prstTxWarp>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0" fontAlgn="base" latinLnBrk="0" hangingPunct="0">
            <a:lnSpc>
              <a:spcPct val="100000"/>
            </a:lnSpc>
            <a:spcBef>
              <a:spcPct val="0"/>
            </a:spcBef>
            <a:spcAft>
              <a:spcPct val="0"/>
            </a:spcAft>
            <a:buClrTx/>
            <a:buSzTx/>
            <a:buFontTx/>
            <a:buNone/>
            <a:tabLst/>
            <a:defRPr/>
          </a:pPr>
          <a:r>
            <a:rPr lang="en-US" altLang="ja-JP" sz="1100" dirty="0">
              <a:solidFill>
                <a:prstClr val="black"/>
              </a:solidFill>
              <a:latin typeface="Meiryo UI" panose="020B0604030504040204" pitchFamily="50" charset="-128"/>
              <a:ea typeface="Meiryo UI" panose="020B0604030504040204" pitchFamily="50" charset="-128"/>
            </a:rPr>
            <a:t>201</a:t>
          </a:r>
          <a:r>
            <a:rPr lang="ja-JP" altLang="en-US" sz="1100" dirty="0">
              <a:solidFill>
                <a:prstClr val="black"/>
              </a:solidFill>
              <a:latin typeface="Meiryo UI" panose="020B0604030504040204" pitchFamily="50" charset="-128"/>
              <a:ea typeface="Meiryo UI" panose="020B0604030504040204" pitchFamily="50" charset="-128"/>
            </a:rPr>
            <a:t>万台</a:t>
          </a:r>
          <a:endPar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cdr:x>
      <cdr:y>0.08303</cdr:y>
    </cdr:from>
    <cdr:to>
      <cdr:x>0.09089</cdr:x>
      <cdr:y>0.14978</cdr:y>
    </cdr:to>
    <cdr:sp macro="" textlink="">
      <cdr:nvSpPr>
        <cdr:cNvPr id="6" name="Rectangle 2">
          <a:extLst xmlns:a="http://schemas.openxmlformats.org/drawingml/2006/main">
            <a:ext uri="{FF2B5EF4-FFF2-40B4-BE49-F238E27FC236}">
              <a16:creationId xmlns:a16="http://schemas.microsoft.com/office/drawing/2014/main" id="{D6000691-7A1B-4AC8-9CB4-EF540A897748}"/>
            </a:ext>
          </a:extLst>
        </cdr:cNvPr>
        <cdr:cNvSpPr>
          <a:spLocks xmlns:a="http://schemas.openxmlformats.org/drawingml/2006/main" noChangeArrowheads="1"/>
        </cdr:cNvSpPr>
      </cdr:nvSpPr>
      <cdr:spPr bwMode="auto">
        <a:xfrm xmlns:a="http://schemas.openxmlformats.org/drawingml/2006/main">
          <a:off x="0" y="323208"/>
          <a:ext cx="641650" cy="259815"/>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vert="horz" wrap="square" lIns="68580" tIns="34290" rIns="68580" bIns="34290" numCol="1" anchor="ctr" anchorCtr="0" compatLnSpc="1">
          <a:prstTxWarp prst="textNoShape">
            <a:avLst/>
          </a:prstTxWarp>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0" fontAlgn="base" latinLnBrk="0" hangingPunct="0">
            <a:lnSpc>
              <a:spcPct val="100000"/>
            </a:lnSpc>
            <a:spcBef>
              <a:spcPct val="0"/>
            </a:spcBef>
            <a:spcAft>
              <a:spcPct val="0"/>
            </a:spcAft>
            <a:buClrTx/>
            <a:buSzTx/>
            <a:buFontTx/>
            <a:buNone/>
            <a:tabLst/>
            <a:defRPr/>
          </a:pPr>
          <a:r>
            <a:rPr lang="ja-JP" altLang="en-US" sz="900" dirty="0">
              <a:solidFill>
                <a:prstClr val="black"/>
              </a:solidFill>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万台］</a:t>
          </a:r>
        </a:p>
      </cdr:txBody>
    </cdr:sp>
  </cdr:relSizeAnchor>
  <cdr:relSizeAnchor xmlns:cdr="http://schemas.openxmlformats.org/drawingml/2006/chartDrawing">
    <cdr:from>
      <cdr:x>0.77138</cdr:x>
      <cdr:y>0.17433</cdr:y>
    </cdr:from>
    <cdr:to>
      <cdr:x>0.88756</cdr:x>
      <cdr:y>0.25195</cdr:y>
    </cdr:to>
    <cdr:sp macro="" textlink="">
      <cdr:nvSpPr>
        <cdr:cNvPr id="7" name="Rectangle 2">
          <a:extLst xmlns:a="http://schemas.openxmlformats.org/drawingml/2006/main">
            <a:ext uri="{FF2B5EF4-FFF2-40B4-BE49-F238E27FC236}">
              <a16:creationId xmlns:a16="http://schemas.microsoft.com/office/drawing/2014/main" id="{6343D3BB-6685-26C6-8BB2-EB4464B0EE07}"/>
            </a:ext>
          </a:extLst>
        </cdr:cNvPr>
        <cdr:cNvSpPr>
          <a:spLocks xmlns:a="http://schemas.openxmlformats.org/drawingml/2006/main" noChangeArrowheads="1"/>
        </cdr:cNvSpPr>
      </cdr:nvSpPr>
      <cdr:spPr bwMode="auto">
        <a:xfrm xmlns:a="http://schemas.openxmlformats.org/drawingml/2006/main">
          <a:off x="6935609" y="866342"/>
          <a:ext cx="1044594" cy="385746"/>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vert="horz" wrap="none" lIns="68580" tIns="34290" rIns="68580" bIns="34290" numCol="1" anchor="ctr" anchorCtr="0" compatLnSpc="1">
          <a:prstTxWarp prst="textNoShape">
            <a:avLst/>
          </a:prstTxWarp>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0" fontAlgn="base" latinLnBrk="0" hangingPunct="0">
            <a:lnSpc>
              <a:spcPct val="100000"/>
            </a:lnSpc>
            <a:spcBef>
              <a:spcPct val="0"/>
            </a:spcBef>
            <a:spcAft>
              <a:spcPct val="0"/>
            </a:spcAft>
            <a:buClrTx/>
            <a:buSzTx/>
            <a:buFontTx/>
            <a:buNone/>
            <a:tabLst/>
            <a:defRPr/>
          </a:pPr>
          <a:r>
            <a:rPr lang="en-US" altLang="ja-JP" sz="1100" dirty="0">
              <a:solidFill>
                <a:prstClr val="black"/>
              </a:solidFill>
              <a:latin typeface="Meiryo UI" panose="020B0604030504040204" pitchFamily="50" charset="-128"/>
              <a:ea typeface="Meiryo UI" panose="020B0604030504040204" pitchFamily="50" charset="-128"/>
            </a:rPr>
            <a:t>399.3</a:t>
          </a:r>
          <a:r>
            <a:rPr lang="ja-JP" altLang="en-US" sz="1100" dirty="0">
              <a:solidFill>
                <a:prstClr val="black"/>
              </a:solidFill>
              <a:latin typeface="Meiryo UI" panose="020B0604030504040204" pitchFamily="50" charset="-128"/>
              <a:ea typeface="Meiryo UI" panose="020B0604030504040204" pitchFamily="50" charset="-128"/>
            </a:rPr>
            <a:t>万台</a:t>
          </a:r>
          <a:endPar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0.8349</cdr:x>
      <cdr:y>0.55292</cdr:y>
    </cdr:from>
    <cdr:to>
      <cdr:x>0.93188</cdr:x>
      <cdr:y>0.62896</cdr:y>
    </cdr:to>
    <cdr:sp macro="" textlink="">
      <cdr:nvSpPr>
        <cdr:cNvPr id="2" name="Rectangle 2">
          <a:extLst xmlns:a="http://schemas.openxmlformats.org/drawingml/2006/main">
            <a:ext uri="{FF2B5EF4-FFF2-40B4-BE49-F238E27FC236}">
              <a16:creationId xmlns:a16="http://schemas.microsoft.com/office/drawing/2014/main" id="{25D728C0-043E-9CC7-B93B-CC02F2F6CB90}"/>
            </a:ext>
          </a:extLst>
        </cdr:cNvPr>
        <cdr:cNvSpPr>
          <a:spLocks xmlns:a="http://schemas.openxmlformats.org/drawingml/2006/main" noChangeArrowheads="1"/>
        </cdr:cNvSpPr>
      </cdr:nvSpPr>
      <cdr:spPr bwMode="auto">
        <a:xfrm xmlns:a="http://schemas.openxmlformats.org/drawingml/2006/main">
          <a:off x="7365871" y="2653135"/>
          <a:ext cx="855603" cy="364872"/>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vert="horz" wrap="none" lIns="68580" tIns="34290" rIns="68580" bIns="34290" numCol="1" anchor="ctr" anchorCtr="0" compatLnSpc="1">
          <a:prstTxWarp prst="textNoShape">
            <a:avLst/>
          </a:prstTxWarp>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0" fontAlgn="base" latinLnBrk="0" hangingPunct="0">
            <a:lnSpc>
              <a:spcPct val="100000"/>
            </a:lnSpc>
            <a:spcBef>
              <a:spcPct val="0"/>
            </a:spcBef>
            <a:spcAft>
              <a:spcPct val="0"/>
            </a:spcAft>
            <a:buClrTx/>
            <a:buSzTx/>
            <a:buFontTx/>
            <a:buNone/>
            <a:tabLst/>
            <a:defRPr/>
          </a:pPr>
          <a:r>
            <a:rPr lang="en-US" altLang="ja-JP" sz="1100" dirty="0">
              <a:solidFill>
                <a:prstClr val="black"/>
              </a:solidFill>
              <a:latin typeface="Meiryo UI" panose="020B0604030504040204" pitchFamily="50" charset="-128"/>
              <a:ea typeface="Meiryo UI" panose="020B0604030504040204" pitchFamily="50" charset="-128"/>
            </a:rPr>
            <a:t>214</a:t>
          </a:r>
          <a:r>
            <a:rPr lang="ja-JP" altLang="en-US" sz="1100" dirty="0">
              <a:solidFill>
                <a:prstClr val="black"/>
              </a:solidFill>
              <a:latin typeface="Meiryo UI" panose="020B0604030504040204" pitchFamily="50" charset="-128"/>
              <a:ea typeface="Meiryo UI" panose="020B0604030504040204" pitchFamily="50" charset="-128"/>
            </a:rPr>
            <a:t>万台</a:t>
          </a:r>
          <a:endPar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1.09361E-7</cdr:x>
      <cdr:y>0</cdr:y>
    </cdr:from>
    <cdr:to>
      <cdr:x>0.05675</cdr:x>
      <cdr:y>0.03625</cdr:y>
    </cdr:to>
    <cdr:sp macro="" textlink="">
      <cdr:nvSpPr>
        <cdr:cNvPr id="2" name="テキスト ボックス 1">
          <a:extLst xmlns:a="http://schemas.openxmlformats.org/drawingml/2006/main">
            <a:ext uri="{FF2B5EF4-FFF2-40B4-BE49-F238E27FC236}">
              <a16:creationId xmlns:a16="http://schemas.microsoft.com/office/drawing/2014/main" id="{F12DD013-AEFD-F5D4-040C-04ECACD70D93}"/>
            </a:ext>
          </a:extLst>
        </cdr:cNvPr>
        <cdr:cNvSpPr txBox="1"/>
      </cdr:nvSpPr>
      <cdr:spPr>
        <a:xfrm xmlns:a="http://schemas.openxmlformats.org/drawingml/2006/main">
          <a:off x="1" y="0"/>
          <a:ext cx="518964" cy="188839"/>
        </a:xfrm>
        <a:prstGeom xmlns:a="http://schemas.openxmlformats.org/drawingml/2006/main" prst="rect">
          <a:avLst/>
        </a:prstGeom>
        <a:solidFill xmlns:a="http://schemas.openxmlformats.org/drawingml/2006/main">
          <a:schemeClr val="bg1"/>
        </a:solidFill>
        <a:ln xmlns:a="http://schemas.openxmlformats.org/drawingml/2006/main" w="0">
          <a:noFill/>
        </a:ln>
        <a:effectLst xmlns:a="http://schemas.openxmlformats.org/drawingml/2006/main">
          <a:glow rad="127000">
            <a:srgbClr val="FFFFFF"/>
          </a:glow>
          <a:outerShdw blurRad="50800" dist="50800" dir="5400000" algn="ctr" rotWithShape="0">
            <a:schemeClr val="bg1"/>
          </a:outerShdw>
        </a:effectLst>
      </cdr:spPr>
      <cdr:txBody>
        <a:bodyPr xmlns:a="http://schemas.openxmlformats.org/drawingml/2006/main" vertOverflow="clip" wrap="none" rtlCol="0"/>
        <a:lstStyle xmlns:a="http://schemas.openxmlformats.org/drawingml/2006/main"/>
        <a:p xmlns:a="http://schemas.openxmlformats.org/drawingml/2006/main">
          <a:endParaRPr lang="ja-JP" altLang="en-US" sz="800" kern="1200" dirty="0">
            <a:latin typeface="BIZ UDPゴシック" panose="020B0400000000000000" pitchFamily="50" charset="-128"/>
            <a:ea typeface="BIZ UDPゴシック" panose="020B0400000000000000" pitchFamily="50" charset="-128"/>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0.93619</cdr:x>
      <cdr:y>0.08589</cdr:y>
    </cdr:from>
    <cdr:to>
      <cdr:x>1</cdr:x>
      <cdr:y>0.13199</cdr:y>
    </cdr:to>
    <cdr:sp macro="" textlink="">
      <cdr:nvSpPr>
        <cdr:cNvPr id="2" name="テキスト ボックス 1">
          <a:extLst xmlns:a="http://schemas.openxmlformats.org/drawingml/2006/main">
            <a:ext uri="{FF2B5EF4-FFF2-40B4-BE49-F238E27FC236}">
              <a16:creationId xmlns:a16="http://schemas.microsoft.com/office/drawing/2014/main" id="{CA45EF5A-FFB4-E978-7762-5BBF9BBFB7BC}"/>
            </a:ext>
          </a:extLst>
        </cdr:cNvPr>
        <cdr:cNvSpPr txBox="1"/>
      </cdr:nvSpPr>
      <cdr:spPr>
        <a:xfrm xmlns:a="http://schemas.openxmlformats.org/drawingml/2006/main">
          <a:off x="8504070" y="433680"/>
          <a:ext cx="579605" cy="2327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900" kern="1200" dirty="0"/>
            <a:t>水素</a:t>
          </a:r>
          <a:r>
            <a:rPr lang="en-US" altLang="ja-JP" sz="900" kern="1200" dirty="0"/>
            <a:t>St</a:t>
          </a:r>
          <a:r>
            <a:rPr lang="ja-JP" altLang="en-US" sz="900" kern="1200" dirty="0"/>
            <a:t>数</a:t>
          </a:r>
        </a:p>
      </cdr:txBody>
    </cdr:sp>
  </cdr:relSizeAnchor>
  <cdr:relSizeAnchor xmlns:cdr="http://schemas.openxmlformats.org/drawingml/2006/chartDrawing">
    <cdr:from>
      <cdr:x>0</cdr:x>
      <cdr:y>0.08589</cdr:y>
    </cdr:from>
    <cdr:to>
      <cdr:x>0.09379</cdr:x>
      <cdr:y>0.13199</cdr:y>
    </cdr:to>
    <cdr:sp macro="" textlink="">
      <cdr:nvSpPr>
        <cdr:cNvPr id="3" name="テキスト ボックス 2">
          <a:extLst xmlns:a="http://schemas.openxmlformats.org/drawingml/2006/main">
            <a:ext uri="{FF2B5EF4-FFF2-40B4-BE49-F238E27FC236}">
              <a16:creationId xmlns:a16="http://schemas.microsoft.com/office/drawing/2014/main" id="{ABEC479B-5F97-ACAE-CD8C-6C1E86226BEF}"/>
            </a:ext>
          </a:extLst>
        </cdr:cNvPr>
        <cdr:cNvSpPr txBox="1"/>
      </cdr:nvSpPr>
      <cdr:spPr>
        <a:xfrm xmlns:a="http://schemas.openxmlformats.org/drawingml/2006/main">
          <a:off x="0" y="433680"/>
          <a:ext cx="851986" cy="2327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900" kern="1200" dirty="0"/>
            <a:t>燃料電池車数</a:t>
          </a:r>
          <a:r>
            <a:rPr lang="en-US" altLang="ja-JP" sz="900" kern="1200" dirty="0"/>
            <a:t>【</a:t>
          </a:r>
          <a:r>
            <a:rPr lang="ja-JP" altLang="en-US" sz="900" kern="1200" dirty="0"/>
            <a:t>台</a:t>
          </a:r>
          <a:r>
            <a:rPr lang="en-US" altLang="ja-JP" sz="900" kern="1200" dirty="0"/>
            <a:t>】</a:t>
          </a:r>
          <a:endParaRPr lang="ja-JP" altLang="en-US" sz="900" kern="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7739" cy="513428"/>
          </a:xfrm>
          <a:prstGeom prst="rect">
            <a:avLst/>
          </a:prstGeom>
        </p:spPr>
        <p:txBody>
          <a:bodyPr vert="horz" lIns="99057" tIns="49528" rIns="99057" bIns="4952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092" y="0"/>
            <a:ext cx="3077739" cy="513428"/>
          </a:xfrm>
          <a:prstGeom prst="rect">
            <a:avLst/>
          </a:prstGeom>
        </p:spPr>
        <p:txBody>
          <a:bodyPr vert="horz" lIns="99057" tIns="49528" rIns="99057" bIns="49528" rtlCol="0"/>
          <a:lstStyle>
            <a:lvl1pPr algn="r">
              <a:defRPr sz="1300"/>
            </a:lvl1pPr>
          </a:lstStyle>
          <a:p>
            <a:fld id="{5ADD3CD8-8B7A-4AEC-8F90-AAEA731CE285}" type="datetimeFigureOut">
              <a:rPr kumimoji="1" lang="ja-JP" altLang="en-US" smtClean="0"/>
              <a:t>2025/6/2</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57" tIns="49528" rIns="99057" bIns="49528" rtlCol="0" anchor="ctr"/>
          <a:lstStyle/>
          <a:p>
            <a:endParaRPr lang="ja-JP" altLang="en-US"/>
          </a:p>
        </p:txBody>
      </p:sp>
      <p:sp>
        <p:nvSpPr>
          <p:cNvPr id="5" name="ノート プレースホルダー 4"/>
          <p:cNvSpPr>
            <a:spLocks noGrp="1"/>
          </p:cNvSpPr>
          <p:nvPr>
            <p:ph type="body" sz="quarter" idx="3"/>
          </p:nvPr>
        </p:nvSpPr>
        <p:spPr>
          <a:xfrm>
            <a:off x="710248" y="4924643"/>
            <a:ext cx="5681980" cy="4029254"/>
          </a:xfrm>
          <a:prstGeom prst="rect">
            <a:avLst/>
          </a:prstGeom>
        </p:spPr>
        <p:txBody>
          <a:bodyPr vert="horz" lIns="99057" tIns="49528" rIns="99057" bIns="4952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19598"/>
            <a:ext cx="3077739" cy="513427"/>
          </a:xfrm>
          <a:prstGeom prst="rect">
            <a:avLst/>
          </a:prstGeom>
        </p:spPr>
        <p:txBody>
          <a:bodyPr vert="horz" lIns="99057" tIns="49528" rIns="99057" bIns="4952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092" y="9719598"/>
            <a:ext cx="3077739" cy="513427"/>
          </a:xfrm>
          <a:prstGeom prst="rect">
            <a:avLst/>
          </a:prstGeom>
        </p:spPr>
        <p:txBody>
          <a:bodyPr vert="horz" lIns="99057" tIns="49528" rIns="99057" bIns="49528" rtlCol="0" anchor="b"/>
          <a:lstStyle>
            <a:lvl1pPr algn="r">
              <a:defRPr sz="1300"/>
            </a:lvl1pPr>
          </a:lstStyle>
          <a:p>
            <a:fld id="{A14B0A04-30B1-40E4-9B1E-9C929006E97B}" type="slidenum">
              <a:rPr kumimoji="1" lang="ja-JP" altLang="en-US" smtClean="0"/>
              <a:t>‹#›</a:t>
            </a:fld>
            <a:endParaRPr kumimoji="1" lang="ja-JP" altLang="en-US"/>
          </a:p>
        </p:txBody>
      </p:sp>
    </p:spTree>
    <p:extLst>
      <p:ext uri="{BB962C8B-B14F-4D97-AF65-F5344CB8AC3E}">
        <p14:creationId xmlns:p14="http://schemas.microsoft.com/office/powerpoint/2010/main" val="16254034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 1"/>
          <p:cNvSpPr>
            <a:spLocks noGrp="1" noRot="1" noChangeAspect="1" noTextEdit="1"/>
          </p:cNvSpPr>
          <p:nvPr>
            <p:ph type="sldImg"/>
          </p:nvPr>
        </p:nvSpPr>
        <p:spPr>
          <a:xfrm>
            <a:off x="-180975" y="733425"/>
            <a:ext cx="7450138" cy="4191000"/>
          </a:xfrm>
          <a:ln/>
        </p:spPr>
      </p:sp>
      <p:sp>
        <p:nvSpPr>
          <p:cNvPr id="19459"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sz="1300">
              <a:highlight>
                <a:srgbClr val="FFFF00"/>
              </a:highlight>
              <a:latin typeface="ＭＳ 明朝" panose="02020609040205080304" pitchFamily="17" charset="-128"/>
              <a:ea typeface="ＭＳ 明朝" panose="02020609040205080304" pitchFamily="17" charset="-128"/>
              <a:cs typeface="Meiryo UI" panose="020B0604030504040204" pitchFamily="50" charset="-128"/>
            </a:endParaRPr>
          </a:p>
        </p:txBody>
      </p:sp>
      <p:sp>
        <p:nvSpPr>
          <p:cNvPr id="19460" name="フッター プレースホルダー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829358" indent="-315692">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278816" indent="-251484">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792482" indent="-251484">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302581" indent="-251484">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816249" indent="-25148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329916" indent="-25148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843582" indent="-25148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4357248" indent="-25148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1027333" fontAlgn="base">
              <a:spcBef>
                <a:spcPct val="0"/>
              </a:spcBef>
              <a:spcAft>
                <a:spcPct val="0"/>
              </a:spcAft>
              <a:defRPr/>
            </a:pPr>
            <a:endParaRPr lang="ja-JP" altLang="en-US">
              <a:solidFill>
                <a:srgbClr val="000000"/>
              </a:solidFill>
              <a:latin typeface="Calibri" panose="020F0502020204030204" pitchFamily="34" charset="0"/>
              <a:ea typeface="ＭＳ Ｐゴシック" panose="020B0600070205080204" pitchFamily="50" charset="-128"/>
            </a:endParaRPr>
          </a:p>
        </p:txBody>
      </p:sp>
      <p:sp>
        <p:nvSpPr>
          <p:cNvPr id="19461" name="スライド番号プレースホルダー 1"/>
          <p:cNvSpPr>
            <a:spLocks noGrp="1"/>
          </p:cNvSpPr>
          <p:nvPr>
            <p:ph type="sldNum" sz="quarter" idx="5"/>
          </p:nvPr>
        </p:nvSpPr>
        <p:spPr>
          <a:noFill/>
        </p:spPr>
        <p:txBody>
          <a:bodyPr/>
          <a:lstStyle>
            <a:lvl1pPr>
              <a:defRPr sz="4400" b="1">
                <a:solidFill>
                  <a:schemeClr val="bg1"/>
                </a:solidFill>
                <a:latin typeface="HG丸ｺﾞｼｯｸM-PRO" panose="020F0600000000000000" pitchFamily="50" charset="-128"/>
                <a:ea typeface="ＭＳ Ｐゴシック" panose="020B0600070205080204" pitchFamily="50" charset="-128"/>
              </a:defRPr>
            </a:lvl1pPr>
            <a:lvl2pPr marL="834709" indent="-321040">
              <a:defRPr sz="4400" b="1">
                <a:solidFill>
                  <a:schemeClr val="bg1"/>
                </a:solidFill>
                <a:latin typeface="HG丸ｺﾞｼｯｸM-PRO" panose="020F0600000000000000" pitchFamily="50" charset="-128"/>
                <a:ea typeface="ＭＳ Ｐゴシック" panose="020B0600070205080204" pitchFamily="50" charset="-128"/>
              </a:defRPr>
            </a:lvl2pPr>
            <a:lvl3pPr marL="1284167" indent="-256833">
              <a:defRPr sz="4400" b="1">
                <a:solidFill>
                  <a:schemeClr val="bg1"/>
                </a:solidFill>
                <a:latin typeface="HG丸ｺﾞｼｯｸM-PRO" panose="020F0600000000000000" pitchFamily="50" charset="-128"/>
                <a:ea typeface="ＭＳ Ｐゴシック" panose="020B0600070205080204" pitchFamily="50" charset="-128"/>
              </a:defRPr>
            </a:lvl3pPr>
            <a:lvl4pPr marL="1797834" indent="-256833">
              <a:defRPr sz="4400" b="1">
                <a:solidFill>
                  <a:schemeClr val="bg1"/>
                </a:solidFill>
                <a:latin typeface="HG丸ｺﾞｼｯｸM-PRO" panose="020F0600000000000000" pitchFamily="50" charset="-128"/>
                <a:ea typeface="ＭＳ Ｐゴシック" panose="020B0600070205080204" pitchFamily="50" charset="-128"/>
              </a:defRPr>
            </a:lvl4pPr>
            <a:lvl5pPr marL="2311499" indent="-256833">
              <a:defRPr sz="4400" b="1">
                <a:solidFill>
                  <a:schemeClr val="bg1"/>
                </a:solidFill>
                <a:latin typeface="HG丸ｺﾞｼｯｸM-PRO" panose="020F0600000000000000" pitchFamily="50" charset="-128"/>
                <a:ea typeface="ＭＳ Ｐゴシック" panose="020B0600070205080204" pitchFamily="50" charset="-128"/>
              </a:defRPr>
            </a:lvl5pPr>
            <a:lvl6pPr marL="2825166" indent="-256833" eaLnBrk="0" fontAlgn="base" hangingPunct="0">
              <a:spcBef>
                <a:spcPct val="0"/>
              </a:spcBef>
              <a:spcAft>
                <a:spcPct val="0"/>
              </a:spcAft>
              <a:defRPr sz="4400" b="1">
                <a:solidFill>
                  <a:schemeClr val="bg1"/>
                </a:solidFill>
                <a:latin typeface="HG丸ｺﾞｼｯｸM-PRO" panose="020F0600000000000000" pitchFamily="50" charset="-128"/>
                <a:ea typeface="ＭＳ Ｐゴシック" panose="020B0600070205080204" pitchFamily="50" charset="-128"/>
              </a:defRPr>
            </a:lvl6pPr>
            <a:lvl7pPr marL="3338832" indent="-256833" eaLnBrk="0" fontAlgn="base" hangingPunct="0">
              <a:spcBef>
                <a:spcPct val="0"/>
              </a:spcBef>
              <a:spcAft>
                <a:spcPct val="0"/>
              </a:spcAft>
              <a:defRPr sz="4400" b="1">
                <a:solidFill>
                  <a:schemeClr val="bg1"/>
                </a:solidFill>
                <a:latin typeface="HG丸ｺﾞｼｯｸM-PRO" panose="020F0600000000000000" pitchFamily="50" charset="-128"/>
                <a:ea typeface="ＭＳ Ｐゴシック" panose="020B0600070205080204" pitchFamily="50" charset="-128"/>
              </a:defRPr>
            </a:lvl7pPr>
            <a:lvl8pPr marL="3852499" indent="-256833" eaLnBrk="0" fontAlgn="base" hangingPunct="0">
              <a:spcBef>
                <a:spcPct val="0"/>
              </a:spcBef>
              <a:spcAft>
                <a:spcPct val="0"/>
              </a:spcAft>
              <a:defRPr sz="4400" b="1">
                <a:solidFill>
                  <a:schemeClr val="bg1"/>
                </a:solidFill>
                <a:latin typeface="HG丸ｺﾞｼｯｸM-PRO" panose="020F0600000000000000" pitchFamily="50" charset="-128"/>
                <a:ea typeface="ＭＳ Ｐゴシック" panose="020B0600070205080204" pitchFamily="50" charset="-128"/>
              </a:defRPr>
            </a:lvl8pPr>
            <a:lvl9pPr marL="4366165" indent="-256833" eaLnBrk="0" fontAlgn="base" hangingPunct="0">
              <a:spcBef>
                <a:spcPct val="0"/>
              </a:spcBef>
              <a:spcAft>
                <a:spcPct val="0"/>
              </a:spcAft>
              <a:defRPr sz="4400" b="1">
                <a:solidFill>
                  <a:schemeClr val="bg1"/>
                </a:solidFill>
                <a:latin typeface="HG丸ｺﾞｼｯｸM-PRO" panose="020F0600000000000000" pitchFamily="50" charset="-128"/>
                <a:ea typeface="ＭＳ Ｐゴシック" panose="020B0600070205080204" pitchFamily="50" charset="-128"/>
              </a:defRPr>
            </a:lvl9pPr>
          </a:lstStyle>
          <a:p>
            <a:pPr defTabSz="1027333" fontAlgn="base">
              <a:spcBef>
                <a:spcPct val="0"/>
              </a:spcBef>
              <a:spcAft>
                <a:spcPct val="0"/>
              </a:spcAft>
              <a:defRPr/>
            </a:pPr>
            <a:fld id="{AD0AC67B-B3FC-46C7-863F-33FBB92CD4EE}" type="slidenum">
              <a:rPr lang="en-US" altLang="ja-JP" sz="1300" b="0">
                <a:solidFill>
                  <a:srgbClr val="000000"/>
                </a:solidFill>
                <a:latin typeface="Arial" panose="020B0604020202020204" pitchFamily="34" charset="0"/>
              </a:rPr>
              <a:pPr defTabSz="1027333" fontAlgn="base">
                <a:spcBef>
                  <a:spcPct val="0"/>
                </a:spcBef>
                <a:spcAft>
                  <a:spcPct val="0"/>
                </a:spcAft>
                <a:defRPr/>
              </a:pPr>
              <a:t>1</a:t>
            </a:fld>
            <a:endParaRPr lang="en-US" altLang="ja-JP" sz="1300" b="0">
              <a:solidFill>
                <a:srgbClr val="000000"/>
              </a:solidFill>
              <a:latin typeface="Arial" panose="020B0604020202020204" pitchFamily="34" charset="0"/>
            </a:endParaRPr>
          </a:p>
        </p:txBody>
      </p:sp>
    </p:spTree>
    <p:extLst>
      <p:ext uri="{BB962C8B-B14F-4D97-AF65-F5344CB8AC3E}">
        <p14:creationId xmlns:p14="http://schemas.microsoft.com/office/powerpoint/2010/main" val="2897432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0963" y="74613"/>
            <a:ext cx="9671051" cy="5440362"/>
          </a:xfrm>
        </p:spPr>
      </p:sp>
      <p:sp>
        <p:nvSpPr>
          <p:cNvPr id="3" name="ノート プレースホルダー 2"/>
          <p:cNvSpPr>
            <a:spLocks noGrp="1"/>
          </p:cNvSpPr>
          <p:nvPr>
            <p:ph type="body" idx="1"/>
          </p:nvPr>
        </p:nvSpPr>
        <p:spPr>
          <a:xfrm>
            <a:off x="128239" y="5617195"/>
            <a:ext cx="6711181" cy="4347537"/>
          </a:xfrm>
        </p:spPr>
        <p:txBody>
          <a:bodyPr/>
          <a:lstStyle/>
          <a:p>
            <a:pPr defTabSz="990570"/>
            <a:endParaRPr lang="ja-JP" altLang="en-US" sz="1300">
              <a:highlight>
                <a:srgbClr val="FFFF00"/>
              </a:highlight>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438623B6-4109-47AE-A23F-FF80D0C16A82}" type="slidenum">
              <a:rPr kumimoji="1" lang="ja-JP" altLang="en-US" smtClean="0"/>
              <a:t>10</a:t>
            </a:fld>
            <a:endParaRPr kumimoji="1" lang="ja-JP" altLang="en-US"/>
          </a:p>
        </p:txBody>
      </p:sp>
    </p:spTree>
    <p:extLst>
      <p:ext uri="{BB962C8B-B14F-4D97-AF65-F5344CB8AC3E}">
        <p14:creationId xmlns:p14="http://schemas.microsoft.com/office/powerpoint/2010/main" val="966895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50950" y="103188"/>
            <a:ext cx="9180513" cy="5165725"/>
          </a:xfrm>
        </p:spPr>
      </p:sp>
      <p:sp>
        <p:nvSpPr>
          <p:cNvPr id="3" name="ノート プレースホルダー 2"/>
          <p:cNvSpPr>
            <a:spLocks noGrp="1"/>
          </p:cNvSpPr>
          <p:nvPr>
            <p:ph type="body" idx="1"/>
          </p:nvPr>
        </p:nvSpPr>
        <p:spPr>
          <a:xfrm>
            <a:off x="119748" y="5293356"/>
            <a:ext cx="6322637" cy="5321007"/>
          </a:xfrm>
        </p:spPr>
        <p:txBody>
          <a:bodyPr/>
          <a:lstStyle/>
          <a:p>
            <a:endParaRPr kumimoji="1" lang="en-US" altLang="ja-JP" dirty="0"/>
          </a:p>
        </p:txBody>
      </p:sp>
      <p:sp>
        <p:nvSpPr>
          <p:cNvPr id="4" name="スライド番号プレースホルダー 1">
            <a:extLst>
              <a:ext uri="{FF2B5EF4-FFF2-40B4-BE49-F238E27FC236}">
                <a16:creationId xmlns:a16="http://schemas.microsoft.com/office/drawing/2014/main" id="{32E0F4A1-DD68-4740-B286-3289CE7B38E8}"/>
              </a:ext>
            </a:extLst>
          </p:cNvPr>
          <p:cNvSpPr>
            <a:spLocks noGrp="1"/>
          </p:cNvSpPr>
          <p:nvPr>
            <p:ph type="sldNum" sz="quarter" idx="5"/>
          </p:nvPr>
        </p:nvSpPr>
        <p:spPr>
          <a:xfrm>
            <a:off x="3747369" y="10111554"/>
            <a:ext cx="2866805" cy="534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99317" indent="-30742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229718" indent="-24594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721606" indent="-24594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213491" indent="-24594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705379"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197266"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689153"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181040"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83774" fontAlgn="base">
              <a:spcBef>
                <a:spcPct val="0"/>
              </a:spcBef>
              <a:spcAft>
                <a:spcPct val="0"/>
              </a:spcAft>
              <a:defRPr/>
            </a:pPr>
            <a:fld id="{F1280431-E645-4C60-9288-21FB794032F2}" type="slidenum">
              <a:rPr lang="ja-JP" altLang="en-US">
                <a:solidFill>
                  <a:srgbClr val="000000"/>
                </a:solidFill>
                <a:latin typeface="Calibri" panose="020F0502020204030204" pitchFamily="34" charset="0"/>
                <a:ea typeface="ＭＳ Ｐゴシック" panose="020B0600070205080204" pitchFamily="50" charset="-128"/>
              </a:rPr>
              <a:pPr defTabSz="983774" fontAlgn="base">
                <a:spcBef>
                  <a:spcPct val="0"/>
                </a:spcBef>
                <a:spcAft>
                  <a:spcPct val="0"/>
                </a:spcAft>
                <a:defRPr/>
              </a:pPr>
              <a:t>11</a:t>
            </a:fld>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443090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0B593-466B-8B64-95B5-B27F6E614EF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F597CD-415C-3C9A-95B9-5894EC27348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BD59233-86B4-D44B-76EF-E25EB71D23F3}"/>
              </a:ext>
            </a:extLst>
          </p:cNvPr>
          <p:cNvSpPr>
            <a:spLocks noGrp="1"/>
          </p:cNvSpPr>
          <p:nvPr>
            <p:ph type="body" idx="1"/>
          </p:nvPr>
        </p:nvSpPr>
        <p:spPr>
          <a:xfrm>
            <a:off x="119748" y="5465269"/>
            <a:ext cx="6322637" cy="4682938"/>
          </a:xfrm>
        </p:spPr>
        <p:txBody>
          <a:bodyPr/>
          <a:lstStyle/>
          <a:p>
            <a:pPr marL="0" algn="just" defTabSz="914377" rtl="0" eaLnBrk="1" latinLnBrk="0" hangingPunct="1"/>
            <a:endParaRPr kumimoji="1" lang="en-US" altLang="ja-JP" sz="12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endParaRPr lang="en-US" altLang="ja-JP" sz="2500" dirty="0">
              <a:latin typeface="ＭＳ 明朝" panose="02020609040205080304" pitchFamily="17" charset="-128"/>
              <a:ea typeface="ＭＳ 明朝" panose="02020609040205080304" pitchFamily="17" charset="-128"/>
            </a:endParaRPr>
          </a:p>
        </p:txBody>
      </p:sp>
      <p:sp>
        <p:nvSpPr>
          <p:cNvPr id="4" name="スライド番号プレースホルダー 3">
            <a:extLst>
              <a:ext uri="{FF2B5EF4-FFF2-40B4-BE49-F238E27FC236}">
                <a16:creationId xmlns:a16="http://schemas.microsoft.com/office/drawing/2014/main" id="{CFE5F718-32EB-99D4-A896-D405455C33F0}"/>
              </a:ext>
            </a:extLst>
          </p:cNvPr>
          <p:cNvSpPr>
            <a:spLocks noGrp="1"/>
          </p:cNvSpPr>
          <p:nvPr>
            <p:ph type="sldNum" sz="quarter" idx="5"/>
          </p:nvPr>
        </p:nvSpPr>
        <p:spPr/>
        <p:txBody>
          <a:bodyPr/>
          <a:lstStyle/>
          <a:p>
            <a:pPr defTabSz="474285">
              <a:defRPr/>
            </a:pPr>
            <a:fld id="{5B127AAC-287D-4558-97EF-7978B707B413}" type="slidenum">
              <a:rPr lang="ja-JP" altLang="en-US">
                <a:solidFill>
                  <a:prstClr val="black"/>
                </a:solidFill>
                <a:latin typeface="游ゴシック" panose="020F0502020204030204"/>
                <a:ea typeface="游ゴシック" panose="020B0400000000000000" pitchFamily="50" charset="-128"/>
              </a:rPr>
              <a:pPr defTabSz="474285">
                <a:defRPr/>
              </a:pPr>
              <a:t>12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85126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AAC7B-B451-EB9A-B34B-DF37C5A677F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1F20E27-402F-9134-425D-90522BFB106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545BD0A-EB23-3436-12A8-82CCA3D2B33C}"/>
              </a:ext>
            </a:extLst>
          </p:cNvPr>
          <p:cNvSpPr>
            <a:spLocks noGrp="1"/>
          </p:cNvSpPr>
          <p:nvPr>
            <p:ph type="body" idx="1"/>
          </p:nvPr>
        </p:nvSpPr>
        <p:spPr>
          <a:xfrm>
            <a:off x="119748" y="5465269"/>
            <a:ext cx="6322637" cy="4682938"/>
          </a:xfrm>
        </p:spPr>
        <p:txBody>
          <a:bodyPr/>
          <a:lstStyle/>
          <a:p>
            <a:endParaRPr lang="en-US" altLang="ja-JP" sz="2500" dirty="0">
              <a:latin typeface="ＭＳ 明朝" panose="02020609040205080304" pitchFamily="17" charset="-128"/>
              <a:ea typeface="ＭＳ 明朝" panose="02020609040205080304" pitchFamily="17" charset="-128"/>
            </a:endParaRPr>
          </a:p>
        </p:txBody>
      </p:sp>
      <p:sp>
        <p:nvSpPr>
          <p:cNvPr id="4" name="スライド番号プレースホルダー 3">
            <a:extLst>
              <a:ext uri="{FF2B5EF4-FFF2-40B4-BE49-F238E27FC236}">
                <a16:creationId xmlns:a16="http://schemas.microsoft.com/office/drawing/2014/main" id="{91D5D330-F75C-A3B4-A8B5-F5CD035986AE}"/>
              </a:ext>
            </a:extLst>
          </p:cNvPr>
          <p:cNvSpPr>
            <a:spLocks noGrp="1"/>
          </p:cNvSpPr>
          <p:nvPr>
            <p:ph type="sldNum" sz="quarter" idx="5"/>
          </p:nvPr>
        </p:nvSpPr>
        <p:spPr/>
        <p:txBody>
          <a:bodyPr/>
          <a:lstStyle/>
          <a:p>
            <a:pPr defTabSz="474285">
              <a:defRPr/>
            </a:pPr>
            <a:fld id="{5B127AAC-287D-4558-97EF-7978B707B413}" type="slidenum">
              <a:rPr lang="ja-JP" altLang="en-US">
                <a:solidFill>
                  <a:prstClr val="black"/>
                </a:solidFill>
                <a:latin typeface="游ゴシック" panose="020F0502020204030204"/>
                <a:ea typeface="游ゴシック" panose="020B0400000000000000" pitchFamily="50" charset="-128"/>
              </a:rPr>
              <a:pPr defTabSz="474285">
                <a:defRPr/>
              </a:pPr>
              <a:t>13</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15267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algn="just" defTabSz="914377" rtl="0" eaLnBrk="1" latinLnBrk="0" hangingPunct="1">
              <a:buNone/>
            </a:pPr>
            <a:endParaRPr kumimoji="1" lang="ja-JP" altLang="ja-JP" sz="12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A14B0A04-30B1-40E4-9B1E-9C929006E97B}" type="slidenum">
              <a:rPr kumimoji="1" lang="ja-JP" altLang="en-US" smtClean="0"/>
              <a:t>14</a:t>
            </a:fld>
            <a:endParaRPr kumimoji="1" lang="ja-JP" altLang="en-US"/>
          </a:p>
        </p:txBody>
      </p:sp>
    </p:spTree>
    <p:extLst>
      <p:ext uri="{BB962C8B-B14F-4D97-AF65-F5344CB8AC3E}">
        <p14:creationId xmlns:p14="http://schemas.microsoft.com/office/powerpoint/2010/main" val="1378998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xfrm>
            <a:off x="-1365250" y="100013"/>
            <a:ext cx="9358313" cy="5264150"/>
          </a:xfrm>
          <a:ln/>
        </p:spPr>
      </p:sp>
      <p:sp>
        <p:nvSpPr>
          <p:cNvPr id="41987" name="ノート プレースホルダー 2"/>
          <p:cNvSpPr>
            <a:spLocks noGrp="1"/>
          </p:cNvSpPr>
          <p:nvPr>
            <p:ph type="body" idx="1"/>
          </p:nvPr>
        </p:nvSpPr>
        <p:spPr>
          <a:xfrm>
            <a:off x="121020" y="5711887"/>
            <a:ext cx="6389691" cy="45984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algn="just" defTabSz="914377" rtl="0" eaLnBrk="1" latinLnBrk="0" hangingPunct="1">
              <a:buNone/>
            </a:pPr>
            <a:endParaRPr kumimoji="1" lang="ja-JP" altLang="ja-JP" sz="12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1988" name="スライド番号プレースホルダー 1"/>
          <p:cNvSpPr>
            <a:spLocks noGrp="1"/>
          </p:cNvSpPr>
          <p:nvPr>
            <p:ph type="sldNum" sz="quarter" idx="5"/>
          </p:nvPr>
        </p:nvSpPr>
        <p:spPr>
          <a:noFill/>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99681" indent="-304810">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231792" indent="-242056">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726660" indent="-242056">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221529" indent="-242056">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737919" indent="-24205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3254300" indent="-24205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770689" indent="-24205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4287072" indent="-24205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defTabSz="474285">
              <a:spcBef>
                <a:spcPct val="0"/>
              </a:spcBef>
              <a:defRPr/>
            </a:pPr>
            <a:fld id="{FF2FD4F9-05EC-4A8E-AEB3-E70A74598D60}" type="slidenum">
              <a:rPr lang="ja-JP" altLang="en-US">
                <a:solidFill>
                  <a:srgbClr val="000000"/>
                </a:solidFill>
                <a:ea typeface="ＭＳ Ｐゴシック" panose="020B0600070205080204" pitchFamily="50" charset="-128"/>
              </a:rPr>
              <a:pPr defTabSz="474285">
                <a:spcBef>
                  <a:spcPct val="0"/>
                </a:spcBef>
                <a:defRPr/>
              </a:pPr>
              <a:t>15</a:t>
            </a:fld>
            <a:endParaRPr lang="ja-JP" altLang="en-US">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1240381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50" y="63500"/>
            <a:ext cx="6411913" cy="3608388"/>
          </a:xfrm>
        </p:spPr>
      </p:sp>
      <p:sp>
        <p:nvSpPr>
          <p:cNvPr id="4" name="スライド番号プレースホルダー 3"/>
          <p:cNvSpPr>
            <a:spLocks noGrp="1"/>
          </p:cNvSpPr>
          <p:nvPr>
            <p:ph type="sldNum" sz="quarter" idx="5"/>
          </p:nvPr>
        </p:nvSpPr>
        <p:spPr/>
        <p:txBody>
          <a:bodyPr/>
          <a:lstStyle/>
          <a:p>
            <a:fld id="{438623B6-4109-47AE-A23F-FF80D0C16A82}" type="slidenum">
              <a:rPr kumimoji="1" lang="ja-JP" altLang="en-US" smtClean="0"/>
              <a:t>16</a:t>
            </a:fld>
            <a:endParaRPr kumimoji="1" lang="ja-JP" altLang="en-US"/>
          </a:p>
        </p:txBody>
      </p:sp>
      <p:sp>
        <p:nvSpPr>
          <p:cNvPr id="3" name="ノート プレースホルダー 2">
            <a:extLst>
              <a:ext uri="{FF2B5EF4-FFF2-40B4-BE49-F238E27FC236}">
                <a16:creationId xmlns:a16="http://schemas.microsoft.com/office/drawing/2014/main" id="{D7F187A5-81F2-8826-E0AE-385B1E15F846}"/>
              </a:ext>
            </a:extLst>
          </p:cNvPr>
          <p:cNvSpPr>
            <a:spLocks noGrp="1"/>
          </p:cNvSpPr>
          <p:nvPr>
            <p:ph type="body" idx="1"/>
          </p:nvPr>
        </p:nvSpPr>
        <p:spPr/>
        <p:txBody>
          <a:bodyPr/>
          <a:lstStyle/>
          <a:p>
            <a:pPr marL="0" algn="just" defTabSz="914377" rtl="0" eaLnBrk="1" latinLnBrk="0" hangingPunct="1">
              <a:buNone/>
            </a:pPr>
            <a:endParaRPr kumimoji="1" lang="ja-JP" altLang="ja-JP" sz="12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597259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4600" y="192088"/>
            <a:ext cx="9112250" cy="5126037"/>
          </a:xfrm>
        </p:spPr>
      </p:sp>
      <p:sp>
        <p:nvSpPr>
          <p:cNvPr id="3" name="ノート プレースホルダー 2"/>
          <p:cNvSpPr>
            <a:spLocks noGrp="1"/>
          </p:cNvSpPr>
          <p:nvPr>
            <p:ph type="body" idx="1"/>
          </p:nvPr>
        </p:nvSpPr>
        <p:spPr>
          <a:xfrm>
            <a:off x="201139" y="5618333"/>
            <a:ext cx="6219665" cy="4191738"/>
          </a:xfrm>
        </p:spPr>
        <p:txBody>
          <a:bodyPr/>
          <a:lstStyle/>
          <a:p>
            <a:endParaRPr lang="ja-JP" altLang="en-US" sz="130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438623B6-4109-47AE-A23F-FF80D0C16A82}" type="slidenum">
              <a:rPr kumimoji="1" lang="ja-JP" altLang="en-US" smtClean="0"/>
              <a:t>17</a:t>
            </a:fld>
            <a:endParaRPr kumimoji="1" lang="ja-JP" altLang="en-US"/>
          </a:p>
        </p:txBody>
      </p:sp>
    </p:spTree>
    <p:extLst>
      <p:ext uri="{BB962C8B-B14F-4D97-AF65-F5344CB8AC3E}">
        <p14:creationId xmlns:p14="http://schemas.microsoft.com/office/powerpoint/2010/main" val="10899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50950" y="103188"/>
            <a:ext cx="9180513" cy="5165725"/>
          </a:xfrm>
        </p:spPr>
      </p:sp>
      <p:sp>
        <p:nvSpPr>
          <p:cNvPr id="3" name="ノート プレースホルダー 2"/>
          <p:cNvSpPr>
            <a:spLocks noGrp="1"/>
          </p:cNvSpPr>
          <p:nvPr>
            <p:ph type="body" idx="1"/>
          </p:nvPr>
        </p:nvSpPr>
        <p:spPr>
          <a:xfrm>
            <a:off x="119748" y="5293356"/>
            <a:ext cx="6322637" cy="5321007"/>
          </a:xfrm>
        </p:spPr>
        <p:txBody>
          <a:bodyPr/>
          <a:lstStyle/>
          <a:p>
            <a:pPr marL="0" algn="just" defTabSz="914377" rtl="0" eaLnBrk="1" latinLnBrk="0" hangingPunct="1"/>
            <a:endParaRPr kumimoji="1" lang="ja-JP" altLang="ja-JP" sz="12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1">
            <a:extLst>
              <a:ext uri="{FF2B5EF4-FFF2-40B4-BE49-F238E27FC236}">
                <a16:creationId xmlns:a16="http://schemas.microsoft.com/office/drawing/2014/main" id="{32E0F4A1-DD68-4740-B286-3289CE7B38E8}"/>
              </a:ext>
            </a:extLst>
          </p:cNvPr>
          <p:cNvSpPr>
            <a:spLocks noGrp="1"/>
          </p:cNvSpPr>
          <p:nvPr>
            <p:ph type="sldNum" sz="quarter" idx="5"/>
          </p:nvPr>
        </p:nvSpPr>
        <p:spPr>
          <a:xfrm>
            <a:off x="3747369" y="10111554"/>
            <a:ext cx="2866805" cy="534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99317" indent="-30742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229718" indent="-24594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721606" indent="-24594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213491" indent="-24594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705379"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197266"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689153"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181040"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83774" fontAlgn="base">
              <a:spcBef>
                <a:spcPct val="0"/>
              </a:spcBef>
              <a:spcAft>
                <a:spcPct val="0"/>
              </a:spcAft>
              <a:defRPr/>
            </a:pPr>
            <a:fld id="{F1280431-E645-4C60-9288-21FB794032F2}" type="slidenum">
              <a:rPr lang="ja-JP" altLang="en-US">
                <a:solidFill>
                  <a:srgbClr val="000000"/>
                </a:solidFill>
                <a:latin typeface="Calibri" panose="020F0502020204030204" pitchFamily="34" charset="0"/>
                <a:ea typeface="ＭＳ Ｐゴシック" panose="020B0600070205080204" pitchFamily="50" charset="-128"/>
              </a:rPr>
              <a:pPr defTabSz="983774" fontAlgn="base">
                <a:spcBef>
                  <a:spcPct val="0"/>
                </a:spcBef>
                <a:spcAft>
                  <a:spcPct val="0"/>
                </a:spcAft>
                <a:defRPr/>
              </a:pPr>
              <a:t>18</a:t>
            </a:fld>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183631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26267" y="5668404"/>
            <a:ext cx="6666857" cy="5206095"/>
          </a:xfrm>
        </p:spPr>
        <p:txBody>
          <a:bodyPr/>
          <a:lstStyle/>
          <a:p>
            <a:endParaRPr lang="en-US" altLang="ja-JP" sz="130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defTabSz="495285">
              <a:defRPr/>
            </a:pPr>
            <a:fld id="{438623B6-4109-47AE-A23F-FF80D0C16A82}" type="slidenum">
              <a:rPr lang="ja-JP" altLang="en-US">
                <a:solidFill>
                  <a:prstClr val="black"/>
                </a:solidFill>
                <a:latin typeface="游ゴシック" panose="020F0502020204030204"/>
                <a:ea typeface="游ゴシック" panose="020B0400000000000000" pitchFamily="50" charset="-128"/>
              </a:rPr>
              <a:pPr defTabSz="495285">
                <a:defRPr/>
              </a:pPr>
              <a:t>19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825615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xfrm>
            <a:off x="-962025" y="88900"/>
            <a:ext cx="8658225" cy="4870450"/>
          </a:xfrm>
          <a:ln/>
        </p:spPr>
      </p:sp>
      <p:sp>
        <p:nvSpPr>
          <p:cNvPr id="56323"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algn="l" defTabSz="914400" rtl="0" eaLnBrk="1" latinLnBrk="0" hangingPunct="1">
              <a:spcBef>
                <a:spcPct val="0"/>
              </a:spcBef>
            </a:pPr>
            <a:endParaRPr kumimoji="1" lang="en-US" altLang="ja-JP" sz="1200" b="0" kern="1200">
              <a:solidFill>
                <a:schemeClr val="tx1"/>
              </a:solidFill>
              <a:highlight>
                <a:srgbClr val="FFFF00"/>
              </a:highlight>
              <a:latin typeface="ＭＳ 明朝" panose="02020609040205080304" pitchFamily="17" charset="-128"/>
              <a:ea typeface="ＭＳ 明朝" panose="02020609040205080304" pitchFamily="17" charset="-128"/>
              <a:cs typeface="Meiryo UI" panose="020B0604030504040204" pitchFamily="50" charset="-128"/>
            </a:endParaRPr>
          </a:p>
        </p:txBody>
      </p:sp>
      <p:sp>
        <p:nvSpPr>
          <p:cNvPr id="56324" name="スライド番号プレースホルダー 1"/>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70524" indent="-296354">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421" indent="-237084">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59590" indent="-237084">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3757" indent="-237084">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607926"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82094"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56262"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030430"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48337" fontAlgn="base">
              <a:spcBef>
                <a:spcPct val="0"/>
              </a:spcBef>
              <a:spcAft>
                <a:spcPct val="0"/>
              </a:spcAft>
              <a:defRPr/>
            </a:pPr>
            <a:fld id="{F1280431-E645-4C60-9288-21FB794032F2}" type="slidenum">
              <a:rPr lang="ja-JP" altLang="en-US">
                <a:solidFill>
                  <a:srgbClr val="000000"/>
                </a:solidFill>
                <a:latin typeface="Calibri" panose="020F0502020204030204" pitchFamily="34" charset="0"/>
                <a:ea typeface="ＭＳ Ｐゴシック" panose="020B0600070205080204" pitchFamily="50" charset="-128"/>
              </a:rPr>
              <a:pPr defTabSz="948337" fontAlgn="base">
                <a:spcBef>
                  <a:spcPct val="0"/>
                </a:spcBef>
                <a:spcAft>
                  <a:spcPct val="0"/>
                </a:spcAft>
                <a:defRPr/>
              </a:pPr>
              <a:t>2</a:t>
            </a:fld>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4080731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12850" y="106363"/>
            <a:ext cx="9451975" cy="5318125"/>
          </a:xfrm>
        </p:spPr>
      </p:sp>
      <p:sp>
        <p:nvSpPr>
          <p:cNvPr id="3" name="ノート プレースホルダー 2"/>
          <p:cNvSpPr>
            <a:spLocks noGrp="1"/>
          </p:cNvSpPr>
          <p:nvPr>
            <p:ph type="body" idx="1"/>
          </p:nvPr>
        </p:nvSpPr>
        <p:spPr>
          <a:xfrm>
            <a:off x="126267" y="5463743"/>
            <a:ext cx="6666857" cy="5577621"/>
          </a:xfrm>
        </p:spPr>
        <p:txBody>
          <a:bodyPr/>
          <a:lstStyle/>
          <a:p>
            <a:endParaRPr lang="en-US" altLang="ja-JP" sz="2200" b="0" dirty="0">
              <a:latin typeface="+mn-ea"/>
            </a:endParaRPr>
          </a:p>
        </p:txBody>
      </p:sp>
      <p:sp>
        <p:nvSpPr>
          <p:cNvPr id="4" name="スライド番号プレースホルダー 3"/>
          <p:cNvSpPr>
            <a:spLocks noGrp="1"/>
          </p:cNvSpPr>
          <p:nvPr>
            <p:ph type="sldNum" sz="quarter" idx="5"/>
          </p:nvPr>
        </p:nvSpPr>
        <p:spPr/>
        <p:txBody>
          <a:bodyPr/>
          <a:lstStyle/>
          <a:p>
            <a:pPr defTabSz="495285">
              <a:defRPr/>
            </a:pPr>
            <a:fld id="{CD4704AF-4F84-4D50-B113-EF1B04031399}" type="slidenum">
              <a:rPr lang="ja-JP" altLang="en-US">
                <a:solidFill>
                  <a:prstClr val="black"/>
                </a:solidFill>
                <a:latin typeface="游ゴシック" panose="020F0502020204030204"/>
                <a:ea typeface="游ゴシック" panose="020B0400000000000000" pitchFamily="50" charset="-128"/>
              </a:rPr>
              <a:pPr defTabSz="495285">
                <a:defRPr/>
              </a:pPr>
              <a:t>20</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15513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50950" y="103188"/>
            <a:ext cx="9180513" cy="5165725"/>
          </a:xfrm>
        </p:spPr>
      </p:sp>
      <p:sp>
        <p:nvSpPr>
          <p:cNvPr id="3" name="ノート プレースホルダー 2"/>
          <p:cNvSpPr>
            <a:spLocks noGrp="1"/>
          </p:cNvSpPr>
          <p:nvPr>
            <p:ph type="body" idx="1"/>
          </p:nvPr>
        </p:nvSpPr>
        <p:spPr>
          <a:xfrm>
            <a:off x="119748" y="5293356"/>
            <a:ext cx="6322637" cy="5321007"/>
          </a:xfrm>
        </p:spPr>
        <p:txBody>
          <a:bodyPr/>
          <a:lstStyle/>
          <a:p>
            <a:endParaRPr kumimoji="1" lang="en-US" altLang="ja-JP" dirty="0"/>
          </a:p>
        </p:txBody>
      </p:sp>
      <p:sp>
        <p:nvSpPr>
          <p:cNvPr id="4" name="スライド番号プレースホルダー 1">
            <a:extLst>
              <a:ext uri="{FF2B5EF4-FFF2-40B4-BE49-F238E27FC236}">
                <a16:creationId xmlns:a16="http://schemas.microsoft.com/office/drawing/2014/main" id="{32E0F4A1-DD68-4740-B286-3289CE7B38E8}"/>
              </a:ext>
            </a:extLst>
          </p:cNvPr>
          <p:cNvSpPr>
            <a:spLocks noGrp="1"/>
          </p:cNvSpPr>
          <p:nvPr>
            <p:ph type="sldNum" sz="quarter" idx="5"/>
          </p:nvPr>
        </p:nvSpPr>
        <p:spPr>
          <a:xfrm>
            <a:off x="3747369" y="10111554"/>
            <a:ext cx="2866805" cy="534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99317" indent="-30742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229718" indent="-24594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721606" indent="-24594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213491" indent="-24594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705379"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197266"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689153"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181040"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83774" fontAlgn="base">
              <a:spcBef>
                <a:spcPct val="0"/>
              </a:spcBef>
              <a:spcAft>
                <a:spcPct val="0"/>
              </a:spcAft>
              <a:defRPr/>
            </a:pPr>
            <a:fld id="{F1280431-E645-4C60-9288-21FB794032F2}" type="slidenum">
              <a:rPr lang="ja-JP" altLang="en-US">
                <a:solidFill>
                  <a:srgbClr val="000000"/>
                </a:solidFill>
                <a:latin typeface="Calibri" panose="020F0502020204030204" pitchFamily="34" charset="0"/>
                <a:ea typeface="ＭＳ Ｐゴシック" panose="020B0600070205080204" pitchFamily="50" charset="-128"/>
              </a:rPr>
              <a:pPr defTabSz="983774" fontAlgn="base">
                <a:spcBef>
                  <a:spcPct val="0"/>
                </a:spcBef>
                <a:spcAft>
                  <a:spcPct val="0"/>
                </a:spcAft>
                <a:defRPr/>
              </a:pPr>
              <a:t>21</a:t>
            </a:fld>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4104667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4600" y="192088"/>
            <a:ext cx="9112250" cy="5126037"/>
          </a:xfrm>
        </p:spPr>
      </p:sp>
      <p:sp>
        <p:nvSpPr>
          <p:cNvPr id="3" name="ノート プレースホルダー 2"/>
          <p:cNvSpPr>
            <a:spLocks noGrp="1"/>
          </p:cNvSpPr>
          <p:nvPr>
            <p:ph type="body" idx="1"/>
          </p:nvPr>
        </p:nvSpPr>
        <p:spPr>
          <a:xfrm>
            <a:off x="201139" y="5618333"/>
            <a:ext cx="6219665" cy="4191738"/>
          </a:xfrm>
        </p:spPr>
        <p:txBody>
          <a:bodyPr/>
          <a:lstStyle/>
          <a:p>
            <a:endParaRPr lang="ja-JP" altLang="en-US" sz="130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438623B6-4109-47AE-A23F-FF80D0C16A82}" type="slidenum">
              <a:rPr kumimoji="1" lang="ja-JP" altLang="en-US" smtClean="0"/>
              <a:t>22</a:t>
            </a:fld>
            <a:endParaRPr kumimoji="1" lang="ja-JP" altLang="en-US"/>
          </a:p>
        </p:txBody>
      </p:sp>
    </p:spTree>
    <p:extLst>
      <p:ext uri="{BB962C8B-B14F-4D97-AF65-F5344CB8AC3E}">
        <p14:creationId xmlns:p14="http://schemas.microsoft.com/office/powerpoint/2010/main" val="707073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50950" y="103188"/>
            <a:ext cx="9180513" cy="5165725"/>
          </a:xfrm>
        </p:spPr>
      </p:sp>
      <p:sp>
        <p:nvSpPr>
          <p:cNvPr id="3" name="ノート プレースホルダー 2"/>
          <p:cNvSpPr>
            <a:spLocks noGrp="1"/>
          </p:cNvSpPr>
          <p:nvPr>
            <p:ph type="body" idx="1"/>
          </p:nvPr>
        </p:nvSpPr>
        <p:spPr>
          <a:xfrm>
            <a:off x="119748" y="5293356"/>
            <a:ext cx="6322637" cy="5321007"/>
          </a:xfrm>
        </p:spPr>
        <p:txBody>
          <a:bodyPr/>
          <a:lstStyle/>
          <a:p>
            <a:pPr marL="0" algn="just" defTabSz="914377" rtl="0" eaLnBrk="1" latinLnBrk="0" hangingPunct="1">
              <a:buNone/>
            </a:pPr>
            <a:endParaRPr kumimoji="1" lang="ja-JP" altLang="ja-JP" sz="12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1">
            <a:extLst>
              <a:ext uri="{FF2B5EF4-FFF2-40B4-BE49-F238E27FC236}">
                <a16:creationId xmlns:a16="http://schemas.microsoft.com/office/drawing/2014/main" id="{32E0F4A1-DD68-4740-B286-3289CE7B38E8}"/>
              </a:ext>
            </a:extLst>
          </p:cNvPr>
          <p:cNvSpPr>
            <a:spLocks noGrp="1"/>
          </p:cNvSpPr>
          <p:nvPr>
            <p:ph type="sldNum" sz="quarter" idx="5"/>
          </p:nvPr>
        </p:nvSpPr>
        <p:spPr>
          <a:xfrm>
            <a:off x="3747369" y="10111554"/>
            <a:ext cx="2866805" cy="534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99317" indent="-30742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229718" indent="-24594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721606" indent="-24594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213491" indent="-24594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705379"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197266"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689153"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181040" indent="-24594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83774" fontAlgn="base">
              <a:spcBef>
                <a:spcPct val="0"/>
              </a:spcBef>
              <a:spcAft>
                <a:spcPct val="0"/>
              </a:spcAft>
              <a:defRPr/>
            </a:pPr>
            <a:fld id="{F1280431-E645-4C60-9288-21FB794032F2}" type="slidenum">
              <a:rPr lang="ja-JP" altLang="en-US">
                <a:solidFill>
                  <a:srgbClr val="000000"/>
                </a:solidFill>
                <a:latin typeface="Calibri" panose="020F0502020204030204" pitchFamily="34" charset="0"/>
                <a:ea typeface="ＭＳ Ｐゴシック" panose="020B0600070205080204" pitchFamily="50" charset="-128"/>
              </a:rPr>
              <a:pPr defTabSz="983774" fontAlgn="base">
                <a:spcBef>
                  <a:spcPct val="0"/>
                </a:spcBef>
                <a:spcAft>
                  <a:spcPct val="0"/>
                </a:spcAft>
                <a:defRPr/>
              </a:pPr>
              <a:t>23</a:t>
            </a:fld>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2052430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19748" y="5465269"/>
            <a:ext cx="6322637" cy="4682938"/>
          </a:xfrm>
        </p:spPr>
        <p:txBody>
          <a:bodyPr/>
          <a:lstStyle/>
          <a:p>
            <a:pPr marL="0" algn="just" defTabSz="914377" rtl="0" eaLnBrk="1" latinLnBrk="0" hangingPunct="1"/>
            <a:endParaRPr kumimoji="1" lang="ja-JP" altLang="ja-JP" sz="12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pPr defTabSz="474285">
              <a:defRPr/>
            </a:pPr>
            <a:fld id="{5B127AAC-287D-4558-97EF-7978B707B413}" type="slidenum">
              <a:rPr lang="ja-JP" altLang="en-US">
                <a:solidFill>
                  <a:prstClr val="black"/>
                </a:solidFill>
                <a:latin typeface="游ゴシック" panose="020F0502020204030204"/>
                <a:ea typeface="游ゴシック" panose="020B0400000000000000" pitchFamily="50" charset="-128"/>
              </a:rPr>
              <a:pPr defTabSz="474285">
                <a:defRPr/>
              </a:pPr>
              <a:t>24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85157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0963" y="74613"/>
            <a:ext cx="9671051" cy="5440362"/>
          </a:xfrm>
        </p:spPr>
      </p:sp>
      <p:sp>
        <p:nvSpPr>
          <p:cNvPr id="3" name="ノート プレースホルダー 2"/>
          <p:cNvSpPr>
            <a:spLocks noGrp="1"/>
          </p:cNvSpPr>
          <p:nvPr>
            <p:ph type="body" idx="1"/>
          </p:nvPr>
        </p:nvSpPr>
        <p:spPr>
          <a:xfrm>
            <a:off x="128239" y="5617195"/>
            <a:ext cx="6711181" cy="4347537"/>
          </a:xfrm>
        </p:spPr>
        <p:txBody>
          <a:bodyPr/>
          <a:lstStyle/>
          <a:p>
            <a:pPr defTabSz="990570"/>
            <a:endParaRPr lang="ja-JP" altLang="en-US" sz="1300">
              <a:highlight>
                <a:srgbClr val="FFFF00"/>
              </a:highlight>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438623B6-4109-47AE-A23F-FF80D0C16A82}" type="slidenum">
              <a:rPr kumimoji="1" lang="ja-JP" altLang="en-US" smtClean="0"/>
              <a:t>25</a:t>
            </a:fld>
            <a:endParaRPr kumimoji="1" lang="ja-JP" altLang="en-US"/>
          </a:p>
        </p:txBody>
      </p:sp>
    </p:spTree>
    <p:extLst>
      <p:ext uri="{BB962C8B-B14F-4D97-AF65-F5344CB8AC3E}">
        <p14:creationId xmlns:p14="http://schemas.microsoft.com/office/powerpoint/2010/main" val="137222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a:extLst>
              <a:ext uri="{FF2B5EF4-FFF2-40B4-BE49-F238E27FC236}">
                <a16:creationId xmlns:a16="http://schemas.microsoft.com/office/drawing/2014/main" id="{9E7D4E60-0A96-48D0-A11D-5D45711EEB83}"/>
              </a:ext>
            </a:extLst>
          </p:cNvPr>
          <p:cNvSpPr>
            <a:spLocks noGrp="1" noRot="1" noChangeAspect="1" noChangeArrowheads="1" noTextEdit="1"/>
          </p:cNvSpPr>
          <p:nvPr>
            <p:ph type="sldImg"/>
          </p:nvPr>
        </p:nvSpPr>
        <p:spPr>
          <a:xfrm>
            <a:off x="-273050" y="776288"/>
            <a:ext cx="6886575" cy="3875087"/>
          </a:xfrm>
          <a:ln/>
        </p:spPr>
      </p:sp>
      <p:sp>
        <p:nvSpPr>
          <p:cNvPr id="7172" name="Rectangle 3">
            <a:extLst>
              <a:ext uri="{FF2B5EF4-FFF2-40B4-BE49-F238E27FC236}">
                <a16:creationId xmlns:a16="http://schemas.microsoft.com/office/drawing/2014/main" id="{21AB0962-71F1-47F6-90ED-6C8BEF983823}"/>
              </a:ext>
            </a:extLst>
          </p:cNvPr>
          <p:cNvSpPr>
            <a:spLocks noGrp="1" noChangeArrowheads="1"/>
          </p:cNvSpPr>
          <p:nvPr>
            <p:ph type="body" idx="1"/>
          </p:nvPr>
        </p:nvSpPr>
        <p:spPr>
          <a:noFill/>
        </p:spPr>
        <p:txBody>
          <a:bodyPr/>
          <a:lstStyle/>
          <a:p>
            <a:pPr marL="0" algn="just" defTabSz="914377" rtl="0" eaLnBrk="1" latinLnBrk="0" hangingPunct="1">
              <a:buNone/>
            </a:pPr>
            <a:endParaRPr kumimoji="1" lang="ja-JP" altLang="ja-JP" sz="12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597517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a:extLst>
              <a:ext uri="{FF2B5EF4-FFF2-40B4-BE49-F238E27FC236}">
                <a16:creationId xmlns:a16="http://schemas.microsoft.com/office/drawing/2014/main" id="{9E7D4E60-0A96-48D0-A11D-5D45711EEB83}"/>
              </a:ext>
            </a:extLst>
          </p:cNvPr>
          <p:cNvSpPr>
            <a:spLocks noGrp="1" noRot="1" noChangeAspect="1" noChangeArrowheads="1" noTextEdit="1"/>
          </p:cNvSpPr>
          <p:nvPr>
            <p:ph type="sldImg"/>
          </p:nvPr>
        </p:nvSpPr>
        <p:spPr>
          <a:xfrm>
            <a:off x="-273050" y="776288"/>
            <a:ext cx="6886575" cy="3875087"/>
          </a:xfrm>
          <a:ln/>
        </p:spPr>
      </p:sp>
      <p:sp>
        <p:nvSpPr>
          <p:cNvPr id="7172" name="Rectangle 3">
            <a:extLst>
              <a:ext uri="{FF2B5EF4-FFF2-40B4-BE49-F238E27FC236}">
                <a16:creationId xmlns:a16="http://schemas.microsoft.com/office/drawing/2014/main" id="{21AB0962-71F1-47F6-90ED-6C8BEF983823}"/>
              </a:ext>
            </a:extLst>
          </p:cNvPr>
          <p:cNvSpPr>
            <a:spLocks noGrp="1" noChangeArrowheads="1"/>
          </p:cNvSpPr>
          <p:nvPr>
            <p:ph type="body" idx="1"/>
          </p:nvPr>
        </p:nvSpPr>
        <p:spPr>
          <a:noFill/>
        </p:spPr>
        <p:txBody>
          <a:bodyPr/>
          <a:lstStyle/>
          <a:p>
            <a:pPr marL="0" algn="just" defTabSz="914377" rtl="0" eaLnBrk="1" latinLnBrk="0" hangingPunct="1"/>
            <a:endParaRPr kumimoji="1" lang="ja-JP" altLang="en-US" sz="12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064818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93813" y="100013"/>
            <a:ext cx="9226551" cy="5191125"/>
          </a:xfrm>
        </p:spPr>
      </p:sp>
      <p:sp>
        <p:nvSpPr>
          <p:cNvPr id="3" name="ノート プレースホルダー 2"/>
          <p:cNvSpPr>
            <a:spLocks noGrp="1"/>
          </p:cNvSpPr>
          <p:nvPr>
            <p:ph type="body" idx="1"/>
          </p:nvPr>
        </p:nvSpPr>
        <p:spPr>
          <a:xfrm>
            <a:off x="146534" y="5349201"/>
            <a:ext cx="6322637" cy="5296484"/>
          </a:xfrm>
        </p:spPr>
        <p:txBody>
          <a:bodyPr/>
          <a:lstStyle/>
          <a:p>
            <a:pPr marL="0" algn="just" defTabSz="914377" rtl="0" eaLnBrk="1" latinLnBrk="0" hangingPunct="1"/>
            <a:endParaRPr kumimoji="1" lang="ja-JP" altLang="ja-JP" sz="12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pPr defTabSz="474285">
              <a:defRPr/>
            </a:pPr>
            <a:fld id="{CD4704AF-4F84-4D50-B113-EF1B04031399}" type="slidenum">
              <a:rPr lang="ja-JP" altLang="en-US">
                <a:solidFill>
                  <a:prstClr val="black"/>
                </a:solidFill>
                <a:latin typeface="游ゴシック" panose="020F0502020204030204"/>
                <a:ea typeface="游ゴシック" panose="020B0400000000000000" pitchFamily="50" charset="-128"/>
              </a:rPr>
              <a:pPr defTabSz="474285">
                <a:defRPr/>
              </a:pPr>
              <a:t>28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53822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8900" y="71438"/>
            <a:ext cx="9326563" cy="5246687"/>
          </a:xfrm>
        </p:spPr>
      </p:sp>
      <p:sp>
        <p:nvSpPr>
          <p:cNvPr id="3" name="ノート プレースホルダー 2"/>
          <p:cNvSpPr>
            <a:spLocks noGrp="1"/>
          </p:cNvSpPr>
          <p:nvPr>
            <p:ph type="body" idx="1"/>
          </p:nvPr>
        </p:nvSpPr>
        <p:spPr>
          <a:xfrm>
            <a:off x="121618" y="5415897"/>
            <a:ext cx="6364672" cy="4191738"/>
          </a:xfrm>
        </p:spPr>
        <p:txBody>
          <a:bodyPr/>
          <a:lstStyle/>
          <a:p>
            <a:pPr marL="0" algn="just" defTabSz="914377" rtl="0" eaLnBrk="1" latinLnBrk="0" hangingPunct="1"/>
            <a:endParaRPr kumimoji="1" lang="ja-JP" altLang="en-US" sz="12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38623B6-4109-47AE-A23F-FF80D0C16A82}" type="slidenum">
              <a:rPr kumimoji="1" lang="ja-JP" altLang="en-US" smtClean="0"/>
              <a:t>29</a:t>
            </a:fld>
            <a:endParaRPr kumimoji="1" lang="ja-JP" altLang="en-US"/>
          </a:p>
        </p:txBody>
      </p:sp>
    </p:spTree>
    <p:extLst>
      <p:ext uri="{BB962C8B-B14F-4D97-AF65-F5344CB8AC3E}">
        <p14:creationId xmlns:p14="http://schemas.microsoft.com/office/powerpoint/2010/main" val="48215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16114" y="5057379"/>
            <a:ext cx="6458857" cy="4808933"/>
          </a:xfrm>
        </p:spPr>
        <p:txBody>
          <a:bodyPr/>
          <a:lstStyle/>
          <a:p>
            <a:endParaRPr kumimoji="1" lang="en-US" altLang="ja-JP" sz="200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0765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62C20-2330-CF21-3EA2-9BA44E62E7C8}"/>
            </a:ext>
          </a:extLst>
        </p:cNvPr>
        <p:cNvGrpSpPr/>
        <p:nvPr/>
      </p:nvGrpSpPr>
      <p:grpSpPr>
        <a:xfrm>
          <a:off x="0" y="0"/>
          <a:ext cx="0" cy="0"/>
          <a:chOff x="0" y="0"/>
          <a:chExt cx="0" cy="0"/>
        </a:xfrm>
      </p:grpSpPr>
      <p:sp>
        <p:nvSpPr>
          <p:cNvPr id="10242" name="Rectangle 7">
            <a:extLst>
              <a:ext uri="{FF2B5EF4-FFF2-40B4-BE49-F238E27FC236}">
                <a16:creationId xmlns:a16="http://schemas.microsoft.com/office/drawing/2014/main" id="{873DA330-C267-F513-4752-2898FEA46B2D}"/>
              </a:ext>
            </a:extLst>
          </p:cNvPr>
          <p:cNvSpPr txBox="1">
            <a:spLocks noGrp="1" noChangeArrowheads="1"/>
          </p:cNvSpPr>
          <p:nvPr/>
        </p:nvSpPr>
        <p:spPr bwMode="auto">
          <a:xfrm>
            <a:off x="3524170" y="10597014"/>
            <a:ext cx="2678367" cy="51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70" tIns="43736" rIns="87470" bIns="43736" anchor="b"/>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A217FA1A-6153-4515-91C7-5391406C1CB6}" type="slidenum">
              <a:rPr lang="en-US" altLang="ja-JP" b="0">
                <a:solidFill>
                  <a:prstClr val="white"/>
                </a:solidFill>
                <a:latin typeface="Times New Roman" panose="02020603050405020304" pitchFamily="18" charset="0"/>
              </a:rPr>
              <a:pPr algn="r" eaLnBrk="1" hangingPunct="1">
                <a:spcBef>
                  <a:spcPct val="0"/>
                </a:spcBef>
              </a:pPr>
              <a:t>30</a:t>
            </a:fld>
            <a:endParaRPr lang="en-US" altLang="ja-JP" b="0">
              <a:solidFill>
                <a:prstClr val="white"/>
              </a:solidFill>
              <a:latin typeface="Times New Roman" panose="02020603050405020304" pitchFamily="18" charset="0"/>
            </a:endParaRPr>
          </a:p>
        </p:txBody>
      </p:sp>
      <p:sp>
        <p:nvSpPr>
          <p:cNvPr id="10243" name="Rectangle 2">
            <a:extLst>
              <a:ext uri="{FF2B5EF4-FFF2-40B4-BE49-F238E27FC236}">
                <a16:creationId xmlns:a16="http://schemas.microsoft.com/office/drawing/2014/main" id="{02F8D72E-41B4-5583-B78F-9408BF985E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a:extLst>
              <a:ext uri="{FF2B5EF4-FFF2-40B4-BE49-F238E27FC236}">
                <a16:creationId xmlns:a16="http://schemas.microsoft.com/office/drawing/2014/main" id="{49EFA24B-2C37-27E2-99F7-F4F232E48A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en-US" altLang="ja-JP" sz="17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45D47502-3B6E-C32E-ED33-D6ADDF081A20}"/>
              </a:ext>
            </a:extLst>
          </p:cNvPr>
          <p:cNvSpPr>
            <a:spLocks noGrp="1"/>
          </p:cNvSpPr>
          <p:nvPr>
            <p:ph type="sldNum" sz="quarter" idx="5"/>
          </p:nvPr>
        </p:nvSpPr>
        <p:spPr>
          <a:xfrm>
            <a:off x="3619999" y="9034055"/>
            <a:ext cx="2769364" cy="4772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37854" indent="-283789">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35159" indent="-227032">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89223" indent="-227032">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043286" indent="-227032">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497350" indent="-227032"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951413" indent="-227032"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405476" indent="-227032"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859540" indent="-227032"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defTabSz="908128" fontAlgn="base">
              <a:spcBef>
                <a:spcPct val="0"/>
              </a:spcBef>
              <a:spcAft>
                <a:spcPct val="0"/>
              </a:spcAft>
              <a:defRPr/>
            </a:pPr>
            <a:fld id="{F1280431-E645-4C60-9288-21FB794032F2}" type="slidenum">
              <a:rPr lang="ja-JP" altLang="en-US">
                <a:solidFill>
                  <a:srgbClr val="000000"/>
                </a:solidFill>
                <a:latin typeface="Calibri" panose="020F0502020204030204" pitchFamily="34" charset="0"/>
                <a:ea typeface="ＭＳ Ｐゴシック" panose="020B0600070205080204" pitchFamily="50" charset="-128"/>
              </a:rPr>
              <a:pPr defTabSz="908128" fontAlgn="base">
                <a:spcBef>
                  <a:spcPct val="0"/>
                </a:spcBef>
                <a:spcAft>
                  <a:spcPct val="0"/>
                </a:spcAft>
                <a:defRPr/>
              </a:pPr>
              <a:t>30</a:t>
            </a:fld>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177994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53623B1-EB12-42D8-A6EA-8FF2AB9B9B12}"/>
              </a:ext>
            </a:extLst>
          </p:cNvPr>
          <p:cNvSpPr>
            <a:spLocks noGrp="1" noChangeArrowheads="1"/>
          </p:cNvSpPr>
          <p:nvPr>
            <p:ph type="sldNum" sz="quarter" idx="5"/>
          </p:nvPr>
        </p:nvSpPr>
        <p:spPr>
          <a:noFill/>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08409" indent="-270594">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091496" indent="-215867">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29311" indent="-215867">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1967126" indent="-215867">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404941" indent="-215867"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842755" indent="-215867"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280570" indent="-215867"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718385" indent="-215867"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fontAlgn="base">
              <a:spcBef>
                <a:spcPct val="0"/>
              </a:spcBef>
              <a:spcAft>
                <a:spcPct val="0"/>
              </a:spcAft>
            </a:pPr>
            <a:fld id="{9A2858D9-9D05-4759-8448-380CA496792D}" type="slidenum">
              <a:rPr lang="en-US" altLang="ja-JP" smtClean="0">
                <a:ea typeface="ＭＳ Ｐゴシック" panose="020B0600070205080204" pitchFamily="50" charset="-128"/>
              </a:rPr>
              <a:pPr fontAlgn="base">
                <a:spcBef>
                  <a:spcPct val="0"/>
                </a:spcBef>
                <a:spcAft>
                  <a:spcPct val="0"/>
                </a:spcAft>
              </a:pPr>
              <a:t>31</a:t>
            </a:fld>
            <a:endParaRPr lang="en-US" altLang="ja-JP">
              <a:ea typeface="ＭＳ Ｐゴシック" panose="020B0600070205080204" pitchFamily="50" charset="-128"/>
            </a:endParaRPr>
          </a:p>
        </p:txBody>
      </p:sp>
      <p:sp>
        <p:nvSpPr>
          <p:cNvPr id="7171" name="Rectangle 2">
            <a:extLst>
              <a:ext uri="{FF2B5EF4-FFF2-40B4-BE49-F238E27FC236}">
                <a16:creationId xmlns:a16="http://schemas.microsoft.com/office/drawing/2014/main" id="{9E7D4E60-0A96-48D0-A11D-5D45711EEB83}"/>
              </a:ext>
            </a:extLst>
          </p:cNvPr>
          <p:cNvSpPr>
            <a:spLocks noGrp="1" noRot="1" noChangeAspect="1" noChangeArrowheads="1" noTextEdit="1"/>
          </p:cNvSpPr>
          <p:nvPr>
            <p:ph type="sldImg"/>
          </p:nvPr>
        </p:nvSpPr>
        <p:spPr>
          <a:xfrm>
            <a:off x="36513" y="719138"/>
            <a:ext cx="6386512" cy="3592512"/>
          </a:xfrm>
          <a:ln/>
        </p:spPr>
      </p:sp>
      <p:sp>
        <p:nvSpPr>
          <p:cNvPr id="7172" name="Rectangle 3">
            <a:extLst>
              <a:ext uri="{FF2B5EF4-FFF2-40B4-BE49-F238E27FC236}">
                <a16:creationId xmlns:a16="http://schemas.microsoft.com/office/drawing/2014/main" id="{21AB0962-71F1-47F6-90ED-6C8BEF983823}"/>
              </a:ext>
            </a:extLst>
          </p:cNvPr>
          <p:cNvSpPr>
            <a:spLocks noGrp="1" noChangeArrowheads="1"/>
          </p:cNvSpPr>
          <p:nvPr>
            <p:ph type="body" idx="1"/>
          </p:nvPr>
        </p:nvSpPr>
        <p:spPr>
          <a:noFill/>
        </p:spPr>
        <p:txBody>
          <a:bodyPr/>
          <a:lstStyle/>
          <a:p>
            <a:pPr eaLnBrk="1" hangingPunct="1"/>
            <a:endParaRPr lang="ja-JP" altLang="en-US" dirty="0">
              <a:latin typeface="Arial" panose="020B0604020202020204" pitchFamily="34" charset="0"/>
            </a:endParaRPr>
          </a:p>
        </p:txBody>
      </p:sp>
    </p:spTree>
    <p:extLst>
      <p:ext uri="{BB962C8B-B14F-4D97-AF65-F5344CB8AC3E}">
        <p14:creationId xmlns:p14="http://schemas.microsoft.com/office/powerpoint/2010/main" val="3686204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C81B2-32D6-E368-06CB-A86C2C1479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9BFB226-B148-84DF-DA59-8EA1A030CDF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9F60244-3359-43E3-2A4D-0375AE666941}"/>
              </a:ext>
            </a:extLst>
          </p:cNvPr>
          <p:cNvSpPr>
            <a:spLocks noGrp="1"/>
          </p:cNvSpPr>
          <p:nvPr>
            <p:ph type="body" idx="1"/>
          </p:nvPr>
        </p:nvSpPr>
        <p:spPr>
          <a:xfrm>
            <a:off x="627975" y="4938109"/>
            <a:ext cx="5023790" cy="4681942"/>
          </a:xfrm>
        </p:spPr>
        <p:txBody>
          <a:bodyPr/>
          <a:lstStyle/>
          <a:p>
            <a:pPr algn="just" defTabSz="875607"/>
            <a:endParaRPr lang="ja-JP" altLang="ja-JP" sz="11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1A4AFE52-805F-35CF-FC31-D870DCE3FAE0}"/>
              </a:ext>
            </a:extLst>
          </p:cNvPr>
          <p:cNvSpPr>
            <a:spLocks noGrp="1"/>
          </p:cNvSpPr>
          <p:nvPr>
            <p:ph type="sldNum" sz="quarter" idx="5"/>
          </p:nvPr>
        </p:nvSpPr>
        <p:spPr/>
        <p:txBody>
          <a:bodyPr/>
          <a:lstStyle/>
          <a:p>
            <a:fld id="{228810D5-563C-4698-B6D2-2DABC2676535}" type="slidenum">
              <a:rPr kumimoji="1" lang="ja-JP" altLang="en-US" smtClean="0"/>
              <a:t>32</a:t>
            </a:fld>
            <a:endParaRPr kumimoji="1" lang="ja-JP" altLang="en-US"/>
          </a:p>
        </p:txBody>
      </p:sp>
    </p:spTree>
    <p:extLst>
      <p:ext uri="{BB962C8B-B14F-4D97-AF65-F5344CB8AC3E}">
        <p14:creationId xmlns:p14="http://schemas.microsoft.com/office/powerpoint/2010/main" val="1631799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noChangeArrowheads="1"/>
          </p:cNvSpPr>
          <p:nvPr/>
        </p:nvSpPr>
        <p:spPr bwMode="auto">
          <a:xfrm>
            <a:off x="3648169" y="11860929"/>
            <a:ext cx="2772606" cy="5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6" tIns="47379" rIns="94756" bIns="47379" anchor="b"/>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A217FA1A-6153-4515-91C7-5391406C1CB6}" type="slidenum">
              <a:rPr lang="en-US" altLang="ja-JP" b="0">
                <a:solidFill>
                  <a:prstClr val="white"/>
                </a:solidFill>
                <a:latin typeface="Times New Roman" panose="02020603050405020304" pitchFamily="18" charset="0"/>
              </a:rPr>
              <a:pPr algn="r" eaLnBrk="1" hangingPunct="1">
                <a:spcBef>
                  <a:spcPct val="0"/>
                </a:spcBef>
              </a:pPr>
              <a:t>33</a:t>
            </a:fld>
            <a:endParaRPr lang="en-US" altLang="ja-JP" b="0">
              <a:solidFill>
                <a:prstClr val="white"/>
              </a:solidFill>
              <a:latin typeface="Times New Roman" panose="02020603050405020304" pitchFamily="18" charset="0"/>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lnSpc>
                <a:spcPts val="2489"/>
              </a:lnSpc>
            </a:pP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59605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188FC-3569-65F9-B3BF-B88F9F81E9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455C35-793D-3470-7E22-894BA3B8B342}"/>
              </a:ext>
            </a:extLst>
          </p:cNvPr>
          <p:cNvSpPr>
            <a:spLocks noGrp="1" noRot="1" noChangeAspect="1"/>
          </p:cNvSpPr>
          <p:nvPr>
            <p:ph type="sldImg"/>
          </p:nvPr>
        </p:nvSpPr>
        <p:spPr>
          <a:xfrm>
            <a:off x="-977900" y="85725"/>
            <a:ext cx="8345488" cy="4695825"/>
          </a:xfrm>
        </p:spPr>
      </p:sp>
      <p:sp>
        <p:nvSpPr>
          <p:cNvPr id="3" name="ノート プレースホルダー 2">
            <a:extLst>
              <a:ext uri="{FF2B5EF4-FFF2-40B4-BE49-F238E27FC236}">
                <a16:creationId xmlns:a16="http://schemas.microsoft.com/office/drawing/2014/main" id="{5DE27B69-B445-D8EC-59CE-BC49C164161A}"/>
              </a:ext>
            </a:extLst>
          </p:cNvPr>
          <p:cNvSpPr>
            <a:spLocks noGrp="1"/>
          </p:cNvSpPr>
          <p:nvPr>
            <p:ph type="body" idx="1"/>
          </p:nvPr>
        </p:nvSpPr>
        <p:spPr>
          <a:xfrm>
            <a:off x="115679" y="4882886"/>
            <a:ext cx="6107734" cy="4628381"/>
          </a:xfrm>
        </p:spPr>
        <p:txBody>
          <a:bodyPr/>
          <a:lstStyle/>
          <a:p>
            <a:pPr marL="0" algn="just" defTabSz="914377" rtl="0" eaLnBrk="1" latinLnBrk="0" hangingPunct="1">
              <a:buNone/>
            </a:pPr>
            <a:endParaRPr kumimoji="1" lang="ja-JP" altLang="ja-JP" sz="12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700572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88" y="44450"/>
            <a:ext cx="6335712" cy="3565525"/>
          </a:xfrm>
        </p:spPr>
      </p:sp>
      <p:sp>
        <p:nvSpPr>
          <p:cNvPr id="3" name="ノート プレースホルダー 2"/>
          <p:cNvSpPr>
            <a:spLocks noGrp="1"/>
          </p:cNvSpPr>
          <p:nvPr>
            <p:ph type="body" idx="1"/>
          </p:nvPr>
        </p:nvSpPr>
        <p:spPr/>
        <p:txBody>
          <a:bodyPr/>
          <a:lstStyle/>
          <a:p>
            <a:pPr algn="just" defTabSz="875607"/>
            <a:endParaRPr lang="ja-JP" altLang="en-US" sz="11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A14B0A04-30B1-40E4-9B1E-9C929006E97B}" type="slidenum">
              <a:rPr kumimoji="1" lang="ja-JP" altLang="en-US" smtClean="0"/>
              <a:t>35</a:t>
            </a:fld>
            <a:endParaRPr kumimoji="1" lang="ja-JP" altLang="en-US"/>
          </a:p>
        </p:txBody>
      </p:sp>
    </p:spTree>
    <p:extLst>
      <p:ext uri="{BB962C8B-B14F-4D97-AF65-F5344CB8AC3E}">
        <p14:creationId xmlns:p14="http://schemas.microsoft.com/office/powerpoint/2010/main" val="891419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xfrm>
            <a:off x="-962025" y="88900"/>
            <a:ext cx="8658225" cy="4870450"/>
          </a:xfrm>
          <a:ln/>
        </p:spPr>
      </p:sp>
      <p:sp>
        <p:nvSpPr>
          <p:cNvPr id="56323"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90570"/>
            <a:r>
              <a:rPr lang="ja-JP" altLang="en-US"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rPr>
              <a:t>これまで、自動車総連が取り組む政策について、説明をさせていただきました。</a:t>
            </a:r>
            <a:endParaRPr lang="en-US"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endParaRPr>
          </a:p>
          <a:p>
            <a:pPr defTabSz="990570"/>
            <a:endParaRPr lang="en-US"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endParaRPr>
          </a:p>
          <a:p>
            <a:pPr defTabSz="990570"/>
            <a:r>
              <a:rPr lang="ja-JP" altLang="en-US"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rPr>
              <a:t>これを、いかに地方の市町で具体的に進めるかが大事です。</a:t>
            </a:r>
            <a:endParaRPr lang="en-US"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endParaRPr>
          </a:p>
          <a:p>
            <a:pPr defTabSz="990570"/>
            <a:r>
              <a:rPr lang="ja-JP" altLang="en-US"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rPr>
              <a:t>国だけでやっていても、実態は動きません。</a:t>
            </a:r>
            <a:endParaRPr lang="en-US"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endParaRPr>
          </a:p>
          <a:p>
            <a:pPr defTabSz="990570"/>
            <a:endParaRPr lang="en-US"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endParaRPr>
          </a:p>
          <a:p>
            <a:pPr defTabSz="990570"/>
            <a:r>
              <a:rPr lang="ja-JP"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rPr>
              <a:t>各級議会での発言や意見書の提出、各方面への要請につなげるため、</a:t>
            </a:r>
            <a:endParaRPr lang="en-US"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endParaRPr>
          </a:p>
          <a:p>
            <a:pPr defTabSz="990570"/>
            <a:r>
              <a:rPr lang="ja-JP"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rPr>
              <a:t>労連を通じて組織内地方議員の皆さまにも同様の内容をお願いしてい</a:t>
            </a:r>
            <a:r>
              <a:rPr lang="ja-JP" altLang="en-US"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rPr>
              <a:t>っています</a:t>
            </a:r>
            <a:r>
              <a:rPr lang="ja-JP"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rPr>
              <a:t>。</a:t>
            </a:r>
            <a:endParaRPr lang="en-US"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endParaRPr>
          </a:p>
          <a:p>
            <a:pPr defTabSz="990570"/>
            <a:endParaRPr lang="en-US"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endParaRPr>
          </a:p>
          <a:p>
            <a:pPr defTabSz="990570"/>
            <a:r>
              <a:rPr lang="ja-JP" altLang="en-US"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rPr>
              <a:t>ただし、国でも地方自治体でも、政策を動かしていくには、</a:t>
            </a:r>
            <a:endParaRPr lang="en-US"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endParaRPr>
          </a:p>
          <a:p>
            <a:pPr defTabSz="990570"/>
            <a:r>
              <a:rPr lang="ja-JP" altLang="en-US"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rPr>
              <a:t>モビリティを通じた、魅力あるまちづくり、未来の日本の姿を多くの人に理解を拡大して、共感を得てもらうかが大事です。</a:t>
            </a:r>
            <a:endParaRPr lang="en-US"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endParaRPr>
          </a:p>
          <a:p>
            <a:pPr defTabSz="990570"/>
            <a:endParaRPr lang="en-US"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endParaRPr>
          </a:p>
          <a:p>
            <a:pPr defTabSz="990570"/>
            <a:r>
              <a:rPr lang="ja-JP" altLang="en-US"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rPr>
              <a:t>ここにいる皆さんは、</a:t>
            </a:r>
            <a:r>
              <a:rPr lang="ja-JP"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rPr>
              <a:t>各立場での活動推進</a:t>
            </a:r>
            <a:r>
              <a:rPr lang="ja-JP" altLang="en-US"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rPr>
              <a:t>、いわゆる「理解拡大／世論形成」</a:t>
            </a:r>
            <a:r>
              <a:rPr lang="ja-JP"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rPr>
              <a:t>にご協力をお願い</a:t>
            </a:r>
            <a:r>
              <a:rPr lang="ja-JP" altLang="en-US"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rPr>
              <a:t>したいと思います</a:t>
            </a:r>
            <a:r>
              <a:rPr lang="ja-JP" altLang="ja-JP" sz="120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rPr>
              <a:t>。</a:t>
            </a:r>
          </a:p>
          <a:p>
            <a:pPr eaLnBrk="1" hangingPunct="1">
              <a:spcBef>
                <a:spcPct val="0"/>
              </a:spcBef>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324" name="スライド番号プレースホルダー 1"/>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70510" indent="-296349">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400" indent="-23708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59560" indent="-23708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3720" indent="-23708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607879" indent="-23708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82040" indent="-23708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56199" indent="-23708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030358" indent="-23708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48320" fontAlgn="base">
              <a:spcBef>
                <a:spcPct val="0"/>
              </a:spcBef>
              <a:spcAft>
                <a:spcPct val="0"/>
              </a:spcAft>
              <a:defRPr/>
            </a:pPr>
            <a:fld id="{F1280431-E645-4C60-9288-21FB794032F2}" type="slidenum">
              <a:rPr lang="ja-JP" altLang="en-US">
                <a:solidFill>
                  <a:srgbClr val="000000"/>
                </a:solidFill>
                <a:latin typeface="Calibri" panose="020F0502020204030204" pitchFamily="34" charset="0"/>
                <a:ea typeface="ＭＳ Ｐゴシック" panose="020B0600070205080204" pitchFamily="50" charset="-128"/>
              </a:rPr>
              <a:pPr defTabSz="948320" fontAlgn="base">
                <a:spcBef>
                  <a:spcPct val="0"/>
                </a:spcBef>
                <a:spcAft>
                  <a:spcPct val="0"/>
                </a:spcAft>
                <a:defRPr/>
              </a:pPr>
              <a:t>36</a:t>
            </a:fld>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592553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38623B6-4109-47AE-A23F-FF80D0C16A82}" type="slidenum">
              <a:rPr kumimoji="1" lang="ja-JP" altLang="en-US" smtClean="0"/>
              <a:t>37</a:t>
            </a:fld>
            <a:endParaRPr kumimoji="1" lang="ja-JP" altLang="en-US"/>
          </a:p>
        </p:txBody>
      </p:sp>
    </p:spTree>
    <p:extLst>
      <p:ext uri="{BB962C8B-B14F-4D97-AF65-F5344CB8AC3E}">
        <p14:creationId xmlns:p14="http://schemas.microsoft.com/office/powerpoint/2010/main" val="2527097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38623B6-4109-47AE-A23F-FF80D0C16A82}" type="slidenum">
              <a:rPr kumimoji="1" lang="ja-JP" altLang="en-US" smtClean="0"/>
              <a:t>38</a:t>
            </a:fld>
            <a:endParaRPr kumimoji="1" lang="ja-JP" altLang="en-US"/>
          </a:p>
        </p:txBody>
      </p:sp>
    </p:spTree>
    <p:extLst>
      <p:ext uri="{BB962C8B-B14F-4D97-AF65-F5344CB8AC3E}">
        <p14:creationId xmlns:p14="http://schemas.microsoft.com/office/powerpoint/2010/main" val="1761889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38623B6-4109-47AE-A23F-FF80D0C16A82}" type="slidenum">
              <a:rPr kumimoji="1" lang="ja-JP" altLang="en-US" smtClean="0"/>
              <a:t>39</a:t>
            </a:fld>
            <a:endParaRPr kumimoji="1" lang="ja-JP" altLang="en-US"/>
          </a:p>
        </p:txBody>
      </p:sp>
    </p:spTree>
    <p:extLst>
      <p:ext uri="{BB962C8B-B14F-4D97-AF65-F5344CB8AC3E}">
        <p14:creationId xmlns:p14="http://schemas.microsoft.com/office/powerpoint/2010/main" val="4248115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xfrm>
            <a:off x="-962025" y="88900"/>
            <a:ext cx="8658225" cy="4870450"/>
          </a:xfrm>
          <a:ln/>
        </p:spPr>
      </p:sp>
      <p:sp>
        <p:nvSpPr>
          <p:cNvPr id="56323"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algn="l" defTabSz="914400" rtl="0" eaLnBrk="1" latinLnBrk="0" hangingPunct="1">
              <a:spcBef>
                <a:spcPct val="0"/>
              </a:spcBef>
            </a:pPr>
            <a:endParaRPr kumimoji="1" lang="en-US" altLang="ja-JP" sz="1200" b="0" kern="1200">
              <a:solidFill>
                <a:schemeClr val="tx1"/>
              </a:solidFill>
              <a:highlight>
                <a:srgbClr val="FFFF00"/>
              </a:highlight>
              <a:latin typeface="ＭＳ 明朝" panose="02020609040205080304" pitchFamily="17" charset="-128"/>
              <a:ea typeface="ＭＳ 明朝" panose="02020609040205080304" pitchFamily="17" charset="-128"/>
              <a:cs typeface="Meiryo UI" panose="020B0604030504040204" pitchFamily="50" charset="-128"/>
            </a:endParaRPr>
          </a:p>
        </p:txBody>
      </p:sp>
      <p:sp>
        <p:nvSpPr>
          <p:cNvPr id="56324" name="スライド番号プレースホルダー 1"/>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70524" indent="-296354">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421" indent="-237084">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59590" indent="-237084">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3757" indent="-237084">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607926"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82094"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56262"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030430"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48337" fontAlgn="base">
              <a:spcBef>
                <a:spcPct val="0"/>
              </a:spcBef>
              <a:spcAft>
                <a:spcPct val="0"/>
              </a:spcAft>
              <a:defRPr/>
            </a:pPr>
            <a:fld id="{F1280431-E645-4C60-9288-21FB794032F2}" type="slidenum">
              <a:rPr lang="ja-JP" altLang="en-US">
                <a:solidFill>
                  <a:srgbClr val="000000"/>
                </a:solidFill>
                <a:latin typeface="Calibri" panose="020F0502020204030204" pitchFamily="34" charset="0"/>
                <a:ea typeface="ＭＳ Ｐゴシック" panose="020B0600070205080204" pitchFamily="50" charset="-128"/>
              </a:rPr>
              <a:pPr defTabSz="948337" fontAlgn="base">
                <a:spcBef>
                  <a:spcPct val="0"/>
                </a:spcBef>
                <a:spcAft>
                  <a:spcPct val="0"/>
                </a:spcAft>
                <a:defRPr/>
              </a:pPr>
              <a:t>4</a:t>
            </a:fld>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1164252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38623B6-4109-47AE-A23F-FF80D0C16A82}" type="slidenum">
              <a:rPr kumimoji="1" lang="ja-JP" altLang="en-US" smtClean="0"/>
              <a:t>40</a:t>
            </a:fld>
            <a:endParaRPr kumimoji="1" lang="ja-JP" altLang="en-US"/>
          </a:p>
        </p:txBody>
      </p:sp>
    </p:spTree>
    <p:extLst>
      <p:ext uri="{BB962C8B-B14F-4D97-AF65-F5344CB8AC3E}">
        <p14:creationId xmlns:p14="http://schemas.microsoft.com/office/powerpoint/2010/main" val="3315641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xfrm>
            <a:off x="126267" y="5668403"/>
            <a:ext cx="6666857" cy="52734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en-US" altLang="ja-JP" sz="2600" kern="10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5" name="スライド番号プレースホルダー 1">
            <a:extLst>
              <a:ext uri="{FF2B5EF4-FFF2-40B4-BE49-F238E27FC236}">
                <a16:creationId xmlns:a16="http://schemas.microsoft.com/office/drawing/2014/main" id="{3CA07F9A-30DF-443C-B0FE-A70E0A046145}"/>
              </a:ext>
            </a:extLst>
          </p:cNvPr>
          <p:cNvSpPr>
            <a:spLocks noGrp="1"/>
          </p:cNvSpPr>
          <p:nvPr>
            <p:ph type="sldNum" sz="quarter" idx="5"/>
          </p:nvPr>
        </p:nvSpPr>
        <p:spPr>
          <a:xfrm>
            <a:off x="3951385" y="10487381"/>
            <a:ext cx="3022881" cy="5539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834709" indent="-321040">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284167" indent="-256833">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797834" indent="-256833">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311499" indent="-256833">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825166" indent="-256833"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338832" indent="-256833"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852499" indent="-256833"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4366165" indent="-256833"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1027333" fontAlgn="base">
              <a:spcBef>
                <a:spcPct val="0"/>
              </a:spcBef>
              <a:spcAft>
                <a:spcPct val="0"/>
              </a:spcAft>
              <a:defRPr/>
            </a:pPr>
            <a:fld id="{F1280431-E645-4C60-9288-21FB794032F2}" type="slidenum">
              <a:rPr lang="ja-JP" altLang="en-US">
                <a:solidFill>
                  <a:srgbClr val="000000"/>
                </a:solidFill>
                <a:latin typeface="Calibri" panose="020F0502020204030204" pitchFamily="34" charset="0"/>
                <a:ea typeface="ＭＳ Ｐゴシック" panose="020B0600070205080204" pitchFamily="50" charset="-128"/>
              </a:rPr>
              <a:pPr defTabSz="1027333" fontAlgn="base">
                <a:spcBef>
                  <a:spcPct val="0"/>
                </a:spcBef>
                <a:spcAft>
                  <a:spcPct val="0"/>
                </a:spcAft>
                <a:defRPr/>
              </a:pPr>
              <a:t>42</a:t>
            </a:fld>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31193225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noChangeArrowheads="1"/>
          </p:cNvSpPr>
          <p:nvPr/>
        </p:nvSpPr>
        <p:spPr bwMode="auto">
          <a:xfrm>
            <a:off x="3846785" y="12301777"/>
            <a:ext cx="2923554" cy="6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2" tIns="49476" rIns="98952" bIns="49476" anchor="b"/>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A217FA1A-6153-4515-91C7-5391406C1CB6}" type="slidenum">
              <a:rPr lang="en-US" altLang="ja-JP" b="0">
                <a:solidFill>
                  <a:prstClr val="white"/>
                </a:solidFill>
                <a:latin typeface="Times New Roman" panose="02020603050405020304" pitchFamily="18" charset="0"/>
              </a:rPr>
              <a:pPr algn="r" eaLnBrk="1" hangingPunct="1">
                <a:spcBef>
                  <a:spcPct val="0"/>
                </a:spcBef>
              </a:pPr>
              <a:t>43</a:t>
            </a:fld>
            <a:endParaRPr lang="en-US" altLang="ja-JP" b="0">
              <a:solidFill>
                <a:prstClr val="white"/>
              </a:solidFill>
              <a:latin typeface="Times New Roman" panose="02020603050405020304" pitchFamily="18" charset="0"/>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xfrm>
            <a:off x="126267" y="5668403"/>
            <a:ext cx="6666857" cy="5236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en-US" altLang="ja-JP" sz="2600" kern="100">
              <a:latin typeface="ＭＳ 明朝" panose="02020609040205080304" pitchFamily="17" charset="-128"/>
              <a:ea typeface="ＭＳ 明朝" panose="02020609040205080304" pitchFamily="17"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CD41DEC1-CA14-06FA-51B5-2E43B9A7F792}"/>
              </a:ext>
            </a:extLst>
          </p:cNvPr>
          <p:cNvSpPr>
            <a:spLocks noGrp="1"/>
          </p:cNvSpPr>
          <p:nvPr>
            <p:ph type="sldNum" sz="quarter" idx="5"/>
          </p:nvPr>
        </p:nvSpPr>
        <p:spPr>
          <a:xfrm>
            <a:off x="3951385" y="10487381"/>
            <a:ext cx="3022881" cy="5539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834709" indent="-321040">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284167" indent="-256833">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797834" indent="-256833">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311499" indent="-256833">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825166" indent="-256833"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338832" indent="-256833"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852499" indent="-256833"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4366165" indent="-256833"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1027333" fontAlgn="base">
              <a:spcBef>
                <a:spcPct val="0"/>
              </a:spcBef>
              <a:spcAft>
                <a:spcPct val="0"/>
              </a:spcAft>
              <a:defRPr/>
            </a:pPr>
            <a:fld id="{F1280431-E645-4C60-9288-21FB794032F2}" type="slidenum">
              <a:rPr lang="ja-JP" altLang="en-US">
                <a:solidFill>
                  <a:srgbClr val="000000"/>
                </a:solidFill>
                <a:latin typeface="Calibri" panose="020F0502020204030204" pitchFamily="34" charset="0"/>
                <a:ea typeface="ＭＳ Ｐゴシック" panose="020B0600070205080204" pitchFamily="50" charset="-128"/>
              </a:rPr>
              <a:pPr defTabSz="1027333" fontAlgn="base">
                <a:spcBef>
                  <a:spcPct val="0"/>
                </a:spcBef>
                <a:spcAft>
                  <a:spcPct val="0"/>
                </a:spcAft>
                <a:defRPr/>
              </a:pPr>
              <a:t>43</a:t>
            </a:fld>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2172052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xfrm>
            <a:off x="-962025" y="88900"/>
            <a:ext cx="8658225" cy="4870450"/>
          </a:xfrm>
          <a:ln/>
        </p:spPr>
      </p:sp>
      <p:sp>
        <p:nvSpPr>
          <p:cNvPr id="56323"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algn="l" defTabSz="914400" rtl="0" eaLnBrk="1" latinLnBrk="0" hangingPunct="1">
              <a:spcBef>
                <a:spcPct val="0"/>
              </a:spcBef>
            </a:pPr>
            <a:endParaRPr kumimoji="1" lang="en-US" altLang="ja-JP" sz="1200" b="0" kern="1200">
              <a:solidFill>
                <a:schemeClr val="tx1"/>
              </a:solidFill>
              <a:highlight>
                <a:srgbClr val="FFFF00"/>
              </a:highlight>
              <a:latin typeface="ＭＳ 明朝" panose="02020609040205080304" pitchFamily="17" charset="-128"/>
              <a:ea typeface="ＭＳ 明朝" panose="02020609040205080304" pitchFamily="17" charset="-128"/>
              <a:cs typeface="Meiryo UI" panose="020B0604030504040204" pitchFamily="50" charset="-128"/>
            </a:endParaRPr>
          </a:p>
        </p:txBody>
      </p:sp>
      <p:sp>
        <p:nvSpPr>
          <p:cNvPr id="56324" name="スライド番号プレースホルダー 1"/>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70524" indent="-296354">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421" indent="-237084">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59590" indent="-237084">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3757" indent="-237084">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607926"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82094"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56262"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030430"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48337" fontAlgn="base">
              <a:spcBef>
                <a:spcPct val="0"/>
              </a:spcBef>
              <a:spcAft>
                <a:spcPct val="0"/>
              </a:spcAft>
              <a:defRPr/>
            </a:pPr>
            <a:fld id="{F1280431-E645-4C60-9288-21FB794032F2}" type="slidenum">
              <a:rPr lang="ja-JP" altLang="en-US">
                <a:solidFill>
                  <a:srgbClr val="000000"/>
                </a:solidFill>
                <a:latin typeface="Calibri" panose="020F0502020204030204" pitchFamily="34" charset="0"/>
                <a:ea typeface="ＭＳ Ｐゴシック" panose="020B0600070205080204" pitchFamily="50" charset="-128"/>
              </a:rPr>
              <a:pPr defTabSz="948337" fontAlgn="base">
                <a:spcBef>
                  <a:spcPct val="0"/>
                </a:spcBef>
                <a:spcAft>
                  <a:spcPct val="0"/>
                </a:spcAft>
                <a:defRPr/>
              </a:pPr>
              <a:t>44</a:t>
            </a:fld>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17020030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84288" y="150813"/>
            <a:ext cx="9542463" cy="5368925"/>
          </a:xfrm>
        </p:spPr>
      </p:sp>
      <p:sp>
        <p:nvSpPr>
          <p:cNvPr id="3" name="ノート プレースホルダー 2"/>
          <p:cNvSpPr>
            <a:spLocks noGrp="1"/>
          </p:cNvSpPr>
          <p:nvPr>
            <p:ph type="body" idx="1"/>
          </p:nvPr>
        </p:nvSpPr>
        <p:spPr>
          <a:xfrm>
            <a:off x="60635" y="5615995"/>
            <a:ext cx="6799991" cy="5425369"/>
          </a:xfrm>
        </p:spPr>
        <p:txBody>
          <a:bodyPr/>
          <a:lstStyle/>
          <a:p>
            <a:endParaRPr lang="en-US" altLang="ja-JP" sz="3000">
              <a:highlight>
                <a:srgbClr val="FFFF00"/>
              </a:highlight>
              <a:cs typeface="Microsoft Himalaya" panose="01010100010101010101" pitchFamily="2" charset="0"/>
            </a:endParaRPr>
          </a:p>
        </p:txBody>
      </p:sp>
      <p:sp>
        <p:nvSpPr>
          <p:cNvPr id="4" name="スライド番号プレースホルダー 3"/>
          <p:cNvSpPr>
            <a:spLocks noGrp="1"/>
          </p:cNvSpPr>
          <p:nvPr>
            <p:ph type="sldNum" sz="quarter" idx="5"/>
          </p:nvPr>
        </p:nvSpPr>
        <p:spPr/>
        <p:txBody>
          <a:bodyPr/>
          <a:lstStyle/>
          <a:p>
            <a:fld id="{CD4704AF-4F84-4D50-B113-EF1B04031399}" type="slidenum">
              <a:rPr kumimoji="1" lang="ja-JP" altLang="en-US" smtClean="0"/>
              <a:t>45</a:t>
            </a:fld>
            <a:endParaRPr kumimoji="1" lang="ja-JP" altLang="en-US"/>
          </a:p>
        </p:txBody>
      </p:sp>
    </p:spTree>
    <p:extLst>
      <p:ext uri="{BB962C8B-B14F-4D97-AF65-F5344CB8AC3E}">
        <p14:creationId xmlns:p14="http://schemas.microsoft.com/office/powerpoint/2010/main" val="4038996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2B15E-E9BC-A41B-968B-DD1D84D122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548C18E-DEAA-A984-DDCC-02483E82B51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07CFE05-ED3B-DF08-6D73-819BD04C2979}"/>
              </a:ext>
            </a:extLst>
          </p:cNvPr>
          <p:cNvSpPr>
            <a:spLocks noGrp="1"/>
          </p:cNvSpPr>
          <p:nvPr>
            <p:ph type="body" idx="1"/>
          </p:nvPr>
        </p:nvSpPr>
        <p:spPr>
          <a:xfrm>
            <a:off x="119748" y="5465271"/>
            <a:ext cx="6322637" cy="4953557"/>
          </a:xfrm>
        </p:spPr>
        <p:txBody>
          <a:bodyPr/>
          <a:lstStyle/>
          <a:p>
            <a:pPr algn="just" defTabSz="875607">
              <a:defRPr/>
            </a:pPr>
            <a:endParaRPr lang="ja-JP" altLang="en-US" sz="1100" kern="100">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5441BB3B-CB23-1057-938E-263520F639B6}"/>
              </a:ext>
            </a:extLst>
          </p:cNvPr>
          <p:cNvSpPr>
            <a:spLocks noGrp="1"/>
          </p:cNvSpPr>
          <p:nvPr>
            <p:ph type="sldNum" sz="quarter" idx="5"/>
          </p:nvPr>
        </p:nvSpPr>
        <p:spPr/>
        <p:txBody>
          <a:bodyPr/>
          <a:lstStyle/>
          <a:p>
            <a:fld id="{5B127AAC-287D-4558-97EF-7978B707B413}" type="slidenum">
              <a:rPr kumimoji="1" lang="ja-JP" altLang="en-US" smtClean="0"/>
              <a:t>46</a:t>
            </a:fld>
            <a:endParaRPr kumimoji="1" lang="ja-JP" altLang="en-US"/>
          </a:p>
        </p:txBody>
      </p:sp>
    </p:spTree>
    <p:extLst>
      <p:ext uri="{BB962C8B-B14F-4D97-AF65-F5344CB8AC3E}">
        <p14:creationId xmlns:p14="http://schemas.microsoft.com/office/powerpoint/2010/main" val="1737710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19748" y="5465271"/>
            <a:ext cx="6322637" cy="4953557"/>
          </a:xfrm>
        </p:spPr>
        <p:txBody>
          <a:bodyPr/>
          <a:lstStyle/>
          <a:p>
            <a:pPr algn="just" defTabSz="875607">
              <a:defRPr/>
            </a:pPr>
            <a:endParaRPr lang="ja-JP" altLang="en-US" sz="1100" kern="100">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5B127AAC-287D-4558-97EF-7978B707B413}" type="slidenum">
              <a:rPr kumimoji="1" lang="ja-JP" altLang="en-US" smtClean="0"/>
              <a:t>47</a:t>
            </a:fld>
            <a:endParaRPr kumimoji="1" lang="ja-JP" altLang="en-US"/>
          </a:p>
        </p:txBody>
      </p:sp>
    </p:spTree>
    <p:extLst>
      <p:ext uri="{BB962C8B-B14F-4D97-AF65-F5344CB8AC3E}">
        <p14:creationId xmlns:p14="http://schemas.microsoft.com/office/powerpoint/2010/main" val="39742982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7D29CCC7-2191-4814-A656-47C1D2AA627D}"/>
              </a:ext>
            </a:extLst>
          </p:cNvPr>
          <p:cNvSpPr>
            <a:spLocks noGrp="1" noRot="1" noChangeAspect="1"/>
          </p:cNvSpPr>
          <p:nvPr>
            <p:ph type="sldImg"/>
          </p:nvPr>
        </p:nvSpPr>
        <p:spPr>
          <a:xfrm>
            <a:off x="1588" y="53975"/>
            <a:ext cx="6392862" cy="3597275"/>
          </a:xfrm>
        </p:spPr>
      </p:sp>
      <p:sp>
        <p:nvSpPr>
          <p:cNvPr id="3" name="ノート プレースホルダー 2">
            <a:extLst>
              <a:ext uri="{FF2B5EF4-FFF2-40B4-BE49-F238E27FC236}">
                <a16:creationId xmlns:a16="http://schemas.microsoft.com/office/drawing/2014/main" id="{7A78B744-DF56-1786-FC6F-CB2218A62BE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0482668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19748" y="5465271"/>
            <a:ext cx="6322637" cy="4953557"/>
          </a:xfrm>
        </p:spPr>
        <p:txBody>
          <a:bodyPr/>
          <a:lstStyle/>
          <a:p>
            <a:pPr algn="just" defTabSz="875607">
              <a:defRPr/>
            </a:pPr>
            <a:endParaRPr lang="ja-JP" altLang="en-US" sz="1100" kern="100">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5B127AAC-287D-4558-97EF-7978B707B413}" type="slidenum">
              <a:rPr kumimoji="1" lang="ja-JP" altLang="en-US" smtClean="0"/>
              <a:t>49</a:t>
            </a:fld>
            <a:endParaRPr kumimoji="1" lang="ja-JP" altLang="en-US"/>
          </a:p>
        </p:txBody>
      </p:sp>
    </p:spTree>
    <p:extLst>
      <p:ext uri="{BB962C8B-B14F-4D97-AF65-F5344CB8AC3E}">
        <p14:creationId xmlns:p14="http://schemas.microsoft.com/office/powerpoint/2010/main" val="3535919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C9AE8-6788-AF88-8D94-E17CC665257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7AD2397-EE2A-AA8F-D9C7-07EC5E5A2C6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CD2C1BC-9406-36A7-02E8-38B0C22939C1}"/>
              </a:ext>
            </a:extLst>
          </p:cNvPr>
          <p:cNvSpPr>
            <a:spLocks noGrp="1"/>
          </p:cNvSpPr>
          <p:nvPr>
            <p:ph type="body" idx="1"/>
          </p:nvPr>
        </p:nvSpPr>
        <p:spPr>
          <a:xfrm>
            <a:off x="119748" y="5465271"/>
            <a:ext cx="6322637" cy="4953557"/>
          </a:xfrm>
        </p:spPr>
        <p:txBody>
          <a:bodyPr/>
          <a:lstStyle/>
          <a:p>
            <a:pPr algn="just" defTabSz="875607"/>
            <a:endParaRPr lang="ja-JP" altLang="en-US" sz="11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77641D71-1A74-E87C-2F7C-EFF50CF15307}"/>
              </a:ext>
            </a:extLst>
          </p:cNvPr>
          <p:cNvSpPr>
            <a:spLocks noGrp="1"/>
          </p:cNvSpPr>
          <p:nvPr>
            <p:ph type="sldNum" sz="quarter" idx="5"/>
          </p:nvPr>
        </p:nvSpPr>
        <p:spPr/>
        <p:txBody>
          <a:bodyPr/>
          <a:lstStyle/>
          <a:p>
            <a:fld id="{5B127AAC-287D-4558-97EF-7978B707B413}" type="slidenum">
              <a:rPr kumimoji="1" lang="ja-JP" altLang="en-US" smtClean="0"/>
              <a:t>50</a:t>
            </a:fld>
            <a:endParaRPr kumimoji="1" lang="ja-JP" altLang="en-US"/>
          </a:p>
        </p:txBody>
      </p:sp>
    </p:spTree>
    <p:extLst>
      <p:ext uri="{BB962C8B-B14F-4D97-AF65-F5344CB8AC3E}">
        <p14:creationId xmlns:p14="http://schemas.microsoft.com/office/powerpoint/2010/main" val="2005906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4592E-1533-A078-60A2-9E99BEDC7D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EC9BC6-2B65-6003-8807-8C16D8D9C14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99BF212-99E3-EFB3-8CA5-567FF12C76EE}"/>
              </a:ext>
            </a:extLst>
          </p:cNvPr>
          <p:cNvSpPr>
            <a:spLocks noGrp="1"/>
          </p:cNvSpPr>
          <p:nvPr>
            <p:ph type="body" idx="1"/>
          </p:nvPr>
        </p:nvSpPr>
        <p:spPr>
          <a:xfrm>
            <a:off x="116114" y="5057379"/>
            <a:ext cx="6458857" cy="4808933"/>
          </a:xfrm>
        </p:spPr>
        <p:txBody>
          <a:bodyPr/>
          <a:lstStyle/>
          <a:p>
            <a:endParaRPr kumimoji="1" lang="en-US" altLang="ja-JP" sz="200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448899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81113" y="227013"/>
            <a:ext cx="9197976" cy="5175250"/>
          </a:xfrm>
        </p:spPr>
      </p:sp>
      <p:sp>
        <p:nvSpPr>
          <p:cNvPr id="3" name="ノート プレースホルダー 2"/>
          <p:cNvSpPr>
            <a:spLocks noGrp="1"/>
          </p:cNvSpPr>
          <p:nvPr>
            <p:ph type="body" idx="1"/>
          </p:nvPr>
        </p:nvSpPr>
        <p:spPr>
          <a:xfrm>
            <a:off x="201941" y="5487881"/>
            <a:ext cx="6256284" cy="3628147"/>
          </a:xfrm>
        </p:spPr>
        <p:txBody>
          <a:bodyPr/>
          <a:lstStyle/>
          <a:p>
            <a:pPr algn="just" defTabSz="875607">
              <a:defRPr/>
            </a:pPr>
            <a:endParaRPr lang="ja-JP" altLang="en-US" sz="1100" kern="100">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CD4704AF-4F84-4D50-B113-EF1B04031399}" type="slidenum">
              <a:rPr kumimoji="1" lang="ja-JP" altLang="en-US" smtClean="0"/>
              <a:t>51</a:t>
            </a:fld>
            <a:endParaRPr kumimoji="1" lang="ja-JP" altLang="en-US"/>
          </a:p>
        </p:txBody>
      </p:sp>
    </p:spTree>
    <p:extLst>
      <p:ext uri="{BB962C8B-B14F-4D97-AF65-F5344CB8AC3E}">
        <p14:creationId xmlns:p14="http://schemas.microsoft.com/office/powerpoint/2010/main" val="3803802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58888" y="147638"/>
            <a:ext cx="9128126" cy="5135562"/>
          </a:xfrm>
        </p:spPr>
      </p:sp>
      <p:sp>
        <p:nvSpPr>
          <p:cNvPr id="3" name="ノート プレースホルダー 2"/>
          <p:cNvSpPr>
            <a:spLocks noGrp="1"/>
          </p:cNvSpPr>
          <p:nvPr>
            <p:ph type="body" idx="1"/>
          </p:nvPr>
        </p:nvSpPr>
        <p:spPr>
          <a:xfrm>
            <a:off x="187104" y="5321351"/>
            <a:ext cx="6233700" cy="5265429"/>
          </a:xfrm>
        </p:spPr>
        <p:txBody>
          <a:bodyPr/>
          <a:lstStyle/>
          <a:p>
            <a:endParaRPr lang="en-US" altLang="ja-JP" sz="2500">
              <a:highlight>
                <a:srgbClr val="FFFF00"/>
              </a:highlight>
              <a:latin typeface="ＭＳ 明朝" panose="02020609040205080304" pitchFamily="17" charset="-128"/>
              <a:ea typeface="ＭＳ 明朝" panose="02020609040205080304" pitchFamily="17" charset="-128"/>
            </a:endParaRPr>
          </a:p>
          <a:p>
            <a:endParaRPr lang="en-US" altLang="ja-JP" sz="210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6150CC5A-1AA1-4B69-9253-745CB067EFE1}" type="slidenum">
              <a:rPr kumimoji="1" lang="ja-JP" altLang="en-US" smtClean="0"/>
              <a:t>52</a:t>
            </a:fld>
            <a:endParaRPr kumimoji="1" lang="ja-JP" altLang="en-US"/>
          </a:p>
        </p:txBody>
      </p:sp>
    </p:spTree>
    <p:extLst>
      <p:ext uri="{BB962C8B-B14F-4D97-AF65-F5344CB8AC3E}">
        <p14:creationId xmlns:p14="http://schemas.microsoft.com/office/powerpoint/2010/main" val="49873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19748" y="5465271"/>
            <a:ext cx="6322637" cy="4953557"/>
          </a:xfrm>
        </p:spPr>
        <p:txBody>
          <a:bodyPr/>
          <a:lstStyle/>
          <a:p>
            <a:pPr algn="just" defTabSz="875607">
              <a:defRPr/>
            </a:pPr>
            <a:endParaRPr lang="ja-JP" altLang="en-US" sz="11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5B127AAC-287D-4558-97EF-7978B707B413}" type="slidenum">
              <a:rPr kumimoji="1" lang="ja-JP" altLang="en-US" smtClean="0"/>
              <a:t>53</a:t>
            </a:fld>
            <a:endParaRPr kumimoji="1" lang="ja-JP" altLang="en-US"/>
          </a:p>
        </p:txBody>
      </p:sp>
    </p:spTree>
    <p:extLst>
      <p:ext uri="{BB962C8B-B14F-4D97-AF65-F5344CB8AC3E}">
        <p14:creationId xmlns:p14="http://schemas.microsoft.com/office/powerpoint/2010/main" val="30023089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0" y="76200"/>
            <a:ext cx="6373813" cy="3586163"/>
          </a:xfrm>
        </p:spPr>
      </p:sp>
      <p:sp>
        <p:nvSpPr>
          <p:cNvPr id="4" name="スライド番号プレースホルダー 3"/>
          <p:cNvSpPr>
            <a:spLocks noGrp="1"/>
          </p:cNvSpPr>
          <p:nvPr>
            <p:ph type="sldNum" sz="quarter" idx="5"/>
          </p:nvPr>
        </p:nvSpPr>
        <p:spPr/>
        <p:txBody>
          <a:bodyPr/>
          <a:lstStyle/>
          <a:p>
            <a:fld id="{5B127AAC-287D-4558-97EF-7978B707B413}" type="slidenum">
              <a:rPr kumimoji="1" lang="ja-JP" altLang="en-US" smtClean="0"/>
              <a:t>54</a:t>
            </a:fld>
            <a:endParaRPr kumimoji="1" lang="ja-JP" altLang="en-US"/>
          </a:p>
        </p:txBody>
      </p:sp>
      <p:sp>
        <p:nvSpPr>
          <p:cNvPr id="6" name="ノート プレースホルダー 5">
            <a:extLst>
              <a:ext uri="{FF2B5EF4-FFF2-40B4-BE49-F238E27FC236}">
                <a16:creationId xmlns:a16="http://schemas.microsoft.com/office/drawing/2014/main" id="{D5F5D7F7-A5D0-5D70-F024-E8AF3F9E5EE8}"/>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7493088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130175"/>
            <a:ext cx="8221663" cy="4625975"/>
          </a:xfrm>
        </p:spPr>
      </p:sp>
      <p:sp>
        <p:nvSpPr>
          <p:cNvPr id="3" name="ノート プレースホルダー 2"/>
          <p:cNvSpPr>
            <a:spLocks noGrp="1"/>
          </p:cNvSpPr>
          <p:nvPr>
            <p:ph type="body" idx="1"/>
          </p:nvPr>
        </p:nvSpPr>
        <p:spPr>
          <a:xfrm>
            <a:off x="55525" y="4838489"/>
            <a:ext cx="6226919" cy="4674254"/>
          </a:xfrm>
        </p:spPr>
        <p:txBody>
          <a:bodyPr/>
          <a:lstStyle/>
          <a:p>
            <a:pPr algn="just" defTabSz="875607"/>
            <a:endParaRPr lang="en-US" altLang="ja-JP" sz="11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CD4704AF-4F84-4D50-B113-EF1B04031399}" type="slidenum">
              <a:rPr kumimoji="1" lang="ja-JP" altLang="en-US" smtClean="0"/>
              <a:t>56</a:t>
            </a:fld>
            <a:endParaRPr kumimoji="1" lang="ja-JP" altLang="en-US"/>
          </a:p>
        </p:txBody>
      </p:sp>
    </p:spTree>
    <p:extLst>
      <p:ext uri="{BB962C8B-B14F-4D97-AF65-F5344CB8AC3E}">
        <p14:creationId xmlns:p14="http://schemas.microsoft.com/office/powerpoint/2010/main" val="3175471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26268" y="5668405"/>
            <a:ext cx="6666857" cy="5206095"/>
          </a:xfrm>
        </p:spPr>
        <p:txBody>
          <a:bodyPr/>
          <a:lstStyle/>
          <a:p>
            <a:pPr algn="just" defTabSz="914221"/>
            <a:endParaRPr lang="en-US" altLang="ja-JP" sz="1100" kern="100">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pPr defTabSz="495201">
              <a:defRPr/>
            </a:pPr>
            <a:fld id="{438623B6-4109-47AE-A23F-FF80D0C16A82}" type="slidenum">
              <a:rPr lang="ja-JP" altLang="en-US">
                <a:solidFill>
                  <a:prstClr val="black"/>
                </a:solidFill>
                <a:latin typeface="游ゴシック" panose="020F0502020204030204"/>
                <a:ea typeface="游ゴシック" panose="020B0400000000000000" pitchFamily="50" charset="-128"/>
              </a:rPr>
              <a:pPr defTabSz="495201">
                <a:defRPr/>
              </a:pPr>
              <a:t>57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113946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96938" y="134938"/>
            <a:ext cx="8528051" cy="4797425"/>
          </a:xfrm>
        </p:spPr>
      </p:sp>
      <p:sp>
        <p:nvSpPr>
          <p:cNvPr id="3" name="ノート プレースホルダー 2"/>
          <p:cNvSpPr>
            <a:spLocks noGrp="1"/>
          </p:cNvSpPr>
          <p:nvPr>
            <p:ph type="body" idx="1"/>
          </p:nvPr>
        </p:nvSpPr>
        <p:spPr>
          <a:xfrm>
            <a:off x="58548" y="5018326"/>
            <a:ext cx="6565928" cy="4847987"/>
          </a:xfrm>
        </p:spPr>
        <p:txBody>
          <a:bodyPr/>
          <a:lstStyle/>
          <a:p>
            <a:pPr algn="just"/>
            <a:endParaRPr kumimoji="1" lang="en-US" altLang="ja-JP" sz="1200" b="0" kern="1200">
              <a:solidFill>
                <a:schemeClr val="tx1"/>
              </a:solidFill>
              <a:highlight>
                <a:srgbClr val="FFFF00"/>
              </a:highlight>
              <a:latin typeface="ＭＳ 明朝" panose="02020609040205080304" pitchFamily="17" charset="-128"/>
              <a:ea typeface="ＭＳ 明朝" panose="02020609040205080304" pitchFamily="17" charset="-128"/>
              <a:cs typeface="Microsoft Himalaya" panose="01010100010101010101" pitchFamily="2" charset="0"/>
            </a:endParaRPr>
          </a:p>
        </p:txBody>
      </p:sp>
      <p:sp>
        <p:nvSpPr>
          <p:cNvPr id="4" name="スライド番号プレースホルダー 3"/>
          <p:cNvSpPr>
            <a:spLocks noGrp="1"/>
          </p:cNvSpPr>
          <p:nvPr>
            <p:ph type="sldNum" sz="quarter" idx="5"/>
          </p:nvPr>
        </p:nvSpPr>
        <p:spPr/>
        <p:txBody>
          <a:bodyPr/>
          <a:lstStyle/>
          <a:p>
            <a:fld id="{CD4704AF-4F84-4D50-B113-EF1B04031399}" type="slidenum">
              <a:rPr kumimoji="1" lang="ja-JP" altLang="en-US" smtClean="0"/>
              <a:t>58</a:t>
            </a:fld>
            <a:endParaRPr kumimoji="1" lang="ja-JP" altLang="en-US"/>
          </a:p>
        </p:txBody>
      </p:sp>
    </p:spTree>
    <p:extLst>
      <p:ext uri="{BB962C8B-B14F-4D97-AF65-F5344CB8AC3E}">
        <p14:creationId xmlns:p14="http://schemas.microsoft.com/office/powerpoint/2010/main" val="25388027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26267" y="5625766"/>
            <a:ext cx="6666857" cy="5372960"/>
          </a:xfrm>
        </p:spPr>
        <p:txBody>
          <a:bodyPr/>
          <a:lstStyle/>
          <a:p>
            <a:endParaRPr lang="en-US" altLang="ja-JP" sz="2200">
              <a:highlight>
                <a:srgbClr val="FFFF00"/>
              </a:highlight>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5B127AAC-287D-4558-97EF-7978B707B413}" type="slidenum">
              <a:rPr kumimoji="1" lang="ja-JP" altLang="en-US" smtClean="0"/>
              <a:t>59</a:t>
            </a:fld>
            <a:endParaRPr kumimoji="1" lang="ja-JP" altLang="en-US"/>
          </a:p>
        </p:txBody>
      </p:sp>
    </p:spTree>
    <p:extLst>
      <p:ext uri="{BB962C8B-B14F-4D97-AF65-F5344CB8AC3E}">
        <p14:creationId xmlns:p14="http://schemas.microsoft.com/office/powerpoint/2010/main" val="21028989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xfrm>
            <a:off x="-962025" y="88900"/>
            <a:ext cx="8658225" cy="4870450"/>
          </a:xfrm>
          <a:ln/>
        </p:spPr>
      </p:sp>
      <p:sp>
        <p:nvSpPr>
          <p:cNvPr id="56323"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algn="l" defTabSz="914400" rtl="0" eaLnBrk="1" latinLnBrk="0" hangingPunct="1">
              <a:spcBef>
                <a:spcPct val="0"/>
              </a:spcBef>
            </a:pPr>
            <a:endParaRPr kumimoji="1" lang="en-US" altLang="ja-JP" sz="1200" b="0" kern="1200">
              <a:solidFill>
                <a:schemeClr val="tx1"/>
              </a:solidFill>
              <a:highlight>
                <a:srgbClr val="FFFF00"/>
              </a:highlight>
              <a:latin typeface="ＭＳ 明朝" panose="02020609040205080304" pitchFamily="17" charset="-128"/>
              <a:ea typeface="ＭＳ 明朝" panose="02020609040205080304" pitchFamily="17" charset="-128"/>
              <a:cs typeface="Meiryo UI" panose="020B0604030504040204" pitchFamily="50" charset="-128"/>
            </a:endParaRPr>
          </a:p>
        </p:txBody>
      </p:sp>
      <p:sp>
        <p:nvSpPr>
          <p:cNvPr id="56324" name="スライド番号プレースホルダー 1"/>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70524" indent="-296354">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421" indent="-237084">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59590" indent="-237084">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3757" indent="-237084">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607926"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82094"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56262"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030430"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48337" fontAlgn="base">
              <a:spcBef>
                <a:spcPct val="0"/>
              </a:spcBef>
              <a:spcAft>
                <a:spcPct val="0"/>
              </a:spcAft>
              <a:defRPr/>
            </a:pPr>
            <a:fld id="{F1280431-E645-4C60-9288-21FB794032F2}" type="slidenum">
              <a:rPr lang="ja-JP" altLang="en-US">
                <a:solidFill>
                  <a:srgbClr val="000000"/>
                </a:solidFill>
                <a:latin typeface="Calibri" panose="020F0502020204030204" pitchFamily="34" charset="0"/>
                <a:ea typeface="ＭＳ Ｐゴシック" panose="020B0600070205080204" pitchFamily="50" charset="-128"/>
              </a:rPr>
              <a:pPr defTabSz="948337" fontAlgn="base">
                <a:spcBef>
                  <a:spcPct val="0"/>
                </a:spcBef>
                <a:spcAft>
                  <a:spcPct val="0"/>
                </a:spcAft>
                <a:defRPr/>
              </a:pPr>
              <a:t>60</a:t>
            </a:fld>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40792687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EB516-A4A0-16D2-1347-3C66C35589C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9947CE2-DCD0-70A0-8654-C99C787A9F6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6B5AB0A-F000-6B01-5CC6-455E4CFE1DD3}"/>
              </a:ext>
            </a:extLst>
          </p:cNvPr>
          <p:cNvSpPr>
            <a:spLocks noGrp="1"/>
          </p:cNvSpPr>
          <p:nvPr>
            <p:ph type="body" idx="1"/>
          </p:nvPr>
        </p:nvSpPr>
        <p:spPr>
          <a:xfrm>
            <a:off x="116114" y="5057379"/>
            <a:ext cx="6458857" cy="4808933"/>
          </a:xfrm>
        </p:spPr>
        <p:txBody>
          <a:bodyPr/>
          <a:lstStyle/>
          <a:p>
            <a:endParaRPr kumimoji="1" lang="en-US" altLang="ja-JP" sz="200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67428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8DA4F22A-5371-C85A-8320-4BCFF6317BBD}"/>
              </a:ext>
            </a:extLst>
          </p:cNvPr>
          <p:cNvSpPr>
            <a:spLocks noGrp="1" noRot="1" noChangeAspect="1" noChangeArrowheads="1" noTextEdit="1"/>
          </p:cNvSpPr>
          <p:nvPr>
            <p:ph type="sldImg"/>
          </p:nvPr>
        </p:nvSpPr>
        <p:spPr>
          <a:ln/>
        </p:spPr>
      </p:sp>
      <p:sp>
        <p:nvSpPr>
          <p:cNvPr id="20483" name="ノート プレースホルダー 2">
            <a:extLst>
              <a:ext uri="{FF2B5EF4-FFF2-40B4-BE49-F238E27FC236}">
                <a16:creationId xmlns:a16="http://schemas.microsoft.com/office/drawing/2014/main" id="{A7FC91C6-F0A2-B037-236C-0AF1FA5F9DA1}"/>
              </a:ext>
            </a:extLst>
          </p:cNvPr>
          <p:cNvSpPr>
            <a:spLocks noGrp="1"/>
          </p:cNvSpPr>
          <p:nvPr>
            <p:ph type="body" idx="1"/>
          </p:nvPr>
        </p:nvSpPr>
        <p:spPr>
          <a:xfrm>
            <a:off x="69448" y="5668403"/>
            <a:ext cx="6849613" cy="53729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90570"/>
            <a:endParaRPr lang="en-US" altLang="ja-JP" sz="130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0484" name="スライド番号プレースホルダー 1">
            <a:extLst>
              <a:ext uri="{FF2B5EF4-FFF2-40B4-BE49-F238E27FC236}">
                <a16:creationId xmlns:a16="http://schemas.microsoft.com/office/drawing/2014/main" id="{4AB4EC68-7860-B7C9-2195-0A07BC08F22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765284" indent="-290636">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179741" indent="-230445">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654389" indent="-230445">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129037" indent="-230445">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624321" indent="-230445"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119606" indent="-230445"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614891" indent="-230445"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4110176" indent="-230445"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990570" fontAlgn="base">
              <a:spcBef>
                <a:spcPct val="0"/>
              </a:spcBef>
              <a:spcAft>
                <a:spcPct val="0"/>
              </a:spcAft>
              <a:defRPr/>
            </a:pPr>
            <a:fld id="{7384BB4D-5FC0-4FC7-B7C0-75ABE688052B}" type="slidenum">
              <a:rPr lang="ja-JP" altLang="en-US">
                <a:solidFill>
                  <a:srgbClr val="000000"/>
                </a:solidFill>
                <a:ea typeface="ＭＳ Ｐゴシック" panose="020B0600070205080204" pitchFamily="50" charset="-128"/>
              </a:rPr>
              <a:pPr defTabSz="990570" fontAlgn="base">
                <a:spcBef>
                  <a:spcPct val="0"/>
                </a:spcBef>
                <a:spcAft>
                  <a:spcPct val="0"/>
                </a:spcAft>
                <a:defRPr/>
              </a:pPr>
              <a:t>6</a:t>
            </a:fld>
            <a:endParaRPr lang="ja-JP" altLang="en-US">
              <a:solidFill>
                <a:srgbClr val="000000"/>
              </a:solidFill>
              <a:ea typeface="ＭＳ Ｐゴシック" panose="020B0600070205080204" pitchFamily="50"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5675" y="66675"/>
            <a:ext cx="8639175" cy="4860925"/>
          </a:xfrm>
        </p:spPr>
      </p:sp>
      <p:sp>
        <p:nvSpPr>
          <p:cNvPr id="3" name="ノート プレースホルダー 2"/>
          <p:cNvSpPr>
            <a:spLocks noGrp="1"/>
          </p:cNvSpPr>
          <p:nvPr>
            <p:ph type="body" idx="1"/>
          </p:nvPr>
        </p:nvSpPr>
        <p:spPr>
          <a:xfrm>
            <a:off x="123824" y="5019398"/>
            <a:ext cx="6480175" cy="3884861"/>
          </a:xfrm>
        </p:spPr>
        <p:txBody>
          <a:bodyPr/>
          <a:lstStyle/>
          <a:p>
            <a:endParaRPr kumimoji="1" lang="ja-JP" altLang="en-US" sz="240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0263080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3450" y="69850"/>
            <a:ext cx="8961438" cy="5040313"/>
          </a:xfrm>
        </p:spPr>
      </p:sp>
      <p:sp>
        <p:nvSpPr>
          <p:cNvPr id="3" name="ノート プレースホルダー 2"/>
          <p:cNvSpPr>
            <a:spLocks noGrp="1"/>
          </p:cNvSpPr>
          <p:nvPr>
            <p:ph type="body" idx="1"/>
          </p:nvPr>
        </p:nvSpPr>
        <p:spPr>
          <a:xfrm>
            <a:off x="130566" y="5205960"/>
            <a:ext cx="6832972" cy="4029254"/>
          </a:xfrm>
        </p:spPr>
        <p:txBody>
          <a:bodyPr/>
          <a:lstStyle/>
          <a:p>
            <a:endParaRPr lang="ja-JP" altLang="en-US" sz="250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3500319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B127AAC-287D-4558-97EF-7978B707B413}" type="slidenum">
              <a:rPr kumimoji="1" lang="ja-JP" altLang="en-US" smtClean="0"/>
              <a:t>64</a:t>
            </a:fld>
            <a:endParaRPr kumimoji="1" lang="ja-JP" altLang="en-US"/>
          </a:p>
        </p:txBody>
      </p:sp>
    </p:spTree>
    <p:extLst>
      <p:ext uri="{BB962C8B-B14F-4D97-AF65-F5344CB8AC3E}">
        <p14:creationId xmlns:p14="http://schemas.microsoft.com/office/powerpoint/2010/main" val="33764649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B127AAC-287D-4558-97EF-7978B707B413}" type="slidenum">
              <a:rPr kumimoji="1" lang="ja-JP" altLang="en-US" smtClean="0"/>
              <a:t>65</a:t>
            </a:fld>
            <a:endParaRPr kumimoji="1" lang="ja-JP" altLang="en-US"/>
          </a:p>
        </p:txBody>
      </p:sp>
    </p:spTree>
    <p:extLst>
      <p:ext uri="{BB962C8B-B14F-4D97-AF65-F5344CB8AC3E}">
        <p14:creationId xmlns:p14="http://schemas.microsoft.com/office/powerpoint/2010/main" val="17958734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28559" y="5213903"/>
            <a:ext cx="6787843" cy="4979606"/>
          </a:xfrm>
        </p:spPr>
        <p:txBody>
          <a:bodyPr/>
          <a:lstStyle/>
          <a:p>
            <a:pPr algn="just"/>
            <a:endParaRPr lang="en-US" altLang="ja-JP" sz="2100" kern="100">
              <a:latin typeface="ＭＳ 明朝" panose="02020609040205080304" pitchFamily="17" charset="-128"/>
              <a:ea typeface="ＭＳ 明朝" panose="02020609040205080304" pitchFamily="17" charset="-128"/>
              <a:cs typeface="Times New Roman" panose="02020603050405020304" pitchFamily="18" charset="0"/>
            </a:endParaRPr>
          </a:p>
          <a:p>
            <a:pPr defTabSz="954725">
              <a:defRPr/>
            </a:pPr>
            <a:r>
              <a:rPr lang="en-US" altLang="ja-JP" sz="2100">
                <a:highlight>
                  <a:srgbClr val="FFFF00"/>
                </a:highlight>
                <a:latin typeface="ＭＳ 明朝" panose="02020609040205080304" pitchFamily="17" charset="-128"/>
                <a:ea typeface="ＭＳ 明朝" panose="02020609040205080304" pitchFamily="17" charset="-128"/>
              </a:rPr>
              <a:t>【</a:t>
            </a:r>
            <a:r>
              <a:rPr lang="ja-JP" altLang="en-US" sz="2100">
                <a:highlight>
                  <a:srgbClr val="FFFF00"/>
                </a:highlight>
                <a:latin typeface="ＭＳ 明朝" panose="02020609040205080304" pitchFamily="17" charset="-128"/>
                <a:ea typeface="ＭＳ 明朝" panose="02020609040205080304" pitchFamily="17" charset="-128"/>
              </a:rPr>
              <a:t>必要に応じて活用</a:t>
            </a:r>
            <a:r>
              <a:rPr lang="en-US" altLang="ja-JP" sz="2100">
                <a:highlight>
                  <a:srgbClr val="FFFF00"/>
                </a:highlight>
                <a:latin typeface="ＭＳ 明朝" panose="02020609040205080304" pitchFamily="17" charset="-128"/>
                <a:ea typeface="ＭＳ 明朝" panose="02020609040205080304" pitchFamily="17" charset="-128"/>
              </a:rPr>
              <a:t>】</a:t>
            </a:r>
          </a:p>
          <a:p>
            <a:endParaRPr lang="en-US" altLang="ja-JP" sz="2100">
              <a:highlight>
                <a:srgbClr val="FFFF00"/>
              </a:highlight>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5B127AAC-287D-4558-97EF-7978B707B413}" type="slidenum">
              <a:rPr kumimoji="1" lang="ja-JP" altLang="en-US" smtClean="0"/>
              <a:t>66</a:t>
            </a:fld>
            <a:endParaRPr kumimoji="1" lang="ja-JP" altLang="en-US"/>
          </a:p>
        </p:txBody>
      </p:sp>
    </p:spTree>
    <p:extLst>
      <p:ext uri="{BB962C8B-B14F-4D97-AF65-F5344CB8AC3E}">
        <p14:creationId xmlns:p14="http://schemas.microsoft.com/office/powerpoint/2010/main" val="17480695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5675" y="66675"/>
            <a:ext cx="8639175" cy="4860925"/>
          </a:xfrm>
        </p:spPr>
      </p:sp>
      <p:sp>
        <p:nvSpPr>
          <p:cNvPr id="3" name="ノート プレースホルダー 2"/>
          <p:cNvSpPr>
            <a:spLocks noGrp="1"/>
          </p:cNvSpPr>
          <p:nvPr>
            <p:ph type="body" idx="1"/>
          </p:nvPr>
        </p:nvSpPr>
        <p:spPr>
          <a:xfrm>
            <a:off x="123824" y="5019398"/>
            <a:ext cx="6480175" cy="3884861"/>
          </a:xfrm>
        </p:spPr>
        <p:txBody>
          <a:bodyPr/>
          <a:lstStyle/>
          <a:p>
            <a:endParaRPr kumimoji="1" lang="ja-JP" altLang="en-US" sz="240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6626484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また、本来の意義からすると、</a:t>
            </a:r>
            <a:endParaRPr kumimoji="1" lang="en-US" altLang="ja-JP"/>
          </a:p>
          <a:p>
            <a:r>
              <a:rPr kumimoji="1" lang="ja-JP" altLang="en-US"/>
              <a:t>「目指すべき産業の姿」のためには、足元の物価高騰対応はもちろんのこと、</a:t>
            </a:r>
            <a:endParaRPr kumimoji="1" lang="en-US" altLang="ja-JP"/>
          </a:p>
          <a:p>
            <a:r>
              <a:rPr kumimoji="1" lang="ja-JP" altLang="en-US"/>
              <a:t>提供する製品やサービスに対する、適正な価格・発注方法での取引を</a:t>
            </a:r>
            <a:endParaRPr kumimoji="1" lang="en-US" altLang="ja-JP"/>
          </a:p>
          <a:p>
            <a:r>
              <a:rPr kumimoji="1" lang="ja-JP" altLang="en-US"/>
              <a:t>「メーカーから</a:t>
            </a:r>
            <a:r>
              <a:rPr kumimoji="1" lang="en-US" altLang="ja-JP"/>
              <a:t>1</a:t>
            </a:r>
            <a:r>
              <a:rPr kumimoji="1" lang="ja-JP" altLang="en-US"/>
              <a:t>次仕入先」「</a:t>
            </a:r>
            <a:r>
              <a:rPr kumimoji="1" lang="en-US" altLang="ja-JP"/>
              <a:t>1</a:t>
            </a:r>
            <a:r>
              <a:rPr kumimoji="1" lang="ja-JP" altLang="en-US"/>
              <a:t>次から</a:t>
            </a:r>
            <a:r>
              <a:rPr kumimoji="1" lang="en-US" altLang="ja-JP"/>
              <a:t>2</a:t>
            </a:r>
            <a:r>
              <a:rPr kumimoji="1" lang="ja-JP" altLang="en-US"/>
              <a:t>次、</a:t>
            </a:r>
            <a:r>
              <a:rPr kumimoji="1" lang="en-US" altLang="ja-JP"/>
              <a:t>3</a:t>
            </a:r>
            <a:r>
              <a:rPr kumimoji="1" lang="ja-JP" altLang="en-US"/>
              <a:t>次</a:t>
            </a:r>
            <a:r>
              <a:rPr kumimoji="1" lang="en-US" altLang="ja-JP"/>
              <a:t>…</a:t>
            </a:r>
            <a:r>
              <a:rPr kumimoji="1" lang="ja-JP" altLang="en-US"/>
              <a:t>」とサプライチェーン全体で進めることが必要です。</a:t>
            </a:r>
            <a:endParaRPr kumimoji="1" lang="en-US" altLang="ja-JP"/>
          </a:p>
          <a:p>
            <a:endParaRPr kumimoji="1" lang="en-US" altLang="ja-JP"/>
          </a:p>
          <a:p>
            <a:r>
              <a:rPr kumimoji="1" lang="ja-JP" altLang="en-US"/>
              <a:t>そのことで、各企業の次なる成長・強い職場づくり　　　</a:t>
            </a:r>
            <a:endParaRPr kumimoji="1" lang="en-US" altLang="ja-JP"/>
          </a:p>
          <a:p>
            <a:r>
              <a:rPr kumimoji="1" lang="ja-JP" altLang="en-US"/>
              <a:t>「新製品の受注・開発」や「生産追従できる環境・リソ</a:t>
            </a:r>
            <a:r>
              <a:rPr kumimoji="1" lang="en-US" altLang="ja-JP"/>
              <a:t>―</a:t>
            </a:r>
            <a:r>
              <a:rPr kumimoji="1" lang="ja-JP" altLang="en-US"/>
              <a:t>セスの整備」なども加速し、</a:t>
            </a:r>
            <a:endParaRPr kumimoji="1" lang="en-US" altLang="ja-JP"/>
          </a:p>
          <a:p>
            <a:r>
              <a:rPr kumimoji="1" lang="ja-JP" altLang="en-US"/>
              <a:t>産業全体の競争力や魅力向上に</a:t>
            </a:r>
            <a:r>
              <a:rPr lang="ja-JP" altLang="en-US" sz="1300">
                <a:latin typeface="Meiryo UI" panose="020B0604030504040204" pitchFamily="50" charset="-128"/>
                <a:ea typeface="Meiryo UI" panose="020B0604030504040204" pitchFamily="50" charset="-128"/>
              </a:rPr>
              <a:t>つながると考えています。</a:t>
            </a:r>
          </a:p>
        </p:txBody>
      </p:sp>
      <p:sp>
        <p:nvSpPr>
          <p:cNvPr id="4" name="スライド番号プレースホルダー 3"/>
          <p:cNvSpPr>
            <a:spLocks noGrp="1"/>
          </p:cNvSpPr>
          <p:nvPr>
            <p:ph type="sldNum" sz="quarter" idx="5"/>
          </p:nvPr>
        </p:nvSpPr>
        <p:spPr/>
        <p:txBody>
          <a:bodyPr/>
          <a:lstStyle/>
          <a:p>
            <a:fld id="{2825C638-8D8E-432E-B70C-B0B2A0372396}" type="slidenum">
              <a:rPr kumimoji="1" lang="ja-JP" altLang="en-US" smtClean="0"/>
              <a:t>68</a:t>
            </a:fld>
            <a:endParaRPr kumimoji="1" lang="ja-JP" altLang="en-US"/>
          </a:p>
        </p:txBody>
      </p:sp>
    </p:spTree>
    <p:extLst>
      <p:ext uri="{BB962C8B-B14F-4D97-AF65-F5344CB8AC3E}">
        <p14:creationId xmlns:p14="http://schemas.microsoft.com/office/powerpoint/2010/main" val="36905149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28559" y="5213903"/>
            <a:ext cx="6787843" cy="4979606"/>
          </a:xfrm>
        </p:spPr>
        <p:txBody>
          <a:bodyPr/>
          <a:lstStyle/>
          <a:p>
            <a:pPr algn="just"/>
            <a:endParaRPr lang="en-US" altLang="ja-JP" sz="2100" kern="100">
              <a:latin typeface="ＭＳ 明朝" panose="02020609040205080304" pitchFamily="17" charset="-128"/>
              <a:ea typeface="ＭＳ 明朝" panose="02020609040205080304" pitchFamily="17" charset="-128"/>
              <a:cs typeface="Times New Roman" panose="02020603050405020304" pitchFamily="18" charset="0"/>
            </a:endParaRPr>
          </a:p>
          <a:p>
            <a:pPr defTabSz="954725">
              <a:defRPr/>
            </a:pPr>
            <a:r>
              <a:rPr lang="en-US" altLang="ja-JP" sz="2100">
                <a:highlight>
                  <a:srgbClr val="FFFF00"/>
                </a:highlight>
                <a:latin typeface="ＭＳ 明朝" panose="02020609040205080304" pitchFamily="17" charset="-128"/>
                <a:ea typeface="ＭＳ 明朝" panose="02020609040205080304" pitchFamily="17" charset="-128"/>
              </a:rPr>
              <a:t>【</a:t>
            </a:r>
            <a:r>
              <a:rPr lang="ja-JP" altLang="en-US" sz="2100">
                <a:highlight>
                  <a:srgbClr val="FFFF00"/>
                </a:highlight>
                <a:latin typeface="ＭＳ 明朝" panose="02020609040205080304" pitchFamily="17" charset="-128"/>
                <a:ea typeface="ＭＳ 明朝" panose="02020609040205080304" pitchFamily="17" charset="-128"/>
              </a:rPr>
              <a:t>必要に応じて活用</a:t>
            </a:r>
            <a:r>
              <a:rPr lang="en-US" altLang="ja-JP" sz="2100">
                <a:highlight>
                  <a:srgbClr val="FFFF00"/>
                </a:highlight>
                <a:latin typeface="ＭＳ 明朝" panose="02020609040205080304" pitchFamily="17" charset="-128"/>
                <a:ea typeface="ＭＳ 明朝" panose="02020609040205080304" pitchFamily="17" charset="-128"/>
              </a:rPr>
              <a:t>】</a:t>
            </a:r>
          </a:p>
          <a:p>
            <a:endParaRPr lang="en-US" altLang="ja-JP" sz="2100">
              <a:highlight>
                <a:srgbClr val="FFFF00"/>
              </a:highlight>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5B127AAC-287D-4558-97EF-7978B707B413}" type="slidenum">
              <a:rPr kumimoji="1" lang="ja-JP" altLang="en-US" smtClean="0"/>
              <a:t>69</a:t>
            </a:fld>
            <a:endParaRPr kumimoji="1" lang="ja-JP" altLang="en-US"/>
          </a:p>
        </p:txBody>
      </p:sp>
    </p:spTree>
    <p:extLst>
      <p:ext uri="{BB962C8B-B14F-4D97-AF65-F5344CB8AC3E}">
        <p14:creationId xmlns:p14="http://schemas.microsoft.com/office/powerpoint/2010/main" val="12692658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xfrm>
            <a:off x="-962025" y="88900"/>
            <a:ext cx="8658225" cy="4870450"/>
          </a:xfrm>
          <a:ln/>
        </p:spPr>
      </p:sp>
      <p:sp>
        <p:nvSpPr>
          <p:cNvPr id="56323"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algn="l" defTabSz="914400" rtl="0" eaLnBrk="1" latinLnBrk="0" hangingPunct="1">
              <a:spcBef>
                <a:spcPct val="0"/>
              </a:spcBef>
            </a:pPr>
            <a:endParaRPr kumimoji="1" lang="en-US" altLang="ja-JP" sz="1200" b="0" kern="1200">
              <a:solidFill>
                <a:schemeClr val="tx1"/>
              </a:solidFill>
              <a:highlight>
                <a:srgbClr val="FFFF00"/>
              </a:highlight>
              <a:latin typeface="ＭＳ 明朝" panose="02020609040205080304" pitchFamily="17" charset="-128"/>
              <a:ea typeface="ＭＳ 明朝" panose="02020609040205080304" pitchFamily="17" charset="-128"/>
              <a:cs typeface="Meiryo UI" panose="020B0604030504040204" pitchFamily="50" charset="-128"/>
            </a:endParaRPr>
          </a:p>
        </p:txBody>
      </p:sp>
      <p:sp>
        <p:nvSpPr>
          <p:cNvPr id="56324" name="スライド番号プレースホルダー 1"/>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70524" indent="-296354">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421" indent="-237084">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59590" indent="-237084">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3757" indent="-237084">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607926"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82094"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56262"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030430" indent="-23708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48337" fontAlgn="base">
              <a:spcBef>
                <a:spcPct val="0"/>
              </a:spcBef>
              <a:spcAft>
                <a:spcPct val="0"/>
              </a:spcAft>
              <a:defRPr/>
            </a:pPr>
            <a:fld id="{F1280431-E645-4C60-9288-21FB794032F2}" type="slidenum">
              <a:rPr lang="ja-JP" altLang="en-US">
                <a:solidFill>
                  <a:srgbClr val="000000"/>
                </a:solidFill>
                <a:latin typeface="Calibri" panose="020F0502020204030204" pitchFamily="34" charset="0"/>
                <a:ea typeface="ＭＳ Ｐゴシック" panose="020B0600070205080204" pitchFamily="50" charset="-128"/>
              </a:rPr>
              <a:pPr defTabSz="948337" fontAlgn="base">
                <a:spcBef>
                  <a:spcPct val="0"/>
                </a:spcBef>
                <a:spcAft>
                  <a:spcPct val="0"/>
                </a:spcAft>
                <a:defRPr/>
              </a:pPr>
              <a:t>71</a:t>
            </a:fld>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20380703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ノート プレースホルダー 2"/>
          <p:cNvSpPr>
            <a:spLocks noGrp="1"/>
          </p:cNvSpPr>
          <p:nvPr>
            <p:ph type="body" idx="1"/>
          </p:nvPr>
        </p:nvSpPr>
        <p:spPr>
          <a:xfrm>
            <a:off x="119748" y="5425804"/>
            <a:ext cx="6322637" cy="5180414"/>
          </a:xfrm>
        </p:spPr>
        <p:txBody>
          <a:bodyPr/>
          <a:lstStyle/>
          <a:p>
            <a:pPr algn="just" defTabSz="875607"/>
            <a:endParaRPr lang="ja-JP" altLang="ja-JP" sz="11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スライド イメージ プレースホルダー 2">
            <a:extLst>
              <a:ext uri="{FF2B5EF4-FFF2-40B4-BE49-F238E27FC236}">
                <a16:creationId xmlns:a16="http://schemas.microsoft.com/office/drawing/2014/main" id="{9FD71B2D-FC65-40FC-9B09-5F37C21DA98C}"/>
              </a:ext>
            </a:extLst>
          </p:cNvPr>
          <p:cNvSpPr>
            <a:spLocks noGrp="1" noRot="1" noChangeAspect="1"/>
          </p:cNvSpPr>
          <p:nvPr>
            <p:ph type="sldImg"/>
          </p:nvPr>
        </p:nvSpPr>
        <p:spPr>
          <a:xfrm>
            <a:off x="-1363663" y="96838"/>
            <a:ext cx="9340851" cy="5254625"/>
          </a:xfrm>
        </p:spPr>
      </p:sp>
    </p:spTree>
    <p:extLst>
      <p:ext uri="{BB962C8B-B14F-4D97-AF65-F5344CB8AC3E}">
        <p14:creationId xmlns:p14="http://schemas.microsoft.com/office/powerpoint/2010/main" val="2516666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F656F-C5F6-9A4A-5F1F-EDC44701C7B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77E1EAE-46DC-756F-0BB0-AB1F64C95D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C3C215A-E5CA-7D55-9DDC-64F5965BE20A}"/>
              </a:ext>
            </a:extLst>
          </p:cNvPr>
          <p:cNvSpPr>
            <a:spLocks noGrp="1"/>
          </p:cNvSpPr>
          <p:nvPr>
            <p:ph type="body" idx="1"/>
          </p:nvPr>
        </p:nvSpPr>
        <p:spPr>
          <a:xfrm>
            <a:off x="110119" y="4876144"/>
            <a:ext cx="6125376" cy="4636599"/>
          </a:xfrm>
        </p:spPr>
        <p:txBody>
          <a:bodyPr/>
          <a:lstStyle/>
          <a:p>
            <a:endParaRPr lang="en-US" altLang="ja-JP" sz="19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055941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 1">
            <a:extLst>
              <a:ext uri="{FF2B5EF4-FFF2-40B4-BE49-F238E27FC236}">
                <a16:creationId xmlns:a16="http://schemas.microsoft.com/office/drawing/2014/main" id="{4F238D85-79B6-4364-8DAE-74FE1D1ECC8A}"/>
              </a:ext>
            </a:extLst>
          </p:cNvPr>
          <p:cNvSpPr>
            <a:spLocks noGrp="1" noRot="1" noChangeAspect="1" noChangeArrowheads="1" noTextEdit="1"/>
          </p:cNvSpPr>
          <p:nvPr>
            <p:ph type="sldImg"/>
          </p:nvPr>
        </p:nvSpPr>
        <p:spPr>
          <a:ln/>
        </p:spPr>
      </p:sp>
      <p:sp>
        <p:nvSpPr>
          <p:cNvPr id="80899" name="ノート プレースホルダ 2">
            <a:extLst>
              <a:ext uri="{FF2B5EF4-FFF2-40B4-BE49-F238E27FC236}">
                <a16:creationId xmlns:a16="http://schemas.microsoft.com/office/drawing/2014/main" id="{A736C8A4-93FC-4A1A-8766-9C2B997BB14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a:latin typeface="Meiryo UI" panose="020B0604030504040204" pitchFamily="50" charset="-128"/>
              <a:ea typeface="Meiryo UI" panose="020B0604030504040204" pitchFamily="50" charset="-128"/>
            </a:endParaRPr>
          </a:p>
        </p:txBody>
      </p:sp>
      <p:sp>
        <p:nvSpPr>
          <p:cNvPr id="80900" name="スライド番号プレースホルダー 1">
            <a:extLst>
              <a:ext uri="{FF2B5EF4-FFF2-40B4-BE49-F238E27FC236}">
                <a16:creationId xmlns:a16="http://schemas.microsoft.com/office/drawing/2014/main" id="{0F3965E8-0738-41B5-B811-592CC37B1DE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811182" indent="-311070">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247708" indent="-249198">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746105" indent="-249198">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246221" indent="-249198">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741179" indent="-249198"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236139" indent="-249198"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731096" indent="-249198"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4226055" indent="-249198"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990410" fontAlgn="base">
              <a:spcBef>
                <a:spcPct val="0"/>
              </a:spcBef>
              <a:spcAft>
                <a:spcPct val="0"/>
              </a:spcAft>
              <a:defRPr/>
            </a:pPr>
            <a:fld id="{E3C06CB3-E877-44E8-BC6C-77242423045B}" type="slidenum">
              <a:rPr lang="ja-JP" altLang="en-US">
                <a:solidFill>
                  <a:srgbClr val="000000"/>
                </a:solidFill>
                <a:latin typeface="Calibri" panose="020F0502020204030204" pitchFamily="34" charset="0"/>
                <a:ea typeface="ＭＳ Ｐゴシック" panose="020B0600070205080204" pitchFamily="50" charset="-128"/>
              </a:rPr>
              <a:pPr defTabSz="990410" fontAlgn="base">
                <a:spcBef>
                  <a:spcPct val="0"/>
                </a:spcBef>
                <a:spcAft>
                  <a:spcPct val="0"/>
                </a:spcAft>
                <a:defRPr/>
              </a:pPr>
              <a:t>73</a:t>
            </a:fld>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893131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xfrm>
            <a:off x="-1357313" y="100013"/>
            <a:ext cx="9688513" cy="5449887"/>
          </a:xfrm>
          <a:ln/>
        </p:spPr>
      </p:sp>
      <p:sp>
        <p:nvSpPr>
          <p:cNvPr id="56323"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90570">
              <a:spcBef>
                <a:spcPct val="0"/>
              </a:spcBef>
            </a:pPr>
            <a:endParaRPr lang="en-US" altLang="ja-JP" sz="1300">
              <a:highlight>
                <a:srgbClr val="FFFF00"/>
              </a:highlight>
              <a:latin typeface="ＭＳ 明朝" panose="02020609040205080304" pitchFamily="17" charset="-128"/>
              <a:ea typeface="ＭＳ 明朝" panose="02020609040205080304" pitchFamily="17" charset="-128"/>
              <a:cs typeface="Meiryo UI" panose="020B0604030504040204" pitchFamily="50" charset="-128"/>
            </a:endParaRPr>
          </a:p>
        </p:txBody>
      </p:sp>
      <p:sp>
        <p:nvSpPr>
          <p:cNvPr id="56324" name="スライド番号プレースホルダー 1"/>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834709" indent="-321040">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284167" indent="-256833">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797834" indent="-256833">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311499" indent="-256833">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825166" indent="-256833"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338832" indent="-256833"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852499" indent="-256833"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4366165" indent="-256833"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1027333" fontAlgn="base">
              <a:spcBef>
                <a:spcPct val="0"/>
              </a:spcBef>
              <a:spcAft>
                <a:spcPct val="0"/>
              </a:spcAft>
              <a:defRPr/>
            </a:pPr>
            <a:fld id="{F1280431-E645-4C60-9288-21FB794032F2}" type="slidenum">
              <a:rPr lang="ja-JP" altLang="en-US">
                <a:solidFill>
                  <a:srgbClr val="000000"/>
                </a:solidFill>
                <a:latin typeface="Calibri" panose="020F0502020204030204" pitchFamily="34" charset="0"/>
                <a:ea typeface="ＭＳ Ｐゴシック" panose="020B0600070205080204" pitchFamily="50" charset="-128"/>
              </a:rPr>
              <a:pPr defTabSz="1027333" fontAlgn="base">
                <a:spcBef>
                  <a:spcPct val="0"/>
                </a:spcBef>
                <a:spcAft>
                  <a:spcPct val="0"/>
                </a:spcAft>
                <a:defRPr/>
              </a:pPr>
              <a:t>8</a:t>
            </a:fld>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4080731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0963" y="74613"/>
            <a:ext cx="9671051" cy="5440362"/>
          </a:xfrm>
        </p:spPr>
      </p:sp>
      <p:sp>
        <p:nvSpPr>
          <p:cNvPr id="3" name="ノート プレースホルダー 2"/>
          <p:cNvSpPr>
            <a:spLocks noGrp="1"/>
          </p:cNvSpPr>
          <p:nvPr>
            <p:ph type="body" idx="1"/>
          </p:nvPr>
        </p:nvSpPr>
        <p:spPr>
          <a:xfrm>
            <a:off x="128239" y="5617195"/>
            <a:ext cx="6711181" cy="4347537"/>
          </a:xfrm>
        </p:spPr>
        <p:txBody>
          <a:bodyPr/>
          <a:lstStyle/>
          <a:p>
            <a:pPr defTabSz="990570"/>
            <a:endParaRPr lang="ja-JP" altLang="en-US" sz="1300">
              <a:highlight>
                <a:srgbClr val="FFFF00"/>
              </a:highlight>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438623B6-4109-47AE-A23F-FF80D0C16A82}" type="slidenum">
              <a:rPr kumimoji="1" lang="ja-JP" altLang="en-US" smtClean="0"/>
              <a:t>9</a:t>
            </a:fld>
            <a:endParaRPr kumimoji="1" lang="ja-JP" altLang="en-US"/>
          </a:p>
        </p:txBody>
      </p:sp>
    </p:spTree>
    <p:extLst>
      <p:ext uri="{BB962C8B-B14F-4D97-AF65-F5344CB8AC3E}">
        <p14:creationId xmlns:p14="http://schemas.microsoft.com/office/powerpoint/2010/main" val="20024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FBCC53-8C0C-82C9-F408-6EF5CB25586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8645BAC-298C-A30E-D691-1AB0B5456A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9F24A2A-C441-D493-6B98-C3FBEBAF2D80}"/>
              </a:ext>
            </a:extLst>
          </p:cNvPr>
          <p:cNvSpPr>
            <a:spLocks noGrp="1"/>
          </p:cNvSpPr>
          <p:nvPr>
            <p:ph type="dt" sz="half" idx="10"/>
          </p:nvPr>
        </p:nvSpPr>
        <p:spPr/>
        <p:txBody>
          <a:bodyPr/>
          <a:lstStyle/>
          <a:p>
            <a:fld id="{340955E4-A3DB-4C16-9E09-F96F6663F273}" type="datetimeFigureOut">
              <a:rPr kumimoji="1" lang="ja-JP" altLang="en-US" smtClean="0"/>
              <a:t>2025/6/2</a:t>
            </a:fld>
            <a:endParaRPr kumimoji="1" lang="ja-JP" altLang="en-US"/>
          </a:p>
        </p:txBody>
      </p:sp>
      <p:sp>
        <p:nvSpPr>
          <p:cNvPr id="5" name="フッター プレースホルダー 4">
            <a:extLst>
              <a:ext uri="{FF2B5EF4-FFF2-40B4-BE49-F238E27FC236}">
                <a16:creationId xmlns:a16="http://schemas.microsoft.com/office/drawing/2014/main" id="{151C9980-0465-DDEC-2610-43866B5399C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35A8F15-73B5-FB7C-6810-08991D75681D}"/>
              </a:ext>
            </a:extLst>
          </p:cNvPr>
          <p:cNvSpPr>
            <a:spLocks noGrp="1"/>
          </p:cNvSpPr>
          <p:nvPr>
            <p:ph type="sldNum" sz="quarter" idx="12"/>
          </p:nvPr>
        </p:nvSpPr>
        <p:spPr/>
        <p:txBody>
          <a:bodyPr/>
          <a:lstStyle/>
          <a:p>
            <a:fld id="{2D1BE442-43BD-41DD-A348-DC9175AC930A}" type="slidenum">
              <a:rPr kumimoji="1" lang="ja-JP" altLang="en-US" smtClean="0"/>
              <a:t>‹#›</a:t>
            </a:fld>
            <a:endParaRPr kumimoji="1" lang="ja-JP" altLang="en-US"/>
          </a:p>
        </p:txBody>
      </p:sp>
    </p:spTree>
    <p:extLst>
      <p:ext uri="{BB962C8B-B14F-4D97-AF65-F5344CB8AC3E}">
        <p14:creationId xmlns:p14="http://schemas.microsoft.com/office/powerpoint/2010/main" val="1872574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F06915-FDBD-054B-7D6B-52756A4AFAF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11FBEC8-5EE1-405D-BA0C-249C6E8B2BA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203C8FC-0375-95DE-E6D1-A708A6D46AE9}"/>
              </a:ext>
            </a:extLst>
          </p:cNvPr>
          <p:cNvSpPr>
            <a:spLocks noGrp="1"/>
          </p:cNvSpPr>
          <p:nvPr>
            <p:ph type="dt" sz="half" idx="10"/>
          </p:nvPr>
        </p:nvSpPr>
        <p:spPr/>
        <p:txBody>
          <a:bodyPr/>
          <a:lstStyle/>
          <a:p>
            <a:fld id="{340955E4-A3DB-4C16-9E09-F96F6663F273}" type="datetimeFigureOut">
              <a:rPr kumimoji="1" lang="ja-JP" altLang="en-US" smtClean="0"/>
              <a:t>2025/6/2</a:t>
            </a:fld>
            <a:endParaRPr kumimoji="1" lang="ja-JP" altLang="en-US"/>
          </a:p>
        </p:txBody>
      </p:sp>
      <p:sp>
        <p:nvSpPr>
          <p:cNvPr id="5" name="フッター プレースホルダー 4">
            <a:extLst>
              <a:ext uri="{FF2B5EF4-FFF2-40B4-BE49-F238E27FC236}">
                <a16:creationId xmlns:a16="http://schemas.microsoft.com/office/drawing/2014/main" id="{510C3F0E-73D5-6F84-B87B-50300248E7E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2C2DF4B-4A66-4FA5-D4E5-03498BC9291D}"/>
              </a:ext>
            </a:extLst>
          </p:cNvPr>
          <p:cNvSpPr>
            <a:spLocks noGrp="1"/>
          </p:cNvSpPr>
          <p:nvPr>
            <p:ph type="sldNum" sz="quarter" idx="12"/>
          </p:nvPr>
        </p:nvSpPr>
        <p:spPr/>
        <p:txBody>
          <a:bodyPr/>
          <a:lstStyle/>
          <a:p>
            <a:fld id="{2D1BE442-43BD-41DD-A348-DC9175AC930A}" type="slidenum">
              <a:rPr kumimoji="1" lang="ja-JP" altLang="en-US" smtClean="0"/>
              <a:t>‹#›</a:t>
            </a:fld>
            <a:endParaRPr kumimoji="1" lang="ja-JP" altLang="en-US"/>
          </a:p>
        </p:txBody>
      </p:sp>
    </p:spTree>
    <p:extLst>
      <p:ext uri="{BB962C8B-B14F-4D97-AF65-F5344CB8AC3E}">
        <p14:creationId xmlns:p14="http://schemas.microsoft.com/office/powerpoint/2010/main" val="26365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4616EA7-3230-B9B7-E745-570F891211D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2E63B06-75D7-AED7-1D3E-7C7F19ADA23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6909C7-B3C7-A289-F913-EEAC35873EE6}"/>
              </a:ext>
            </a:extLst>
          </p:cNvPr>
          <p:cNvSpPr>
            <a:spLocks noGrp="1"/>
          </p:cNvSpPr>
          <p:nvPr>
            <p:ph type="dt" sz="half" idx="10"/>
          </p:nvPr>
        </p:nvSpPr>
        <p:spPr/>
        <p:txBody>
          <a:bodyPr/>
          <a:lstStyle/>
          <a:p>
            <a:fld id="{340955E4-A3DB-4C16-9E09-F96F6663F273}" type="datetimeFigureOut">
              <a:rPr kumimoji="1" lang="ja-JP" altLang="en-US" smtClean="0"/>
              <a:t>2025/6/2</a:t>
            </a:fld>
            <a:endParaRPr kumimoji="1" lang="ja-JP" altLang="en-US"/>
          </a:p>
        </p:txBody>
      </p:sp>
      <p:sp>
        <p:nvSpPr>
          <p:cNvPr id="5" name="フッター プレースホルダー 4">
            <a:extLst>
              <a:ext uri="{FF2B5EF4-FFF2-40B4-BE49-F238E27FC236}">
                <a16:creationId xmlns:a16="http://schemas.microsoft.com/office/drawing/2014/main" id="{C4BB0040-193C-2034-D31E-5EEF840FC5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3CD2C6B-B744-7071-331B-97D83EAB6864}"/>
              </a:ext>
            </a:extLst>
          </p:cNvPr>
          <p:cNvSpPr>
            <a:spLocks noGrp="1"/>
          </p:cNvSpPr>
          <p:nvPr>
            <p:ph type="sldNum" sz="quarter" idx="12"/>
          </p:nvPr>
        </p:nvSpPr>
        <p:spPr/>
        <p:txBody>
          <a:bodyPr/>
          <a:lstStyle/>
          <a:p>
            <a:fld id="{2D1BE442-43BD-41DD-A348-DC9175AC930A}" type="slidenum">
              <a:rPr kumimoji="1" lang="ja-JP" altLang="en-US" smtClean="0"/>
              <a:t>‹#›</a:t>
            </a:fld>
            <a:endParaRPr kumimoji="1" lang="ja-JP" altLang="en-US"/>
          </a:p>
        </p:txBody>
      </p:sp>
    </p:spTree>
    <p:extLst>
      <p:ext uri="{BB962C8B-B14F-4D97-AF65-F5344CB8AC3E}">
        <p14:creationId xmlns:p14="http://schemas.microsoft.com/office/powerpoint/2010/main" val="3857195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Tree>
    <p:extLst>
      <p:ext uri="{BB962C8B-B14F-4D97-AF65-F5344CB8AC3E}">
        <p14:creationId xmlns:p14="http://schemas.microsoft.com/office/powerpoint/2010/main" val="96653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タイトル スライド">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Tree>
    <p:extLst>
      <p:ext uri="{BB962C8B-B14F-4D97-AF65-F5344CB8AC3E}">
        <p14:creationId xmlns:p14="http://schemas.microsoft.com/office/powerpoint/2010/main" val="2622899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AF2A535B-3FCA-42B5-8594-C1204BA8B96A}"/>
              </a:ext>
            </a:extLst>
          </p:cNvPr>
          <p:cNvSpPr>
            <a:spLocks noGrp="1"/>
          </p:cNvSpPr>
          <p:nvPr>
            <p:ph type="sldNum" sz="quarter" idx="12"/>
          </p:nvPr>
        </p:nvSpPr>
        <p:spPr>
          <a:xfrm>
            <a:off x="9333808" y="6349479"/>
            <a:ext cx="2844800" cy="365125"/>
          </a:xfrm>
        </p:spPr>
        <p:txBody>
          <a:bodyPr/>
          <a:lstStyle/>
          <a:p>
            <a:pPr>
              <a:defRPr/>
            </a:pPr>
            <a:fld id="{BA6819FA-6851-43BE-9EAD-575F8FC9C194}" type="slidenum">
              <a:rPr lang="ja-JP" altLang="en-US" smtClean="0"/>
              <a:pPr>
                <a:defRPr/>
              </a:pPr>
              <a:t>‹#›</a:t>
            </a:fld>
            <a:endParaRPr lang="ja-JP" altLang="en-US"/>
          </a:p>
        </p:txBody>
      </p:sp>
    </p:spTree>
    <p:extLst>
      <p:ext uri="{BB962C8B-B14F-4D97-AF65-F5344CB8AC3E}">
        <p14:creationId xmlns:p14="http://schemas.microsoft.com/office/powerpoint/2010/main" val="1088474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92100"/>
            <a:ext cx="10972800" cy="57277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ー 3">
            <a:extLst>
              <a:ext uri="{FF2B5EF4-FFF2-40B4-BE49-F238E27FC236}">
                <a16:creationId xmlns:a16="http://schemas.microsoft.com/office/drawing/2014/main" id="{7879E8FE-04C7-4803-A745-97FF80ABAAF9}"/>
              </a:ext>
            </a:extLst>
          </p:cNvPr>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a:extLst>
              <a:ext uri="{FF2B5EF4-FFF2-40B4-BE49-F238E27FC236}">
                <a16:creationId xmlns:a16="http://schemas.microsoft.com/office/drawing/2014/main" id="{37876896-5D4F-4911-920D-F03160CFE5F1}"/>
              </a:ext>
            </a:extLst>
          </p:cNvPr>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a:extLst>
              <a:ext uri="{FF2B5EF4-FFF2-40B4-BE49-F238E27FC236}">
                <a16:creationId xmlns:a16="http://schemas.microsoft.com/office/drawing/2014/main" id="{8089F929-42DC-4515-A06A-DA494607B916}"/>
              </a:ext>
            </a:extLst>
          </p:cNvPr>
          <p:cNvSpPr>
            <a:spLocks noGrp="1"/>
          </p:cNvSpPr>
          <p:nvPr>
            <p:ph type="sldNum" sz="quarter" idx="12"/>
          </p:nvPr>
        </p:nvSpPr>
        <p:spPr/>
        <p:txBody>
          <a:bodyPr/>
          <a:lstStyle>
            <a:lvl1pPr>
              <a:defRPr/>
            </a:lvl1pPr>
          </a:lstStyle>
          <a:p>
            <a:pPr>
              <a:defRPr/>
            </a:pPr>
            <a:fld id="{90A1DB0F-9289-49B4-9D39-CAF4243B4E2B}" type="slidenum">
              <a:rPr lang="en-US" altLang="ja-JP"/>
              <a:pPr>
                <a:defRPr/>
              </a:pPr>
              <a:t>‹#›</a:t>
            </a:fld>
            <a:endParaRPr lang="en-US" altLang="ja-JP"/>
          </a:p>
        </p:txBody>
      </p:sp>
    </p:spTree>
    <p:extLst>
      <p:ext uri="{BB962C8B-B14F-4D97-AF65-F5344CB8AC3E}">
        <p14:creationId xmlns:p14="http://schemas.microsoft.com/office/powerpoint/2010/main" val="59124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4BD084-92D2-CC18-7D7E-B9FFC7319E3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A0C7844-1B35-6133-6B50-4F6278FC683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A0CB1A3-F1B8-974C-7655-1544A9F09A62}"/>
              </a:ext>
            </a:extLst>
          </p:cNvPr>
          <p:cNvSpPr>
            <a:spLocks noGrp="1"/>
          </p:cNvSpPr>
          <p:nvPr>
            <p:ph type="dt" sz="half" idx="10"/>
          </p:nvPr>
        </p:nvSpPr>
        <p:spPr/>
        <p:txBody>
          <a:bodyPr/>
          <a:lstStyle/>
          <a:p>
            <a:fld id="{340955E4-A3DB-4C16-9E09-F96F6663F273}" type="datetimeFigureOut">
              <a:rPr kumimoji="1" lang="ja-JP" altLang="en-US" smtClean="0"/>
              <a:t>2025/6/2</a:t>
            </a:fld>
            <a:endParaRPr kumimoji="1" lang="ja-JP" altLang="en-US"/>
          </a:p>
        </p:txBody>
      </p:sp>
      <p:sp>
        <p:nvSpPr>
          <p:cNvPr id="5" name="フッター プレースホルダー 4">
            <a:extLst>
              <a:ext uri="{FF2B5EF4-FFF2-40B4-BE49-F238E27FC236}">
                <a16:creationId xmlns:a16="http://schemas.microsoft.com/office/drawing/2014/main" id="{2DBF77BE-3CA4-D855-8270-CC4C12ED980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BF2C75A-1676-13FE-7A12-412164980C28}"/>
              </a:ext>
            </a:extLst>
          </p:cNvPr>
          <p:cNvSpPr>
            <a:spLocks noGrp="1"/>
          </p:cNvSpPr>
          <p:nvPr>
            <p:ph type="sldNum" sz="quarter" idx="12"/>
          </p:nvPr>
        </p:nvSpPr>
        <p:spPr/>
        <p:txBody>
          <a:bodyPr/>
          <a:lstStyle/>
          <a:p>
            <a:fld id="{2D1BE442-43BD-41DD-A348-DC9175AC930A}" type="slidenum">
              <a:rPr kumimoji="1" lang="ja-JP" altLang="en-US" smtClean="0"/>
              <a:t>‹#›</a:t>
            </a:fld>
            <a:endParaRPr kumimoji="1" lang="ja-JP" altLang="en-US"/>
          </a:p>
        </p:txBody>
      </p:sp>
    </p:spTree>
    <p:extLst>
      <p:ext uri="{BB962C8B-B14F-4D97-AF65-F5344CB8AC3E}">
        <p14:creationId xmlns:p14="http://schemas.microsoft.com/office/powerpoint/2010/main" val="9648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BBD22D-6552-D364-35BD-F7A07FBEC2B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D6D7794-95F7-6C6C-B077-77F3310599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C4ED7FF-AEC6-9239-049D-17A691BA6C86}"/>
              </a:ext>
            </a:extLst>
          </p:cNvPr>
          <p:cNvSpPr>
            <a:spLocks noGrp="1"/>
          </p:cNvSpPr>
          <p:nvPr>
            <p:ph type="dt" sz="half" idx="10"/>
          </p:nvPr>
        </p:nvSpPr>
        <p:spPr/>
        <p:txBody>
          <a:bodyPr/>
          <a:lstStyle/>
          <a:p>
            <a:fld id="{340955E4-A3DB-4C16-9E09-F96F6663F273}" type="datetimeFigureOut">
              <a:rPr kumimoji="1" lang="ja-JP" altLang="en-US" smtClean="0"/>
              <a:t>2025/6/2</a:t>
            </a:fld>
            <a:endParaRPr kumimoji="1" lang="ja-JP" altLang="en-US"/>
          </a:p>
        </p:txBody>
      </p:sp>
      <p:sp>
        <p:nvSpPr>
          <p:cNvPr id="5" name="フッター プレースホルダー 4">
            <a:extLst>
              <a:ext uri="{FF2B5EF4-FFF2-40B4-BE49-F238E27FC236}">
                <a16:creationId xmlns:a16="http://schemas.microsoft.com/office/drawing/2014/main" id="{808DBF3B-36CA-8B3C-E742-AB1AE1F585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8ACF9F-8F83-E094-F6B3-552F9094B55A}"/>
              </a:ext>
            </a:extLst>
          </p:cNvPr>
          <p:cNvSpPr>
            <a:spLocks noGrp="1"/>
          </p:cNvSpPr>
          <p:nvPr>
            <p:ph type="sldNum" sz="quarter" idx="12"/>
          </p:nvPr>
        </p:nvSpPr>
        <p:spPr/>
        <p:txBody>
          <a:bodyPr/>
          <a:lstStyle/>
          <a:p>
            <a:fld id="{2D1BE442-43BD-41DD-A348-DC9175AC930A}" type="slidenum">
              <a:rPr kumimoji="1" lang="ja-JP" altLang="en-US" smtClean="0"/>
              <a:t>‹#›</a:t>
            </a:fld>
            <a:endParaRPr kumimoji="1" lang="ja-JP" altLang="en-US"/>
          </a:p>
        </p:txBody>
      </p:sp>
    </p:spTree>
    <p:extLst>
      <p:ext uri="{BB962C8B-B14F-4D97-AF65-F5344CB8AC3E}">
        <p14:creationId xmlns:p14="http://schemas.microsoft.com/office/powerpoint/2010/main" val="20331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7B7D70-CE21-2760-F385-40178B70E5D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98CF850-D4CB-E35D-7E59-4E7D3AC9769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B79267D-FFC7-63D5-349F-965563B3DC4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737C396-DF97-25B7-6141-6DB59524CC75}"/>
              </a:ext>
            </a:extLst>
          </p:cNvPr>
          <p:cNvSpPr>
            <a:spLocks noGrp="1"/>
          </p:cNvSpPr>
          <p:nvPr>
            <p:ph type="dt" sz="half" idx="10"/>
          </p:nvPr>
        </p:nvSpPr>
        <p:spPr/>
        <p:txBody>
          <a:bodyPr/>
          <a:lstStyle/>
          <a:p>
            <a:fld id="{340955E4-A3DB-4C16-9E09-F96F6663F273}" type="datetimeFigureOut">
              <a:rPr kumimoji="1" lang="ja-JP" altLang="en-US" smtClean="0"/>
              <a:t>2025/6/2</a:t>
            </a:fld>
            <a:endParaRPr kumimoji="1" lang="ja-JP" altLang="en-US"/>
          </a:p>
        </p:txBody>
      </p:sp>
      <p:sp>
        <p:nvSpPr>
          <p:cNvPr id="6" name="フッター プレースホルダー 5">
            <a:extLst>
              <a:ext uri="{FF2B5EF4-FFF2-40B4-BE49-F238E27FC236}">
                <a16:creationId xmlns:a16="http://schemas.microsoft.com/office/drawing/2014/main" id="{0C525A64-22F9-B9E5-7033-17E4F0E9A67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AB683F5-8C1E-B881-08DF-FE857931D4CB}"/>
              </a:ext>
            </a:extLst>
          </p:cNvPr>
          <p:cNvSpPr>
            <a:spLocks noGrp="1"/>
          </p:cNvSpPr>
          <p:nvPr>
            <p:ph type="sldNum" sz="quarter" idx="12"/>
          </p:nvPr>
        </p:nvSpPr>
        <p:spPr/>
        <p:txBody>
          <a:bodyPr/>
          <a:lstStyle/>
          <a:p>
            <a:fld id="{2D1BE442-43BD-41DD-A348-DC9175AC930A}" type="slidenum">
              <a:rPr kumimoji="1" lang="ja-JP" altLang="en-US" smtClean="0"/>
              <a:t>‹#›</a:t>
            </a:fld>
            <a:endParaRPr kumimoji="1" lang="ja-JP" altLang="en-US"/>
          </a:p>
        </p:txBody>
      </p:sp>
    </p:spTree>
    <p:extLst>
      <p:ext uri="{BB962C8B-B14F-4D97-AF65-F5344CB8AC3E}">
        <p14:creationId xmlns:p14="http://schemas.microsoft.com/office/powerpoint/2010/main" val="895694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9375CF-6913-FAC2-29FE-90DE4216474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0FD516-BF8B-77E7-5A64-A2BBB348BE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E6CB279-43BE-04BB-5D93-F23F829AA58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AA31C76-40C0-4A44-96E5-B793039523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FF3182F-AB4C-EC09-A270-00BCBA9AE0E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FA64DD4-35E2-2975-1FE4-EF8C724944E3}"/>
              </a:ext>
            </a:extLst>
          </p:cNvPr>
          <p:cNvSpPr>
            <a:spLocks noGrp="1"/>
          </p:cNvSpPr>
          <p:nvPr>
            <p:ph type="dt" sz="half" idx="10"/>
          </p:nvPr>
        </p:nvSpPr>
        <p:spPr/>
        <p:txBody>
          <a:bodyPr/>
          <a:lstStyle/>
          <a:p>
            <a:fld id="{340955E4-A3DB-4C16-9E09-F96F6663F273}" type="datetimeFigureOut">
              <a:rPr kumimoji="1" lang="ja-JP" altLang="en-US" smtClean="0"/>
              <a:t>2025/6/2</a:t>
            </a:fld>
            <a:endParaRPr kumimoji="1" lang="ja-JP" altLang="en-US"/>
          </a:p>
        </p:txBody>
      </p:sp>
      <p:sp>
        <p:nvSpPr>
          <p:cNvPr id="8" name="フッター プレースホルダー 7">
            <a:extLst>
              <a:ext uri="{FF2B5EF4-FFF2-40B4-BE49-F238E27FC236}">
                <a16:creationId xmlns:a16="http://schemas.microsoft.com/office/drawing/2014/main" id="{5D8FD5AF-FD54-D262-775A-25FE32F677E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D73FA26-9295-7221-0426-27C45868BB46}"/>
              </a:ext>
            </a:extLst>
          </p:cNvPr>
          <p:cNvSpPr>
            <a:spLocks noGrp="1"/>
          </p:cNvSpPr>
          <p:nvPr>
            <p:ph type="sldNum" sz="quarter" idx="12"/>
          </p:nvPr>
        </p:nvSpPr>
        <p:spPr/>
        <p:txBody>
          <a:bodyPr/>
          <a:lstStyle/>
          <a:p>
            <a:fld id="{2D1BE442-43BD-41DD-A348-DC9175AC930A}" type="slidenum">
              <a:rPr kumimoji="1" lang="ja-JP" altLang="en-US" smtClean="0"/>
              <a:t>‹#›</a:t>
            </a:fld>
            <a:endParaRPr kumimoji="1" lang="ja-JP" altLang="en-US"/>
          </a:p>
        </p:txBody>
      </p:sp>
    </p:spTree>
    <p:extLst>
      <p:ext uri="{BB962C8B-B14F-4D97-AF65-F5344CB8AC3E}">
        <p14:creationId xmlns:p14="http://schemas.microsoft.com/office/powerpoint/2010/main" val="4058234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615A3E-A45C-DBB2-49C4-0825D19A2C2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C5C961F-6493-99C9-BE77-2879171A2A5B}"/>
              </a:ext>
            </a:extLst>
          </p:cNvPr>
          <p:cNvSpPr>
            <a:spLocks noGrp="1"/>
          </p:cNvSpPr>
          <p:nvPr>
            <p:ph type="dt" sz="half" idx="10"/>
          </p:nvPr>
        </p:nvSpPr>
        <p:spPr/>
        <p:txBody>
          <a:bodyPr/>
          <a:lstStyle/>
          <a:p>
            <a:fld id="{340955E4-A3DB-4C16-9E09-F96F6663F273}" type="datetimeFigureOut">
              <a:rPr kumimoji="1" lang="ja-JP" altLang="en-US" smtClean="0"/>
              <a:t>2025/6/2</a:t>
            </a:fld>
            <a:endParaRPr kumimoji="1" lang="ja-JP" altLang="en-US"/>
          </a:p>
        </p:txBody>
      </p:sp>
      <p:sp>
        <p:nvSpPr>
          <p:cNvPr id="4" name="フッター プレースホルダー 3">
            <a:extLst>
              <a:ext uri="{FF2B5EF4-FFF2-40B4-BE49-F238E27FC236}">
                <a16:creationId xmlns:a16="http://schemas.microsoft.com/office/drawing/2014/main" id="{D59E2FF4-04E4-73C4-67E3-42CF0484ACA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E2CF2B1-0F42-35DF-6223-47E5581E2E95}"/>
              </a:ext>
            </a:extLst>
          </p:cNvPr>
          <p:cNvSpPr>
            <a:spLocks noGrp="1"/>
          </p:cNvSpPr>
          <p:nvPr>
            <p:ph type="sldNum" sz="quarter" idx="12"/>
          </p:nvPr>
        </p:nvSpPr>
        <p:spPr/>
        <p:txBody>
          <a:bodyPr/>
          <a:lstStyle/>
          <a:p>
            <a:fld id="{2D1BE442-43BD-41DD-A348-DC9175AC930A}" type="slidenum">
              <a:rPr kumimoji="1" lang="ja-JP" altLang="en-US" smtClean="0"/>
              <a:t>‹#›</a:t>
            </a:fld>
            <a:endParaRPr kumimoji="1" lang="ja-JP" altLang="en-US"/>
          </a:p>
        </p:txBody>
      </p:sp>
    </p:spTree>
    <p:extLst>
      <p:ext uri="{BB962C8B-B14F-4D97-AF65-F5344CB8AC3E}">
        <p14:creationId xmlns:p14="http://schemas.microsoft.com/office/powerpoint/2010/main" val="3533660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154B62A-C25C-56EF-DB8D-0214A7003EF4}"/>
              </a:ext>
            </a:extLst>
          </p:cNvPr>
          <p:cNvSpPr>
            <a:spLocks noGrp="1"/>
          </p:cNvSpPr>
          <p:nvPr>
            <p:ph type="dt" sz="half" idx="10"/>
          </p:nvPr>
        </p:nvSpPr>
        <p:spPr/>
        <p:txBody>
          <a:bodyPr/>
          <a:lstStyle/>
          <a:p>
            <a:fld id="{340955E4-A3DB-4C16-9E09-F96F6663F273}" type="datetimeFigureOut">
              <a:rPr kumimoji="1" lang="ja-JP" altLang="en-US" smtClean="0"/>
              <a:t>2025/6/2</a:t>
            </a:fld>
            <a:endParaRPr kumimoji="1" lang="ja-JP" altLang="en-US"/>
          </a:p>
        </p:txBody>
      </p:sp>
      <p:sp>
        <p:nvSpPr>
          <p:cNvPr id="3" name="フッター プレースホルダー 2">
            <a:extLst>
              <a:ext uri="{FF2B5EF4-FFF2-40B4-BE49-F238E27FC236}">
                <a16:creationId xmlns:a16="http://schemas.microsoft.com/office/drawing/2014/main" id="{F61342DC-0BDC-0813-75BB-24555C569AF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8F82376-5448-0C2D-D382-4A7FA5960626}"/>
              </a:ext>
            </a:extLst>
          </p:cNvPr>
          <p:cNvSpPr>
            <a:spLocks noGrp="1"/>
          </p:cNvSpPr>
          <p:nvPr>
            <p:ph type="sldNum" sz="quarter" idx="12"/>
          </p:nvPr>
        </p:nvSpPr>
        <p:spPr/>
        <p:txBody>
          <a:bodyPr/>
          <a:lstStyle/>
          <a:p>
            <a:fld id="{2D1BE442-43BD-41DD-A348-DC9175AC930A}" type="slidenum">
              <a:rPr kumimoji="1" lang="ja-JP" altLang="en-US" smtClean="0"/>
              <a:t>‹#›</a:t>
            </a:fld>
            <a:endParaRPr kumimoji="1" lang="ja-JP" altLang="en-US"/>
          </a:p>
        </p:txBody>
      </p:sp>
    </p:spTree>
    <p:extLst>
      <p:ext uri="{BB962C8B-B14F-4D97-AF65-F5344CB8AC3E}">
        <p14:creationId xmlns:p14="http://schemas.microsoft.com/office/powerpoint/2010/main" val="983518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0FE93C-0CB0-ACD0-98CE-B7875B96654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E3074EA-4261-45FE-883C-96E40B37C7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5D23DE0-8962-82FA-BE27-C0CD1F8F9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58E4702-BFB8-3A33-8E6E-6EB3858EBF12}"/>
              </a:ext>
            </a:extLst>
          </p:cNvPr>
          <p:cNvSpPr>
            <a:spLocks noGrp="1"/>
          </p:cNvSpPr>
          <p:nvPr>
            <p:ph type="dt" sz="half" idx="10"/>
          </p:nvPr>
        </p:nvSpPr>
        <p:spPr/>
        <p:txBody>
          <a:bodyPr/>
          <a:lstStyle/>
          <a:p>
            <a:fld id="{340955E4-A3DB-4C16-9E09-F96F6663F273}" type="datetimeFigureOut">
              <a:rPr kumimoji="1" lang="ja-JP" altLang="en-US" smtClean="0"/>
              <a:t>2025/6/2</a:t>
            </a:fld>
            <a:endParaRPr kumimoji="1" lang="ja-JP" altLang="en-US"/>
          </a:p>
        </p:txBody>
      </p:sp>
      <p:sp>
        <p:nvSpPr>
          <p:cNvPr id="6" name="フッター プレースホルダー 5">
            <a:extLst>
              <a:ext uri="{FF2B5EF4-FFF2-40B4-BE49-F238E27FC236}">
                <a16:creationId xmlns:a16="http://schemas.microsoft.com/office/drawing/2014/main" id="{E0C6C334-644B-ED14-F31F-5AEFF3039E4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725D4E-1C3B-8D89-BCE7-4239D74AA729}"/>
              </a:ext>
            </a:extLst>
          </p:cNvPr>
          <p:cNvSpPr>
            <a:spLocks noGrp="1"/>
          </p:cNvSpPr>
          <p:nvPr>
            <p:ph type="sldNum" sz="quarter" idx="12"/>
          </p:nvPr>
        </p:nvSpPr>
        <p:spPr/>
        <p:txBody>
          <a:bodyPr/>
          <a:lstStyle/>
          <a:p>
            <a:fld id="{2D1BE442-43BD-41DD-A348-DC9175AC930A}" type="slidenum">
              <a:rPr kumimoji="1" lang="ja-JP" altLang="en-US" smtClean="0"/>
              <a:t>‹#›</a:t>
            </a:fld>
            <a:endParaRPr kumimoji="1" lang="ja-JP" altLang="en-US"/>
          </a:p>
        </p:txBody>
      </p:sp>
    </p:spTree>
    <p:extLst>
      <p:ext uri="{BB962C8B-B14F-4D97-AF65-F5344CB8AC3E}">
        <p14:creationId xmlns:p14="http://schemas.microsoft.com/office/powerpoint/2010/main" val="277985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C8BD48-4E13-48BD-03D7-626973331F0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DB8BA06-B2AC-5A60-6400-E1636F772A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60D80F4-B867-CABA-1415-8EDDD32A7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501600E-5EEE-C3BD-5CD1-B506EE80389C}"/>
              </a:ext>
            </a:extLst>
          </p:cNvPr>
          <p:cNvSpPr>
            <a:spLocks noGrp="1"/>
          </p:cNvSpPr>
          <p:nvPr>
            <p:ph type="dt" sz="half" idx="10"/>
          </p:nvPr>
        </p:nvSpPr>
        <p:spPr/>
        <p:txBody>
          <a:bodyPr/>
          <a:lstStyle/>
          <a:p>
            <a:fld id="{340955E4-A3DB-4C16-9E09-F96F6663F273}" type="datetimeFigureOut">
              <a:rPr kumimoji="1" lang="ja-JP" altLang="en-US" smtClean="0"/>
              <a:t>2025/6/2</a:t>
            </a:fld>
            <a:endParaRPr kumimoji="1" lang="ja-JP" altLang="en-US"/>
          </a:p>
        </p:txBody>
      </p:sp>
      <p:sp>
        <p:nvSpPr>
          <p:cNvPr id="6" name="フッター プレースホルダー 5">
            <a:extLst>
              <a:ext uri="{FF2B5EF4-FFF2-40B4-BE49-F238E27FC236}">
                <a16:creationId xmlns:a16="http://schemas.microsoft.com/office/drawing/2014/main" id="{39BABE05-A6F2-0035-71DC-1CFE7D897E3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F9237D6-1229-E2F9-FA89-372A6FEF2972}"/>
              </a:ext>
            </a:extLst>
          </p:cNvPr>
          <p:cNvSpPr>
            <a:spLocks noGrp="1"/>
          </p:cNvSpPr>
          <p:nvPr>
            <p:ph type="sldNum" sz="quarter" idx="12"/>
          </p:nvPr>
        </p:nvSpPr>
        <p:spPr/>
        <p:txBody>
          <a:bodyPr/>
          <a:lstStyle/>
          <a:p>
            <a:fld id="{2D1BE442-43BD-41DD-A348-DC9175AC930A}" type="slidenum">
              <a:rPr kumimoji="1" lang="ja-JP" altLang="en-US" smtClean="0"/>
              <a:t>‹#›</a:t>
            </a:fld>
            <a:endParaRPr kumimoji="1" lang="ja-JP" altLang="en-US"/>
          </a:p>
        </p:txBody>
      </p:sp>
    </p:spTree>
    <p:extLst>
      <p:ext uri="{BB962C8B-B14F-4D97-AF65-F5344CB8AC3E}">
        <p14:creationId xmlns:p14="http://schemas.microsoft.com/office/powerpoint/2010/main" val="26746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BF35836-EE22-20E8-1306-7AD1A7BFEF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CE20487-ADF6-47DB-96C6-9F65C902CC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72A6A42-8F2D-E965-18FE-AEFD1338CF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955E4-A3DB-4C16-9E09-F96F6663F273}" type="datetimeFigureOut">
              <a:rPr kumimoji="1" lang="ja-JP" altLang="en-US" smtClean="0"/>
              <a:t>2025/6/2</a:t>
            </a:fld>
            <a:endParaRPr kumimoji="1" lang="ja-JP" altLang="en-US"/>
          </a:p>
        </p:txBody>
      </p:sp>
      <p:sp>
        <p:nvSpPr>
          <p:cNvPr id="5" name="フッター プレースホルダー 4">
            <a:extLst>
              <a:ext uri="{FF2B5EF4-FFF2-40B4-BE49-F238E27FC236}">
                <a16:creationId xmlns:a16="http://schemas.microsoft.com/office/drawing/2014/main" id="{58D057E4-A1D5-CF80-41B9-EE2E78C9D0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F3E3544-1396-9D30-3073-AE5413D650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BE442-43BD-41DD-A348-DC9175AC930A}" type="slidenum">
              <a:rPr kumimoji="1" lang="ja-JP" altLang="en-US" smtClean="0"/>
              <a:t>‹#›</a:t>
            </a:fld>
            <a:endParaRPr kumimoji="1" lang="ja-JP" altLang="en-US"/>
          </a:p>
        </p:txBody>
      </p:sp>
    </p:spTree>
    <p:extLst>
      <p:ext uri="{BB962C8B-B14F-4D97-AF65-F5344CB8AC3E}">
        <p14:creationId xmlns:p14="http://schemas.microsoft.com/office/powerpoint/2010/main" val="1996702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hyperlink" Target="https://www.soumu.go.jp/main_content/000616120.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49.emf"/></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70.png"/><Relationship Id="rId5" Type="http://schemas.openxmlformats.org/officeDocument/2006/relationships/image" Target="../media/image67.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6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cev-pc.or.jp/local_supports/hokkaido.html"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26" Type="http://schemas.openxmlformats.org/officeDocument/2006/relationships/image" Target="../media/image100.sv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notesSlide" Target="../notesSlides/notesSlide66.xml"/><Relationship Id="rId16" Type="http://schemas.openxmlformats.org/officeDocument/2006/relationships/image" Target="../media/image90.svg"/><Relationship Id="rId20" Type="http://schemas.openxmlformats.org/officeDocument/2006/relationships/image" Target="../media/image94.svg"/><Relationship Id="rId29"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80.svg"/><Relationship Id="rId11" Type="http://schemas.openxmlformats.org/officeDocument/2006/relationships/image" Target="../media/image85.png"/><Relationship Id="rId24" Type="http://schemas.openxmlformats.org/officeDocument/2006/relationships/image" Target="../media/image98.sv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28" Type="http://schemas.openxmlformats.org/officeDocument/2006/relationships/image" Target="../media/image102.svg"/><Relationship Id="rId10" Type="http://schemas.openxmlformats.org/officeDocument/2006/relationships/image" Target="../media/image84.svg"/><Relationship Id="rId19" Type="http://schemas.openxmlformats.org/officeDocument/2006/relationships/image" Target="../media/image93.pn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 Id="rId22" Type="http://schemas.openxmlformats.org/officeDocument/2006/relationships/image" Target="../media/image96.svg"/><Relationship Id="rId27" Type="http://schemas.openxmlformats.org/officeDocument/2006/relationships/image" Target="../media/image101.png"/><Relationship Id="rId30" Type="http://schemas.openxmlformats.org/officeDocument/2006/relationships/image" Target="../media/image104.svg"/></Relationships>
</file>

<file path=ppt/slides/_rels/slide69.xml.rels><?xml version="1.0" encoding="UTF-8" standalone="yes"?>
<Relationships xmlns="http://schemas.openxmlformats.org/package/2006/relationships"><Relationship Id="rId8" Type="http://schemas.openxmlformats.org/officeDocument/2006/relationships/hyperlink" Target="https://www.mhlw.go.jp/stf/seisakunitsuite/bunya/koyou_roudou/roudoukijun/zigyonushi/shienjigyou/03.html" TargetMode="External"/><Relationship Id="rId3" Type="http://schemas.openxmlformats.org/officeDocument/2006/relationships/hyperlink" Target="https://www.meti.go.jp/policy/mono_info_service/mono/automobile/mikata_project.html" TargetMode="External"/><Relationship Id="rId7" Type="http://schemas.openxmlformats.org/officeDocument/2006/relationships/hyperlink" Target="https://it-shien.smrj.go.jp/"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hyperlink" Target="https://portal.monodukuri-hojo.jp/" TargetMode="External"/><Relationship Id="rId11" Type="http://schemas.openxmlformats.org/officeDocument/2006/relationships/hyperlink" Target="https://www.kantei.go.jp/jp/singi/katsuryoku_kojyo/pdf/sokusin_package.pdf" TargetMode="External"/><Relationship Id="rId5" Type="http://schemas.openxmlformats.org/officeDocument/2006/relationships/hyperlink" Target="https://shinjigyou-shinshutsu.smrj.go.jp/" TargetMode="External"/><Relationship Id="rId10" Type="http://schemas.openxmlformats.org/officeDocument/2006/relationships/hyperlink" Target="https://www.meti.go.jp/policy/economy/chuuken/index.html" TargetMode="External"/><Relationship Id="rId4" Type="http://schemas.openxmlformats.org/officeDocument/2006/relationships/hyperlink" Target="https://seichotoushi-hojo.jp/" TargetMode="External"/><Relationship Id="rId9" Type="http://schemas.openxmlformats.org/officeDocument/2006/relationships/hyperlink" Target="https://yorozu.smrj.go.jp/"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ctrTitle" idx="4294967295"/>
          </p:nvPr>
        </p:nvSpPr>
        <p:spPr>
          <a:xfrm>
            <a:off x="1643062" y="2023839"/>
            <a:ext cx="8905875" cy="1470025"/>
          </a:xfrm>
          <a:prstGeom prst="rect">
            <a:avLst/>
          </a:prstGeom>
        </p:spPr>
        <p:txBody>
          <a:bodyPr>
            <a:normAutofit fontScale="90000"/>
          </a:bodyPr>
          <a:lstStyle/>
          <a:p>
            <a:pPr algn="ctr">
              <a:lnSpc>
                <a:spcPct val="100000"/>
              </a:lnSpc>
            </a:pPr>
            <a:r>
              <a:rPr lang="ja-JP" altLang="en-US" sz="4800" b="1">
                <a:latin typeface="Meiryo UI" panose="020B0604030504040204" pitchFamily="50" charset="-128"/>
                <a:ea typeface="Meiryo UI" panose="020B0604030504040204" pitchFamily="50" charset="-128"/>
              </a:rPr>
              <a:t>全国的な政策推進・政策実現に向けて</a:t>
            </a:r>
            <a:br>
              <a:rPr lang="en-US" altLang="ja-JP" sz="2800">
                <a:latin typeface="Meiryo UI" panose="020B0604030504040204" pitchFamily="50" charset="-128"/>
                <a:ea typeface="Meiryo UI" panose="020B0604030504040204" pitchFamily="50" charset="-128"/>
                <a:cs typeface="Meiryo UI" panose="020B0604030504040204" pitchFamily="50" charset="-128"/>
              </a:rPr>
            </a:br>
            <a:r>
              <a:rPr lang="ja-JP" altLang="en-US" sz="3600">
                <a:latin typeface="Meiryo UI" panose="020B0604030504040204" pitchFamily="50" charset="-128"/>
                <a:ea typeface="Meiryo UI" panose="020B0604030504040204" pitchFamily="50" charset="-128"/>
                <a:cs typeface="Meiryo UI" panose="020B0604030504040204" pitchFamily="50" charset="-128"/>
              </a:rPr>
              <a:t>～</a:t>
            </a:r>
            <a:r>
              <a:rPr lang="ja-JP" altLang="en-US" sz="3600" b="1">
                <a:latin typeface="Meiryo UI" panose="020B0604030504040204" pitchFamily="50" charset="-128"/>
                <a:ea typeface="Meiryo UI" panose="020B0604030504040204" pitchFamily="50" charset="-128"/>
                <a:cs typeface="Meiryo UI" panose="020B0604030504040204" pitchFamily="50" charset="-128"/>
              </a:rPr>
              <a:t>自動車関係諸税などの要望について</a:t>
            </a:r>
            <a:r>
              <a:rPr lang="ja-JP" altLang="en-US" sz="3600">
                <a:latin typeface="Meiryo UI" panose="020B0604030504040204" pitchFamily="50" charset="-128"/>
                <a:ea typeface="Meiryo UI" panose="020B0604030504040204" pitchFamily="50" charset="-128"/>
                <a:cs typeface="Meiryo UI" panose="020B0604030504040204" pitchFamily="50" charset="-128"/>
              </a:rPr>
              <a:t>～</a:t>
            </a:r>
            <a:endParaRPr lang="ja-JP" altLang="en-US" sz="2700" b="1">
              <a:latin typeface="Meiryo UI" panose="020B0604030504040204" pitchFamily="50" charset="-128"/>
              <a:ea typeface="Meiryo UI" panose="020B0604030504040204" pitchFamily="50" charset="-128"/>
              <a:cs typeface="Meiryo UI" panose="020B0604030504040204" pitchFamily="50" charset="-128"/>
            </a:endParaRPr>
          </a:p>
        </p:txBody>
      </p:sp>
      <p:sp>
        <p:nvSpPr>
          <p:cNvPr id="18435" name="サブタイトル 2"/>
          <p:cNvSpPr>
            <a:spLocks noGrp="1"/>
          </p:cNvSpPr>
          <p:nvPr>
            <p:ph type="subTitle" idx="1"/>
          </p:nvPr>
        </p:nvSpPr>
        <p:spPr>
          <a:xfrm>
            <a:off x="6240464" y="3610435"/>
            <a:ext cx="3887787" cy="1046163"/>
          </a:xfrm>
        </p:spPr>
        <p:txBody>
          <a:bodyPr/>
          <a:lstStyle/>
          <a:p>
            <a:pPr algn="dist" eaLnBrk="1" hangingPunct="1"/>
            <a:r>
              <a:rPr lang="ja-JP" altLang="en-US" sz="1800">
                <a:solidFill>
                  <a:schemeClr val="tx1"/>
                </a:solidFill>
                <a:latin typeface="Meiryo UI" panose="020B0604030504040204" pitchFamily="50" charset="-128"/>
                <a:ea typeface="Meiryo UI" panose="020B0604030504040204" pitchFamily="50" charset="-128"/>
                <a:cs typeface="Meiryo UI" panose="020B0604030504040204" pitchFamily="50" charset="-128"/>
              </a:rPr>
              <a:t>全日本自動車産業労働組合総連合会</a:t>
            </a:r>
            <a:endParaRPr lang="en-US" altLang="ja-JP" sz="18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dist" eaLnBrk="1" hangingPunct="1"/>
            <a:r>
              <a:rPr lang="ja-JP" altLang="en-US" sz="1800">
                <a:solidFill>
                  <a:schemeClr val="tx1"/>
                </a:solidFill>
                <a:latin typeface="Meiryo UI" panose="020B0604030504040204" pitchFamily="50" charset="-128"/>
                <a:ea typeface="Meiryo UI" panose="020B0604030504040204" pitchFamily="50" charset="-128"/>
                <a:cs typeface="Meiryo UI" panose="020B0604030504040204" pitchFamily="50" charset="-128"/>
              </a:rPr>
              <a:t>（自動車総連）</a:t>
            </a:r>
          </a:p>
        </p:txBody>
      </p:sp>
      <p:cxnSp>
        <p:nvCxnSpPr>
          <p:cNvPr id="3" name="直線コネクタ 2"/>
          <p:cNvCxnSpPr/>
          <p:nvPr/>
        </p:nvCxnSpPr>
        <p:spPr>
          <a:xfrm>
            <a:off x="1787525" y="3470414"/>
            <a:ext cx="8616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843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10"/>
          <a:stretch>
            <a:fillRect/>
          </a:stretch>
        </p:blipFill>
        <p:spPr bwMode="auto">
          <a:xfrm>
            <a:off x="10686098" y="284164"/>
            <a:ext cx="1135062" cy="104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A856569B-0F9D-BB1D-0097-43419156E2BE}"/>
              </a:ext>
            </a:extLst>
          </p:cNvPr>
          <p:cNvSpPr/>
          <p:nvPr/>
        </p:nvSpPr>
        <p:spPr>
          <a:xfrm>
            <a:off x="311960" y="1378660"/>
            <a:ext cx="8368619" cy="3245950"/>
          </a:xfrm>
          <a:prstGeom prst="rect">
            <a:avLst/>
          </a:prstGeom>
          <a:solidFill>
            <a:srgbClr val="DAE3F3">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正方形/長方形 8">
            <a:extLst>
              <a:ext uri="{FF2B5EF4-FFF2-40B4-BE49-F238E27FC236}">
                <a16:creationId xmlns:a16="http://schemas.microsoft.com/office/drawing/2014/main" id="{F406DC32-1563-7915-1AED-D482303E8A24}"/>
              </a:ext>
            </a:extLst>
          </p:cNvPr>
          <p:cNvSpPr/>
          <p:nvPr/>
        </p:nvSpPr>
        <p:spPr>
          <a:xfrm>
            <a:off x="6320274" y="2720123"/>
            <a:ext cx="5173474" cy="1904487"/>
          </a:xfrm>
          <a:prstGeom prst="rect">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a:extLst>
              <a:ext uri="{FF2B5EF4-FFF2-40B4-BE49-F238E27FC236}">
                <a16:creationId xmlns:a16="http://schemas.microsoft.com/office/drawing/2014/main" id="{CD7B26D2-3D8C-7A5E-417B-A16B14A6F1A0}"/>
              </a:ext>
            </a:extLst>
          </p:cNvPr>
          <p:cNvSpPr/>
          <p:nvPr/>
        </p:nvSpPr>
        <p:spPr>
          <a:xfrm>
            <a:off x="75604" y="1817651"/>
            <a:ext cx="6110343" cy="71847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lnSpc>
                <a:spcPts val="2400"/>
              </a:lnSpc>
              <a:spcAft>
                <a:spcPts val="600"/>
              </a:spcAft>
            </a:pPr>
            <a:r>
              <a:rPr lang="ja-JP" altLang="en-US" sz="2400" b="1">
                <a:solidFill>
                  <a:schemeClr val="tx1"/>
                </a:solidFill>
                <a:latin typeface="Meiryo UI" panose="020B0604030504040204" pitchFamily="50" charset="-128"/>
                <a:ea typeface="Meiryo UI" panose="020B0604030504040204" pitchFamily="50" charset="-128"/>
              </a:rPr>
              <a:t>複雑且つ過重で不条理な自動車税制</a:t>
            </a:r>
            <a:endParaRPr lang="en-US" altLang="ja-JP" sz="2400" b="1">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71310424-358A-17E9-881F-F62CBB78F1B9}"/>
              </a:ext>
            </a:extLst>
          </p:cNvPr>
          <p:cNvSpPr/>
          <p:nvPr/>
        </p:nvSpPr>
        <p:spPr>
          <a:xfrm>
            <a:off x="6901687" y="3253185"/>
            <a:ext cx="4010647" cy="12334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ts val="2400"/>
              </a:lnSpc>
              <a:spcAft>
                <a:spcPts val="600"/>
              </a:spcAft>
            </a:pPr>
            <a:r>
              <a:rPr lang="ja-JP" altLang="en-US" sz="2400" b="1">
                <a:solidFill>
                  <a:schemeClr val="tx1"/>
                </a:solidFill>
                <a:latin typeface="Meiryo UI" panose="020B0604030504040204" pitchFamily="50" charset="-128"/>
                <a:ea typeface="Meiryo UI" panose="020B0604030504040204" pitchFamily="50" charset="-128"/>
              </a:rPr>
              <a:t>走行距離課税</a:t>
            </a:r>
            <a:endParaRPr lang="en-US" altLang="ja-JP" sz="2400" b="1">
              <a:solidFill>
                <a:schemeClr val="tx1"/>
              </a:solidFill>
              <a:latin typeface="Meiryo UI" panose="020B0604030504040204" pitchFamily="50" charset="-128"/>
              <a:ea typeface="Meiryo UI" panose="020B0604030504040204" pitchFamily="50" charset="-128"/>
            </a:endParaRPr>
          </a:p>
          <a:p>
            <a:pPr algn="ctr">
              <a:lnSpc>
                <a:spcPts val="2400"/>
              </a:lnSpc>
              <a:spcAft>
                <a:spcPts val="600"/>
              </a:spcAft>
            </a:pPr>
            <a:r>
              <a:rPr lang="en-US" altLang="ja-JP" sz="2400" b="1">
                <a:solidFill>
                  <a:schemeClr val="tx1"/>
                </a:solidFill>
                <a:latin typeface="Meiryo UI" panose="020B0604030504040204" pitchFamily="50" charset="-128"/>
                <a:ea typeface="Meiryo UI" panose="020B0604030504040204" pitchFamily="50" charset="-128"/>
              </a:rPr>
              <a:t>EV</a:t>
            </a:r>
            <a:r>
              <a:rPr lang="ja-JP" altLang="en-US" sz="2400" b="1">
                <a:solidFill>
                  <a:schemeClr val="tx1"/>
                </a:solidFill>
                <a:latin typeface="Meiryo UI" panose="020B0604030504040204" pitchFamily="50" charset="-128"/>
                <a:ea typeface="Meiryo UI" panose="020B0604030504040204" pitchFamily="50" charset="-128"/>
              </a:rPr>
              <a:t>・</a:t>
            </a:r>
            <a:r>
              <a:rPr lang="en-US" altLang="ja-JP" sz="2400" b="1">
                <a:solidFill>
                  <a:schemeClr val="tx1"/>
                </a:solidFill>
                <a:latin typeface="Meiryo UI" panose="020B0604030504040204" pitchFamily="50" charset="-128"/>
                <a:ea typeface="Meiryo UI" panose="020B0604030504040204" pitchFamily="50" charset="-128"/>
              </a:rPr>
              <a:t>FCV</a:t>
            </a:r>
            <a:r>
              <a:rPr lang="ja-JP" altLang="en-US" sz="2400" b="1">
                <a:solidFill>
                  <a:schemeClr val="tx1"/>
                </a:solidFill>
                <a:latin typeface="Meiryo UI" panose="020B0604030504040204" pitchFamily="50" charset="-128"/>
                <a:ea typeface="Meiryo UI" panose="020B0604030504040204" pitchFamily="50" charset="-128"/>
              </a:rPr>
              <a:t>への新たな課税</a:t>
            </a:r>
            <a:endParaRPr lang="en-US" altLang="ja-JP" sz="2400" b="1">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9165C5CD-FD5F-1F91-4421-2CA80A608BEE}"/>
              </a:ext>
            </a:extLst>
          </p:cNvPr>
          <p:cNvSpPr/>
          <p:nvPr/>
        </p:nvSpPr>
        <p:spPr>
          <a:xfrm>
            <a:off x="311959" y="1376084"/>
            <a:ext cx="8368619" cy="423401"/>
          </a:xfrm>
          <a:prstGeom prst="rect">
            <a:avLst/>
          </a:prstGeom>
          <a:solidFill>
            <a:schemeClr val="accent1">
              <a:lumMod val="75000"/>
            </a:schemeClr>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spcAft>
                <a:spcPts val="600"/>
              </a:spcAft>
            </a:pPr>
            <a:r>
              <a:rPr lang="ja-JP" altLang="en-US" sz="2000">
                <a:solidFill>
                  <a:schemeClr val="bg1"/>
                </a:solidFill>
                <a:latin typeface="Meiryo UI" panose="020B0604030504040204" pitchFamily="50" charset="-128"/>
                <a:ea typeface="Meiryo UI" panose="020B0604030504040204" pitchFamily="50" charset="-128"/>
              </a:rPr>
              <a:t>　積年の自動車税制の課題</a:t>
            </a:r>
            <a:endParaRPr lang="en-US" altLang="ja-JP" sz="2000">
              <a:solidFill>
                <a:schemeClr val="bg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5D4650B6-DE75-4249-DDD6-15E4E0CDD355}"/>
              </a:ext>
            </a:extLst>
          </p:cNvPr>
          <p:cNvSpPr/>
          <p:nvPr/>
        </p:nvSpPr>
        <p:spPr>
          <a:xfrm>
            <a:off x="6320274" y="2720124"/>
            <a:ext cx="5173474" cy="427081"/>
          </a:xfrm>
          <a:prstGeom prst="rect">
            <a:avLst/>
          </a:prstGeom>
          <a:solidFill>
            <a:schemeClr val="accent1">
              <a:lumMod val="75000"/>
            </a:schemeClr>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lgn="ctr">
              <a:spcAft>
                <a:spcPts val="600"/>
              </a:spcAft>
            </a:pPr>
            <a:r>
              <a:rPr lang="ja-JP" altLang="en-US">
                <a:solidFill>
                  <a:schemeClr val="bg1"/>
                </a:solidFill>
                <a:latin typeface="Meiryo UI" panose="020B0604030504040204" pitchFamily="50" charset="-128"/>
                <a:ea typeface="Meiryo UI" panose="020B0604030504040204" pitchFamily="50" charset="-128"/>
              </a:rPr>
              <a:t>電動化に伴い発生した課題</a:t>
            </a:r>
            <a:endParaRPr lang="en-US" altLang="ja-JP" b="1">
              <a:solidFill>
                <a:schemeClr val="bg1"/>
              </a:solidFill>
              <a:latin typeface="Meiryo UI" panose="020B0604030504040204" pitchFamily="50" charset="-128"/>
              <a:ea typeface="Meiryo UI" panose="020B0604030504040204" pitchFamily="50" charset="-128"/>
            </a:endParaRPr>
          </a:p>
        </p:txBody>
      </p:sp>
      <p:sp>
        <p:nvSpPr>
          <p:cNvPr id="15" name="二等辺三角形 14">
            <a:extLst>
              <a:ext uri="{FF2B5EF4-FFF2-40B4-BE49-F238E27FC236}">
                <a16:creationId xmlns:a16="http://schemas.microsoft.com/office/drawing/2014/main" id="{969FFA92-EDD5-9116-EB96-18CE96B296F8}"/>
              </a:ext>
            </a:extLst>
          </p:cNvPr>
          <p:cNvSpPr/>
          <p:nvPr/>
        </p:nvSpPr>
        <p:spPr>
          <a:xfrm rot="10800000">
            <a:off x="3838574" y="4930459"/>
            <a:ext cx="4352925" cy="52227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 name="図 3">
            <a:extLst>
              <a:ext uri="{FF2B5EF4-FFF2-40B4-BE49-F238E27FC236}">
                <a16:creationId xmlns:a16="http://schemas.microsoft.com/office/drawing/2014/main" id="{46FB39DB-5DD3-9916-11C0-1B6DFCDBE3D4}"/>
              </a:ext>
            </a:extLst>
          </p:cNvPr>
          <p:cNvPicPr>
            <a:picLocks noChangeAspect="1"/>
          </p:cNvPicPr>
          <p:nvPr/>
        </p:nvPicPr>
        <p:blipFill rotWithShape="1">
          <a:blip r:embed="rId3">
            <a:extLst>
              <a:ext uri="{28A0092B-C50C-407E-A947-70E740481C1C}">
                <a14:useLocalDpi xmlns:a14="http://schemas.microsoft.com/office/drawing/2010/main" val="0"/>
              </a:ext>
            </a:extLst>
          </a:blip>
          <a:srcRect l="2867" t="7157" r="2544" b="22458"/>
          <a:stretch/>
        </p:blipFill>
        <p:spPr bwMode="auto">
          <a:xfrm>
            <a:off x="359468" y="2536125"/>
            <a:ext cx="5567403" cy="2046395"/>
          </a:xfrm>
          <a:prstGeom prst="rect">
            <a:avLst/>
          </a:prstGeom>
          <a:noFill/>
          <a:ln>
            <a:noFill/>
          </a:ln>
          <a:extLst>
            <a:ext uri="{53640926-AAD7-44D8-BBD7-CCE9431645EC}">
              <a14:shadowObscured xmlns:a14="http://schemas.microsoft.com/office/drawing/2010/main"/>
            </a:ext>
          </a:extLst>
        </p:spPr>
      </p:pic>
      <p:sp>
        <p:nvSpPr>
          <p:cNvPr id="7" name="正方形/長方形 6">
            <a:extLst>
              <a:ext uri="{FF2B5EF4-FFF2-40B4-BE49-F238E27FC236}">
                <a16:creationId xmlns:a16="http://schemas.microsoft.com/office/drawing/2014/main" id="{77F527FD-F5DF-4FD5-08D8-A1483B389645}"/>
              </a:ext>
            </a:extLst>
          </p:cNvPr>
          <p:cNvSpPr/>
          <p:nvPr/>
        </p:nvSpPr>
        <p:spPr>
          <a:xfrm>
            <a:off x="75603" y="1193801"/>
            <a:ext cx="6020397" cy="3623438"/>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3D8F0202-1845-FA88-9716-843DE14292E7}"/>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積年の自動車税制の課題</a:t>
            </a:r>
            <a:endParaRPr lang="en-US" altLang="ja-JP"/>
          </a:p>
        </p:txBody>
      </p:sp>
      <p:sp>
        <p:nvSpPr>
          <p:cNvPr id="3" name="テキスト ボックス 2">
            <a:extLst>
              <a:ext uri="{FF2B5EF4-FFF2-40B4-BE49-F238E27FC236}">
                <a16:creationId xmlns:a16="http://schemas.microsoft.com/office/drawing/2014/main" id="{B5C44A66-6D5D-A6FB-3AE4-80A1B3F0DE71}"/>
              </a:ext>
            </a:extLst>
          </p:cNvPr>
          <p:cNvSpPr txBox="1">
            <a:spLocks noChangeArrowheads="1"/>
          </p:cNvSpPr>
          <p:nvPr/>
        </p:nvSpPr>
        <p:spPr bwMode="auto">
          <a:xfrm>
            <a:off x="243840" y="5565953"/>
            <a:ext cx="11582400" cy="1020537"/>
          </a:xfrm>
          <a:prstGeom prst="rect">
            <a:avLst/>
          </a:prstGeom>
          <a:solidFill>
            <a:schemeClr val="accent5">
              <a:lumMod val="20000"/>
              <a:lumOff val="80000"/>
            </a:schemeClr>
          </a:solidFill>
          <a:ln>
            <a:noFill/>
          </a:ln>
        </p:spPr>
        <p:txBody>
          <a:bodyPr wrap="square" lIns="99692" tIns="66462" rIns="99692" bIns="66462" anchor="ctr" anchorCtr="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buNone/>
            </a:pPr>
            <a:r>
              <a:rPr kumimoji="0" lang="ja-JP" altLang="en-US" b="1" spc="-100">
                <a:solidFill>
                  <a:srgbClr val="FF0000"/>
                </a:solidFill>
                <a:latin typeface="Meiryo UI" pitchFamily="50" charset="-128"/>
                <a:ea typeface="Meiryo UI" pitchFamily="50" charset="-128"/>
              </a:rPr>
              <a:t>積年の課題解消</a:t>
            </a:r>
            <a:r>
              <a:rPr kumimoji="0" lang="ja-JP" altLang="en-US" sz="2800" spc="-100">
                <a:latin typeface="Meiryo UI" pitchFamily="50" charset="-128"/>
                <a:ea typeface="Meiryo UI" pitchFamily="50" charset="-128"/>
                <a:cs typeface="Meiryo UI" pitchFamily="50" charset="-128"/>
              </a:rPr>
              <a:t>に加え、喫緊</a:t>
            </a:r>
            <a:r>
              <a:rPr kumimoji="0" lang="ja-JP" altLang="en-US" sz="2800" spc="-100">
                <a:latin typeface="Meiryo UI" pitchFamily="50" charset="-128"/>
                <a:ea typeface="Meiryo UI" pitchFamily="50" charset="-128"/>
              </a:rPr>
              <a:t>では電動化に伴う課税議論の対応も必須に！</a:t>
            </a:r>
            <a:endParaRPr kumimoji="0" lang="en-US" altLang="ja-JP" spc="-100">
              <a:latin typeface="Meiryo UI" pitchFamily="50" charset="-128"/>
              <a:ea typeface="Meiryo UI" pitchFamily="50" charset="-128"/>
            </a:endParaRPr>
          </a:p>
        </p:txBody>
      </p:sp>
      <p:sp>
        <p:nvSpPr>
          <p:cNvPr id="2" name="スライド番号プレースホルダー 3">
            <a:extLst>
              <a:ext uri="{FF2B5EF4-FFF2-40B4-BE49-F238E27FC236}">
                <a16:creationId xmlns:a16="http://schemas.microsoft.com/office/drawing/2014/main" id="{DB66E0A3-3E3A-40D5-EC13-E5E535B027BD}"/>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10</a:t>
            </a:fld>
            <a:endParaRPr lang="ja-JP" altLang="en-US"/>
          </a:p>
        </p:txBody>
      </p:sp>
    </p:spTree>
    <p:extLst>
      <p:ext uri="{BB962C8B-B14F-4D97-AF65-F5344CB8AC3E}">
        <p14:creationId xmlns:p14="http://schemas.microsoft.com/office/powerpoint/2010/main" val="1122756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二等辺三角形 3">
            <a:extLst>
              <a:ext uri="{FF2B5EF4-FFF2-40B4-BE49-F238E27FC236}">
                <a16:creationId xmlns:a16="http://schemas.microsoft.com/office/drawing/2014/main" id="{00CD57D3-8DAD-0998-F7B1-A6DDBCB3AECE}"/>
              </a:ext>
            </a:extLst>
          </p:cNvPr>
          <p:cNvSpPr>
            <a:spLocks/>
          </p:cNvSpPr>
          <p:nvPr/>
        </p:nvSpPr>
        <p:spPr>
          <a:xfrm flipV="1">
            <a:off x="692150" y="965536"/>
            <a:ext cx="10807699" cy="5618968"/>
          </a:xfrm>
          <a:prstGeom prst="triangl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 name="テキスト ボックス 10">
            <a:extLst>
              <a:ext uri="{FF2B5EF4-FFF2-40B4-BE49-F238E27FC236}">
                <a16:creationId xmlns:a16="http://schemas.microsoft.com/office/drawing/2014/main" id="{1DE50DF2-7AE7-1DFB-DE2A-F09C39FE00C0}"/>
              </a:ext>
            </a:extLst>
          </p:cNvPr>
          <p:cNvSpPr txBox="1">
            <a:spLocks noChangeArrowheads="1"/>
          </p:cNvSpPr>
          <p:nvPr/>
        </p:nvSpPr>
        <p:spPr bwMode="auto">
          <a:xfrm>
            <a:off x="1845541" y="1038280"/>
            <a:ext cx="8500917" cy="95410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en-US" altLang="ja-JP" sz="2800" b="1">
                <a:solidFill>
                  <a:srgbClr val="3B372A"/>
                </a:solidFill>
                <a:highlight>
                  <a:srgbClr val="FFFF00"/>
                </a:highlight>
                <a:latin typeface="Meiryo UI" panose="020B0604030504040204" pitchFamily="50" charset="-128"/>
                <a:ea typeface="Meiryo UI" panose="020B0604030504040204" pitchFamily="50" charset="-128"/>
              </a:rPr>
              <a:t>【STEP1】</a:t>
            </a:r>
          </a:p>
          <a:p>
            <a:pPr lvl="0" algn="ctr" eaLnBrk="0" fontAlgn="base" hangingPunct="0">
              <a:spcBef>
                <a:spcPct val="0"/>
              </a:spcBef>
              <a:spcAft>
                <a:spcPct val="0"/>
              </a:spcAft>
              <a:buNone/>
              <a:defRPr/>
            </a:pPr>
            <a:r>
              <a:rPr kumimoji="0" lang="ja-JP" altLang="en-US" sz="2800" b="1">
                <a:solidFill>
                  <a:srgbClr val="3B372A"/>
                </a:solidFill>
                <a:latin typeface="Meiryo UI" panose="020B0604030504040204" pitchFamily="50" charset="-128"/>
                <a:ea typeface="Meiryo UI" panose="020B0604030504040204" pitchFamily="50" charset="-128"/>
              </a:rPr>
              <a:t>自動車関係諸税の簡素化・ユーザー負担軽減</a:t>
            </a:r>
            <a:endParaRPr kumimoji="0" lang="en-US" altLang="ja-JP" sz="2800" b="1">
              <a:solidFill>
                <a:srgbClr val="3B372A"/>
              </a:solidFill>
              <a:latin typeface="Meiryo UI" panose="020B0604030504040204" pitchFamily="50" charset="-128"/>
              <a:ea typeface="Meiryo UI" panose="020B0604030504040204" pitchFamily="50" charset="-128"/>
            </a:endParaRPr>
          </a:p>
        </p:txBody>
      </p:sp>
      <p:sp>
        <p:nvSpPr>
          <p:cNvPr id="6" name="テキスト ボックス 10">
            <a:extLst>
              <a:ext uri="{FF2B5EF4-FFF2-40B4-BE49-F238E27FC236}">
                <a16:creationId xmlns:a16="http://schemas.microsoft.com/office/drawing/2014/main" id="{714FFBE0-6A5E-6510-69D4-315E7129DD66}"/>
              </a:ext>
            </a:extLst>
          </p:cNvPr>
          <p:cNvSpPr txBox="1">
            <a:spLocks noChangeArrowheads="1"/>
          </p:cNvSpPr>
          <p:nvPr/>
        </p:nvSpPr>
        <p:spPr bwMode="auto">
          <a:xfrm>
            <a:off x="1563394" y="1109555"/>
            <a:ext cx="4271818" cy="369332"/>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eaLnBrk="0" fontAlgn="base" hangingPunct="0">
              <a:spcBef>
                <a:spcPct val="0"/>
              </a:spcBef>
              <a:spcAft>
                <a:spcPct val="0"/>
              </a:spcAft>
              <a:buNone/>
              <a:defRPr/>
            </a:pPr>
            <a:r>
              <a:rPr kumimoji="0" lang="ja-JP" altLang="en-US" sz="1800" b="1">
                <a:solidFill>
                  <a:schemeClr val="bg1"/>
                </a:solidFill>
                <a:latin typeface="Meiryo UI" panose="020B0604030504040204" pitchFamily="50" charset="-128"/>
                <a:ea typeface="Meiryo UI" panose="020B0604030504040204" pitchFamily="50" charset="-128"/>
              </a:rPr>
              <a:t>自動車総連一丁目一番地政策</a:t>
            </a:r>
            <a:endParaRPr kumimoji="0" lang="en-US" altLang="ja-JP" sz="1800" b="1">
              <a:solidFill>
                <a:schemeClr val="bg1"/>
              </a:solidFill>
              <a:latin typeface="Meiryo UI" panose="020B0604030504040204" pitchFamily="50" charset="-128"/>
              <a:ea typeface="Meiryo UI" panose="020B0604030504040204" pitchFamily="50" charset="-128"/>
            </a:endParaRPr>
          </a:p>
        </p:txBody>
      </p:sp>
      <p:sp>
        <p:nvSpPr>
          <p:cNvPr id="7" name="テキスト ボックス 10">
            <a:extLst>
              <a:ext uri="{FF2B5EF4-FFF2-40B4-BE49-F238E27FC236}">
                <a16:creationId xmlns:a16="http://schemas.microsoft.com/office/drawing/2014/main" id="{BE008F6E-841E-7BF9-1874-94E51F23E95D}"/>
              </a:ext>
            </a:extLst>
          </p:cNvPr>
          <p:cNvSpPr txBox="1">
            <a:spLocks noChangeArrowheads="1"/>
          </p:cNvSpPr>
          <p:nvPr/>
        </p:nvSpPr>
        <p:spPr bwMode="auto">
          <a:xfrm>
            <a:off x="3160253" y="2060829"/>
            <a:ext cx="5871494" cy="646331"/>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ja-JP" altLang="en-US" sz="3600" b="1">
                <a:solidFill>
                  <a:srgbClr val="FF0000"/>
                </a:solidFill>
                <a:highlight>
                  <a:srgbClr val="FFFF00"/>
                </a:highlight>
                <a:latin typeface="Meiryo UI" panose="020B0604030504040204" pitchFamily="50" charset="-128"/>
                <a:ea typeface="Meiryo UI" panose="020B0604030504040204" pitchFamily="50" charset="-128"/>
              </a:rPr>
              <a:t>大前提　総額</a:t>
            </a:r>
            <a:r>
              <a:rPr kumimoji="0" lang="en-US" altLang="ja-JP" sz="3600" b="1">
                <a:solidFill>
                  <a:srgbClr val="FF0000"/>
                </a:solidFill>
                <a:highlight>
                  <a:srgbClr val="FFFF00"/>
                </a:highlight>
                <a:latin typeface="Meiryo UI" panose="020B0604030504040204" pitchFamily="50" charset="-128"/>
                <a:ea typeface="Meiryo UI" panose="020B0604030504040204" pitchFamily="50" charset="-128"/>
              </a:rPr>
              <a:t>3.2</a:t>
            </a:r>
            <a:r>
              <a:rPr kumimoji="0" lang="ja-JP" altLang="en-US" sz="3600" b="1">
                <a:solidFill>
                  <a:srgbClr val="FF0000"/>
                </a:solidFill>
                <a:highlight>
                  <a:srgbClr val="FFFF00"/>
                </a:highlight>
                <a:latin typeface="Meiryo UI" panose="020B0604030504040204" pitchFamily="50" charset="-128"/>
                <a:ea typeface="Meiryo UI" panose="020B0604030504040204" pitchFamily="50" charset="-128"/>
              </a:rPr>
              <a:t>兆円減税</a:t>
            </a:r>
            <a:endParaRPr kumimoji="0" lang="en-US" altLang="ja-JP" sz="3600" b="1">
              <a:solidFill>
                <a:srgbClr val="FF0000"/>
              </a:solidFill>
              <a:highlight>
                <a:srgbClr val="FFFF00"/>
              </a:highlight>
              <a:latin typeface="Meiryo UI" panose="020B0604030504040204" pitchFamily="50" charset="-128"/>
              <a:ea typeface="Meiryo UI" panose="020B0604030504040204" pitchFamily="50" charset="-128"/>
            </a:endParaRPr>
          </a:p>
        </p:txBody>
      </p:sp>
      <p:sp>
        <p:nvSpPr>
          <p:cNvPr id="8" name="二等辺三角形 7">
            <a:extLst>
              <a:ext uri="{FF2B5EF4-FFF2-40B4-BE49-F238E27FC236}">
                <a16:creationId xmlns:a16="http://schemas.microsoft.com/office/drawing/2014/main" id="{C81F898C-38DA-C72B-35DE-03B874499A72}"/>
              </a:ext>
            </a:extLst>
          </p:cNvPr>
          <p:cNvSpPr>
            <a:spLocks noChangeAspect="1"/>
          </p:cNvSpPr>
          <p:nvPr/>
        </p:nvSpPr>
        <p:spPr>
          <a:xfrm flipV="1">
            <a:off x="2834616" y="3124040"/>
            <a:ext cx="6622291" cy="3424224"/>
          </a:xfrm>
          <a:prstGeom prst="triangle">
            <a:avLst>
              <a:gd name="adj" fmla="val 49788"/>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9" name="二等辺三角形 8">
            <a:extLst>
              <a:ext uri="{FF2B5EF4-FFF2-40B4-BE49-F238E27FC236}">
                <a16:creationId xmlns:a16="http://schemas.microsoft.com/office/drawing/2014/main" id="{DBFAE67C-DEE9-845E-9DC0-AC1591A19425}"/>
              </a:ext>
            </a:extLst>
          </p:cNvPr>
          <p:cNvSpPr>
            <a:spLocks noChangeAspect="1"/>
          </p:cNvSpPr>
          <p:nvPr/>
        </p:nvSpPr>
        <p:spPr>
          <a:xfrm flipV="1">
            <a:off x="3031192" y="3647229"/>
            <a:ext cx="6229139" cy="2939481"/>
          </a:xfrm>
          <a:prstGeom prst="triangle">
            <a:avLst/>
          </a:prstGeom>
          <a:solidFill>
            <a:schemeClr val="accent1">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0" name="テキスト ボックス 9">
            <a:extLst>
              <a:ext uri="{FF2B5EF4-FFF2-40B4-BE49-F238E27FC236}">
                <a16:creationId xmlns:a16="http://schemas.microsoft.com/office/drawing/2014/main" id="{555420D7-FB1A-E596-9F49-E47416C08DBC}"/>
              </a:ext>
            </a:extLst>
          </p:cNvPr>
          <p:cNvSpPr txBox="1">
            <a:spLocks noChangeArrowheads="1"/>
          </p:cNvSpPr>
          <p:nvPr/>
        </p:nvSpPr>
        <p:spPr bwMode="auto">
          <a:xfrm>
            <a:off x="3289300" y="3836026"/>
            <a:ext cx="5738797" cy="83099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en-US" altLang="ja-JP" sz="2400" b="1">
                <a:latin typeface="Meiryo UI" panose="020B0604030504040204" pitchFamily="50" charset="-128"/>
                <a:ea typeface="Meiryo UI" panose="020B0604030504040204" pitchFamily="50" charset="-128"/>
              </a:rPr>
              <a:t>【STEP</a:t>
            </a:r>
            <a:r>
              <a:rPr kumimoji="0" lang="ja-JP" altLang="en-US" sz="2400" b="1">
                <a:latin typeface="Meiryo UI" panose="020B0604030504040204" pitchFamily="50" charset="-128"/>
                <a:ea typeface="Meiryo UI" panose="020B0604030504040204" pitchFamily="50" charset="-128"/>
              </a:rPr>
              <a:t>２</a:t>
            </a:r>
            <a:r>
              <a:rPr kumimoji="0" lang="en-US" altLang="ja-JP" sz="2400" b="1">
                <a:latin typeface="Meiryo UI" panose="020B0604030504040204" pitchFamily="50" charset="-128"/>
                <a:ea typeface="Meiryo UI" panose="020B0604030504040204" pitchFamily="50" charset="-128"/>
              </a:rPr>
              <a:t>】</a:t>
            </a:r>
          </a:p>
          <a:p>
            <a:pPr lvl="0" algn="ctr" eaLnBrk="0" fontAlgn="base" hangingPunct="0">
              <a:spcBef>
                <a:spcPct val="0"/>
              </a:spcBef>
              <a:spcAft>
                <a:spcPct val="0"/>
              </a:spcAft>
              <a:buNone/>
              <a:defRPr/>
            </a:pPr>
            <a:r>
              <a:rPr kumimoji="0" lang="ja-JP" altLang="en-US" sz="2400" b="1">
                <a:latin typeface="Meiryo UI" panose="020B0604030504040204" pitchFamily="50" charset="-128"/>
                <a:ea typeface="Meiryo UI" panose="020B0604030504040204" pitchFamily="50" charset="-128"/>
              </a:rPr>
              <a:t>地方税収に影響を与えない税制の確立</a:t>
            </a:r>
            <a:endParaRPr kumimoji="0" lang="en-US" altLang="ja-JP" sz="2400" b="1">
              <a:latin typeface="Meiryo UI" panose="020B0604030504040204" pitchFamily="50" charset="-128"/>
              <a:ea typeface="Meiryo UI" panose="020B0604030504040204" pitchFamily="50" charset="-128"/>
            </a:endParaRPr>
          </a:p>
        </p:txBody>
      </p:sp>
      <p:sp>
        <p:nvSpPr>
          <p:cNvPr id="11" name="二等辺三角形 10">
            <a:extLst>
              <a:ext uri="{FF2B5EF4-FFF2-40B4-BE49-F238E27FC236}">
                <a16:creationId xmlns:a16="http://schemas.microsoft.com/office/drawing/2014/main" id="{97BCE531-7DE5-FA90-8C1A-0F9970965D46}"/>
              </a:ext>
            </a:extLst>
          </p:cNvPr>
          <p:cNvSpPr>
            <a:spLocks noChangeAspect="1"/>
          </p:cNvSpPr>
          <p:nvPr/>
        </p:nvSpPr>
        <p:spPr>
          <a:xfrm flipV="1">
            <a:off x="4244801" y="4866265"/>
            <a:ext cx="3801918" cy="1784435"/>
          </a:xfrm>
          <a:prstGeom prst="triangle">
            <a:avLst/>
          </a:prstGeom>
          <a:solidFill>
            <a:schemeClr val="accent1">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pic>
        <p:nvPicPr>
          <p:cNvPr id="12" name="図 11">
            <a:extLst>
              <a:ext uri="{FF2B5EF4-FFF2-40B4-BE49-F238E27FC236}">
                <a16:creationId xmlns:a16="http://schemas.microsoft.com/office/drawing/2014/main" id="{37985576-D6D5-4EB5-1966-A765CF3A6A7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784855" y="3126619"/>
            <a:ext cx="6710604" cy="646708"/>
          </a:xfrm>
          <a:prstGeom prst="rect">
            <a:avLst/>
          </a:prstGeom>
        </p:spPr>
      </p:pic>
      <p:sp>
        <p:nvSpPr>
          <p:cNvPr id="13" name="テキスト ボックス 10">
            <a:extLst>
              <a:ext uri="{FF2B5EF4-FFF2-40B4-BE49-F238E27FC236}">
                <a16:creationId xmlns:a16="http://schemas.microsoft.com/office/drawing/2014/main" id="{6D3C49C3-CCC8-35A0-15E3-58545A59A377}"/>
              </a:ext>
            </a:extLst>
          </p:cNvPr>
          <p:cNvSpPr txBox="1">
            <a:spLocks noChangeArrowheads="1"/>
          </p:cNvSpPr>
          <p:nvPr/>
        </p:nvSpPr>
        <p:spPr bwMode="auto">
          <a:xfrm>
            <a:off x="2834616" y="5007320"/>
            <a:ext cx="6522768" cy="120033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en-US" altLang="ja-JP" sz="2400" b="1">
                <a:latin typeface="Meiryo UI" panose="020B0604030504040204" pitchFamily="50" charset="-128"/>
                <a:ea typeface="Meiryo UI" panose="020B0604030504040204" pitchFamily="50" charset="-128"/>
              </a:rPr>
              <a:t>【SETP3】</a:t>
            </a:r>
          </a:p>
          <a:p>
            <a:pPr lvl="0" algn="ctr" eaLnBrk="0" fontAlgn="base" hangingPunct="0">
              <a:spcBef>
                <a:spcPct val="0"/>
              </a:spcBef>
              <a:spcAft>
                <a:spcPct val="0"/>
              </a:spcAft>
              <a:buNone/>
              <a:defRPr/>
            </a:pPr>
            <a:r>
              <a:rPr kumimoji="0" lang="ja-JP" altLang="en-US" sz="2400" b="1">
                <a:latin typeface="Meiryo UI" panose="020B0604030504040204" pitchFamily="50" charset="-128"/>
                <a:ea typeface="Meiryo UI" panose="020B0604030504040204" pitchFamily="50" charset="-128"/>
              </a:rPr>
              <a:t>ユーザーの納得感を踏まえた税の使途明確化</a:t>
            </a:r>
            <a:endParaRPr kumimoji="0" lang="en-US" altLang="ja-JP" sz="2400" b="1">
              <a:latin typeface="Meiryo UI" panose="020B0604030504040204" pitchFamily="50" charset="-128"/>
              <a:ea typeface="Meiryo UI" panose="020B0604030504040204" pitchFamily="50" charset="-128"/>
            </a:endParaRPr>
          </a:p>
          <a:p>
            <a:pPr lvl="0" algn="ctr" eaLnBrk="0" fontAlgn="base" hangingPunct="0">
              <a:spcBef>
                <a:spcPct val="0"/>
              </a:spcBef>
              <a:spcAft>
                <a:spcPct val="0"/>
              </a:spcAft>
              <a:buNone/>
              <a:defRPr/>
            </a:pPr>
            <a:r>
              <a:rPr kumimoji="0" lang="ja-JP" altLang="en-US" sz="2400" b="1">
                <a:latin typeface="Meiryo UI" panose="020B0604030504040204" pitchFamily="50" charset="-128"/>
                <a:ea typeface="Meiryo UI" panose="020B0604030504040204" pitchFamily="50" charset="-128"/>
              </a:rPr>
              <a:t>特定財源化</a:t>
            </a:r>
            <a:endParaRPr kumimoji="0" lang="en-US" altLang="ja-JP" sz="2400" b="1">
              <a:latin typeface="Meiryo UI" panose="020B0604030504040204" pitchFamily="50" charset="-128"/>
              <a:ea typeface="Meiryo UI" panose="020B0604030504040204" pitchFamily="50" charset="-128"/>
            </a:endParaRPr>
          </a:p>
        </p:txBody>
      </p:sp>
      <p:sp>
        <p:nvSpPr>
          <p:cNvPr id="15" name="テキスト ボックス 10">
            <a:extLst>
              <a:ext uri="{FF2B5EF4-FFF2-40B4-BE49-F238E27FC236}">
                <a16:creationId xmlns:a16="http://schemas.microsoft.com/office/drawing/2014/main" id="{EB3EBFD9-40AF-1761-9D6D-475B12DBB707}"/>
              </a:ext>
            </a:extLst>
          </p:cNvPr>
          <p:cNvSpPr txBox="1">
            <a:spLocks noChangeArrowheads="1"/>
          </p:cNvSpPr>
          <p:nvPr/>
        </p:nvSpPr>
        <p:spPr bwMode="auto">
          <a:xfrm>
            <a:off x="1845542" y="2724769"/>
            <a:ext cx="8500916" cy="30777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400">
                <a:solidFill>
                  <a:schemeClr val="bg1"/>
                </a:solidFill>
                <a:latin typeface="Meiryo UI" panose="020B0604030504040204" pitchFamily="50" charset="-128"/>
                <a:ea typeface="Meiryo UI" panose="020B0604030504040204" pitchFamily="50" charset="-128"/>
              </a:rPr>
              <a:t>車体課税</a:t>
            </a:r>
            <a:r>
              <a:rPr kumimoji="0" lang="en-US" altLang="ja-JP" sz="1400">
                <a:solidFill>
                  <a:schemeClr val="bg1"/>
                </a:solidFill>
                <a:latin typeface="Meiryo UI" panose="020B0604030504040204" pitchFamily="50" charset="-128"/>
                <a:ea typeface="Meiryo UI" panose="020B0604030504040204" pitchFamily="50" charset="-128"/>
              </a:rPr>
              <a:t>2.7</a:t>
            </a:r>
            <a:r>
              <a:rPr kumimoji="0" lang="ja-JP" altLang="en-US" sz="1400">
                <a:solidFill>
                  <a:schemeClr val="bg1"/>
                </a:solidFill>
                <a:latin typeface="Meiryo UI" panose="020B0604030504040204" pitchFamily="50" charset="-128"/>
                <a:ea typeface="Meiryo UI" panose="020B0604030504040204" pitchFamily="50" charset="-128"/>
              </a:rPr>
              <a:t>兆円→</a:t>
            </a:r>
            <a:r>
              <a:rPr kumimoji="0" lang="en-US" altLang="ja-JP" sz="1400">
                <a:solidFill>
                  <a:schemeClr val="bg1"/>
                </a:solidFill>
                <a:latin typeface="Meiryo UI" panose="020B0604030504040204" pitchFamily="50" charset="-128"/>
                <a:ea typeface="Meiryo UI" panose="020B0604030504040204" pitchFamily="50" charset="-128"/>
              </a:rPr>
              <a:t>1.3</a:t>
            </a:r>
            <a:r>
              <a:rPr kumimoji="0" lang="ja-JP" altLang="en-US" sz="1400">
                <a:solidFill>
                  <a:schemeClr val="bg1"/>
                </a:solidFill>
                <a:latin typeface="Meiryo UI" panose="020B0604030504040204" pitchFamily="50" charset="-128"/>
                <a:ea typeface="Meiryo UI" panose="020B0604030504040204" pitchFamily="50" charset="-128"/>
              </a:rPr>
              <a:t>兆円　燃料課税</a:t>
            </a:r>
            <a:r>
              <a:rPr kumimoji="0" lang="en-US" altLang="ja-JP" sz="1400">
                <a:solidFill>
                  <a:schemeClr val="bg1"/>
                </a:solidFill>
                <a:latin typeface="Meiryo UI" panose="020B0604030504040204" pitchFamily="50" charset="-128"/>
                <a:ea typeface="Meiryo UI" panose="020B0604030504040204" pitchFamily="50" charset="-128"/>
              </a:rPr>
              <a:t>3.1</a:t>
            </a:r>
            <a:r>
              <a:rPr kumimoji="0" lang="ja-JP" altLang="en-US" sz="1400">
                <a:solidFill>
                  <a:schemeClr val="bg1"/>
                </a:solidFill>
                <a:latin typeface="Meiryo UI" panose="020B0604030504040204" pitchFamily="50" charset="-128"/>
                <a:ea typeface="Meiryo UI" panose="020B0604030504040204" pitchFamily="50" charset="-128"/>
              </a:rPr>
              <a:t>兆円→</a:t>
            </a:r>
            <a:r>
              <a:rPr kumimoji="0" lang="en-US" altLang="ja-JP" sz="1400">
                <a:solidFill>
                  <a:schemeClr val="bg1"/>
                </a:solidFill>
                <a:latin typeface="Meiryo UI" panose="020B0604030504040204" pitchFamily="50" charset="-128"/>
                <a:ea typeface="Meiryo UI" panose="020B0604030504040204" pitchFamily="50" charset="-128"/>
              </a:rPr>
              <a:t>1.6</a:t>
            </a:r>
            <a:r>
              <a:rPr kumimoji="0" lang="ja-JP" altLang="en-US" sz="1400">
                <a:solidFill>
                  <a:schemeClr val="bg1"/>
                </a:solidFill>
                <a:latin typeface="Meiryo UI" panose="020B0604030504040204" pitchFamily="50" charset="-128"/>
                <a:ea typeface="Meiryo UI" panose="020B0604030504040204" pitchFamily="50" charset="-128"/>
              </a:rPr>
              <a:t>兆円　消費税</a:t>
            </a:r>
            <a:r>
              <a:rPr kumimoji="0" lang="en-US" altLang="ja-JP" sz="1400">
                <a:solidFill>
                  <a:schemeClr val="bg1"/>
                </a:solidFill>
                <a:latin typeface="Meiryo UI" panose="020B0604030504040204" pitchFamily="50" charset="-128"/>
                <a:ea typeface="Meiryo UI" panose="020B0604030504040204" pitchFamily="50" charset="-128"/>
              </a:rPr>
              <a:t>3.1</a:t>
            </a:r>
            <a:r>
              <a:rPr kumimoji="0" lang="ja-JP" altLang="en-US" sz="1400">
                <a:solidFill>
                  <a:schemeClr val="bg1"/>
                </a:solidFill>
                <a:latin typeface="Meiryo UI" panose="020B0604030504040204" pitchFamily="50" charset="-128"/>
                <a:ea typeface="Meiryo UI" panose="020B0604030504040204" pitchFamily="50" charset="-128"/>
              </a:rPr>
              <a:t>兆円→</a:t>
            </a:r>
            <a:r>
              <a:rPr kumimoji="0" lang="en-US" altLang="ja-JP" sz="1400">
                <a:solidFill>
                  <a:schemeClr val="bg1"/>
                </a:solidFill>
                <a:latin typeface="Meiryo UI" panose="020B0604030504040204" pitchFamily="50" charset="-128"/>
                <a:ea typeface="Meiryo UI" panose="020B0604030504040204" pitchFamily="50" charset="-128"/>
              </a:rPr>
              <a:t>2.8</a:t>
            </a:r>
            <a:r>
              <a:rPr kumimoji="0" lang="ja-JP" altLang="en-US" sz="1400">
                <a:solidFill>
                  <a:schemeClr val="bg1"/>
                </a:solidFill>
                <a:latin typeface="Meiryo UI" panose="020B0604030504040204" pitchFamily="50" charset="-128"/>
                <a:ea typeface="Meiryo UI" panose="020B0604030504040204" pitchFamily="50" charset="-128"/>
              </a:rPr>
              <a:t>兆円</a:t>
            </a:r>
            <a:endParaRPr kumimoji="0" lang="en-US" altLang="ja-JP" sz="1400">
              <a:solidFill>
                <a:schemeClr val="bg1"/>
              </a:solidFill>
              <a:latin typeface="Meiryo UI" panose="020B0604030504040204" pitchFamily="50" charset="-128"/>
              <a:ea typeface="Meiryo UI" panose="020B0604030504040204" pitchFamily="50" charset="-128"/>
            </a:endParaRPr>
          </a:p>
        </p:txBody>
      </p:sp>
      <p:sp>
        <p:nvSpPr>
          <p:cNvPr id="3" name="タイトル 1">
            <a:extLst>
              <a:ext uri="{FF2B5EF4-FFF2-40B4-BE49-F238E27FC236}">
                <a16:creationId xmlns:a16="http://schemas.microsoft.com/office/drawing/2014/main" id="{253D59A8-1228-D324-D08A-A5BC46DFB080}"/>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積年の自動車税制の課題解消に向けた　「</a:t>
            </a:r>
            <a:r>
              <a:rPr lang="en-US" altLang="ja-JP"/>
              <a:t>3</a:t>
            </a:r>
            <a:r>
              <a:rPr lang="ja-JP" altLang="en-US"/>
              <a:t>つの</a:t>
            </a:r>
            <a:r>
              <a:rPr lang="en-US" altLang="ja-JP"/>
              <a:t>STEP</a:t>
            </a:r>
            <a:r>
              <a:rPr lang="ja-JP" altLang="en-US"/>
              <a:t>」</a:t>
            </a:r>
            <a:endParaRPr lang="en-US" altLang="ja-JP"/>
          </a:p>
        </p:txBody>
      </p:sp>
      <p:sp>
        <p:nvSpPr>
          <p:cNvPr id="14" name="矢印: 左カーブ 13">
            <a:extLst>
              <a:ext uri="{FF2B5EF4-FFF2-40B4-BE49-F238E27FC236}">
                <a16:creationId xmlns:a16="http://schemas.microsoft.com/office/drawing/2014/main" id="{61DABC46-5F11-5B39-4C98-26F5762919B3}"/>
              </a:ext>
            </a:extLst>
          </p:cNvPr>
          <p:cNvSpPr/>
          <p:nvPr/>
        </p:nvSpPr>
        <p:spPr>
          <a:xfrm>
            <a:off x="8701456" y="2132526"/>
            <a:ext cx="1630487" cy="2018316"/>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スライド番号プレースホルダー 3">
            <a:extLst>
              <a:ext uri="{FF2B5EF4-FFF2-40B4-BE49-F238E27FC236}">
                <a16:creationId xmlns:a16="http://schemas.microsoft.com/office/drawing/2014/main" id="{1DB95DFF-8906-2CF5-F13E-D61B2F63850C}"/>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11</a:t>
            </a:fld>
            <a:endParaRPr lang="ja-JP" altLang="en-US"/>
          </a:p>
        </p:txBody>
      </p:sp>
    </p:spTree>
    <p:extLst>
      <p:ext uri="{BB962C8B-B14F-4D97-AF65-F5344CB8AC3E}">
        <p14:creationId xmlns:p14="http://schemas.microsoft.com/office/powerpoint/2010/main" val="949209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A9610-030B-362D-5303-017B3348D4C1}"/>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FE4D53A-D538-0F88-6CEF-5AB2BD35644D}"/>
              </a:ext>
            </a:extLst>
          </p:cNvPr>
          <p:cNvSpPr txBox="1">
            <a:spLocks noChangeArrowheads="1"/>
          </p:cNvSpPr>
          <p:nvPr/>
        </p:nvSpPr>
        <p:spPr bwMode="auto">
          <a:xfrm>
            <a:off x="0" y="-21028"/>
            <a:ext cx="12191999"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solidFill>
                  <a:schemeClr val="lt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solidFill>
                  <a:schemeClr val="lt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9pPr>
          </a:lstStyle>
          <a:p>
            <a:r>
              <a:rPr lang="ja-JP" altLang="en-US"/>
              <a:t>積年の自動車税制の課題　「複雑且つ過重で不条理な自動車税制」</a:t>
            </a:r>
            <a:endParaRPr lang="en-US" altLang="ja-JP"/>
          </a:p>
        </p:txBody>
      </p:sp>
      <p:graphicFrame>
        <p:nvGraphicFramePr>
          <p:cNvPr id="8" name="グラフ 7">
            <a:extLst>
              <a:ext uri="{FF2B5EF4-FFF2-40B4-BE49-F238E27FC236}">
                <a16:creationId xmlns:a16="http://schemas.microsoft.com/office/drawing/2014/main" id="{D38EC765-BBF5-D14C-692B-9663DDBDC9CA}"/>
              </a:ext>
            </a:extLst>
          </p:cNvPr>
          <p:cNvGraphicFramePr>
            <a:graphicFrameLocks/>
          </p:cNvGraphicFramePr>
          <p:nvPr/>
        </p:nvGraphicFramePr>
        <p:xfrm>
          <a:off x="9042106" y="667046"/>
          <a:ext cx="2489148" cy="61366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表 33">
            <a:extLst>
              <a:ext uri="{FF2B5EF4-FFF2-40B4-BE49-F238E27FC236}">
                <a16:creationId xmlns:a16="http://schemas.microsoft.com/office/drawing/2014/main" id="{34A21487-BCF1-7AE5-8D94-1BD2877DDBE5}"/>
              </a:ext>
            </a:extLst>
          </p:cNvPr>
          <p:cNvGraphicFramePr>
            <a:graphicFrameLocks noGrp="1"/>
          </p:cNvGraphicFramePr>
          <p:nvPr/>
        </p:nvGraphicFramePr>
        <p:xfrm>
          <a:off x="2557576" y="650827"/>
          <a:ext cx="6552000" cy="5926747"/>
        </p:xfrm>
        <a:graphic>
          <a:graphicData uri="http://schemas.openxmlformats.org/drawingml/2006/table">
            <a:tbl>
              <a:tblPr>
                <a:tableStyleId>{5C22544A-7EE6-4342-B048-85BDC9FD1C3A}</a:tableStyleId>
              </a:tblPr>
              <a:tblGrid>
                <a:gridCol w="1620000">
                  <a:extLst>
                    <a:ext uri="{9D8B030D-6E8A-4147-A177-3AD203B41FA5}">
                      <a16:colId xmlns:a16="http://schemas.microsoft.com/office/drawing/2014/main" val="1912071767"/>
                    </a:ext>
                  </a:extLst>
                </a:gridCol>
                <a:gridCol w="648000">
                  <a:extLst>
                    <a:ext uri="{9D8B030D-6E8A-4147-A177-3AD203B41FA5}">
                      <a16:colId xmlns:a16="http://schemas.microsoft.com/office/drawing/2014/main" val="1809155481"/>
                    </a:ext>
                  </a:extLst>
                </a:gridCol>
                <a:gridCol w="1944000">
                  <a:extLst>
                    <a:ext uri="{9D8B030D-6E8A-4147-A177-3AD203B41FA5}">
                      <a16:colId xmlns:a16="http://schemas.microsoft.com/office/drawing/2014/main" val="2344776667"/>
                    </a:ext>
                  </a:extLst>
                </a:gridCol>
                <a:gridCol w="1692000">
                  <a:extLst>
                    <a:ext uri="{9D8B030D-6E8A-4147-A177-3AD203B41FA5}">
                      <a16:colId xmlns:a16="http://schemas.microsoft.com/office/drawing/2014/main" val="3642512824"/>
                    </a:ext>
                  </a:extLst>
                </a:gridCol>
                <a:gridCol w="648000">
                  <a:extLst>
                    <a:ext uri="{9D8B030D-6E8A-4147-A177-3AD203B41FA5}">
                      <a16:colId xmlns:a16="http://schemas.microsoft.com/office/drawing/2014/main" val="910830398"/>
                    </a:ext>
                  </a:extLst>
                </a:gridCol>
              </a:tblGrid>
              <a:tr h="350791">
                <a:tc gridSpan="2">
                  <a:txBody>
                    <a:bodyPr/>
                    <a:lstStyle/>
                    <a:p>
                      <a:pPr algn="ctr" fontAlgn="ctr"/>
                      <a:r>
                        <a:rPr lang="ja-JP" altLang="en-US" sz="1400" b="1" u="none" strike="noStrike">
                          <a:solidFill>
                            <a:schemeClr val="bg1"/>
                          </a:solidFill>
                          <a:effectLst/>
                          <a:latin typeface="Meiryo UI" panose="020B0604030504040204" pitchFamily="50" charset="-128"/>
                          <a:ea typeface="Meiryo UI" panose="020B0604030504040204" pitchFamily="50" charset="-128"/>
                        </a:rPr>
                        <a:t>現行税収</a:t>
                      </a:r>
                      <a:endParaRPr lang="ja-JP" altLang="en-US" sz="1400" b="1" i="0" u="none" strike="noStrike">
                        <a:solidFill>
                          <a:schemeClr val="bg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kumimoji="1" lang="ja-JP" altLang="en-US"/>
                    </a:p>
                  </a:txBody>
                  <a:tcPr/>
                </a:tc>
                <a:tc rowSpan="13">
                  <a:txBody>
                    <a:bodyPr/>
                    <a:lstStyle/>
                    <a:p>
                      <a:pPr algn="l" fontAlgn="ct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ja-JP" altLang="en-US" sz="1400" b="1" u="none" strike="noStrike">
                          <a:effectLst/>
                          <a:latin typeface="Meiryo UI" panose="020B0604030504040204" pitchFamily="50" charset="-128"/>
                          <a:ea typeface="Meiryo UI" panose="020B0604030504040204" pitchFamily="50" charset="-128"/>
                        </a:rPr>
                        <a:t>あるべき税収</a:t>
                      </a:r>
                      <a:endParaRPr lang="ja-JP" altLang="en-US" sz="1400" b="1"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583044115"/>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自動車重量税</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a:txBody>
                    <a:bodyPr/>
                    <a:lstStyle/>
                    <a:p>
                      <a:pPr algn="r"/>
                      <a:r>
                        <a:rPr lang="en-US" altLang="ja-JP" sz="1200" u="none" strike="noStrike">
                          <a:effectLst/>
                          <a:latin typeface="Meiryo UI" panose="020B0604030504040204" pitchFamily="50" charset="-128"/>
                          <a:ea typeface="Meiryo UI" panose="020B0604030504040204" pitchFamily="50" charset="-128"/>
                        </a:rPr>
                        <a:t>7,065</a:t>
                      </a:r>
                      <a:endParaRPr kumimoji="1" lang="ja-JP" altLang="en-US" sz="2000"/>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vMerge="1">
                  <a:txBody>
                    <a:bodyPr/>
                    <a:lstStyle/>
                    <a:p>
                      <a:endParaRPr kumimoji="1" lang="ja-JP" altLang="en-US"/>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algn="ctr" fontAlgn="ctr"/>
                      <a:r>
                        <a:rPr lang="zh-TW" altLang="en-US" sz="1800" b="1" u="none" strike="noStrike">
                          <a:effectLst/>
                          <a:latin typeface="Meiryo UI" panose="020B0604030504040204" pitchFamily="50" charset="-128"/>
                          <a:ea typeface="Meiryo UI" panose="020B0604030504040204" pitchFamily="50" charset="-128"/>
                        </a:rPr>
                        <a:t>自動車保有税</a:t>
                      </a:r>
                      <a:endParaRPr lang="en-US" altLang="zh-TW" sz="1800" b="1" u="none" strike="noStrike">
                        <a:effectLst/>
                        <a:latin typeface="Meiryo UI" panose="020B0604030504040204" pitchFamily="50" charset="-128"/>
                        <a:ea typeface="Meiryo UI" panose="020B0604030504040204" pitchFamily="50" charset="-128"/>
                      </a:endParaRPr>
                    </a:p>
                    <a:p>
                      <a:pPr algn="ctr" fontAlgn="ctr"/>
                      <a:endParaRPr lang="en-US" altLang="zh-TW" sz="1800" b="1" u="none" strike="noStrike">
                        <a:effectLst/>
                        <a:latin typeface="Meiryo UI" panose="020B0604030504040204" pitchFamily="50" charset="-128"/>
                        <a:ea typeface="Meiryo UI" panose="020B0604030504040204" pitchFamily="50" charset="-128"/>
                      </a:endParaRPr>
                    </a:p>
                    <a:p>
                      <a:pPr algn="ctr"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次世代モビリティ</a:t>
                      </a:r>
                      <a:endParaRPr lang="en-US" altLang="ja-JP" sz="1400" b="1"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a:t>
                      </a:r>
                      <a:r>
                        <a:rPr lang="en-US" altLang="ja-JP" sz="1400" b="1" i="0" u="none" strike="noStrike">
                          <a:solidFill>
                            <a:srgbClr val="000000"/>
                          </a:solidFill>
                          <a:effectLst/>
                          <a:latin typeface="Meiryo UI" panose="020B0604030504040204" pitchFamily="50" charset="-128"/>
                          <a:ea typeface="Meiryo UI" panose="020B0604030504040204" pitchFamily="50" charset="-128"/>
                        </a:rPr>
                        <a:t>CASE</a:t>
                      </a:r>
                      <a:r>
                        <a:rPr lang="ja-JP" altLang="en-US" sz="1400" b="1" i="0" u="none" strike="noStrike">
                          <a:solidFill>
                            <a:srgbClr val="000000"/>
                          </a:solidFill>
                          <a:effectLst/>
                          <a:latin typeface="Meiryo UI" panose="020B0604030504040204" pitchFamily="50" charset="-128"/>
                          <a:ea typeface="Meiryo UI" panose="020B0604030504040204" pitchFamily="50" charset="-128"/>
                        </a:rPr>
                        <a:t>）</a:t>
                      </a:r>
                      <a:endParaRPr lang="en-US" altLang="ja-JP" sz="1400" b="1"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普及促進特定財源</a:t>
                      </a:r>
                      <a:endParaRPr lang="ja-JP" altLang="en-US" sz="1800" b="1"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a:txBody>
                    <a:bodyPr/>
                    <a:lstStyle/>
                    <a:p>
                      <a:pPr algn="r"/>
                      <a:r>
                        <a:rPr lang="en-US" altLang="ja-JP" sz="1200" u="none" strike="noStrike">
                          <a:effectLst/>
                          <a:latin typeface="Meiryo UI" panose="020B0604030504040204" pitchFamily="50" charset="-128"/>
                          <a:ea typeface="Meiryo UI" panose="020B0604030504040204" pitchFamily="50" charset="-128"/>
                        </a:rPr>
                        <a:t>4,308</a:t>
                      </a:r>
                      <a:endParaRPr kumimoji="1" lang="ja-JP" altLang="en-US" sz="2000"/>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extLst>
                  <a:ext uri="{0D108BD9-81ED-4DB2-BD59-A6C34878D82A}">
                    <a16:rowId xmlns:a16="http://schemas.microsoft.com/office/drawing/2014/main" val="1267887939"/>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自動車税</a:t>
                      </a:r>
                      <a:endParaRPr lang="en-US" altLang="ja-JP" sz="1200" u="none" strike="noStrike">
                        <a:effectLst/>
                        <a:latin typeface="Meiryo UI" panose="020B0604030504040204" pitchFamily="50" charset="-128"/>
                        <a:ea typeface="Meiryo UI" panose="020B0604030504040204" pitchFamily="50" charset="-128"/>
                      </a:endParaRPr>
                    </a:p>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（種別割）</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15,049</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3">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8,917</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extLst>
                  <a:ext uri="{0D108BD9-81ED-4DB2-BD59-A6C34878D82A}">
                    <a16:rowId xmlns:a16="http://schemas.microsoft.com/office/drawing/2014/main" val="1739249354"/>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軽自動車税</a:t>
                      </a:r>
                      <a:endParaRPr lang="en-US" altLang="ja-JP" sz="1200" u="none" strike="noStrike">
                        <a:effectLst/>
                        <a:latin typeface="Meiryo UI" panose="020B0604030504040204" pitchFamily="50" charset="-128"/>
                        <a:ea typeface="Meiryo UI" panose="020B0604030504040204" pitchFamily="50" charset="-128"/>
                      </a:endParaRPr>
                    </a:p>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（種別割）</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3,078</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901760084"/>
                  </a:ext>
                </a:extLst>
              </a:tr>
              <a:tr h="456029">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自動車税・軽自動車税</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（環境性能割）</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1,712</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vMerge="1">
                  <a:txBody>
                    <a:bodyPr/>
                    <a:lstStyle/>
                    <a:p>
                      <a:endParaRPr kumimoji="1" lang="ja-JP" altLang="en-US"/>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fontAlgn="ct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8952895"/>
                  </a:ext>
                </a:extLst>
              </a:tr>
              <a:tr h="507833">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消費税</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（車体課税分）</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200" b="0" i="0" u="none" strike="noStrike">
                          <a:solidFill>
                            <a:srgbClr val="000000"/>
                          </a:solidFill>
                          <a:effectLst/>
                          <a:latin typeface="Meiryo UI" panose="020B0604030504040204" pitchFamily="50" charset="-128"/>
                          <a:ea typeface="Meiryo UI" panose="020B0604030504040204" pitchFamily="50" charset="-128"/>
                        </a:rPr>
                        <a:t>21,093</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消費税</a:t>
                      </a:r>
                      <a:endParaRPr lang="en-US" altLang="ja-JP" sz="14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（車体課税分）</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21,093</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131706"/>
                  </a:ext>
                </a:extLst>
              </a:tr>
              <a:tr h="456029">
                <a:tc>
                  <a:txBody>
                    <a:bodyPr/>
                    <a:lstStyle/>
                    <a:p>
                      <a:pPr algn="ctr" fontAlgn="ctr"/>
                      <a:r>
                        <a:rPr lang="zh-TW" altLang="en-US" sz="1200" b="0" u="none" strike="noStrike">
                          <a:effectLst/>
                          <a:latin typeface="Meiryo UI" panose="020B0604030504040204" pitchFamily="50" charset="-128"/>
                          <a:ea typeface="Meiryo UI" panose="020B0604030504040204" pitchFamily="50" charset="-128"/>
                        </a:rPr>
                        <a:t>車体課税総額</a:t>
                      </a:r>
                      <a:endParaRPr lang="zh-TW"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47,997</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TW" altLang="en-US" sz="1400" b="0" u="none" strike="noStrike">
                          <a:effectLst/>
                          <a:latin typeface="Meiryo UI" panose="020B0604030504040204" pitchFamily="50" charset="-128"/>
                          <a:ea typeface="Meiryo UI" panose="020B0604030504040204" pitchFamily="50" charset="-128"/>
                        </a:rPr>
                        <a:t>車体課税総額</a:t>
                      </a:r>
                      <a:endParaRPr lang="zh-TW"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altLang="ja-JP" sz="1200" b="0" u="none" strike="noStrike">
                          <a:effectLst/>
                          <a:latin typeface="Meiryo UI" panose="020B0604030504040204" pitchFamily="50" charset="-128"/>
                          <a:ea typeface="Meiryo UI" panose="020B0604030504040204" pitchFamily="50" charset="-128"/>
                        </a:rPr>
                        <a:t>34,318</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8237266"/>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揮発油税</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20,180</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algn="ctr" fontAlgn="ctr"/>
                      <a:r>
                        <a:rPr lang="ja-JP" altLang="en-US" sz="1800" b="1" u="none" strike="noStrike">
                          <a:effectLst/>
                          <a:latin typeface="Meiryo UI" panose="020B0604030504040204" pitchFamily="50" charset="-128"/>
                          <a:ea typeface="Meiryo UI" panose="020B0604030504040204" pitchFamily="50" charset="-128"/>
                        </a:rPr>
                        <a:t>燃料税</a:t>
                      </a:r>
                      <a:endParaRPr lang="en-US" altLang="ja-JP" sz="1800" b="1" u="none" strike="noStrike">
                        <a:effectLst/>
                        <a:latin typeface="Meiryo UI" panose="020B0604030504040204" pitchFamily="50" charset="-128"/>
                        <a:ea typeface="Meiryo UI" panose="020B0604030504040204" pitchFamily="50" charset="-128"/>
                      </a:endParaRPr>
                    </a:p>
                    <a:p>
                      <a:pPr algn="ctr" fontAlgn="ctr"/>
                      <a:endParaRPr lang="en-US" altLang="ja-JP" sz="1400" b="1"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カーボンニュートラル</a:t>
                      </a:r>
                    </a:p>
                    <a:p>
                      <a:pPr algn="ctr"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促進特定財源</a:t>
                      </a:r>
                    </a:p>
                    <a:p>
                      <a:pPr algn="ctr" fontAlgn="ct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10,090</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extLst>
                  <a:ext uri="{0D108BD9-81ED-4DB2-BD59-A6C34878D82A}">
                    <a16:rowId xmlns:a16="http://schemas.microsoft.com/office/drawing/2014/main" val="2147237681"/>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地方揮発油税</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2,159</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1,830</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extLst>
                  <a:ext uri="{0D108BD9-81ED-4DB2-BD59-A6C34878D82A}">
                    <a16:rowId xmlns:a16="http://schemas.microsoft.com/office/drawing/2014/main" val="2909508313"/>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軽油引取税</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9,102</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4,253</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extLst>
                  <a:ext uri="{0D108BD9-81ED-4DB2-BD59-A6C34878D82A}">
                    <a16:rowId xmlns:a16="http://schemas.microsoft.com/office/drawing/2014/main" val="1323919969"/>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石油ガス税</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80</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80</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extLst>
                  <a:ext uri="{0D108BD9-81ED-4DB2-BD59-A6C34878D82A}">
                    <a16:rowId xmlns:a16="http://schemas.microsoft.com/office/drawing/2014/main" val="1791601236"/>
                  </a:ext>
                </a:extLst>
              </a:tr>
              <a:tr h="507833">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消費税</a:t>
                      </a:r>
                      <a:endParaRPr lang="en-US" altLang="ja-JP" sz="1200" u="none" strike="noStrike">
                        <a:effectLst/>
                        <a:latin typeface="Meiryo UI" panose="020B0604030504040204" pitchFamily="50" charset="-128"/>
                        <a:ea typeface="Meiryo UI" panose="020B0604030504040204" pitchFamily="50" charset="-128"/>
                      </a:endParaRPr>
                    </a:p>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（燃料課税分）</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10,541</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400" u="none" strike="noStrike">
                          <a:effectLst/>
                          <a:latin typeface="Meiryo UI" panose="020B0604030504040204" pitchFamily="50" charset="-128"/>
                          <a:ea typeface="Meiryo UI" panose="020B0604030504040204" pitchFamily="50" charset="-128"/>
                        </a:rPr>
                        <a:t>消費税</a:t>
                      </a:r>
                      <a:endParaRPr lang="en-US" altLang="ja-JP" sz="1400" u="none" strike="noStrike">
                        <a:effectLst/>
                        <a:latin typeface="Meiryo UI" panose="020B0604030504040204" pitchFamily="50" charset="-128"/>
                        <a:ea typeface="Meiryo UI" panose="020B0604030504040204" pitchFamily="50" charset="-128"/>
                      </a:endParaRPr>
                    </a:p>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（燃料課税分）</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7,389</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44594438"/>
                  </a:ext>
                </a:extLst>
              </a:tr>
              <a:tr h="456029">
                <a:tc>
                  <a:txBody>
                    <a:bodyPr/>
                    <a:lstStyle/>
                    <a:p>
                      <a:pPr algn="ctr" fontAlgn="ctr"/>
                      <a:r>
                        <a:rPr lang="zh-TW" altLang="en-US" sz="1200" b="0" u="none" strike="noStrike">
                          <a:effectLst/>
                          <a:latin typeface="Meiryo UI" panose="020B0604030504040204" pitchFamily="50" charset="-128"/>
                          <a:ea typeface="Meiryo UI" panose="020B0604030504040204" pitchFamily="50" charset="-128"/>
                        </a:rPr>
                        <a:t>燃料課税総額</a:t>
                      </a:r>
                      <a:endParaRPr lang="zh-TW"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42,062</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TW" altLang="en-US" sz="1400" b="0" u="none" strike="noStrike">
                          <a:effectLst/>
                          <a:latin typeface="Meiryo UI" panose="020B0604030504040204" pitchFamily="50" charset="-128"/>
                          <a:ea typeface="Meiryo UI" panose="020B0604030504040204" pitchFamily="50" charset="-128"/>
                        </a:rPr>
                        <a:t>燃料課税総額</a:t>
                      </a:r>
                      <a:endParaRPr lang="zh-TW"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200" b="0" u="none" strike="noStrike">
                          <a:effectLst/>
                          <a:latin typeface="Meiryo UI" panose="020B0604030504040204" pitchFamily="50" charset="-128"/>
                          <a:ea typeface="Meiryo UI" panose="020B0604030504040204" pitchFamily="50" charset="-128"/>
                        </a:rPr>
                        <a:t>23,262</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2963804"/>
                  </a:ext>
                </a:extLst>
              </a:tr>
            </a:tbl>
          </a:graphicData>
        </a:graphic>
      </p:graphicFrame>
      <p:sp>
        <p:nvSpPr>
          <p:cNvPr id="36" name="テキスト ボックス 10">
            <a:extLst>
              <a:ext uri="{FF2B5EF4-FFF2-40B4-BE49-F238E27FC236}">
                <a16:creationId xmlns:a16="http://schemas.microsoft.com/office/drawing/2014/main" id="{85779DDA-5037-E732-9D40-198575F08A6A}"/>
              </a:ext>
            </a:extLst>
          </p:cNvPr>
          <p:cNvSpPr txBox="1">
            <a:spLocks noChangeArrowheads="1"/>
          </p:cNvSpPr>
          <p:nvPr/>
        </p:nvSpPr>
        <p:spPr bwMode="auto">
          <a:xfrm>
            <a:off x="8852486" y="1091774"/>
            <a:ext cx="1873523" cy="46166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2400" b="1">
                <a:solidFill>
                  <a:srgbClr val="FF0000"/>
                </a:solidFill>
                <a:latin typeface="Meiryo UI" panose="020B0604030504040204" pitchFamily="50" charset="-128"/>
                <a:ea typeface="Meiryo UI" panose="020B0604030504040204" pitchFamily="50" charset="-128"/>
              </a:rPr>
              <a:t>90,059</a:t>
            </a:r>
          </a:p>
        </p:txBody>
      </p:sp>
      <p:sp>
        <p:nvSpPr>
          <p:cNvPr id="37" name="テキスト ボックス 10">
            <a:extLst>
              <a:ext uri="{FF2B5EF4-FFF2-40B4-BE49-F238E27FC236}">
                <a16:creationId xmlns:a16="http://schemas.microsoft.com/office/drawing/2014/main" id="{5A0E0CC1-CF62-8ED3-201D-FFF334CE3521}"/>
              </a:ext>
            </a:extLst>
          </p:cNvPr>
          <p:cNvSpPr txBox="1">
            <a:spLocks noChangeArrowheads="1"/>
          </p:cNvSpPr>
          <p:nvPr/>
        </p:nvSpPr>
        <p:spPr bwMode="auto">
          <a:xfrm>
            <a:off x="10313182" y="2987461"/>
            <a:ext cx="1044000" cy="2616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1050" b="1">
                <a:solidFill>
                  <a:prstClr val="black"/>
                </a:solidFill>
                <a:latin typeface="Meiryo UI" panose="020B0604030504040204" pitchFamily="50" charset="-128"/>
                <a:ea typeface="Meiryo UI" panose="020B0604030504040204" pitchFamily="50" charset="-128"/>
              </a:rPr>
              <a:t>57,960</a:t>
            </a:r>
          </a:p>
        </p:txBody>
      </p:sp>
      <p:sp>
        <p:nvSpPr>
          <p:cNvPr id="39" name="テキスト ボックス 10">
            <a:extLst>
              <a:ext uri="{FF2B5EF4-FFF2-40B4-BE49-F238E27FC236}">
                <a16:creationId xmlns:a16="http://schemas.microsoft.com/office/drawing/2014/main" id="{D1BE2EB2-DAFB-E90D-0450-E1EDA135A369}"/>
              </a:ext>
            </a:extLst>
          </p:cNvPr>
          <p:cNvSpPr txBox="1">
            <a:spLocks noChangeArrowheads="1"/>
          </p:cNvSpPr>
          <p:nvPr/>
        </p:nvSpPr>
        <p:spPr bwMode="auto">
          <a:xfrm>
            <a:off x="10816354" y="6128448"/>
            <a:ext cx="1214284" cy="2616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100">
                <a:solidFill>
                  <a:prstClr val="black"/>
                </a:solidFill>
                <a:latin typeface="Meiryo UI" panose="020B0604030504040204" pitchFamily="50" charset="-128"/>
                <a:ea typeface="Meiryo UI" panose="020B0604030504040204" pitchFamily="50" charset="-128"/>
              </a:rPr>
              <a:t>（億円）</a:t>
            </a:r>
            <a:endParaRPr kumimoji="0" lang="en-US" altLang="ja-JP" sz="1100">
              <a:solidFill>
                <a:prstClr val="black"/>
              </a:solidFill>
              <a:latin typeface="Meiryo UI" panose="020B0604030504040204" pitchFamily="50" charset="-128"/>
              <a:ea typeface="Meiryo UI" panose="020B0604030504040204" pitchFamily="50" charset="-128"/>
            </a:endParaRPr>
          </a:p>
        </p:txBody>
      </p:sp>
      <p:grpSp>
        <p:nvGrpSpPr>
          <p:cNvPr id="40" name="グループ化 39">
            <a:extLst>
              <a:ext uri="{FF2B5EF4-FFF2-40B4-BE49-F238E27FC236}">
                <a16:creationId xmlns:a16="http://schemas.microsoft.com/office/drawing/2014/main" id="{8D820B50-A742-FC7B-F8F5-C160357D48F4}"/>
              </a:ext>
            </a:extLst>
          </p:cNvPr>
          <p:cNvGrpSpPr/>
          <p:nvPr/>
        </p:nvGrpSpPr>
        <p:grpSpPr>
          <a:xfrm>
            <a:off x="4759790" y="5629679"/>
            <a:ext cx="1996852" cy="504000"/>
            <a:chOff x="2203265" y="5905664"/>
            <a:chExt cx="1996852" cy="504000"/>
          </a:xfrm>
        </p:grpSpPr>
        <p:sp>
          <p:nvSpPr>
            <p:cNvPr id="41" name="矢印: 五方向 40">
              <a:extLst>
                <a:ext uri="{FF2B5EF4-FFF2-40B4-BE49-F238E27FC236}">
                  <a16:creationId xmlns:a16="http://schemas.microsoft.com/office/drawing/2014/main" id="{6AE0F641-ADE2-40DD-A2B3-83A8A7615CFF}"/>
                </a:ext>
              </a:extLst>
            </p:cNvPr>
            <p:cNvSpPr/>
            <p:nvPr/>
          </p:nvSpPr>
          <p:spPr>
            <a:xfrm>
              <a:off x="2328117" y="5905664"/>
              <a:ext cx="1872000" cy="504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b="1">
                <a:solidFill>
                  <a:srgbClr val="FF0000"/>
                </a:solidFill>
                <a:latin typeface="Calibri"/>
                <a:ea typeface="ＭＳ Ｐゴシック" panose="020B0600070205080204" pitchFamily="50" charset="-128"/>
              </a:endParaRPr>
            </a:p>
          </p:txBody>
        </p:sp>
        <p:sp>
          <p:nvSpPr>
            <p:cNvPr id="48" name="テキスト ボックス 10">
              <a:extLst>
                <a:ext uri="{FF2B5EF4-FFF2-40B4-BE49-F238E27FC236}">
                  <a16:creationId xmlns:a16="http://schemas.microsoft.com/office/drawing/2014/main" id="{DE357467-DC95-FD82-16B6-DCFEBAA1AFF2}"/>
                </a:ext>
              </a:extLst>
            </p:cNvPr>
            <p:cNvSpPr txBox="1">
              <a:spLocks noChangeArrowheads="1"/>
            </p:cNvSpPr>
            <p:nvPr/>
          </p:nvSpPr>
          <p:spPr bwMode="auto">
            <a:xfrm>
              <a:off x="2203265" y="6019165"/>
              <a:ext cx="1971762" cy="276999"/>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200" b="1">
                  <a:solidFill>
                    <a:srgbClr val="FF0000"/>
                  </a:solidFill>
                  <a:latin typeface="Meiryo UI" panose="020B0604030504040204" pitchFamily="50" charset="-128"/>
                  <a:ea typeface="Meiryo UI" panose="020B0604030504040204" pitchFamily="50" charset="-128"/>
                </a:rPr>
                <a:t>タックス・オン・タックス解消</a:t>
              </a:r>
              <a:endParaRPr kumimoji="0" lang="en-US" altLang="ja-JP" sz="1200" b="1">
                <a:solidFill>
                  <a:srgbClr val="FF0000"/>
                </a:solidFill>
                <a:latin typeface="Meiryo UI" panose="020B0604030504040204" pitchFamily="50" charset="-128"/>
                <a:ea typeface="Meiryo UI" panose="020B0604030504040204" pitchFamily="50" charset="-128"/>
              </a:endParaRPr>
            </a:p>
          </p:txBody>
        </p:sp>
      </p:grpSp>
      <p:grpSp>
        <p:nvGrpSpPr>
          <p:cNvPr id="49" name="グループ化 48">
            <a:extLst>
              <a:ext uri="{FF2B5EF4-FFF2-40B4-BE49-F238E27FC236}">
                <a16:creationId xmlns:a16="http://schemas.microsoft.com/office/drawing/2014/main" id="{EFE6A005-6D3D-C7C1-462C-CF070E6D7523}"/>
              </a:ext>
            </a:extLst>
          </p:cNvPr>
          <p:cNvGrpSpPr/>
          <p:nvPr/>
        </p:nvGrpSpPr>
        <p:grpSpPr>
          <a:xfrm>
            <a:off x="4869480" y="972887"/>
            <a:ext cx="1872000" cy="504000"/>
            <a:chOff x="2394235" y="1092027"/>
            <a:chExt cx="1872000" cy="504000"/>
          </a:xfrm>
        </p:grpSpPr>
        <p:sp>
          <p:nvSpPr>
            <p:cNvPr id="50" name="矢印: 五方向 49">
              <a:extLst>
                <a:ext uri="{FF2B5EF4-FFF2-40B4-BE49-F238E27FC236}">
                  <a16:creationId xmlns:a16="http://schemas.microsoft.com/office/drawing/2014/main" id="{1E1902CB-1C9E-A1E3-C2CA-57373935860B}"/>
                </a:ext>
              </a:extLst>
            </p:cNvPr>
            <p:cNvSpPr/>
            <p:nvPr/>
          </p:nvSpPr>
          <p:spPr>
            <a:xfrm>
              <a:off x="2394235" y="1092027"/>
              <a:ext cx="1872000" cy="504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b="1">
                <a:solidFill>
                  <a:srgbClr val="FF0000"/>
                </a:solidFill>
                <a:latin typeface="Calibri"/>
                <a:ea typeface="ＭＳ Ｐゴシック" panose="020B0600070205080204" pitchFamily="50" charset="-128"/>
              </a:endParaRPr>
            </a:p>
          </p:txBody>
        </p:sp>
        <p:sp>
          <p:nvSpPr>
            <p:cNvPr id="51" name="テキスト ボックス 10">
              <a:extLst>
                <a:ext uri="{FF2B5EF4-FFF2-40B4-BE49-F238E27FC236}">
                  <a16:creationId xmlns:a16="http://schemas.microsoft.com/office/drawing/2014/main" id="{3355AB9B-CF0A-7BE3-073D-4EA0F0E943CD}"/>
                </a:ext>
              </a:extLst>
            </p:cNvPr>
            <p:cNvSpPr txBox="1">
              <a:spLocks noChangeArrowheads="1"/>
            </p:cNvSpPr>
            <p:nvPr/>
          </p:nvSpPr>
          <p:spPr bwMode="auto">
            <a:xfrm>
              <a:off x="2496155" y="1113195"/>
              <a:ext cx="1404000" cy="46166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200" b="1">
                  <a:solidFill>
                    <a:srgbClr val="FF0000"/>
                  </a:solidFill>
                  <a:latin typeface="Meiryo UI" panose="020B0604030504040204" pitchFamily="50" charset="-128"/>
                  <a:ea typeface="Meiryo UI" panose="020B0604030504040204" pitchFamily="50" charset="-128"/>
                </a:rPr>
                <a:t>当分の間税率廃止</a:t>
              </a:r>
              <a:endParaRPr kumimoji="0" lang="en-US" altLang="ja-JP" sz="1200" b="1">
                <a:solidFill>
                  <a:srgbClr val="FF0000"/>
                </a:solidFill>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200">
                  <a:latin typeface="Meiryo UI" panose="020B0604030504040204" pitchFamily="50" charset="-128"/>
                  <a:ea typeface="Meiryo UI" panose="020B0604030504040204" pitchFamily="50" charset="-128"/>
                </a:rPr>
                <a:t>（本則</a:t>
              </a:r>
              <a:r>
                <a:rPr kumimoji="0" lang="en-US" altLang="ja-JP" sz="1200">
                  <a:latin typeface="Meiryo UI" panose="020B0604030504040204" pitchFamily="50" charset="-128"/>
                  <a:ea typeface="Meiryo UI" panose="020B0604030504040204" pitchFamily="50" charset="-128"/>
                </a:rPr>
                <a:t>1.64</a:t>
              </a:r>
              <a:r>
                <a:rPr kumimoji="0" lang="ja-JP" altLang="en-US" sz="1200">
                  <a:latin typeface="Meiryo UI" panose="020B0604030504040204" pitchFamily="50" charset="-128"/>
                  <a:ea typeface="Meiryo UI" panose="020B0604030504040204" pitchFamily="50" charset="-128"/>
                </a:rPr>
                <a:t>倍）</a:t>
              </a:r>
              <a:endParaRPr kumimoji="0" lang="en-US" altLang="ja-JP" sz="1200">
                <a:latin typeface="Meiryo UI" panose="020B0604030504040204" pitchFamily="50" charset="-128"/>
                <a:ea typeface="Meiryo UI" panose="020B0604030504040204" pitchFamily="50" charset="-128"/>
              </a:endParaRPr>
            </a:p>
          </p:txBody>
        </p:sp>
      </p:grpSp>
      <p:grpSp>
        <p:nvGrpSpPr>
          <p:cNvPr id="52" name="グループ化 51">
            <a:extLst>
              <a:ext uri="{FF2B5EF4-FFF2-40B4-BE49-F238E27FC236}">
                <a16:creationId xmlns:a16="http://schemas.microsoft.com/office/drawing/2014/main" id="{BA39840A-E924-B8C7-438D-5CA54832282A}"/>
              </a:ext>
            </a:extLst>
          </p:cNvPr>
          <p:cNvGrpSpPr/>
          <p:nvPr/>
        </p:nvGrpSpPr>
        <p:grpSpPr>
          <a:xfrm>
            <a:off x="4862359" y="2331081"/>
            <a:ext cx="1893318" cy="481967"/>
            <a:chOff x="2366794" y="2569600"/>
            <a:chExt cx="1893318" cy="481967"/>
          </a:xfrm>
        </p:grpSpPr>
        <p:sp>
          <p:nvSpPr>
            <p:cNvPr id="53" name="矢印: 五方向 52">
              <a:extLst>
                <a:ext uri="{FF2B5EF4-FFF2-40B4-BE49-F238E27FC236}">
                  <a16:creationId xmlns:a16="http://schemas.microsoft.com/office/drawing/2014/main" id="{B66D85FF-B47A-B7A7-0D29-01EA4B131BC9}"/>
                </a:ext>
              </a:extLst>
            </p:cNvPr>
            <p:cNvSpPr/>
            <p:nvPr/>
          </p:nvSpPr>
          <p:spPr>
            <a:xfrm>
              <a:off x="2388112" y="2569600"/>
              <a:ext cx="1872000" cy="481259"/>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b="1">
                <a:solidFill>
                  <a:srgbClr val="FF0000"/>
                </a:solidFill>
                <a:latin typeface="Calibri"/>
                <a:ea typeface="ＭＳ Ｐゴシック" panose="020B0600070205080204" pitchFamily="50" charset="-128"/>
              </a:endParaRPr>
            </a:p>
          </p:txBody>
        </p:sp>
        <p:sp>
          <p:nvSpPr>
            <p:cNvPr id="54" name="テキスト ボックス 10">
              <a:extLst>
                <a:ext uri="{FF2B5EF4-FFF2-40B4-BE49-F238E27FC236}">
                  <a16:creationId xmlns:a16="http://schemas.microsoft.com/office/drawing/2014/main" id="{E3A387A3-CD60-9BE2-192E-814EC7D5F3EC}"/>
                </a:ext>
              </a:extLst>
            </p:cNvPr>
            <p:cNvSpPr txBox="1">
              <a:spLocks noChangeArrowheads="1"/>
            </p:cNvSpPr>
            <p:nvPr/>
          </p:nvSpPr>
          <p:spPr bwMode="auto">
            <a:xfrm>
              <a:off x="2366794" y="2589902"/>
              <a:ext cx="1656000" cy="46166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200">
                  <a:latin typeface="Meiryo UI" panose="020B0604030504040204" pitchFamily="50" charset="-128"/>
                  <a:ea typeface="Meiryo UI" panose="020B0604030504040204" pitchFamily="50" charset="-128"/>
                </a:rPr>
                <a:t>環境性能割</a:t>
              </a:r>
              <a:endParaRPr kumimoji="0" lang="en-US" altLang="ja-JP" sz="1200">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200" b="1">
                  <a:solidFill>
                    <a:srgbClr val="FF0000"/>
                  </a:solidFill>
                  <a:latin typeface="Meiryo UI" panose="020B0604030504040204" pitchFamily="50" charset="-128"/>
                  <a:ea typeface="Meiryo UI" panose="020B0604030504040204" pitchFamily="50" charset="-128"/>
                </a:rPr>
                <a:t>廃止</a:t>
              </a:r>
              <a:endParaRPr kumimoji="0" lang="en-US" altLang="ja-JP" sz="1200" b="1">
                <a:solidFill>
                  <a:srgbClr val="FF0000"/>
                </a:solidFill>
                <a:latin typeface="Meiryo UI" panose="020B0604030504040204" pitchFamily="50" charset="-128"/>
                <a:ea typeface="Meiryo UI" panose="020B0604030504040204" pitchFamily="50" charset="-128"/>
              </a:endParaRPr>
            </a:p>
          </p:txBody>
        </p:sp>
      </p:grpSp>
      <p:grpSp>
        <p:nvGrpSpPr>
          <p:cNvPr id="55" name="グループ化 54">
            <a:extLst>
              <a:ext uri="{FF2B5EF4-FFF2-40B4-BE49-F238E27FC236}">
                <a16:creationId xmlns:a16="http://schemas.microsoft.com/office/drawing/2014/main" id="{18A2E811-4262-10FE-C5D6-93882B3BC250}"/>
              </a:ext>
            </a:extLst>
          </p:cNvPr>
          <p:cNvGrpSpPr/>
          <p:nvPr/>
        </p:nvGrpSpPr>
        <p:grpSpPr>
          <a:xfrm>
            <a:off x="4869480" y="3809208"/>
            <a:ext cx="1886197" cy="1786662"/>
            <a:chOff x="2333245" y="4069318"/>
            <a:chExt cx="1889541" cy="1786662"/>
          </a:xfrm>
        </p:grpSpPr>
        <p:sp>
          <p:nvSpPr>
            <p:cNvPr id="56" name="矢印: 五方向 55">
              <a:extLst>
                <a:ext uri="{FF2B5EF4-FFF2-40B4-BE49-F238E27FC236}">
                  <a16:creationId xmlns:a16="http://schemas.microsoft.com/office/drawing/2014/main" id="{995D6298-A6D7-15F4-BC8F-04D2C60ECDF4}"/>
                </a:ext>
              </a:extLst>
            </p:cNvPr>
            <p:cNvSpPr/>
            <p:nvPr/>
          </p:nvSpPr>
          <p:spPr>
            <a:xfrm>
              <a:off x="2333245" y="4069318"/>
              <a:ext cx="1889541" cy="1786662"/>
            </a:xfrm>
            <a:prstGeom prst="homePlate">
              <a:avLst>
                <a:gd name="adj" fmla="val 131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b="1">
                <a:solidFill>
                  <a:srgbClr val="FF0000"/>
                </a:solidFill>
                <a:latin typeface="Calibri"/>
                <a:ea typeface="ＭＳ Ｐゴシック" panose="020B0600070205080204" pitchFamily="50" charset="-128"/>
              </a:endParaRPr>
            </a:p>
          </p:txBody>
        </p:sp>
        <p:sp>
          <p:nvSpPr>
            <p:cNvPr id="57" name="テキスト ボックス 10">
              <a:extLst>
                <a:ext uri="{FF2B5EF4-FFF2-40B4-BE49-F238E27FC236}">
                  <a16:creationId xmlns:a16="http://schemas.microsoft.com/office/drawing/2014/main" id="{7922E883-87C4-E60B-B05E-502F781A9F42}"/>
                </a:ext>
              </a:extLst>
            </p:cNvPr>
            <p:cNvSpPr txBox="1">
              <a:spLocks noChangeArrowheads="1"/>
            </p:cNvSpPr>
            <p:nvPr/>
          </p:nvSpPr>
          <p:spPr bwMode="auto">
            <a:xfrm>
              <a:off x="2465309" y="4112348"/>
              <a:ext cx="369332" cy="1700602"/>
            </a:xfrm>
            <a:prstGeom prst="rect">
              <a:avLst/>
            </a:prstGeom>
            <a:noFill/>
            <a:ln>
              <a:noFill/>
            </a:ln>
          </p:spPr>
          <p:txBody>
            <a:bodyPr vert="eaVert"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200" b="1" spc="20">
                  <a:solidFill>
                    <a:srgbClr val="FF0000"/>
                  </a:solidFill>
                  <a:latin typeface="Meiryo UI" panose="020B0604030504040204" pitchFamily="50" charset="-128"/>
                  <a:ea typeface="Meiryo UI" panose="020B0604030504040204" pitchFamily="50" charset="-128"/>
                </a:rPr>
                <a:t>当分の間税率廃止</a:t>
              </a:r>
              <a:endParaRPr kumimoji="0" lang="en-US" altLang="ja-JP" sz="1200" b="1" spc="20">
                <a:solidFill>
                  <a:srgbClr val="FF0000"/>
                </a:solidFill>
                <a:latin typeface="Meiryo UI" panose="020B0604030504040204" pitchFamily="50" charset="-128"/>
                <a:ea typeface="Meiryo UI" panose="020B0604030504040204" pitchFamily="50" charset="-128"/>
              </a:endParaRPr>
            </a:p>
          </p:txBody>
        </p:sp>
        <p:sp>
          <p:nvSpPr>
            <p:cNvPr id="58" name="テキスト ボックス 10">
              <a:extLst>
                <a:ext uri="{FF2B5EF4-FFF2-40B4-BE49-F238E27FC236}">
                  <a16:creationId xmlns:a16="http://schemas.microsoft.com/office/drawing/2014/main" id="{6E8A7CC5-8EA6-7ADC-5A66-7A3A8B61A462}"/>
                </a:ext>
              </a:extLst>
            </p:cNvPr>
            <p:cNvSpPr txBox="1">
              <a:spLocks noChangeArrowheads="1"/>
            </p:cNvSpPr>
            <p:nvPr/>
          </p:nvSpPr>
          <p:spPr bwMode="auto">
            <a:xfrm>
              <a:off x="2684022" y="4186961"/>
              <a:ext cx="1296000" cy="276999"/>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kumimoji="0" lang="ja-JP" altLang="en-US" sz="1200">
                  <a:latin typeface="Meiryo UI" panose="020B0604030504040204" pitchFamily="50" charset="-128"/>
                  <a:ea typeface="Meiryo UI" panose="020B0604030504040204" pitchFamily="50" charset="-128"/>
                </a:rPr>
                <a:t>（本則２倍）</a:t>
              </a:r>
              <a:endParaRPr kumimoji="0" lang="en-US" altLang="ja-JP" sz="1200">
                <a:latin typeface="Meiryo UI" panose="020B0604030504040204" pitchFamily="50" charset="-128"/>
                <a:ea typeface="Meiryo UI" panose="020B0604030504040204" pitchFamily="50" charset="-128"/>
              </a:endParaRPr>
            </a:p>
          </p:txBody>
        </p:sp>
        <p:sp>
          <p:nvSpPr>
            <p:cNvPr id="59" name="テキスト ボックス 10">
              <a:extLst>
                <a:ext uri="{FF2B5EF4-FFF2-40B4-BE49-F238E27FC236}">
                  <a16:creationId xmlns:a16="http://schemas.microsoft.com/office/drawing/2014/main" id="{DFCB33D1-E68E-91EA-C0FE-B2CE5EFCF23B}"/>
                </a:ext>
              </a:extLst>
            </p:cNvPr>
            <p:cNvSpPr txBox="1">
              <a:spLocks noChangeArrowheads="1"/>
            </p:cNvSpPr>
            <p:nvPr/>
          </p:nvSpPr>
          <p:spPr bwMode="auto">
            <a:xfrm>
              <a:off x="2684022" y="4630232"/>
              <a:ext cx="1296000" cy="276999"/>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kumimoji="0" lang="ja-JP" altLang="en-US" sz="1200">
                  <a:latin typeface="Meiryo UI" panose="020B0604030504040204" pitchFamily="50" charset="-128"/>
                  <a:ea typeface="Meiryo UI" panose="020B0604030504040204" pitchFamily="50" charset="-128"/>
                </a:rPr>
                <a:t>（本則</a:t>
              </a:r>
              <a:r>
                <a:rPr kumimoji="0" lang="en-US" altLang="ja-JP" sz="1200">
                  <a:latin typeface="Meiryo UI" panose="020B0604030504040204" pitchFamily="50" charset="-128"/>
                  <a:ea typeface="Meiryo UI" panose="020B0604030504040204" pitchFamily="50" charset="-128"/>
                </a:rPr>
                <a:t>1.18</a:t>
              </a:r>
              <a:r>
                <a:rPr kumimoji="0" lang="ja-JP" altLang="en-US" sz="1200">
                  <a:latin typeface="Meiryo UI" panose="020B0604030504040204" pitchFamily="50" charset="-128"/>
                  <a:ea typeface="Meiryo UI" panose="020B0604030504040204" pitchFamily="50" charset="-128"/>
                </a:rPr>
                <a:t>倍）</a:t>
              </a:r>
              <a:endParaRPr kumimoji="0" lang="en-US" altLang="ja-JP" sz="1200">
                <a:latin typeface="Meiryo UI" panose="020B0604030504040204" pitchFamily="50" charset="-128"/>
                <a:ea typeface="Meiryo UI" panose="020B0604030504040204" pitchFamily="50" charset="-128"/>
              </a:endParaRPr>
            </a:p>
          </p:txBody>
        </p:sp>
        <p:sp>
          <p:nvSpPr>
            <p:cNvPr id="60" name="テキスト ボックス 10">
              <a:extLst>
                <a:ext uri="{FF2B5EF4-FFF2-40B4-BE49-F238E27FC236}">
                  <a16:creationId xmlns:a16="http://schemas.microsoft.com/office/drawing/2014/main" id="{97EDE7A9-418C-7939-5ADA-58F035F482F9}"/>
                </a:ext>
              </a:extLst>
            </p:cNvPr>
            <p:cNvSpPr txBox="1">
              <a:spLocks noChangeArrowheads="1"/>
            </p:cNvSpPr>
            <p:nvPr/>
          </p:nvSpPr>
          <p:spPr bwMode="auto">
            <a:xfrm>
              <a:off x="2684022" y="5073503"/>
              <a:ext cx="1296000" cy="276999"/>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kumimoji="0" lang="ja-JP" altLang="en-US" sz="1200">
                  <a:latin typeface="Meiryo UI" panose="020B0604030504040204" pitchFamily="50" charset="-128"/>
                  <a:ea typeface="Meiryo UI" panose="020B0604030504040204" pitchFamily="50" charset="-128"/>
                </a:rPr>
                <a:t>（本則</a:t>
              </a:r>
              <a:r>
                <a:rPr kumimoji="0" lang="en-US" altLang="ja-JP" sz="1200">
                  <a:latin typeface="Meiryo UI" panose="020B0604030504040204" pitchFamily="50" charset="-128"/>
                  <a:ea typeface="Meiryo UI" panose="020B0604030504040204" pitchFamily="50" charset="-128"/>
                </a:rPr>
                <a:t>2.14</a:t>
              </a:r>
              <a:r>
                <a:rPr kumimoji="0" lang="ja-JP" altLang="en-US" sz="1200">
                  <a:latin typeface="Meiryo UI" panose="020B0604030504040204" pitchFamily="50" charset="-128"/>
                  <a:ea typeface="Meiryo UI" panose="020B0604030504040204" pitchFamily="50" charset="-128"/>
                </a:rPr>
                <a:t>倍）</a:t>
              </a:r>
              <a:endParaRPr kumimoji="0" lang="en-US" altLang="ja-JP" sz="1200">
                <a:latin typeface="Meiryo UI" panose="020B0604030504040204" pitchFamily="50" charset="-128"/>
                <a:ea typeface="Meiryo UI" panose="020B0604030504040204" pitchFamily="50" charset="-128"/>
              </a:endParaRPr>
            </a:p>
          </p:txBody>
        </p:sp>
        <p:sp>
          <p:nvSpPr>
            <p:cNvPr id="61" name="テキスト ボックス 10">
              <a:extLst>
                <a:ext uri="{FF2B5EF4-FFF2-40B4-BE49-F238E27FC236}">
                  <a16:creationId xmlns:a16="http://schemas.microsoft.com/office/drawing/2014/main" id="{0E0E3DBE-C6F8-6511-F725-DB11E3C379B5}"/>
                </a:ext>
              </a:extLst>
            </p:cNvPr>
            <p:cNvSpPr txBox="1">
              <a:spLocks noChangeArrowheads="1"/>
            </p:cNvSpPr>
            <p:nvPr/>
          </p:nvSpPr>
          <p:spPr bwMode="auto">
            <a:xfrm>
              <a:off x="2684022" y="5516775"/>
              <a:ext cx="1296000" cy="276999"/>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kumimoji="0" lang="ja-JP" altLang="en-US" sz="1200">
                  <a:latin typeface="Meiryo UI" panose="020B0604030504040204" pitchFamily="50" charset="-128"/>
                  <a:ea typeface="Meiryo UI" panose="020B0604030504040204" pitchFamily="50" charset="-128"/>
                </a:rPr>
                <a:t>（本則通り）</a:t>
              </a:r>
              <a:endParaRPr kumimoji="0" lang="en-US" altLang="ja-JP" sz="1200">
                <a:latin typeface="Meiryo UI" panose="020B0604030504040204" pitchFamily="50" charset="-128"/>
                <a:ea typeface="Meiryo UI" panose="020B0604030504040204" pitchFamily="50" charset="-128"/>
              </a:endParaRPr>
            </a:p>
          </p:txBody>
        </p:sp>
      </p:grpSp>
      <p:sp>
        <p:nvSpPr>
          <p:cNvPr id="62" name="テキスト ボックス 10">
            <a:extLst>
              <a:ext uri="{FF2B5EF4-FFF2-40B4-BE49-F238E27FC236}">
                <a16:creationId xmlns:a16="http://schemas.microsoft.com/office/drawing/2014/main" id="{245514CD-C773-7A93-FA3E-D0B6AFB55168}"/>
              </a:ext>
            </a:extLst>
          </p:cNvPr>
          <p:cNvSpPr txBox="1">
            <a:spLocks noChangeArrowheads="1"/>
          </p:cNvSpPr>
          <p:nvPr/>
        </p:nvSpPr>
        <p:spPr bwMode="auto">
          <a:xfrm>
            <a:off x="8788894" y="1541207"/>
            <a:ext cx="1872000" cy="43088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200" b="1">
                <a:solidFill>
                  <a:prstClr val="black"/>
                </a:solidFill>
                <a:latin typeface="Meiryo UI" panose="020B0604030504040204" pitchFamily="50" charset="-128"/>
                <a:ea typeface="Meiryo UI" panose="020B0604030504040204" pitchFamily="50" charset="-128"/>
              </a:rPr>
              <a:t>車体課税</a:t>
            </a:r>
            <a:endParaRPr kumimoji="0" lang="en-US" altLang="ja-JP" sz="1200" b="1">
              <a:solidFill>
                <a:prstClr val="black"/>
              </a:solidFill>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000">
                <a:solidFill>
                  <a:prstClr val="black"/>
                </a:solidFill>
                <a:latin typeface="Meiryo UI" panose="020B0604030504040204" pitchFamily="50" charset="-128"/>
                <a:ea typeface="Meiryo UI" panose="020B0604030504040204" pitchFamily="50" charset="-128"/>
              </a:rPr>
              <a:t>（除く消費税）</a:t>
            </a:r>
            <a:endParaRPr kumimoji="0" lang="en-US" altLang="ja-JP" sz="1000">
              <a:solidFill>
                <a:prstClr val="black"/>
              </a:solidFill>
              <a:latin typeface="Meiryo UI" panose="020B0604030504040204" pitchFamily="50" charset="-128"/>
              <a:ea typeface="Meiryo UI" panose="020B0604030504040204" pitchFamily="50" charset="-128"/>
            </a:endParaRPr>
          </a:p>
        </p:txBody>
      </p:sp>
      <p:sp>
        <p:nvSpPr>
          <p:cNvPr id="63" name="テキスト ボックス 10">
            <a:extLst>
              <a:ext uri="{FF2B5EF4-FFF2-40B4-BE49-F238E27FC236}">
                <a16:creationId xmlns:a16="http://schemas.microsoft.com/office/drawing/2014/main" id="{293C67BE-8D64-F103-257D-34EE843142C9}"/>
              </a:ext>
            </a:extLst>
          </p:cNvPr>
          <p:cNvSpPr txBox="1">
            <a:spLocks noChangeArrowheads="1"/>
          </p:cNvSpPr>
          <p:nvPr/>
        </p:nvSpPr>
        <p:spPr bwMode="auto">
          <a:xfrm>
            <a:off x="8788894" y="3022546"/>
            <a:ext cx="1872000" cy="43088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200" b="1">
                <a:solidFill>
                  <a:prstClr val="black"/>
                </a:solidFill>
                <a:latin typeface="Meiryo UI" panose="020B0604030504040204" pitchFamily="50" charset="-128"/>
                <a:ea typeface="Meiryo UI" panose="020B0604030504040204" pitchFamily="50" charset="-128"/>
              </a:rPr>
              <a:t>燃料課税</a:t>
            </a:r>
            <a:endParaRPr kumimoji="0" lang="en-US" altLang="ja-JP" sz="1200" b="1">
              <a:solidFill>
                <a:prstClr val="black"/>
              </a:solidFill>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000">
                <a:solidFill>
                  <a:prstClr val="black"/>
                </a:solidFill>
                <a:latin typeface="Meiryo UI" panose="020B0604030504040204" pitchFamily="50" charset="-128"/>
                <a:ea typeface="Meiryo UI" panose="020B0604030504040204" pitchFamily="50" charset="-128"/>
              </a:rPr>
              <a:t>（除く消費税）</a:t>
            </a:r>
            <a:endParaRPr kumimoji="0" lang="en-US" altLang="ja-JP" sz="1000">
              <a:solidFill>
                <a:prstClr val="black"/>
              </a:solidFill>
              <a:latin typeface="Meiryo UI" panose="020B0604030504040204" pitchFamily="50" charset="-128"/>
              <a:ea typeface="Meiryo UI" panose="020B0604030504040204" pitchFamily="50" charset="-128"/>
            </a:endParaRPr>
          </a:p>
        </p:txBody>
      </p:sp>
      <p:sp>
        <p:nvSpPr>
          <p:cNvPr id="64" name="テキスト ボックス 10">
            <a:extLst>
              <a:ext uri="{FF2B5EF4-FFF2-40B4-BE49-F238E27FC236}">
                <a16:creationId xmlns:a16="http://schemas.microsoft.com/office/drawing/2014/main" id="{023E6FB6-A19B-1AA7-B016-BAA45669E4D7}"/>
              </a:ext>
            </a:extLst>
          </p:cNvPr>
          <p:cNvSpPr txBox="1">
            <a:spLocks noChangeArrowheads="1"/>
          </p:cNvSpPr>
          <p:nvPr/>
        </p:nvSpPr>
        <p:spPr bwMode="auto">
          <a:xfrm>
            <a:off x="10205182" y="3677202"/>
            <a:ext cx="1260000" cy="276999"/>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200" b="1">
                <a:solidFill>
                  <a:srgbClr val="FF0000"/>
                </a:solidFill>
                <a:latin typeface="Meiryo UI" panose="020B0604030504040204" pitchFamily="50" charset="-128"/>
                <a:ea typeface="Meiryo UI" panose="020B0604030504040204" pitchFamily="50" charset="-128"/>
              </a:rPr>
              <a:t>▲</a:t>
            </a:r>
            <a:r>
              <a:rPr kumimoji="0" lang="en-US" altLang="ja-JP" sz="1200" b="1">
                <a:solidFill>
                  <a:srgbClr val="FF0000"/>
                </a:solidFill>
                <a:latin typeface="Meiryo UI" panose="020B0604030504040204" pitchFamily="50" charset="-128"/>
                <a:ea typeface="Meiryo UI" panose="020B0604030504040204" pitchFamily="50" charset="-128"/>
              </a:rPr>
              <a:t>1.36</a:t>
            </a:r>
            <a:r>
              <a:rPr kumimoji="0" lang="ja-JP" altLang="en-US" sz="1200" b="1">
                <a:solidFill>
                  <a:srgbClr val="FF0000"/>
                </a:solidFill>
                <a:latin typeface="Meiryo UI" panose="020B0604030504040204" pitchFamily="50" charset="-128"/>
                <a:ea typeface="Meiryo UI" panose="020B0604030504040204" pitchFamily="50" charset="-128"/>
              </a:rPr>
              <a:t>兆円</a:t>
            </a:r>
            <a:endParaRPr kumimoji="0" lang="en-US" altLang="ja-JP" sz="1000" b="1">
              <a:solidFill>
                <a:srgbClr val="FF0000"/>
              </a:solidFill>
              <a:latin typeface="Meiryo UI" panose="020B0604030504040204" pitchFamily="50" charset="-128"/>
              <a:ea typeface="Meiryo UI" panose="020B0604030504040204" pitchFamily="50" charset="-128"/>
            </a:endParaRPr>
          </a:p>
        </p:txBody>
      </p:sp>
      <p:sp>
        <p:nvSpPr>
          <p:cNvPr id="65" name="テキスト ボックス 10">
            <a:extLst>
              <a:ext uri="{FF2B5EF4-FFF2-40B4-BE49-F238E27FC236}">
                <a16:creationId xmlns:a16="http://schemas.microsoft.com/office/drawing/2014/main" id="{1EC055B0-B61A-A280-013F-BE834D6F2ACC}"/>
              </a:ext>
            </a:extLst>
          </p:cNvPr>
          <p:cNvSpPr txBox="1">
            <a:spLocks noChangeArrowheads="1"/>
          </p:cNvSpPr>
          <p:nvPr/>
        </p:nvSpPr>
        <p:spPr bwMode="auto">
          <a:xfrm>
            <a:off x="10205182" y="4521173"/>
            <a:ext cx="1260000" cy="276999"/>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200" b="1">
                <a:solidFill>
                  <a:srgbClr val="FF0000"/>
                </a:solidFill>
                <a:latin typeface="Meiryo UI" panose="020B0604030504040204" pitchFamily="50" charset="-128"/>
                <a:ea typeface="Meiryo UI" panose="020B0604030504040204" pitchFamily="50" charset="-128"/>
              </a:rPr>
              <a:t>▲</a:t>
            </a:r>
            <a:r>
              <a:rPr kumimoji="0" lang="en-US" altLang="ja-JP" sz="1200" b="1">
                <a:solidFill>
                  <a:srgbClr val="FF0000"/>
                </a:solidFill>
                <a:latin typeface="Meiryo UI" panose="020B0604030504040204" pitchFamily="50" charset="-128"/>
                <a:ea typeface="Meiryo UI" panose="020B0604030504040204" pitchFamily="50" charset="-128"/>
              </a:rPr>
              <a:t>1.53</a:t>
            </a:r>
            <a:r>
              <a:rPr kumimoji="0" lang="ja-JP" altLang="en-US" sz="1200" b="1">
                <a:solidFill>
                  <a:srgbClr val="FF0000"/>
                </a:solidFill>
                <a:latin typeface="Meiryo UI" panose="020B0604030504040204" pitchFamily="50" charset="-128"/>
                <a:ea typeface="Meiryo UI" panose="020B0604030504040204" pitchFamily="50" charset="-128"/>
              </a:rPr>
              <a:t>兆円</a:t>
            </a:r>
            <a:endParaRPr kumimoji="0" lang="en-US" altLang="ja-JP" sz="1000" b="1">
              <a:solidFill>
                <a:srgbClr val="FF0000"/>
              </a:solidFill>
              <a:latin typeface="Meiryo UI" panose="020B0604030504040204" pitchFamily="50" charset="-128"/>
              <a:ea typeface="Meiryo UI" panose="020B0604030504040204" pitchFamily="50" charset="-128"/>
            </a:endParaRPr>
          </a:p>
        </p:txBody>
      </p:sp>
      <p:cxnSp>
        <p:nvCxnSpPr>
          <p:cNvPr id="66" name="直線矢印コネクタ 65">
            <a:extLst>
              <a:ext uri="{FF2B5EF4-FFF2-40B4-BE49-F238E27FC236}">
                <a16:creationId xmlns:a16="http://schemas.microsoft.com/office/drawing/2014/main" id="{1796134D-EF90-9C0E-3E0C-E4D95765E5D1}"/>
              </a:ext>
            </a:extLst>
          </p:cNvPr>
          <p:cNvCxnSpPr>
            <a:cxnSpLocks/>
          </p:cNvCxnSpPr>
          <p:nvPr/>
        </p:nvCxnSpPr>
        <p:spPr>
          <a:xfrm>
            <a:off x="10139797" y="1560741"/>
            <a:ext cx="661932" cy="14267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テキスト ボックス 10">
            <a:extLst>
              <a:ext uri="{FF2B5EF4-FFF2-40B4-BE49-F238E27FC236}">
                <a16:creationId xmlns:a16="http://schemas.microsoft.com/office/drawing/2014/main" id="{E9C33F63-A5B7-1AD0-72F6-29518DFA1246}"/>
              </a:ext>
            </a:extLst>
          </p:cNvPr>
          <p:cNvSpPr txBox="1">
            <a:spLocks noChangeArrowheads="1"/>
          </p:cNvSpPr>
          <p:nvPr/>
        </p:nvSpPr>
        <p:spPr bwMode="auto">
          <a:xfrm>
            <a:off x="9130894" y="2076086"/>
            <a:ext cx="1188000" cy="4001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2000" b="1">
                <a:solidFill>
                  <a:prstClr val="black"/>
                </a:solidFill>
                <a:latin typeface="Meiryo UI" panose="020B0604030504040204" pitchFamily="50" charset="-128"/>
                <a:ea typeface="Meiryo UI" panose="020B0604030504040204" pitchFamily="50" charset="-128"/>
              </a:rPr>
              <a:t>26,904</a:t>
            </a:r>
          </a:p>
        </p:txBody>
      </p:sp>
      <p:sp>
        <p:nvSpPr>
          <p:cNvPr id="68" name="テキスト ボックス 10">
            <a:extLst>
              <a:ext uri="{FF2B5EF4-FFF2-40B4-BE49-F238E27FC236}">
                <a16:creationId xmlns:a16="http://schemas.microsoft.com/office/drawing/2014/main" id="{98FF279B-FB8D-79C7-76F9-6146F3F7EE52}"/>
              </a:ext>
            </a:extLst>
          </p:cNvPr>
          <p:cNvSpPr txBox="1">
            <a:spLocks noChangeArrowheads="1"/>
          </p:cNvSpPr>
          <p:nvPr/>
        </p:nvSpPr>
        <p:spPr bwMode="auto">
          <a:xfrm>
            <a:off x="10241182" y="3366635"/>
            <a:ext cx="1188000" cy="4001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2000" b="1">
                <a:solidFill>
                  <a:prstClr val="black"/>
                </a:solidFill>
                <a:latin typeface="Meiryo UI" panose="020B0604030504040204" pitchFamily="50" charset="-128"/>
                <a:ea typeface="Meiryo UI" panose="020B0604030504040204" pitchFamily="50" charset="-128"/>
              </a:rPr>
              <a:t>13,225</a:t>
            </a:r>
          </a:p>
        </p:txBody>
      </p:sp>
      <p:sp>
        <p:nvSpPr>
          <p:cNvPr id="69" name="テキスト ボックス 10">
            <a:extLst>
              <a:ext uri="{FF2B5EF4-FFF2-40B4-BE49-F238E27FC236}">
                <a16:creationId xmlns:a16="http://schemas.microsoft.com/office/drawing/2014/main" id="{D09AC576-9DBC-AD0D-9396-18AEE6A59420}"/>
              </a:ext>
            </a:extLst>
          </p:cNvPr>
          <p:cNvSpPr txBox="1">
            <a:spLocks noChangeArrowheads="1"/>
          </p:cNvSpPr>
          <p:nvPr/>
        </p:nvSpPr>
        <p:spPr bwMode="auto">
          <a:xfrm>
            <a:off x="9130894" y="3614000"/>
            <a:ext cx="1188000" cy="4001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2000" b="1">
                <a:solidFill>
                  <a:prstClr val="black"/>
                </a:solidFill>
                <a:latin typeface="Meiryo UI" panose="020B0604030504040204" pitchFamily="50" charset="-128"/>
                <a:ea typeface="Meiryo UI" panose="020B0604030504040204" pitchFamily="50" charset="-128"/>
              </a:rPr>
              <a:t>31,521</a:t>
            </a:r>
          </a:p>
        </p:txBody>
      </p:sp>
      <p:sp>
        <p:nvSpPr>
          <p:cNvPr id="70" name="テキスト ボックス 10">
            <a:extLst>
              <a:ext uri="{FF2B5EF4-FFF2-40B4-BE49-F238E27FC236}">
                <a16:creationId xmlns:a16="http://schemas.microsoft.com/office/drawing/2014/main" id="{905BEF90-F827-6596-B918-E2FD544D0D74}"/>
              </a:ext>
            </a:extLst>
          </p:cNvPr>
          <p:cNvSpPr txBox="1">
            <a:spLocks noChangeArrowheads="1"/>
          </p:cNvSpPr>
          <p:nvPr/>
        </p:nvSpPr>
        <p:spPr bwMode="auto">
          <a:xfrm>
            <a:off x="10241182" y="4214651"/>
            <a:ext cx="1188000" cy="4001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2000" b="1">
                <a:solidFill>
                  <a:prstClr val="black"/>
                </a:solidFill>
                <a:latin typeface="Meiryo UI" panose="020B0604030504040204" pitchFamily="50" charset="-128"/>
                <a:ea typeface="Meiryo UI" panose="020B0604030504040204" pitchFamily="50" charset="-128"/>
              </a:rPr>
              <a:t>16,253</a:t>
            </a:r>
          </a:p>
        </p:txBody>
      </p:sp>
      <p:sp>
        <p:nvSpPr>
          <p:cNvPr id="71" name="テキスト ボックス 2">
            <a:extLst>
              <a:ext uri="{FF2B5EF4-FFF2-40B4-BE49-F238E27FC236}">
                <a16:creationId xmlns:a16="http://schemas.microsoft.com/office/drawing/2014/main" id="{72DA77C8-D565-B264-653D-8EE4BFE8805B}"/>
              </a:ext>
            </a:extLst>
          </p:cNvPr>
          <p:cNvSpPr txBox="1">
            <a:spLocks noChangeArrowheads="1"/>
          </p:cNvSpPr>
          <p:nvPr/>
        </p:nvSpPr>
        <p:spPr bwMode="auto">
          <a:xfrm>
            <a:off x="2639733" y="6576160"/>
            <a:ext cx="6687447" cy="253916"/>
          </a:xfrm>
          <a:prstGeom prst="rect">
            <a:avLst/>
          </a:prstGeom>
          <a:noFill/>
          <a:ln w="9525">
            <a:noFill/>
            <a:miter lim="800000"/>
            <a:headEnd/>
            <a:tailEnd/>
          </a:ln>
        </p:spPr>
        <p:txBody>
          <a:bodyPr rot="0" vert="horz" wrap="square" lIns="91440" tIns="45720" rIns="91440" bIns="45720" anchor="t" anchorCtr="0">
            <a:spAutoFit/>
          </a:bodyPr>
          <a:lstStyle/>
          <a:p>
            <a:pPr algn="just" defTabSz="457200">
              <a:defRPr/>
            </a:pPr>
            <a:r>
              <a:rPr kumimoji="0" lang="ja-JP" altLang="en-US" sz="1050" kern="100">
                <a:solidFill>
                  <a:prstClr val="black"/>
                </a:solidFill>
                <a:latin typeface="游明朝" panose="02020400000000000000" pitchFamily="18" charset="-128"/>
                <a:ea typeface="游明朝" panose="02020400000000000000" pitchFamily="18" charset="-128"/>
                <a:cs typeface="Times New Roman" panose="02020603050405020304" pitchFamily="18" charset="0"/>
              </a:rPr>
              <a:t>左図出典：日本自動車工業会　　</a:t>
            </a:r>
          </a:p>
        </p:txBody>
      </p:sp>
      <p:grpSp>
        <p:nvGrpSpPr>
          <p:cNvPr id="72" name="グループ化 71">
            <a:extLst>
              <a:ext uri="{FF2B5EF4-FFF2-40B4-BE49-F238E27FC236}">
                <a16:creationId xmlns:a16="http://schemas.microsoft.com/office/drawing/2014/main" id="{1A10D0E6-6AC6-D2C9-82E0-85DB4E2B087F}"/>
              </a:ext>
            </a:extLst>
          </p:cNvPr>
          <p:cNvGrpSpPr/>
          <p:nvPr/>
        </p:nvGrpSpPr>
        <p:grpSpPr>
          <a:xfrm>
            <a:off x="4787031" y="1503794"/>
            <a:ext cx="1957854" cy="830997"/>
            <a:chOff x="2291466" y="1572133"/>
            <a:chExt cx="1957854" cy="830997"/>
          </a:xfrm>
        </p:grpSpPr>
        <p:sp>
          <p:nvSpPr>
            <p:cNvPr id="73" name="矢印: 五方向 72">
              <a:extLst>
                <a:ext uri="{FF2B5EF4-FFF2-40B4-BE49-F238E27FC236}">
                  <a16:creationId xmlns:a16="http://schemas.microsoft.com/office/drawing/2014/main" id="{E07AF039-C081-4323-84B8-0B765582BD90}"/>
                </a:ext>
              </a:extLst>
            </p:cNvPr>
            <p:cNvSpPr/>
            <p:nvPr/>
          </p:nvSpPr>
          <p:spPr>
            <a:xfrm>
              <a:off x="2377320" y="1592090"/>
              <a:ext cx="1872000" cy="77387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b="1">
                <a:solidFill>
                  <a:srgbClr val="FF0000"/>
                </a:solidFill>
                <a:latin typeface="Calibri"/>
                <a:ea typeface="ＭＳ Ｐゴシック" panose="020B0600070205080204" pitchFamily="50" charset="-128"/>
              </a:endParaRPr>
            </a:p>
          </p:txBody>
        </p:sp>
        <p:sp>
          <p:nvSpPr>
            <p:cNvPr id="74" name="テキスト ボックス 10">
              <a:extLst>
                <a:ext uri="{FF2B5EF4-FFF2-40B4-BE49-F238E27FC236}">
                  <a16:creationId xmlns:a16="http://schemas.microsoft.com/office/drawing/2014/main" id="{7BD78FE3-F11B-7638-3607-F7C07C87843F}"/>
                </a:ext>
              </a:extLst>
            </p:cNvPr>
            <p:cNvSpPr txBox="1">
              <a:spLocks noChangeArrowheads="1"/>
            </p:cNvSpPr>
            <p:nvPr/>
          </p:nvSpPr>
          <p:spPr bwMode="auto">
            <a:xfrm>
              <a:off x="2291466" y="1572133"/>
              <a:ext cx="1836000" cy="83099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200">
                  <a:latin typeface="Meiryo UI" panose="020B0604030504040204" pitchFamily="50" charset="-128"/>
                  <a:ea typeface="Meiryo UI" panose="020B0604030504040204" pitchFamily="50" charset="-128"/>
                </a:rPr>
                <a:t>自動車税（種別割）</a:t>
              </a:r>
              <a:endParaRPr kumimoji="0" lang="en-US" altLang="ja-JP" sz="1200">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200">
                  <a:latin typeface="Meiryo UI" panose="020B0604030504040204" pitchFamily="50" charset="-128"/>
                  <a:ea typeface="Meiryo UI" panose="020B0604030504040204" pitchFamily="50" charset="-128"/>
                </a:rPr>
                <a:t>現行の</a:t>
              </a:r>
              <a:r>
                <a:rPr kumimoji="0" lang="ja-JP" altLang="en-US" sz="1200" b="1">
                  <a:solidFill>
                    <a:srgbClr val="FF0000"/>
                  </a:solidFill>
                  <a:latin typeface="Meiryo UI" panose="020B0604030504040204" pitchFamily="50" charset="-128"/>
                  <a:ea typeface="Meiryo UI" panose="020B0604030504040204" pitchFamily="50" charset="-128"/>
                </a:rPr>
                <a:t>軽自動車税水準</a:t>
              </a:r>
              <a:endParaRPr kumimoji="0" lang="en-US" altLang="ja-JP" sz="1200" b="1">
                <a:solidFill>
                  <a:srgbClr val="FF0000"/>
                </a:solidFill>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200">
                  <a:latin typeface="Meiryo UI" panose="020B0604030504040204" pitchFamily="50" charset="-128"/>
                  <a:ea typeface="Meiryo UI" panose="020B0604030504040204" pitchFamily="50" charset="-128"/>
                </a:rPr>
                <a:t>軽自動車税（種別割）</a:t>
              </a:r>
              <a:endParaRPr kumimoji="0" lang="en-US" altLang="ja-JP" sz="1200">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200" b="1">
                  <a:solidFill>
                    <a:srgbClr val="FF0000"/>
                  </a:solidFill>
                  <a:latin typeface="Meiryo UI" panose="020B0604030504040204" pitchFamily="50" charset="-128"/>
                  <a:ea typeface="Meiryo UI" panose="020B0604030504040204" pitchFamily="50" charset="-128"/>
                </a:rPr>
                <a:t>現行水準を軽減</a:t>
              </a:r>
              <a:endParaRPr kumimoji="0" lang="en-US" altLang="ja-JP" sz="1200" b="1">
                <a:solidFill>
                  <a:srgbClr val="FF0000"/>
                </a:solidFill>
                <a:latin typeface="Meiryo UI" panose="020B0604030504040204" pitchFamily="50" charset="-128"/>
                <a:ea typeface="Meiryo UI" panose="020B0604030504040204" pitchFamily="50" charset="-128"/>
              </a:endParaRPr>
            </a:p>
          </p:txBody>
        </p:sp>
      </p:grpSp>
      <p:sp>
        <p:nvSpPr>
          <p:cNvPr id="77" name="吹き出し: 四角形 76">
            <a:extLst>
              <a:ext uri="{FF2B5EF4-FFF2-40B4-BE49-F238E27FC236}">
                <a16:creationId xmlns:a16="http://schemas.microsoft.com/office/drawing/2014/main" id="{2F00F54D-00FE-CD84-1EF8-BC3547156797}"/>
              </a:ext>
            </a:extLst>
          </p:cNvPr>
          <p:cNvSpPr/>
          <p:nvPr/>
        </p:nvSpPr>
        <p:spPr>
          <a:xfrm>
            <a:off x="99551" y="1223609"/>
            <a:ext cx="2201560" cy="2818425"/>
          </a:xfrm>
          <a:prstGeom prst="wedgeRectCallout">
            <a:avLst>
              <a:gd name="adj1" fmla="val 55252"/>
              <a:gd name="adj2" fmla="val -57705"/>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altLang="ja-JP" sz="2400"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STOP</a:t>
            </a:r>
            <a:r>
              <a:rPr lang="ja-JP" altLang="en-US" sz="2400"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2400"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600"/>
              </a:spcAft>
            </a:pPr>
            <a:endParaRPr lang="en-US" altLang="ja-JP" sz="400"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600"/>
              </a:spcAft>
            </a:pPr>
            <a:r>
              <a:rPr lang="ja-JP" altLang="en-US" sz="2800"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2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複雑</a:t>
            </a:r>
            <a:r>
              <a:rPr lang="ja-JP" altLang="en-US" sz="2800"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2800"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600"/>
              </a:spcAft>
            </a:pPr>
            <a:r>
              <a:rPr lang="ja-JP" altLang="en-US" sz="2800"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2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過剰</a:t>
            </a:r>
            <a:r>
              <a:rPr lang="ja-JP" altLang="en-US" sz="2800"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2800"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600"/>
              </a:spcAft>
            </a:pPr>
            <a:r>
              <a:rPr lang="ja-JP" altLang="en-US" sz="2800"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2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不条理</a:t>
            </a:r>
            <a:r>
              <a:rPr lang="ja-JP" altLang="en-US" sz="2800"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2800"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600"/>
              </a:spcAft>
            </a:pPr>
            <a:endParaRPr lang="en-US" altLang="ja-JP" sz="400"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600"/>
              </a:spcAft>
            </a:pPr>
            <a:r>
              <a:rPr lang="ja-JP" altLang="en-US" sz="2400"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な現行税制</a:t>
            </a:r>
            <a:endParaRPr lang="en-US" altLang="ja-JP" sz="2400"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78" name="正方形/長方形 77">
            <a:extLst>
              <a:ext uri="{FF2B5EF4-FFF2-40B4-BE49-F238E27FC236}">
                <a16:creationId xmlns:a16="http://schemas.microsoft.com/office/drawing/2014/main" id="{94160D74-BC6A-60EB-271E-50186ABE8D41}"/>
              </a:ext>
            </a:extLst>
          </p:cNvPr>
          <p:cNvSpPr/>
          <p:nvPr/>
        </p:nvSpPr>
        <p:spPr>
          <a:xfrm>
            <a:off x="2494273" y="634398"/>
            <a:ext cx="4273655" cy="6168159"/>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爆発: 14 pt 78">
            <a:extLst>
              <a:ext uri="{FF2B5EF4-FFF2-40B4-BE49-F238E27FC236}">
                <a16:creationId xmlns:a16="http://schemas.microsoft.com/office/drawing/2014/main" id="{4D8027D3-337C-0CE0-31E3-82F7BB6BB065}"/>
              </a:ext>
            </a:extLst>
          </p:cNvPr>
          <p:cNvSpPr/>
          <p:nvPr/>
        </p:nvSpPr>
        <p:spPr>
          <a:xfrm rot="1946448">
            <a:off x="10517688" y="1379192"/>
            <a:ext cx="1601562" cy="1324652"/>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endParaRPr lang="ja-JP" altLang="en-US" sz="1286">
              <a:solidFill>
                <a:prstClr val="white"/>
              </a:solidFill>
              <a:latin typeface="Calibri" panose="020F0502020204030204"/>
              <a:ea typeface="游ゴシック" panose="020B0400000000000000" pitchFamily="50" charset="-128"/>
            </a:endParaRPr>
          </a:p>
        </p:txBody>
      </p:sp>
      <p:sp>
        <p:nvSpPr>
          <p:cNvPr id="80" name="テキスト ボックス 10">
            <a:extLst>
              <a:ext uri="{FF2B5EF4-FFF2-40B4-BE49-F238E27FC236}">
                <a16:creationId xmlns:a16="http://schemas.microsoft.com/office/drawing/2014/main" id="{EE25C687-69A4-9DD4-EBE8-8B9DF8122487}"/>
              </a:ext>
            </a:extLst>
          </p:cNvPr>
          <p:cNvSpPr txBox="1">
            <a:spLocks noChangeArrowheads="1"/>
          </p:cNvSpPr>
          <p:nvPr/>
        </p:nvSpPr>
        <p:spPr bwMode="auto">
          <a:xfrm>
            <a:off x="10237514" y="1529391"/>
            <a:ext cx="2092544" cy="95410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2800" b="1">
                <a:solidFill>
                  <a:srgbClr val="FF0000"/>
                </a:solidFill>
                <a:latin typeface="Meiryo UI" panose="020B0604030504040204" pitchFamily="50" charset="-128"/>
                <a:ea typeface="Meiryo UI" panose="020B0604030504040204" pitchFamily="50" charset="-128"/>
              </a:rPr>
              <a:t>減税</a:t>
            </a:r>
            <a:endParaRPr kumimoji="0" lang="en-US" altLang="ja-JP" sz="2800" b="1">
              <a:solidFill>
                <a:srgbClr val="FF0000"/>
              </a:solidFill>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en-US" altLang="ja-JP" sz="2800" b="1">
                <a:solidFill>
                  <a:srgbClr val="FF0000"/>
                </a:solidFill>
                <a:latin typeface="Meiryo UI" panose="020B0604030504040204" pitchFamily="50" charset="-128"/>
                <a:ea typeface="Meiryo UI" panose="020B0604030504040204" pitchFamily="50" charset="-128"/>
              </a:rPr>
              <a:t>3.2</a:t>
            </a:r>
            <a:r>
              <a:rPr kumimoji="0" lang="ja-JP" altLang="en-US" sz="2800" b="1">
                <a:solidFill>
                  <a:srgbClr val="FF0000"/>
                </a:solidFill>
                <a:latin typeface="Meiryo UI" panose="020B0604030504040204" pitchFamily="50" charset="-128"/>
                <a:ea typeface="Meiryo UI" panose="020B0604030504040204" pitchFamily="50" charset="-128"/>
              </a:rPr>
              <a:t>兆円</a:t>
            </a:r>
            <a:endParaRPr kumimoji="0" lang="en-US" altLang="ja-JP" sz="2800" b="1">
              <a:solidFill>
                <a:srgbClr val="FF0000"/>
              </a:solidFill>
              <a:latin typeface="Meiryo UI" panose="020B0604030504040204" pitchFamily="50" charset="-128"/>
              <a:ea typeface="Meiryo UI" panose="020B0604030504040204" pitchFamily="50" charset="-128"/>
            </a:endParaRPr>
          </a:p>
        </p:txBody>
      </p:sp>
      <p:sp>
        <p:nvSpPr>
          <p:cNvPr id="86" name="スライド番号プレースホルダー 3">
            <a:extLst>
              <a:ext uri="{FF2B5EF4-FFF2-40B4-BE49-F238E27FC236}">
                <a16:creationId xmlns:a16="http://schemas.microsoft.com/office/drawing/2014/main" id="{129EF904-9142-468F-5DC0-3A2FDCBFB5FA}"/>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12</a:t>
            </a:fld>
            <a:endParaRPr lang="ja-JP" altLang="en-US"/>
          </a:p>
        </p:txBody>
      </p:sp>
    </p:spTree>
    <p:extLst>
      <p:ext uri="{BB962C8B-B14F-4D97-AF65-F5344CB8AC3E}">
        <p14:creationId xmlns:p14="http://schemas.microsoft.com/office/powerpoint/2010/main" val="1718326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4608C-5F7F-DACE-26DE-4AFC4DDEAECA}"/>
            </a:ext>
          </a:extLst>
        </p:cNvPr>
        <p:cNvGrpSpPr/>
        <p:nvPr/>
      </p:nvGrpSpPr>
      <p:grpSpPr>
        <a:xfrm>
          <a:off x="0" y="0"/>
          <a:ext cx="0" cy="0"/>
          <a:chOff x="0" y="0"/>
          <a:chExt cx="0" cy="0"/>
        </a:xfrm>
      </p:grpSpPr>
      <p:sp>
        <p:nvSpPr>
          <p:cNvPr id="53" name="タイトル 1">
            <a:extLst>
              <a:ext uri="{FF2B5EF4-FFF2-40B4-BE49-F238E27FC236}">
                <a16:creationId xmlns:a16="http://schemas.microsoft.com/office/drawing/2014/main" id="{E807B5FF-8D39-8944-F225-6083668CB0C8}"/>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　</a:t>
            </a:r>
            <a:r>
              <a:rPr lang="ja-JP" altLang="en-US" b="1">
                <a:solidFill>
                  <a:srgbClr val="FF0000"/>
                </a:solidFill>
              </a:rPr>
              <a:t>「複雑」</a:t>
            </a:r>
            <a:r>
              <a:rPr lang="ja-JP" altLang="en-US"/>
              <a:t>に積みあがる自動車関係諸税</a:t>
            </a:r>
            <a:endParaRPr lang="en-US" altLang="ja-JP"/>
          </a:p>
        </p:txBody>
      </p:sp>
      <p:sp>
        <p:nvSpPr>
          <p:cNvPr id="54" name="テキスト ボックス 2">
            <a:extLst>
              <a:ext uri="{FF2B5EF4-FFF2-40B4-BE49-F238E27FC236}">
                <a16:creationId xmlns:a16="http://schemas.microsoft.com/office/drawing/2014/main" id="{ED36068F-EAC8-0B45-AFF5-A4F02BA15668}"/>
              </a:ext>
            </a:extLst>
          </p:cNvPr>
          <p:cNvSpPr txBox="1">
            <a:spLocks noChangeArrowheads="1"/>
          </p:cNvSpPr>
          <p:nvPr/>
        </p:nvSpPr>
        <p:spPr bwMode="auto">
          <a:xfrm>
            <a:off x="7928639" y="348766"/>
            <a:ext cx="4263361" cy="253916"/>
          </a:xfrm>
          <a:prstGeom prst="rect">
            <a:avLst/>
          </a:prstGeom>
          <a:noFill/>
          <a:ln w="9525">
            <a:noFill/>
            <a:miter lim="800000"/>
            <a:headEnd/>
            <a:tailEnd/>
          </a:ln>
        </p:spPr>
        <p:txBody>
          <a:bodyPr rot="0" vert="horz" wrap="square" lIns="91440" tIns="45720" rIns="91440" bIns="45720" anchor="t" anchorCtr="0">
            <a:spAutoFit/>
          </a:bodyPr>
          <a:lstStyle/>
          <a:p>
            <a:pPr algn="just" defTabSz="457200">
              <a:defRPr/>
            </a:pPr>
            <a:r>
              <a:rPr kumimoji="0" lang="ja-JP" altLang="en-US" sz="1050" kern="100">
                <a:solidFill>
                  <a:schemeClr val="bg1"/>
                </a:solidFill>
                <a:latin typeface="游明朝" panose="02020400000000000000" pitchFamily="18" charset="-128"/>
                <a:ea typeface="游明朝" panose="02020400000000000000" pitchFamily="18" charset="-128"/>
                <a:cs typeface="Times New Roman" panose="02020603050405020304" pitchFamily="18" charset="0"/>
              </a:rPr>
              <a:t>左図出典：財務省</a:t>
            </a:r>
            <a:r>
              <a:rPr kumimoji="0" lang="en-US" altLang="ja-JP" sz="1050" kern="100">
                <a:solidFill>
                  <a:schemeClr val="bg1"/>
                </a:solidFill>
                <a:latin typeface="游明朝" panose="02020400000000000000" pitchFamily="18" charset="-128"/>
                <a:ea typeface="游明朝" panose="02020400000000000000" pitchFamily="18" charset="-128"/>
                <a:cs typeface="Times New Roman" panose="02020603050405020304" pitchFamily="18" charset="0"/>
              </a:rPr>
              <a:t>HP</a:t>
            </a:r>
            <a:r>
              <a:rPr kumimoji="0" lang="ja-JP" altLang="en-US" sz="1050" kern="100">
                <a:solidFill>
                  <a:schemeClr val="bg1"/>
                </a:solidFill>
                <a:latin typeface="游明朝" panose="02020400000000000000" pitchFamily="18" charset="-128"/>
                <a:ea typeface="游明朝" panose="02020400000000000000" pitchFamily="18" charset="-128"/>
                <a:cs typeface="Times New Roman" panose="02020603050405020304" pitchFamily="18" charset="0"/>
              </a:rPr>
              <a:t>「身近な税」　　右図出典：日本自動車工業会</a:t>
            </a:r>
          </a:p>
        </p:txBody>
      </p:sp>
      <p:graphicFrame>
        <p:nvGraphicFramePr>
          <p:cNvPr id="55" name="表 54">
            <a:extLst>
              <a:ext uri="{FF2B5EF4-FFF2-40B4-BE49-F238E27FC236}">
                <a16:creationId xmlns:a16="http://schemas.microsoft.com/office/drawing/2014/main" id="{AA3365E4-8ACE-0785-C7B4-F6D290A1B263}"/>
              </a:ext>
            </a:extLst>
          </p:cNvPr>
          <p:cNvGraphicFramePr>
            <a:graphicFrameLocks noGrp="1"/>
          </p:cNvGraphicFramePr>
          <p:nvPr/>
        </p:nvGraphicFramePr>
        <p:xfrm>
          <a:off x="8885718" y="947687"/>
          <a:ext cx="1701000" cy="4769064"/>
        </p:xfrm>
        <a:graphic>
          <a:graphicData uri="http://schemas.openxmlformats.org/drawingml/2006/table">
            <a:tbl>
              <a:tblPr>
                <a:tableStyleId>{5C22544A-7EE6-4342-B048-85BDC9FD1C3A}</a:tableStyleId>
              </a:tblPr>
              <a:tblGrid>
                <a:gridCol w="1215000">
                  <a:extLst>
                    <a:ext uri="{9D8B030D-6E8A-4147-A177-3AD203B41FA5}">
                      <a16:colId xmlns:a16="http://schemas.microsoft.com/office/drawing/2014/main" val="196044401"/>
                    </a:ext>
                  </a:extLst>
                </a:gridCol>
                <a:gridCol w="486000">
                  <a:extLst>
                    <a:ext uri="{9D8B030D-6E8A-4147-A177-3AD203B41FA5}">
                      <a16:colId xmlns:a16="http://schemas.microsoft.com/office/drawing/2014/main" val="1851836999"/>
                    </a:ext>
                  </a:extLst>
                </a:gridCol>
              </a:tblGrid>
              <a:tr h="282270">
                <a:tc gridSpan="2">
                  <a:txBody>
                    <a:bodyPr/>
                    <a:lstStyle/>
                    <a:p>
                      <a:pPr algn="ctr" fontAlgn="ctr"/>
                      <a:r>
                        <a:rPr lang="ja-JP" altLang="en-US" sz="1100" b="1" u="none" strike="noStrike">
                          <a:solidFill>
                            <a:schemeClr val="bg1"/>
                          </a:solidFill>
                          <a:effectLst/>
                          <a:latin typeface="Meiryo UI" panose="020B0604030504040204" pitchFamily="50" charset="-128"/>
                          <a:ea typeface="Meiryo UI" panose="020B0604030504040204" pitchFamily="50" charset="-128"/>
                        </a:rPr>
                        <a:t>現行税収</a:t>
                      </a:r>
                      <a:endParaRPr lang="ja-JP" altLang="en-US" sz="1100" b="1" i="0" u="none" strike="noStrike">
                        <a:solidFill>
                          <a:schemeClr val="bg1"/>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kumimoji="1" lang="ja-JP" altLang="en-US"/>
                    </a:p>
                  </a:txBody>
                  <a:tcPr/>
                </a:tc>
                <a:extLst>
                  <a:ext uri="{0D108BD9-81ED-4DB2-BD59-A6C34878D82A}">
                    <a16:rowId xmlns:a16="http://schemas.microsoft.com/office/drawing/2014/main" val="52221232"/>
                  </a:ext>
                </a:extLst>
              </a:tr>
              <a:tr h="366952">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自動車重量税</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tc>
                  <a:txBody>
                    <a:bodyPr/>
                    <a:lstStyle/>
                    <a:p>
                      <a:pPr algn="r"/>
                      <a:r>
                        <a:rPr lang="en-US" altLang="ja-JP" sz="900" u="none" strike="noStrike">
                          <a:effectLst/>
                          <a:latin typeface="Meiryo UI" panose="020B0604030504040204" pitchFamily="50" charset="-128"/>
                          <a:ea typeface="Meiryo UI" panose="020B0604030504040204" pitchFamily="50" charset="-128"/>
                        </a:rPr>
                        <a:t>7,065</a:t>
                      </a:r>
                      <a:endParaRPr kumimoji="1" lang="ja-JP" altLang="en-US" sz="1500"/>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extLst>
                  <a:ext uri="{0D108BD9-81ED-4DB2-BD59-A6C34878D82A}">
                    <a16:rowId xmlns:a16="http://schemas.microsoft.com/office/drawing/2014/main" val="3627235955"/>
                  </a:ext>
                </a:extLst>
              </a:tr>
              <a:tr h="366952">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自動車税</a:t>
                      </a:r>
                      <a:endParaRPr lang="en-US" altLang="ja-JP" sz="900" u="none" strike="noStrike">
                        <a:effectLst/>
                        <a:latin typeface="Meiryo UI" panose="020B0604030504040204" pitchFamily="50" charset="-128"/>
                        <a:ea typeface="Meiryo UI" panose="020B0604030504040204" pitchFamily="50" charset="-128"/>
                      </a:endParaRP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（種別割）</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15,049</a:t>
                      </a:r>
                      <a:endParaRPr lang="en-US" altLang="ja-JP" sz="9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extLst>
                  <a:ext uri="{0D108BD9-81ED-4DB2-BD59-A6C34878D82A}">
                    <a16:rowId xmlns:a16="http://schemas.microsoft.com/office/drawing/2014/main" val="3391618781"/>
                  </a:ext>
                </a:extLst>
              </a:tr>
              <a:tr h="366952">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軽自動車税</a:t>
                      </a:r>
                      <a:endParaRPr lang="en-US" altLang="ja-JP" sz="900" u="none" strike="noStrike">
                        <a:effectLst/>
                        <a:latin typeface="Meiryo UI" panose="020B0604030504040204" pitchFamily="50" charset="-128"/>
                        <a:ea typeface="Meiryo UI" panose="020B0604030504040204" pitchFamily="50" charset="-128"/>
                      </a:endParaRP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（種別割）</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3,078</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extLst>
                  <a:ext uri="{0D108BD9-81ED-4DB2-BD59-A6C34878D82A}">
                    <a16:rowId xmlns:a16="http://schemas.microsoft.com/office/drawing/2014/main" val="3942541129"/>
                  </a:ext>
                </a:extLst>
              </a:tr>
              <a:tr h="366952">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自動車税・軽自動車税</a:t>
                      </a:r>
                      <a:endParaRPr lang="en-US" altLang="ja-JP" sz="9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（環境性能割）</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1,712</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extLst>
                  <a:ext uri="{0D108BD9-81ED-4DB2-BD59-A6C34878D82A}">
                    <a16:rowId xmlns:a16="http://schemas.microsoft.com/office/drawing/2014/main" val="3469969792"/>
                  </a:ext>
                </a:extLst>
              </a:tr>
              <a:tr h="408637">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消費税</a:t>
                      </a:r>
                      <a:endParaRPr lang="en-US" altLang="ja-JP" sz="9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（車体課税分）</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Meiryo UI" panose="020B0604030504040204" pitchFamily="50" charset="-128"/>
                          <a:ea typeface="Meiryo UI" panose="020B0604030504040204" pitchFamily="50" charset="-128"/>
                        </a:rPr>
                        <a:t>21,093</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2454890"/>
                  </a:ext>
                </a:extLst>
              </a:tr>
              <a:tr h="366952">
                <a:tc>
                  <a:txBody>
                    <a:bodyPr/>
                    <a:lstStyle/>
                    <a:p>
                      <a:pPr algn="ctr" fontAlgn="ctr"/>
                      <a:r>
                        <a:rPr lang="zh-TW" altLang="en-US" sz="900" b="0" u="none" strike="noStrike">
                          <a:effectLst/>
                          <a:latin typeface="Meiryo UI" panose="020B0604030504040204" pitchFamily="50" charset="-128"/>
                          <a:ea typeface="Meiryo UI" panose="020B0604030504040204" pitchFamily="50" charset="-128"/>
                        </a:rPr>
                        <a:t>車体課税総額</a:t>
                      </a:r>
                      <a:endParaRPr lang="zh-TW"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fontAlgn="ctr"/>
                      <a:r>
                        <a:rPr lang="en-US" altLang="ja-JP" sz="900" b="0" u="none" strike="noStrike">
                          <a:effectLst/>
                          <a:latin typeface="Meiryo UI" panose="020B0604030504040204" pitchFamily="50" charset="-128"/>
                          <a:ea typeface="Meiryo UI" panose="020B0604030504040204" pitchFamily="50" charset="-128"/>
                        </a:rPr>
                        <a:t>47,997</a:t>
                      </a:r>
                      <a:endParaRPr lang="en-US" altLang="ja-JP" sz="9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631216881"/>
                  </a:ext>
                </a:extLst>
              </a:tr>
              <a:tr h="366952">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揮発油税</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20,180</a:t>
                      </a:r>
                      <a:endParaRPr lang="en-US" altLang="ja-JP" sz="9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extLst>
                  <a:ext uri="{0D108BD9-81ED-4DB2-BD59-A6C34878D82A}">
                    <a16:rowId xmlns:a16="http://schemas.microsoft.com/office/drawing/2014/main" val="2018835203"/>
                  </a:ext>
                </a:extLst>
              </a:tr>
              <a:tr h="366952">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地方揮発油税</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2,159</a:t>
                      </a:r>
                      <a:endParaRPr lang="en-US" altLang="ja-JP" sz="9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extLst>
                  <a:ext uri="{0D108BD9-81ED-4DB2-BD59-A6C34878D82A}">
                    <a16:rowId xmlns:a16="http://schemas.microsoft.com/office/drawing/2014/main" val="635397100"/>
                  </a:ext>
                </a:extLst>
              </a:tr>
              <a:tr h="366952">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軽油引取税</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9,102</a:t>
                      </a:r>
                      <a:endParaRPr lang="en-US" altLang="ja-JP" sz="9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extLst>
                  <a:ext uri="{0D108BD9-81ED-4DB2-BD59-A6C34878D82A}">
                    <a16:rowId xmlns:a16="http://schemas.microsoft.com/office/drawing/2014/main" val="1250658855"/>
                  </a:ext>
                </a:extLst>
              </a:tr>
              <a:tr h="366952">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石油ガス税</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80</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extLst>
                  <a:ext uri="{0D108BD9-81ED-4DB2-BD59-A6C34878D82A}">
                    <a16:rowId xmlns:a16="http://schemas.microsoft.com/office/drawing/2014/main" val="2015507458"/>
                  </a:ext>
                </a:extLst>
              </a:tr>
              <a:tr h="408637">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消費税</a:t>
                      </a:r>
                      <a:endParaRPr lang="en-US" altLang="ja-JP" sz="900" u="none" strike="noStrike">
                        <a:effectLst/>
                        <a:latin typeface="Meiryo UI" panose="020B0604030504040204" pitchFamily="50" charset="-128"/>
                        <a:ea typeface="Meiryo UI" panose="020B0604030504040204" pitchFamily="50" charset="-128"/>
                      </a:endParaRPr>
                    </a:p>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（燃料課税分）</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10,541</a:t>
                      </a:r>
                      <a:endParaRPr lang="en-US" altLang="ja-JP" sz="9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425992707"/>
                  </a:ext>
                </a:extLst>
              </a:tr>
              <a:tr h="366952">
                <a:tc>
                  <a:txBody>
                    <a:bodyPr/>
                    <a:lstStyle/>
                    <a:p>
                      <a:pPr algn="ctr" fontAlgn="ctr"/>
                      <a:r>
                        <a:rPr lang="zh-TW" altLang="en-US" sz="900" b="0" u="none" strike="noStrike">
                          <a:effectLst/>
                          <a:latin typeface="Meiryo UI" panose="020B0604030504040204" pitchFamily="50" charset="-128"/>
                          <a:ea typeface="Meiryo UI" panose="020B0604030504040204" pitchFamily="50" charset="-128"/>
                        </a:rPr>
                        <a:t>燃料課税総額</a:t>
                      </a:r>
                      <a:endParaRPr lang="zh-TW"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900" b="0" u="none" strike="noStrike">
                          <a:effectLst/>
                          <a:latin typeface="Meiryo UI" panose="020B0604030504040204" pitchFamily="50" charset="-128"/>
                          <a:ea typeface="Meiryo UI" panose="020B0604030504040204" pitchFamily="50" charset="-128"/>
                        </a:rPr>
                        <a:t>42,062</a:t>
                      </a:r>
                      <a:endParaRPr lang="en-US" altLang="ja-JP" sz="9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231574"/>
                  </a:ext>
                </a:extLst>
              </a:tr>
            </a:tbl>
          </a:graphicData>
        </a:graphic>
      </p:graphicFrame>
      <p:graphicFrame>
        <p:nvGraphicFramePr>
          <p:cNvPr id="56" name="グラフ 55">
            <a:extLst>
              <a:ext uri="{FF2B5EF4-FFF2-40B4-BE49-F238E27FC236}">
                <a16:creationId xmlns:a16="http://schemas.microsoft.com/office/drawing/2014/main" id="{76110956-08BB-FF04-98C1-977F36F23DE5}"/>
              </a:ext>
            </a:extLst>
          </p:cNvPr>
          <p:cNvGraphicFramePr>
            <a:graphicFrameLocks/>
          </p:cNvGraphicFramePr>
          <p:nvPr/>
        </p:nvGraphicFramePr>
        <p:xfrm>
          <a:off x="10695668" y="678689"/>
          <a:ext cx="1280915" cy="5038065"/>
        </p:xfrm>
        <a:graphic>
          <a:graphicData uri="http://schemas.openxmlformats.org/drawingml/2006/chart">
            <c:chart xmlns:c="http://schemas.openxmlformats.org/drawingml/2006/chart" xmlns:r="http://schemas.openxmlformats.org/officeDocument/2006/relationships" r:id="rId3"/>
          </a:graphicData>
        </a:graphic>
      </p:graphicFrame>
      <p:sp>
        <p:nvSpPr>
          <p:cNvPr id="57" name="テキスト ボックス 10">
            <a:extLst>
              <a:ext uri="{FF2B5EF4-FFF2-40B4-BE49-F238E27FC236}">
                <a16:creationId xmlns:a16="http://schemas.microsoft.com/office/drawing/2014/main" id="{1677BE70-B66A-E207-C3D4-FF0BC33FED57}"/>
              </a:ext>
            </a:extLst>
          </p:cNvPr>
          <p:cNvSpPr txBox="1">
            <a:spLocks noChangeArrowheads="1"/>
          </p:cNvSpPr>
          <p:nvPr/>
        </p:nvSpPr>
        <p:spPr bwMode="auto">
          <a:xfrm>
            <a:off x="10586718" y="1096870"/>
            <a:ext cx="1401271" cy="369332"/>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1800" b="1">
                <a:solidFill>
                  <a:srgbClr val="FF0000"/>
                </a:solidFill>
                <a:latin typeface="Meiryo UI" panose="020B0604030504040204" pitchFamily="50" charset="-128"/>
                <a:ea typeface="Meiryo UI" panose="020B0604030504040204" pitchFamily="50" charset="-128"/>
              </a:rPr>
              <a:t>90,059</a:t>
            </a:r>
          </a:p>
        </p:txBody>
      </p:sp>
      <p:sp>
        <p:nvSpPr>
          <p:cNvPr id="58" name="テキスト ボックス 10">
            <a:extLst>
              <a:ext uri="{FF2B5EF4-FFF2-40B4-BE49-F238E27FC236}">
                <a16:creationId xmlns:a16="http://schemas.microsoft.com/office/drawing/2014/main" id="{11C2A6F0-2213-C472-9AA0-F0F0C9BC33C2}"/>
              </a:ext>
            </a:extLst>
          </p:cNvPr>
          <p:cNvSpPr txBox="1">
            <a:spLocks noChangeArrowheads="1"/>
          </p:cNvSpPr>
          <p:nvPr/>
        </p:nvSpPr>
        <p:spPr bwMode="auto">
          <a:xfrm>
            <a:off x="10745943" y="1948469"/>
            <a:ext cx="1005260" cy="32316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1500" b="1">
                <a:solidFill>
                  <a:prstClr val="black"/>
                </a:solidFill>
                <a:latin typeface="Meiryo UI" panose="020B0604030504040204" pitchFamily="50" charset="-128"/>
                <a:ea typeface="Meiryo UI" panose="020B0604030504040204" pitchFamily="50" charset="-128"/>
              </a:rPr>
              <a:t>26,904</a:t>
            </a:r>
          </a:p>
        </p:txBody>
      </p:sp>
      <p:sp>
        <p:nvSpPr>
          <p:cNvPr id="59" name="テキスト ボックス 10">
            <a:extLst>
              <a:ext uri="{FF2B5EF4-FFF2-40B4-BE49-F238E27FC236}">
                <a16:creationId xmlns:a16="http://schemas.microsoft.com/office/drawing/2014/main" id="{28848125-340D-2210-18D1-2C75FE26430E}"/>
              </a:ext>
            </a:extLst>
          </p:cNvPr>
          <p:cNvSpPr txBox="1">
            <a:spLocks noChangeArrowheads="1"/>
          </p:cNvSpPr>
          <p:nvPr/>
        </p:nvSpPr>
        <p:spPr bwMode="auto">
          <a:xfrm>
            <a:off x="10680629" y="3187141"/>
            <a:ext cx="1135888" cy="32316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1500" b="1">
                <a:solidFill>
                  <a:prstClr val="black"/>
                </a:solidFill>
                <a:latin typeface="Meiryo UI" panose="020B0604030504040204" pitchFamily="50" charset="-128"/>
                <a:ea typeface="Meiryo UI" panose="020B0604030504040204" pitchFamily="50" charset="-128"/>
              </a:rPr>
              <a:t>31,521</a:t>
            </a:r>
          </a:p>
        </p:txBody>
      </p:sp>
      <p:sp>
        <p:nvSpPr>
          <p:cNvPr id="60" name="テキスト ボックス 10">
            <a:extLst>
              <a:ext uri="{FF2B5EF4-FFF2-40B4-BE49-F238E27FC236}">
                <a16:creationId xmlns:a16="http://schemas.microsoft.com/office/drawing/2014/main" id="{83170695-8F06-8AC5-BB07-9E54E5A248B8}"/>
              </a:ext>
            </a:extLst>
          </p:cNvPr>
          <p:cNvSpPr txBox="1">
            <a:spLocks noChangeArrowheads="1"/>
          </p:cNvSpPr>
          <p:nvPr/>
        </p:nvSpPr>
        <p:spPr bwMode="auto">
          <a:xfrm>
            <a:off x="11482846" y="5522964"/>
            <a:ext cx="667341" cy="219291"/>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825">
                <a:solidFill>
                  <a:prstClr val="black"/>
                </a:solidFill>
                <a:latin typeface="Meiryo UI" panose="020B0604030504040204" pitchFamily="50" charset="-128"/>
                <a:ea typeface="Meiryo UI" panose="020B0604030504040204" pitchFamily="50" charset="-128"/>
              </a:rPr>
              <a:t>（億円）</a:t>
            </a:r>
            <a:endParaRPr kumimoji="0" lang="en-US" altLang="ja-JP" sz="825">
              <a:solidFill>
                <a:prstClr val="black"/>
              </a:solidFill>
              <a:latin typeface="Meiryo UI" panose="020B0604030504040204" pitchFamily="50" charset="-128"/>
              <a:ea typeface="Meiryo UI" panose="020B0604030504040204" pitchFamily="50" charset="-128"/>
            </a:endParaRPr>
          </a:p>
        </p:txBody>
      </p:sp>
      <p:pic>
        <p:nvPicPr>
          <p:cNvPr id="61" name="Picture 2" descr="自動車にはどういう税金がかかるのですか？ : 財務省">
            <a:extLst>
              <a:ext uri="{FF2B5EF4-FFF2-40B4-BE49-F238E27FC236}">
                <a16:creationId xmlns:a16="http://schemas.microsoft.com/office/drawing/2014/main" id="{E6AE1B51-7F4D-5E5D-8311-03B52AD19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5" y="657222"/>
            <a:ext cx="7855326" cy="5253098"/>
          </a:xfrm>
          <a:prstGeom prst="rect">
            <a:avLst/>
          </a:prstGeom>
          <a:noFill/>
          <a:extLst>
            <a:ext uri="{909E8E84-426E-40DD-AFC4-6F175D3DCCD1}">
              <a14:hiddenFill xmlns:a14="http://schemas.microsoft.com/office/drawing/2010/main">
                <a:solidFill>
                  <a:srgbClr val="FFFFFF"/>
                </a:solidFill>
              </a14:hiddenFill>
            </a:ext>
          </a:extLst>
        </p:spPr>
      </p:pic>
      <p:sp>
        <p:nvSpPr>
          <p:cNvPr id="62" name="矢印: 右 61">
            <a:extLst>
              <a:ext uri="{FF2B5EF4-FFF2-40B4-BE49-F238E27FC236}">
                <a16:creationId xmlns:a16="http://schemas.microsoft.com/office/drawing/2014/main" id="{120BDABB-8665-AF12-EB0F-00C93D9AF480}"/>
              </a:ext>
            </a:extLst>
          </p:cNvPr>
          <p:cNvSpPr/>
          <p:nvPr/>
        </p:nvSpPr>
        <p:spPr>
          <a:xfrm>
            <a:off x="7395004" y="1526862"/>
            <a:ext cx="1250770" cy="3804275"/>
          </a:xfrm>
          <a:prstGeom prst="rightArrow">
            <a:avLst>
              <a:gd name="adj1" fmla="val 55740"/>
              <a:gd name="adj2" fmla="val 55131"/>
            </a:avLst>
          </a:prstGeom>
          <a:solidFill>
            <a:schemeClr val="accent4">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ja-JP" altLang="en-US" sz="1350"/>
          </a:p>
        </p:txBody>
      </p:sp>
      <p:sp>
        <p:nvSpPr>
          <p:cNvPr id="63" name="テキスト ボックス 62">
            <a:extLst>
              <a:ext uri="{FF2B5EF4-FFF2-40B4-BE49-F238E27FC236}">
                <a16:creationId xmlns:a16="http://schemas.microsoft.com/office/drawing/2014/main" id="{FF5BB189-A2A0-0237-FDAE-18933B6C104D}"/>
              </a:ext>
            </a:extLst>
          </p:cNvPr>
          <p:cNvSpPr txBox="1">
            <a:spLocks noChangeArrowheads="1"/>
          </p:cNvSpPr>
          <p:nvPr/>
        </p:nvSpPr>
        <p:spPr bwMode="auto">
          <a:xfrm>
            <a:off x="278389" y="5815224"/>
            <a:ext cx="11902205" cy="995996"/>
          </a:xfrm>
          <a:prstGeom prst="rect">
            <a:avLst/>
          </a:prstGeom>
          <a:solidFill>
            <a:schemeClr val="accent5">
              <a:lumMod val="20000"/>
              <a:lumOff val="80000"/>
            </a:schemeClr>
          </a:solidFill>
          <a:ln/>
        </p:spPr>
        <p:style>
          <a:lnRef idx="3">
            <a:schemeClr val="lt1"/>
          </a:lnRef>
          <a:fillRef idx="1">
            <a:schemeClr val="accent1"/>
          </a:fillRef>
          <a:effectRef idx="1">
            <a:schemeClr val="accent1"/>
          </a:effectRef>
          <a:fontRef idx="minor">
            <a:schemeClr val="lt1"/>
          </a:fontRef>
        </p:style>
        <p:txBody>
          <a:bodyPr wrap="square" lIns="99692" tIns="66462" rIns="99692" bIns="66462" anchor="t">
            <a:spAutoFit/>
          </a:bodyPr>
          <a:lstStyle>
            <a:defPPr>
              <a:defRPr lang="ja-JP"/>
            </a:defPPr>
            <a:lvl1pPr algn="ctr" defTabSz="844083" eaLnBrk="0" fontAlgn="base" hangingPunct="0">
              <a:spcBef>
                <a:spcPts val="0"/>
              </a:spcBef>
              <a:spcAft>
                <a:spcPct val="0"/>
              </a:spcAft>
              <a:buFont typeface="Arial" panose="020B0604020202020204" pitchFamily="34" charset="0"/>
              <a:buNone/>
              <a:defRPr sz="3200" b="1">
                <a:solidFill>
                  <a:prstClr val="white"/>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sz="2800" b="0">
                <a:solidFill>
                  <a:schemeClr val="tx1"/>
                </a:solidFill>
              </a:rPr>
              <a:t>取得・保有・利用の中で</a:t>
            </a:r>
            <a:r>
              <a:rPr lang="en-US" altLang="ja-JP" sz="2800">
                <a:solidFill>
                  <a:srgbClr val="FF0000"/>
                </a:solidFill>
              </a:rPr>
              <a:t>9</a:t>
            </a:r>
            <a:r>
              <a:rPr lang="ja-JP" altLang="en-US" sz="2800">
                <a:solidFill>
                  <a:srgbClr val="FF0000"/>
                </a:solidFill>
              </a:rPr>
              <a:t>種類の税が積みあがり</a:t>
            </a:r>
            <a:r>
              <a:rPr lang="ja-JP" altLang="en-US" sz="2800" b="0">
                <a:solidFill>
                  <a:schemeClr val="tx1"/>
                </a:solidFill>
              </a:rPr>
              <a:t>、</a:t>
            </a:r>
            <a:endParaRPr lang="en-US" altLang="ja-JP" sz="2800" b="0">
              <a:solidFill>
                <a:schemeClr val="tx1"/>
              </a:solidFill>
            </a:endParaRPr>
          </a:p>
          <a:p>
            <a:r>
              <a:rPr lang="ja-JP" altLang="en-US" sz="2800" b="0">
                <a:solidFill>
                  <a:schemeClr val="tx1"/>
                </a:solidFill>
              </a:rPr>
              <a:t>年間 約９兆円を自動車ユーザーが負担</a:t>
            </a:r>
            <a:endParaRPr lang="en-US" altLang="ja-JP" sz="2800" b="0">
              <a:solidFill>
                <a:schemeClr val="tx1"/>
              </a:solidFill>
            </a:endParaRPr>
          </a:p>
        </p:txBody>
      </p:sp>
      <p:sp>
        <p:nvSpPr>
          <p:cNvPr id="64" name="スライド番号プレースホルダー 3">
            <a:extLst>
              <a:ext uri="{FF2B5EF4-FFF2-40B4-BE49-F238E27FC236}">
                <a16:creationId xmlns:a16="http://schemas.microsoft.com/office/drawing/2014/main" id="{80CDBA8A-995D-882D-E2DE-FF1FB2052CEC}"/>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13</a:t>
            </a:fld>
            <a:endParaRPr lang="ja-JP" altLang="en-US"/>
          </a:p>
        </p:txBody>
      </p:sp>
    </p:spTree>
    <p:extLst>
      <p:ext uri="{BB962C8B-B14F-4D97-AF65-F5344CB8AC3E}">
        <p14:creationId xmlns:p14="http://schemas.microsoft.com/office/powerpoint/2010/main" val="3526299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F5A66C9B-F433-A656-DC2C-CC2573C9C77F}"/>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b="1">
                <a:solidFill>
                  <a:srgbClr val="FF0000"/>
                </a:solidFill>
              </a:rPr>
              <a:t>　「過重」</a:t>
            </a:r>
            <a:r>
              <a:rPr lang="ja-JP" altLang="en-US"/>
              <a:t>な負担となっている自動車関係諸税</a:t>
            </a:r>
            <a:endParaRPr lang="en-US" altLang="ja-JP"/>
          </a:p>
        </p:txBody>
      </p:sp>
      <p:sp>
        <p:nvSpPr>
          <p:cNvPr id="13" name="矢印: 右 12">
            <a:extLst>
              <a:ext uri="{FF2B5EF4-FFF2-40B4-BE49-F238E27FC236}">
                <a16:creationId xmlns:a16="http://schemas.microsoft.com/office/drawing/2014/main" id="{CCCC017D-DC2F-323B-3E68-3E404FE8022B}"/>
              </a:ext>
            </a:extLst>
          </p:cNvPr>
          <p:cNvSpPr/>
          <p:nvPr/>
        </p:nvSpPr>
        <p:spPr>
          <a:xfrm>
            <a:off x="6073272" y="1181832"/>
            <a:ext cx="1708449" cy="2271417"/>
          </a:xfrm>
          <a:prstGeom prst="rightArrow">
            <a:avLst>
              <a:gd name="adj1" fmla="val 52762"/>
              <a:gd name="adj2" fmla="val 33209"/>
            </a:avLst>
          </a:prstGeom>
          <a:solidFill>
            <a:schemeClr val="accent5">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877E301C-76B7-8F77-2C41-656FF3956DAA}"/>
              </a:ext>
            </a:extLst>
          </p:cNvPr>
          <p:cNvSpPr/>
          <p:nvPr/>
        </p:nvSpPr>
        <p:spPr>
          <a:xfrm>
            <a:off x="6166460" y="4378509"/>
            <a:ext cx="1654488" cy="2271417"/>
          </a:xfrm>
          <a:prstGeom prst="rightArrow">
            <a:avLst>
              <a:gd name="adj1" fmla="val 52762"/>
              <a:gd name="adj2" fmla="val 33209"/>
            </a:avLst>
          </a:prstGeom>
          <a:solidFill>
            <a:schemeClr val="accent5">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30536A1-CC10-7C9E-6D8A-4B7FE9AF0CC4}"/>
              </a:ext>
            </a:extLst>
          </p:cNvPr>
          <p:cNvSpPr txBox="1">
            <a:spLocks noChangeArrowheads="1"/>
          </p:cNvSpPr>
          <p:nvPr/>
        </p:nvSpPr>
        <p:spPr bwMode="auto">
          <a:xfrm>
            <a:off x="0" y="591136"/>
            <a:ext cx="3393468" cy="380443"/>
          </a:xfrm>
          <a:prstGeom prst="rect">
            <a:avLst/>
          </a:prstGeom>
          <a:noFill/>
          <a:ln>
            <a:noFill/>
          </a:ln>
        </p:spPr>
        <p:txBody>
          <a:bodyPr wrap="square" lIns="99692" tIns="66462" rIns="99692" bIns="66462" ancho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4083" eaLnBrk="0" fontAlgn="base" hangingPunct="0">
              <a:spcBef>
                <a:spcPts val="0"/>
              </a:spcBef>
              <a:spcAft>
                <a:spcPct val="0"/>
              </a:spcAft>
              <a:buNone/>
              <a:defRPr/>
            </a:pPr>
            <a:r>
              <a:rPr lang="ja-JP" altLang="en-US" sz="1600" b="1">
                <a:latin typeface="Meiryo UI" panose="020B0604030504040204" pitchFamily="50" charset="-128"/>
                <a:ea typeface="Meiryo UI" panose="020B0604030504040204" pitchFamily="50" charset="-128"/>
                <a:cs typeface="Meiryo UI" panose="020B0604030504040204" pitchFamily="50" charset="-128"/>
              </a:rPr>
              <a:t>〇自動車の販売台数と税収の推移</a:t>
            </a:r>
            <a:endParaRPr lang="en-US" altLang="ja-JP" sz="1600" b="1">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a:extLst>
              <a:ext uri="{FF2B5EF4-FFF2-40B4-BE49-F238E27FC236}">
                <a16:creationId xmlns:a16="http://schemas.microsoft.com/office/drawing/2014/main" id="{9719E41C-33DE-0B5D-83AA-2E64B240D50C}"/>
              </a:ext>
            </a:extLst>
          </p:cNvPr>
          <p:cNvSpPr txBox="1"/>
          <p:nvPr/>
        </p:nvSpPr>
        <p:spPr>
          <a:xfrm>
            <a:off x="5773396" y="1908168"/>
            <a:ext cx="2065351" cy="791040"/>
          </a:xfrm>
          <a:prstGeom prst="rect">
            <a:avLst/>
          </a:prstGeom>
          <a:noFill/>
        </p:spPr>
        <p:txBody>
          <a:bodyPr wrap="square" rtlCol="0">
            <a:noAutofit/>
          </a:bodyPr>
          <a:lstStyle>
            <a:defPPr>
              <a:defRPr lang="ja-JP"/>
            </a:defPPr>
            <a:lvl1pPr defTabSz="326578">
              <a:defRPr kumimoji="0" sz="16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defRPr>
            </a:lvl1pPr>
          </a:lstStyle>
          <a:p>
            <a:pPr algn="ctr"/>
            <a:r>
              <a:rPr lang="ja-JP" altLang="en-US"/>
              <a:t>販売台数にかかわらず</a:t>
            </a:r>
            <a:endParaRPr lang="en-US" altLang="ja-JP"/>
          </a:p>
          <a:p>
            <a:pPr algn="ctr"/>
            <a:r>
              <a:rPr lang="ja-JP" altLang="en-US"/>
              <a:t>自動車の納税額は</a:t>
            </a:r>
            <a:endParaRPr lang="en-US" altLang="ja-JP"/>
          </a:p>
          <a:p>
            <a:pPr algn="ctr"/>
            <a:r>
              <a:rPr lang="ja-JP" altLang="en-US"/>
              <a:t>高止まり</a:t>
            </a:r>
            <a:endParaRPr lang="ja-JP" altLang="ja-JP"/>
          </a:p>
        </p:txBody>
      </p:sp>
      <p:sp>
        <p:nvSpPr>
          <p:cNvPr id="19" name="テキスト ボックス 18">
            <a:extLst>
              <a:ext uri="{FF2B5EF4-FFF2-40B4-BE49-F238E27FC236}">
                <a16:creationId xmlns:a16="http://schemas.microsoft.com/office/drawing/2014/main" id="{E86FF317-DA74-B188-41AD-8908FC444328}"/>
              </a:ext>
            </a:extLst>
          </p:cNvPr>
          <p:cNvSpPr txBox="1"/>
          <p:nvPr/>
        </p:nvSpPr>
        <p:spPr>
          <a:xfrm>
            <a:off x="5852270" y="5217148"/>
            <a:ext cx="2065351" cy="791040"/>
          </a:xfrm>
          <a:prstGeom prst="rect">
            <a:avLst/>
          </a:prstGeom>
          <a:noFill/>
        </p:spPr>
        <p:txBody>
          <a:bodyPr wrap="square" rtlCol="0">
            <a:noAutofit/>
          </a:bodyPr>
          <a:lstStyle>
            <a:defPPr>
              <a:defRPr lang="ja-JP"/>
            </a:defPPr>
            <a:lvl1pPr defTabSz="326578">
              <a:defRPr kumimoji="0" sz="16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defRPr>
            </a:lvl1pPr>
          </a:lstStyle>
          <a:p>
            <a:pPr algn="ctr"/>
            <a:r>
              <a:rPr lang="ja-JP" altLang="en-US"/>
              <a:t>国際的に比較しても</a:t>
            </a:r>
            <a:endParaRPr lang="en-US" altLang="ja-JP"/>
          </a:p>
          <a:p>
            <a:pPr algn="ctr"/>
            <a:r>
              <a:rPr lang="ja-JP" altLang="en-US"/>
              <a:t>高い保有コスト</a:t>
            </a:r>
            <a:endParaRPr lang="ja-JP" altLang="ja-JP"/>
          </a:p>
        </p:txBody>
      </p:sp>
      <p:sp>
        <p:nvSpPr>
          <p:cNvPr id="26" name="テキスト ボックス 10">
            <a:extLst>
              <a:ext uri="{FF2B5EF4-FFF2-40B4-BE49-F238E27FC236}">
                <a16:creationId xmlns:a16="http://schemas.microsoft.com/office/drawing/2014/main" id="{32B7090E-CA41-D5E2-11D5-29680D3E633E}"/>
              </a:ext>
            </a:extLst>
          </p:cNvPr>
          <p:cNvSpPr txBox="1">
            <a:spLocks noChangeArrowheads="1"/>
          </p:cNvSpPr>
          <p:nvPr/>
        </p:nvSpPr>
        <p:spPr bwMode="auto">
          <a:xfrm>
            <a:off x="11479411" y="6149854"/>
            <a:ext cx="774700" cy="2616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100">
                <a:solidFill>
                  <a:prstClr val="black"/>
                </a:solidFill>
                <a:latin typeface="Meiryo UI" panose="020B0604030504040204" pitchFamily="50" charset="-128"/>
                <a:ea typeface="Meiryo UI" panose="020B0604030504040204" pitchFamily="50" charset="-128"/>
              </a:rPr>
              <a:t>（億円）</a:t>
            </a:r>
            <a:endParaRPr kumimoji="0" lang="en-US" altLang="ja-JP" sz="1100">
              <a:solidFill>
                <a:prstClr val="black"/>
              </a:solidFill>
              <a:latin typeface="Meiryo UI" panose="020B0604030504040204" pitchFamily="50" charset="-128"/>
              <a:ea typeface="Meiryo UI" panose="020B0604030504040204" pitchFamily="50" charset="-128"/>
            </a:endParaRPr>
          </a:p>
        </p:txBody>
      </p:sp>
      <p:sp>
        <p:nvSpPr>
          <p:cNvPr id="27" name="テキスト ボックス 2">
            <a:extLst>
              <a:ext uri="{FF2B5EF4-FFF2-40B4-BE49-F238E27FC236}">
                <a16:creationId xmlns:a16="http://schemas.microsoft.com/office/drawing/2014/main" id="{D663FCD9-4C9E-BA9F-E4C0-F93B176A7704}"/>
              </a:ext>
            </a:extLst>
          </p:cNvPr>
          <p:cNvSpPr txBox="1">
            <a:spLocks noChangeArrowheads="1"/>
          </p:cNvSpPr>
          <p:nvPr/>
        </p:nvSpPr>
        <p:spPr bwMode="auto">
          <a:xfrm>
            <a:off x="7928639" y="348766"/>
            <a:ext cx="4263361" cy="253916"/>
          </a:xfrm>
          <a:prstGeom prst="rect">
            <a:avLst/>
          </a:prstGeom>
          <a:noFill/>
          <a:ln w="9525">
            <a:noFill/>
            <a:miter lim="800000"/>
            <a:headEnd/>
            <a:tailEnd/>
          </a:ln>
        </p:spPr>
        <p:txBody>
          <a:bodyPr rot="0" vert="horz" wrap="square" lIns="91440" tIns="45720" rIns="91440" bIns="45720" anchor="t" anchorCtr="0">
            <a:spAutoFit/>
          </a:bodyPr>
          <a:lstStyle/>
          <a:p>
            <a:pPr algn="r" defTabSz="457200">
              <a:defRPr/>
            </a:pPr>
            <a:r>
              <a:rPr kumimoji="0" lang="ja-JP" altLang="en-US" sz="1050" kern="100">
                <a:solidFill>
                  <a:schemeClr val="bg1"/>
                </a:solidFill>
                <a:latin typeface="游明朝" panose="02020400000000000000" pitchFamily="18" charset="-128"/>
                <a:ea typeface="游明朝" panose="02020400000000000000" pitchFamily="18" charset="-128"/>
                <a:cs typeface="Times New Roman" panose="02020603050405020304" pitchFamily="18" charset="0"/>
              </a:rPr>
              <a:t>　右図出典：日本自動車工業会</a:t>
            </a:r>
          </a:p>
        </p:txBody>
      </p:sp>
      <p:sp>
        <p:nvSpPr>
          <p:cNvPr id="2" name="スライド番号プレースホルダー 3">
            <a:extLst>
              <a:ext uri="{FF2B5EF4-FFF2-40B4-BE49-F238E27FC236}">
                <a16:creationId xmlns:a16="http://schemas.microsoft.com/office/drawing/2014/main" id="{487C227C-82A7-5975-7632-AC12A21BA970}"/>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14</a:t>
            </a:fld>
            <a:endParaRPr lang="ja-JP" altLang="en-US"/>
          </a:p>
        </p:txBody>
      </p:sp>
      <p:pic>
        <p:nvPicPr>
          <p:cNvPr id="8" name="図 7">
            <a:extLst>
              <a:ext uri="{FF2B5EF4-FFF2-40B4-BE49-F238E27FC236}">
                <a16:creationId xmlns:a16="http://schemas.microsoft.com/office/drawing/2014/main" id="{9DA8C7FD-7E58-F800-6ADA-6D14F457DFCF}"/>
              </a:ext>
            </a:extLst>
          </p:cNvPr>
          <p:cNvPicPr>
            <a:picLocks noChangeAspect="1"/>
          </p:cNvPicPr>
          <p:nvPr/>
        </p:nvPicPr>
        <p:blipFill>
          <a:blip r:embed="rId3"/>
          <a:stretch>
            <a:fillRect/>
          </a:stretch>
        </p:blipFill>
        <p:spPr>
          <a:xfrm>
            <a:off x="1" y="3967497"/>
            <a:ext cx="5943342" cy="2876628"/>
          </a:xfrm>
          <a:prstGeom prst="rect">
            <a:avLst/>
          </a:prstGeom>
        </p:spPr>
      </p:pic>
      <p:sp>
        <p:nvSpPr>
          <p:cNvPr id="16" name="テキスト ボックス 15">
            <a:extLst>
              <a:ext uri="{FF2B5EF4-FFF2-40B4-BE49-F238E27FC236}">
                <a16:creationId xmlns:a16="http://schemas.microsoft.com/office/drawing/2014/main" id="{CD38FD15-AE88-CB9E-C2A8-776DB9CA3737}"/>
              </a:ext>
            </a:extLst>
          </p:cNvPr>
          <p:cNvSpPr txBox="1">
            <a:spLocks noChangeArrowheads="1"/>
          </p:cNvSpPr>
          <p:nvPr/>
        </p:nvSpPr>
        <p:spPr bwMode="auto">
          <a:xfrm>
            <a:off x="25658" y="3914394"/>
            <a:ext cx="2267999" cy="380443"/>
          </a:xfrm>
          <a:prstGeom prst="rect">
            <a:avLst/>
          </a:prstGeom>
          <a:solidFill>
            <a:schemeClr val="bg1"/>
          </a:solidFill>
          <a:ln>
            <a:noFill/>
          </a:ln>
        </p:spPr>
        <p:txBody>
          <a:bodyPr wrap="square" lIns="99692" tIns="66462" rIns="99692" bIns="66462" ancho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4083" eaLnBrk="0" fontAlgn="base" hangingPunct="0">
              <a:spcBef>
                <a:spcPts val="0"/>
              </a:spcBef>
              <a:spcAft>
                <a:spcPct val="0"/>
              </a:spcAft>
              <a:buNone/>
              <a:defRPr/>
            </a:pPr>
            <a:r>
              <a:rPr lang="ja-JP" altLang="en-US" sz="1600" b="1">
                <a:latin typeface="Meiryo UI" panose="020B0604030504040204" pitchFamily="50" charset="-128"/>
                <a:ea typeface="Meiryo UI" panose="020B0604030504040204" pitchFamily="50" charset="-128"/>
                <a:cs typeface="Meiryo UI" panose="020B0604030504040204" pitchFamily="50" charset="-128"/>
              </a:rPr>
              <a:t>〇税負担の国際比較</a:t>
            </a:r>
            <a:endParaRPr lang="en-US" altLang="ja-JP" sz="1600" b="1">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a:extLst>
              <a:ext uri="{FF2B5EF4-FFF2-40B4-BE49-F238E27FC236}">
                <a16:creationId xmlns:a16="http://schemas.microsoft.com/office/drawing/2014/main" id="{1BDC634B-EDCF-F724-2380-9822A01FC306}"/>
              </a:ext>
            </a:extLst>
          </p:cNvPr>
          <p:cNvGraphicFramePr>
            <a:graphicFrameLocks noGrp="1"/>
          </p:cNvGraphicFramePr>
          <p:nvPr/>
        </p:nvGraphicFramePr>
        <p:xfrm>
          <a:off x="8012420" y="817537"/>
          <a:ext cx="2268000" cy="5926747"/>
        </p:xfrm>
        <a:graphic>
          <a:graphicData uri="http://schemas.openxmlformats.org/drawingml/2006/table">
            <a:tbl>
              <a:tblPr>
                <a:tableStyleId>{5C22544A-7EE6-4342-B048-85BDC9FD1C3A}</a:tableStyleId>
              </a:tblPr>
              <a:tblGrid>
                <a:gridCol w="1620000">
                  <a:extLst>
                    <a:ext uri="{9D8B030D-6E8A-4147-A177-3AD203B41FA5}">
                      <a16:colId xmlns:a16="http://schemas.microsoft.com/office/drawing/2014/main" val="196044401"/>
                    </a:ext>
                  </a:extLst>
                </a:gridCol>
                <a:gridCol w="648000">
                  <a:extLst>
                    <a:ext uri="{9D8B030D-6E8A-4147-A177-3AD203B41FA5}">
                      <a16:colId xmlns:a16="http://schemas.microsoft.com/office/drawing/2014/main" val="1851836999"/>
                    </a:ext>
                  </a:extLst>
                </a:gridCol>
              </a:tblGrid>
              <a:tr h="350791">
                <a:tc gridSpan="2">
                  <a:txBody>
                    <a:bodyPr/>
                    <a:lstStyle/>
                    <a:p>
                      <a:pPr algn="ctr" fontAlgn="ctr"/>
                      <a:r>
                        <a:rPr lang="ja-JP" altLang="en-US" sz="1600" b="1" u="none" strike="noStrike">
                          <a:solidFill>
                            <a:schemeClr val="bg1"/>
                          </a:solidFill>
                          <a:effectLst/>
                          <a:latin typeface="Meiryo UI" panose="020B0604030504040204" pitchFamily="50" charset="-128"/>
                          <a:ea typeface="Meiryo UI" panose="020B0604030504040204" pitchFamily="50" charset="-128"/>
                        </a:rPr>
                        <a:t>現行税収</a:t>
                      </a:r>
                      <a:endParaRPr lang="ja-JP" altLang="en-US" sz="1600" b="1" i="0" u="none" strike="noStrike">
                        <a:solidFill>
                          <a:schemeClr val="bg1"/>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kumimoji="1" lang="ja-JP" altLang="en-US"/>
                    </a:p>
                  </a:txBody>
                  <a:tcPr/>
                </a:tc>
                <a:extLst>
                  <a:ext uri="{0D108BD9-81ED-4DB2-BD59-A6C34878D82A}">
                    <a16:rowId xmlns:a16="http://schemas.microsoft.com/office/drawing/2014/main" val="52221232"/>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自動車重量税</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tc>
                  <a:txBody>
                    <a:bodyPr/>
                    <a:lstStyle/>
                    <a:p>
                      <a:pPr algn="r"/>
                      <a:r>
                        <a:rPr lang="en-US" altLang="ja-JP" sz="1200" u="none" strike="noStrike">
                          <a:effectLst/>
                          <a:latin typeface="Meiryo UI" panose="020B0604030504040204" pitchFamily="50" charset="-128"/>
                          <a:ea typeface="Meiryo UI" panose="020B0604030504040204" pitchFamily="50" charset="-128"/>
                        </a:rPr>
                        <a:t>7,065</a:t>
                      </a:r>
                      <a:endParaRPr kumimoji="1" lang="ja-JP" altLang="en-US" sz="2400"/>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extLst>
                  <a:ext uri="{0D108BD9-81ED-4DB2-BD59-A6C34878D82A}">
                    <a16:rowId xmlns:a16="http://schemas.microsoft.com/office/drawing/2014/main" val="3627235955"/>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自動車税</a:t>
                      </a:r>
                      <a:endParaRPr lang="en-US" altLang="ja-JP" sz="1200" u="none" strike="noStrike">
                        <a:effectLst/>
                        <a:latin typeface="Meiryo UI" panose="020B0604030504040204" pitchFamily="50" charset="-128"/>
                        <a:ea typeface="Meiryo UI" panose="020B0604030504040204" pitchFamily="50" charset="-128"/>
                      </a:endParaRPr>
                    </a:p>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（種別割）</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15,049</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extLst>
                  <a:ext uri="{0D108BD9-81ED-4DB2-BD59-A6C34878D82A}">
                    <a16:rowId xmlns:a16="http://schemas.microsoft.com/office/drawing/2014/main" val="3391618781"/>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軽自動車税</a:t>
                      </a:r>
                      <a:endParaRPr lang="en-US" altLang="ja-JP" sz="1200" u="none" strike="noStrike">
                        <a:effectLst/>
                        <a:latin typeface="Meiryo UI" panose="020B0604030504040204" pitchFamily="50" charset="-128"/>
                        <a:ea typeface="Meiryo UI" panose="020B0604030504040204" pitchFamily="50" charset="-128"/>
                      </a:endParaRPr>
                    </a:p>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（種別割）</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3,078</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extLst>
                  <a:ext uri="{0D108BD9-81ED-4DB2-BD59-A6C34878D82A}">
                    <a16:rowId xmlns:a16="http://schemas.microsoft.com/office/drawing/2014/main" val="3942541129"/>
                  </a:ext>
                </a:extLst>
              </a:tr>
              <a:tr h="456029">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自動車税・軽自動車税</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（環境性能割）</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1,712</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80000"/>
                      </a:schemeClr>
                    </a:solidFill>
                  </a:tcPr>
                </a:tc>
                <a:extLst>
                  <a:ext uri="{0D108BD9-81ED-4DB2-BD59-A6C34878D82A}">
                    <a16:rowId xmlns:a16="http://schemas.microsoft.com/office/drawing/2014/main" val="3469969792"/>
                  </a:ext>
                </a:extLst>
              </a:tr>
              <a:tr h="507833">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消費税</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（車体課税分）</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200" b="0" i="0" u="none" strike="noStrike">
                          <a:solidFill>
                            <a:srgbClr val="000000"/>
                          </a:solidFill>
                          <a:effectLst/>
                          <a:latin typeface="Meiryo UI" panose="020B0604030504040204" pitchFamily="50" charset="-128"/>
                          <a:ea typeface="Meiryo UI" panose="020B0604030504040204" pitchFamily="50" charset="-128"/>
                        </a:rPr>
                        <a:t>21,093</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2454890"/>
                  </a:ext>
                </a:extLst>
              </a:tr>
              <a:tr h="456029">
                <a:tc>
                  <a:txBody>
                    <a:bodyPr/>
                    <a:lstStyle/>
                    <a:p>
                      <a:pPr algn="ctr" fontAlgn="ctr"/>
                      <a:r>
                        <a:rPr lang="zh-TW" altLang="en-US" sz="1200" b="0" u="none" strike="noStrike">
                          <a:effectLst/>
                          <a:latin typeface="Meiryo UI" panose="020B0604030504040204" pitchFamily="50" charset="-128"/>
                          <a:ea typeface="Meiryo UI" panose="020B0604030504040204" pitchFamily="50" charset="-128"/>
                        </a:rPr>
                        <a:t>車体課税総額</a:t>
                      </a:r>
                      <a:endParaRPr lang="zh-TW"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fontAlgn="ctr"/>
                      <a:r>
                        <a:rPr lang="en-US" altLang="ja-JP" sz="1200" b="0" u="none" strike="noStrike">
                          <a:effectLst/>
                          <a:latin typeface="Meiryo UI" panose="020B0604030504040204" pitchFamily="50" charset="-128"/>
                          <a:ea typeface="Meiryo UI" panose="020B0604030504040204" pitchFamily="50" charset="-128"/>
                        </a:rPr>
                        <a:t>47,997</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631216881"/>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揮発油税</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20,180</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extLst>
                  <a:ext uri="{0D108BD9-81ED-4DB2-BD59-A6C34878D82A}">
                    <a16:rowId xmlns:a16="http://schemas.microsoft.com/office/drawing/2014/main" val="2018835203"/>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地方揮発油税</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2,159</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extLst>
                  <a:ext uri="{0D108BD9-81ED-4DB2-BD59-A6C34878D82A}">
                    <a16:rowId xmlns:a16="http://schemas.microsoft.com/office/drawing/2014/main" val="635397100"/>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軽油引取税</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9,102</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extLst>
                  <a:ext uri="{0D108BD9-81ED-4DB2-BD59-A6C34878D82A}">
                    <a16:rowId xmlns:a16="http://schemas.microsoft.com/office/drawing/2014/main" val="1250658855"/>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石油ガス税</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80</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80000"/>
                      </a:schemeClr>
                    </a:solidFill>
                  </a:tcPr>
                </a:tc>
                <a:extLst>
                  <a:ext uri="{0D108BD9-81ED-4DB2-BD59-A6C34878D82A}">
                    <a16:rowId xmlns:a16="http://schemas.microsoft.com/office/drawing/2014/main" val="2015507458"/>
                  </a:ext>
                </a:extLst>
              </a:tr>
              <a:tr h="507833">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消費税</a:t>
                      </a:r>
                      <a:endParaRPr lang="en-US" altLang="ja-JP" sz="1200" u="none" strike="noStrike">
                        <a:effectLst/>
                        <a:latin typeface="Meiryo UI" panose="020B0604030504040204" pitchFamily="50" charset="-128"/>
                        <a:ea typeface="Meiryo UI" panose="020B0604030504040204" pitchFamily="50" charset="-128"/>
                      </a:endParaRPr>
                    </a:p>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（燃料課税分）</a:t>
                      </a: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10,541</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425992707"/>
                  </a:ext>
                </a:extLst>
              </a:tr>
              <a:tr h="456029">
                <a:tc>
                  <a:txBody>
                    <a:bodyPr/>
                    <a:lstStyle/>
                    <a:p>
                      <a:pPr algn="ctr" fontAlgn="ctr"/>
                      <a:r>
                        <a:rPr lang="zh-TW" altLang="en-US" sz="1200" b="0" u="none" strike="noStrike">
                          <a:effectLst/>
                          <a:latin typeface="Meiryo UI" panose="020B0604030504040204" pitchFamily="50" charset="-128"/>
                          <a:ea typeface="Meiryo UI" panose="020B0604030504040204" pitchFamily="50" charset="-128"/>
                        </a:rPr>
                        <a:t>燃料課税総額</a:t>
                      </a:r>
                      <a:endParaRPr lang="zh-TW"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200" b="0" u="none" strike="noStrike">
                          <a:effectLst/>
                          <a:latin typeface="Meiryo UI" panose="020B0604030504040204" pitchFamily="50" charset="-128"/>
                          <a:ea typeface="Meiryo UI" panose="020B0604030504040204" pitchFamily="50" charset="-128"/>
                        </a:rPr>
                        <a:t>42,062</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27000" marR="27000"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231574"/>
                  </a:ext>
                </a:extLst>
              </a:tr>
            </a:tbl>
          </a:graphicData>
        </a:graphic>
      </p:graphicFrame>
      <p:graphicFrame>
        <p:nvGraphicFramePr>
          <p:cNvPr id="10" name="グラフ 9">
            <a:extLst>
              <a:ext uri="{FF2B5EF4-FFF2-40B4-BE49-F238E27FC236}">
                <a16:creationId xmlns:a16="http://schemas.microsoft.com/office/drawing/2014/main" id="{FE8AFCD9-5271-5FE9-5E2E-A609CB9AA40E}"/>
              </a:ext>
            </a:extLst>
          </p:cNvPr>
          <p:cNvGraphicFramePr>
            <a:graphicFrameLocks/>
          </p:cNvGraphicFramePr>
          <p:nvPr/>
        </p:nvGraphicFramePr>
        <p:xfrm>
          <a:off x="10382076" y="632871"/>
          <a:ext cx="1716981" cy="6196775"/>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a:extLst>
              <a:ext uri="{FF2B5EF4-FFF2-40B4-BE49-F238E27FC236}">
                <a16:creationId xmlns:a16="http://schemas.microsoft.com/office/drawing/2014/main" id="{B695996D-F61A-B75F-8721-70470F503707}"/>
              </a:ext>
            </a:extLst>
          </p:cNvPr>
          <p:cNvSpPr txBox="1">
            <a:spLocks noChangeArrowheads="1"/>
          </p:cNvSpPr>
          <p:nvPr/>
        </p:nvSpPr>
        <p:spPr bwMode="auto">
          <a:xfrm>
            <a:off x="10428185" y="1203827"/>
            <a:ext cx="1401271" cy="369332"/>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1800" b="1">
                <a:solidFill>
                  <a:srgbClr val="FF0000"/>
                </a:solidFill>
                <a:latin typeface="Meiryo UI" panose="020B0604030504040204" pitchFamily="50" charset="-128"/>
                <a:ea typeface="Meiryo UI" panose="020B0604030504040204" pitchFamily="50" charset="-128"/>
              </a:rPr>
              <a:t>90,059</a:t>
            </a:r>
          </a:p>
        </p:txBody>
      </p:sp>
      <p:sp>
        <p:nvSpPr>
          <p:cNvPr id="14" name="テキスト ボックス 10">
            <a:extLst>
              <a:ext uri="{FF2B5EF4-FFF2-40B4-BE49-F238E27FC236}">
                <a16:creationId xmlns:a16="http://schemas.microsoft.com/office/drawing/2014/main" id="{F44D3148-A225-03EC-2328-C9FA1E89720A}"/>
              </a:ext>
            </a:extLst>
          </p:cNvPr>
          <p:cNvSpPr txBox="1">
            <a:spLocks noChangeArrowheads="1"/>
          </p:cNvSpPr>
          <p:nvPr/>
        </p:nvSpPr>
        <p:spPr bwMode="auto">
          <a:xfrm>
            <a:off x="10428185" y="2184505"/>
            <a:ext cx="1401270" cy="4001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2000" b="1">
                <a:solidFill>
                  <a:prstClr val="black"/>
                </a:solidFill>
                <a:latin typeface="Meiryo UI" panose="020B0604030504040204" pitchFamily="50" charset="-128"/>
                <a:ea typeface="Meiryo UI" panose="020B0604030504040204" pitchFamily="50" charset="-128"/>
              </a:rPr>
              <a:t>26,904</a:t>
            </a:r>
          </a:p>
        </p:txBody>
      </p:sp>
      <p:sp>
        <p:nvSpPr>
          <p:cNvPr id="20" name="テキスト ボックス 10">
            <a:extLst>
              <a:ext uri="{FF2B5EF4-FFF2-40B4-BE49-F238E27FC236}">
                <a16:creationId xmlns:a16="http://schemas.microsoft.com/office/drawing/2014/main" id="{D65C0B1C-49ED-5B73-AE6A-AA1A4B552BED}"/>
              </a:ext>
            </a:extLst>
          </p:cNvPr>
          <p:cNvSpPr txBox="1">
            <a:spLocks noChangeArrowheads="1"/>
          </p:cNvSpPr>
          <p:nvPr/>
        </p:nvSpPr>
        <p:spPr bwMode="auto">
          <a:xfrm>
            <a:off x="10362357" y="3715594"/>
            <a:ext cx="1583357" cy="4001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2000" b="1">
                <a:solidFill>
                  <a:prstClr val="black"/>
                </a:solidFill>
                <a:latin typeface="Meiryo UI" panose="020B0604030504040204" pitchFamily="50" charset="-128"/>
                <a:ea typeface="Meiryo UI" panose="020B0604030504040204" pitchFamily="50" charset="-128"/>
              </a:rPr>
              <a:t>31,521</a:t>
            </a:r>
          </a:p>
        </p:txBody>
      </p:sp>
      <p:pic>
        <p:nvPicPr>
          <p:cNvPr id="30" name="図 29" descr="グラフ, ヒストグラム&#10;&#10;AI によって生成されたコンテンツは間違っている可能性があります。">
            <a:extLst>
              <a:ext uri="{FF2B5EF4-FFF2-40B4-BE49-F238E27FC236}">
                <a16:creationId xmlns:a16="http://schemas.microsoft.com/office/drawing/2014/main" id="{17D7E3E7-F62A-020C-1A65-D4904364A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68" y="935674"/>
            <a:ext cx="5611171" cy="3031823"/>
          </a:xfrm>
          <a:prstGeom prst="rect">
            <a:avLst/>
          </a:prstGeom>
        </p:spPr>
      </p:pic>
    </p:spTree>
    <p:extLst>
      <p:ext uri="{BB962C8B-B14F-4D97-AF65-F5344CB8AC3E}">
        <p14:creationId xmlns:p14="http://schemas.microsoft.com/office/powerpoint/2010/main" val="1438442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FB45462-20E7-8BB7-4F93-842A2241CFCC}"/>
              </a:ext>
            </a:extLst>
          </p:cNvPr>
          <p:cNvSpPr txBox="1">
            <a:spLocks noChangeArrowheads="1"/>
          </p:cNvSpPr>
          <p:nvPr/>
        </p:nvSpPr>
        <p:spPr bwMode="auto">
          <a:xfrm>
            <a:off x="583474" y="5565077"/>
            <a:ext cx="11373395" cy="1242218"/>
          </a:xfrm>
          <a:prstGeom prst="rect">
            <a:avLst/>
          </a:prstGeom>
          <a:solidFill>
            <a:schemeClr val="accent5">
              <a:lumMod val="20000"/>
              <a:lumOff val="80000"/>
            </a:schemeClr>
          </a:solidFill>
          <a:ln>
            <a:noFill/>
          </a:ln>
        </p:spPr>
        <p:txBody>
          <a:bodyPr wrap="square" lIns="99692" tIns="66462" rIns="99692" bIns="66462" anchor="ctr" anchorCtr="0">
            <a:noAutofit/>
          </a:bodyPr>
          <a:lstStyle>
            <a:defPPr>
              <a:defRPr lang="ja-JP"/>
            </a:defPPr>
            <a:lvl1pPr algn="ctr">
              <a:spcBef>
                <a:spcPct val="20000"/>
              </a:spcBef>
              <a:buFont typeface="Arial" panose="020B0604020202020204" pitchFamily="34" charset="0"/>
              <a:buNone/>
              <a:defRPr kumimoji="0" sz="3200" b="1" spc="-100">
                <a:solidFill>
                  <a:srgbClr val="FF0000"/>
                </a:solidFill>
                <a:latin typeface="Meiryo UI" pitchFamily="50" charset="-128"/>
                <a:ea typeface="Meiryo UI"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「当分の間税率」</a:t>
            </a:r>
            <a:r>
              <a:rPr lang="ja-JP" altLang="en-US">
                <a:solidFill>
                  <a:schemeClr val="tx1"/>
                </a:solidFill>
              </a:rPr>
              <a:t>として不条理な税の上乗せ（増税）が</a:t>
            </a:r>
            <a:endParaRPr lang="en-US" altLang="ja-JP">
              <a:solidFill>
                <a:schemeClr val="tx1"/>
              </a:solidFill>
            </a:endParaRPr>
          </a:p>
          <a:p>
            <a:r>
              <a:rPr lang="ja-JP" altLang="en-US"/>
              <a:t>車体課税税</a:t>
            </a:r>
            <a:r>
              <a:rPr lang="ja-JP" altLang="en-US">
                <a:solidFill>
                  <a:schemeClr val="tx1"/>
                </a:solidFill>
              </a:rPr>
              <a:t>にも、</a:t>
            </a:r>
            <a:r>
              <a:rPr lang="ja-JP" altLang="en-US"/>
              <a:t>ガソリン</a:t>
            </a:r>
            <a:r>
              <a:rPr lang="ja-JP" altLang="en-US">
                <a:solidFill>
                  <a:schemeClr val="tx1"/>
                </a:solidFill>
              </a:rPr>
              <a:t>にも、</a:t>
            </a:r>
            <a:r>
              <a:rPr lang="ja-JP" altLang="en-US"/>
              <a:t>約</a:t>
            </a:r>
            <a:r>
              <a:rPr lang="en-US" altLang="ja-JP"/>
              <a:t>50</a:t>
            </a:r>
            <a:r>
              <a:rPr lang="ja-JP" altLang="en-US"/>
              <a:t>年</a:t>
            </a:r>
            <a:r>
              <a:rPr lang="ja-JP" altLang="en-US">
                <a:solidFill>
                  <a:schemeClr val="tx1"/>
                </a:solidFill>
              </a:rPr>
              <a:t>も続いている</a:t>
            </a:r>
          </a:p>
        </p:txBody>
      </p:sp>
      <p:sp>
        <p:nvSpPr>
          <p:cNvPr id="8" name="テキスト ボックス 7">
            <a:extLst>
              <a:ext uri="{FF2B5EF4-FFF2-40B4-BE49-F238E27FC236}">
                <a16:creationId xmlns:a16="http://schemas.microsoft.com/office/drawing/2014/main" id="{D08E3622-B68F-D4EB-75CC-D3A11618F20B}"/>
              </a:ext>
            </a:extLst>
          </p:cNvPr>
          <p:cNvSpPr txBox="1"/>
          <p:nvPr/>
        </p:nvSpPr>
        <p:spPr>
          <a:xfrm>
            <a:off x="5918200" y="5249975"/>
            <a:ext cx="6038669" cy="253916"/>
          </a:xfrm>
          <a:prstGeom prst="rect">
            <a:avLst/>
          </a:prstGeom>
          <a:noFill/>
        </p:spPr>
        <p:txBody>
          <a:bodyPr wrap="square">
            <a:spAutoFit/>
          </a:bodyPr>
          <a:lstStyle/>
          <a:p>
            <a:pPr algn="r" defTabSz="457200">
              <a:defRPr/>
            </a:pPr>
            <a:r>
              <a:rPr kumimoji="0" lang="ja-JP" altLang="en-US" sz="1050">
                <a:solidFill>
                  <a:prstClr val="black"/>
                </a:solidFill>
                <a:latin typeface="HiraginoUDSansStdN-W3"/>
                <a:ea typeface="游ゴシック" panose="020B0400000000000000" pitchFamily="50" charset="-128"/>
              </a:rPr>
              <a:t>（引用：日本自動車工業会「日本自動車工業</a:t>
            </a:r>
            <a:r>
              <a:rPr kumimoji="0" lang="en-US" altLang="ja-JP" sz="1050">
                <a:solidFill>
                  <a:prstClr val="black"/>
                </a:solidFill>
                <a:latin typeface="HiraginoUDSansStdN-W3"/>
                <a:ea typeface="游ゴシック" panose="020B0400000000000000" pitchFamily="50" charset="-128"/>
              </a:rPr>
              <a:t>2023</a:t>
            </a:r>
            <a:r>
              <a:rPr kumimoji="0" lang="ja-JP" altLang="en-US" sz="1050">
                <a:solidFill>
                  <a:prstClr val="black"/>
                </a:solidFill>
                <a:latin typeface="HiraginoUDSansStdN-W3"/>
                <a:ea typeface="游ゴシック" panose="020B0400000000000000" pitchFamily="50" charset="-128"/>
              </a:rPr>
              <a:t>」より、</a:t>
            </a:r>
            <a:r>
              <a:rPr kumimoji="0" lang="ja-JP" altLang="en-US" sz="1050">
                <a:solidFill>
                  <a:prstClr val="black"/>
                </a:solidFill>
                <a:latin typeface="HiraginoUDSansStdN-W3"/>
              </a:rPr>
              <a:t>資料再</a:t>
            </a:r>
            <a:r>
              <a:rPr kumimoji="0" lang="ja-JP" altLang="en-US" sz="1050">
                <a:solidFill>
                  <a:prstClr val="black"/>
                </a:solidFill>
                <a:latin typeface="HiraginoUDSansStdN-W3"/>
                <a:ea typeface="游ゴシック" panose="020B0400000000000000" pitchFamily="50" charset="-128"/>
              </a:rPr>
              <a:t>作成）</a:t>
            </a:r>
            <a:endParaRPr kumimoji="0" lang="ja-JP" altLang="en-US" sz="1050">
              <a:solidFill>
                <a:prstClr val="black"/>
              </a:solidFill>
              <a:latin typeface="Calibri" panose="020F0502020204030204"/>
              <a:ea typeface="游ゴシック" panose="020B0400000000000000" pitchFamily="50" charset="-128"/>
            </a:endParaRPr>
          </a:p>
        </p:txBody>
      </p:sp>
      <p:sp>
        <p:nvSpPr>
          <p:cNvPr id="2" name="タイトル 1">
            <a:extLst>
              <a:ext uri="{FF2B5EF4-FFF2-40B4-BE49-F238E27FC236}">
                <a16:creationId xmlns:a16="http://schemas.microsoft.com/office/drawing/2014/main" id="{15C14D2F-A1C1-F3D7-FFC2-A672F616B363}"/>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　</a:t>
            </a:r>
            <a:r>
              <a:rPr lang="ja-JP" altLang="en-US" b="1">
                <a:solidFill>
                  <a:srgbClr val="FF0000"/>
                </a:solidFill>
              </a:rPr>
              <a:t>「不条理」</a:t>
            </a:r>
            <a:r>
              <a:rPr lang="ja-JP" altLang="en-US"/>
              <a:t>な課税経緯と本来の税率以上の負担</a:t>
            </a:r>
            <a:endParaRPr lang="en-US" altLang="ja-JP"/>
          </a:p>
        </p:txBody>
      </p:sp>
      <p:graphicFrame>
        <p:nvGraphicFramePr>
          <p:cNvPr id="4" name="表 3">
            <a:extLst>
              <a:ext uri="{FF2B5EF4-FFF2-40B4-BE49-F238E27FC236}">
                <a16:creationId xmlns:a16="http://schemas.microsoft.com/office/drawing/2014/main" id="{BECD77AD-CA8F-E0AC-66E2-9093533C509D}"/>
              </a:ext>
            </a:extLst>
          </p:cNvPr>
          <p:cNvGraphicFramePr>
            <a:graphicFrameLocks noGrp="1"/>
          </p:cNvGraphicFramePr>
          <p:nvPr/>
        </p:nvGraphicFramePr>
        <p:xfrm>
          <a:off x="853743" y="970249"/>
          <a:ext cx="10832855" cy="4218541"/>
        </p:xfrm>
        <a:graphic>
          <a:graphicData uri="http://schemas.openxmlformats.org/drawingml/2006/table">
            <a:tbl>
              <a:tblPr/>
              <a:tblGrid>
                <a:gridCol w="670257">
                  <a:extLst>
                    <a:ext uri="{9D8B030D-6E8A-4147-A177-3AD203B41FA5}">
                      <a16:colId xmlns:a16="http://schemas.microsoft.com/office/drawing/2014/main" val="2648134781"/>
                    </a:ext>
                  </a:extLst>
                </a:gridCol>
                <a:gridCol w="2209800">
                  <a:extLst>
                    <a:ext uri="{9D8B030D-6E8A-4147-A177-3AD203B41FA5}">
                      <a16:colId xmlns:a16="http://schemas.microsoft.com/office/drawing/2014/main" val="3080078458"/>
                    </a:ext>
                  </a:extLst>
                </a:gridCol>
                <a:gridCol w="1981200">
                  <a:extLst>
                    <a:ext uri="{9D8B030D-6E8A-4147-A177-3AD203B41FA5}">
                      <a16:colId xmlns:a16="http://schemas.microsoft.com/office/drawing/2014/main" val="3491953990"/>
                    </a:ext>
                  </a:extLst>
                </a:gridCol>
                <a:gridCol w="2070100">
                  <a:extLst>
                    <a:ext uri="{9D8B030D-6E8A-4147-A177-3AD203B41FA5}">
                      <a16:colId xmlns:a16="http://schemas.microsoft.com/office/drawing/2014/main" val="4168867807"/>
                    </a:ext>
                  </a:extLst>
                </a:gridCol>
                <a:gridCol w="1968500">
                  <a:extLst>
                    <a:ext uri="{9D8B030D-6E8A-4147-A177-3AD203B41FA5}">
                      <a16:colId xmlns:a16="http://schemas.microsoft.com/office/drawing/2014/main" val="3080125239"/>
                    </a:ext>
                  </a:extLst>
                </a:gridCol>
                <a:gridCol w="1932998">
                  <a:extLst>
                    <a:ext uri="{9D8B030D-6E8A-4147-A177-3AD203B41FA5}">
                      <a16:colId xmlns:a16="http://schemas.microsoft.com/office/drawing/2014/main" val="703759321"/>
                    </a:ext>
                  </a:extLst>
                </a:gridCol>
              </a:tblGrid>
              <a:tr h="820870">
                <a:tc gridSpan="2">
                  <a:txBody>
                    <a:bodyPr/>
                    <a:lstStyle/>
                    <a:p>
                      <a:pPr algn="ctr" rtl="0" fontAlgn="ctr"/>
                      <a:r>
                        <a:rPr lang="ja-JP" altLang="en-US" sz="2000" b="1" i="0" u="none" strike="noStrike">
                          <a:solidFill>
                            <a:srgbClr val="FFFFFF"/>
                          </a:solidFill>
                          <a:effectLst/>
                          <a:highlight>
                            <a:srgbClr val="4472C4"/>
                          </a:highlight>
                          <a:latin typeface="Meiryo UI" panose="020B0604030504040204" pitchFamily="50" charset="-128"/>
                          <a:ea typeface="Meiryo UI" panose="020B0604030504040204" pitchFamily="50" charset="-128"/>
                        </a:rPr>
                        <a:t>項目</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hMerge="1">
                  <a:txBody>
                    <a:bodyPr/>
                    <a:lstStyle/>
                    <a:p>
                      <a:endParaRPr kumimoji="1" lang="ja-JP" altLang="en-US"/>
                    </a:p>
                  </a:txBody>
                  <a:tcPr/>
                </a:tc>
                <a:tc>
                  <a:txBody>
                    <a:bodyPr/>
                    <a:lstStyle/>
                    <a:p>
                      <a:pPr algn="ctr" rtl="0" fontAlgn="ctr"/>
                      <a:r>
                        <a:rPr lang="ja-JP" altLang="en-US" sz="2000" b="1" i="0" u="none" strike="noStrike">
                          <a:solidFill>
                            <a:srgbClr val="FFFFFF"/>
                          </a:solidFill>
                          <a:effectLst/>
                          <a:highlight>
                            <a:srgbClr val="4472C4"/>
                          </a:highlight>
                          <a:latin typeface="Meiryo UI" panose="020B0604030504040204" pitchFamily="50" charset="-128"/>
                          <a:ea typeface="Meiryo UI" panose="020B0604030504040204" pitchFamily="50" charset="-128"/>
                        </a:rPr>
                        <a:t>本来の税率</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ja-JP" altLang="en-US" sz="2000" b="1" i="0" u="none" strike="noStrike">
                          <a:solidFill>
                            <a:srgbClr val="FFFFFF"/>
                          </a:solidFill>
                          <a:effectLst/>
                          <a:highlight>
                            <a:srgbClr val="4472C4"/>
                          </a:highlight>
                          <a:latin typeface="Meiryo UI" panose="020B0604030504040204" pitchFamily="50" charset="-128"/>
                          <a:ea typeface="Meiryo UI" panose="020B0604030504040204" pitchFamily="50" charset="-128"/>
                        </a:rPr>
                        <a:t>現在の税率</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ja-JP" altLang="en-US" sz="1800" b="1" i="0" u="none" strike="noStrike">
                          <a:solidFill>
                            <a:srgbClr val="FFFFFF"/>
                          </a:solidFill>
                          <a:effectLst/>
                          <a:highlight>
                            <a:srgbClr val="4472C4"/>
                          </a:highlight>
                          <a:latin typeface="Meiryo UI" panose="020B0604030504040204" pitchFamily="50" charset="-128"/>
                          <a:ea typeface="Meiryo UI" panose="020B0604030504040204" pitchFamily="50" charset="-128"/>
                        </a:rPr>
                        <a:t>本来税率</a:t>
                      </a:r>
                      <a:br>
                        <a:rPr lang="ja-JP" altLang="en-US" sz="1800" b="1" i="0" u="none" strike="noStrike">
                          <a:solidFill>
                            <a:srgbClr val="FFFFFF"/>
                          </a:solidFill>
                          <a:effectLst/>
                          <a:highlight>
                            <a:srgbClr val="4472C4"/>
                          </a:highlight>
                          <a:latin typeface="Meiryo UI" panose="020B0604030504040204" pitchFamily="50" charset="-128"/>
                          <a:ea typeface="Meiryo UI" panose="020B0604030504040204" pitchFamily="50" charset="-128"/>
                        </a:rPr>
                      </a:br>
                      <a:r>
                        <a:rPr lang="ja-JP" altLang="en-US" sz="1800" b="1" i="0" u="none" strike="noStrike">
                          <a:solidFill>
                            <a:srgbClr val="FFFFFF"/>
                          </a:solidFill>
                          <a:effectLst/>
                          <a:highlight>
                            <a:srgbClr val="4472C4"/>
                          </a:highlight>
                          <a:latin typeface="Meiryo UI" panose="020B0604030504040204" pitchFamily="50" charset="-128"/>
                          <a:ea typeface="Meiryo UI" panose="020B0604030504040204" pitchFamily="50" charset="-128"/>
                        </a:rPr>
                        <a:t>との比較</a:t>
                      </a:r>
                      <a:br>
                        <a:rPr lang="ja-JP" altLang="en-US" sz="1800" b="1" i="0" u="none" strike="noStrike">
                          <a:solidFill>
                            <a:srgbClr val="FFFFFF"/>
                          </a:solidFill>
                          <a:effectLst/>
                          <a:highlight>
                            <a:srgbClr val="4472C4"/>
                          </a:highlight>
                          <a:latin typeface="Meiryo UI" panose="020B0604030504040204" pitchFamily="50" charset="-128"/>
                          <a:ea typeface="Meiryo UI" panose="020B0604030504040204" pitchFamily="50" charset="-128"/>
                        </a:rPr>
                      </a:br>
                      <a:r>
                        <a:rPr lang="ja-JP" altLang="en-US" sz="1800" b="1" i="0" u="none" strike="noStrike">
                          <a:solidFill>
                            <a:srgbClr val="FFFFFF"/>
                          </a:solidFill>
                          <a:effectLst/>
                          <a:highlight>
                            <a:srgbClr val="4472C4"/>
                          </a:highlight>
                          <a:latin typeface="Meiryo UI" panose="020B0604030504040204" pitchFamily="50" charset="-128"/>
                          <a:ea typeface="Meiryo UI" panose="020B0604030504040204" pitchFamily="50" charset="-128"/>
                        </a:rPr>
                        <a:t>（増税率）</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ja-JP" altLang="en-US" sz="2000" b="1" i="0" u="none" strike="noStrike">
                          <a:solidFill>
                            <a:srgbClr val="FFFFFF"/>
                          </a:solidFill>
                          <a:effectLst/>
                          <a:highlight>
                            <a:srgbClr val="4472C4"/>
                          </a:highlight>
                          <a:latin typeface="Meiryo UI" panose="020B0604030504040204" pitchFamily="50" charset="-128"/>
                          <a:ea typeface="Meiryo UI" panose="020B0604030504040204" pitchFamily="50" charset="-128"/>
                        </a:rPr>
                        <a:t>上乗せ</a:t>
                      </a:r>
                      <a:br>
                        <a:rPr lang="ja-JP" altLang="en-US" sz="2000" b="1" i="0" u="none" strike="noStrike">
                          <a:solidFill>
                            <a:srgbClr val="FFFFFF"/>
                          </a:solidFill>
                          <a:effectLst/>
                          <a:highlight>
                            <a:srgbClr val="4472C4"/>
                          </a:highlight>
                          <a:latin typeface="Meiryo UI" panose="020B0604030504040204" pitchFamily="50" charset="-128"/>
                          <a:ea typeface="Meiryo UI" panose="020B0604030504040204" pitchFamily="50" charset="-128"/>
                        </a:rPr>
                      </a:br>
                      <a:r>
                        <a:rPr lang="ja-JP" altLang="en-US" sz="2000" b="1" i="0" u="none" strike="noStrike">
                          <a:solidFill>
                            <a:srgbClr val="FFFFFF"/>
                          </a:solidFill>
                          <a:effectLst/>
                          <a:highlight>
                            <a:srgbClr val="4472C4"/>
                          </a:highlight>
                          <a:latin typeface="Meiryo UI" panose="020B0604030504040204" pitchFamily="50" charset="-128"/>
                          <a:ea typeface="Meiryo UI" panose="020B0604030504040204" pitchFamily="50" charset="-128"/>
                        </a:rPr>
                        <a:t>期間</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4044152531"/>
                  </a:ext>
                </a:extLst>
              </a:tr>
              <a:tr h="989542">
                <a:tc>
                  <a:txBody>
                    <a:bodyPr/>
                    <a:lstStyle/>
                    <a:p>
                      <a:pPr algn="ctr" fontAlgn="ctr"/>
                      <a:r>
                        <a:rPr lang="ja-JP" altLang="en-US" sz="2000" b="0" i="0" u="none" strike="noStrike">
                          <a:solidFill>
                            <a:srgbClr val="000000"/>
                          </a:solidFill>
                          <a:effectLst/>
                          <a:highlight>
                            <a:srgbClr val="CFD5EA"/>
                          </a:highlight>
                          <a:latin typeface="ＭＳ Ｐゴシック" panose="020B0600070205080204" pitchFamily="50" charset="-128"/>
                          <a:ea typeface="ＭＳ Ｐゴシック" panose="020B0600070205080204" pitchFamily="50" charset="-128"/>
                        </a:rPr>
                        <a:t>車体</a:t>
                      </a:r>
                      <a:endParaRPr lang="en-US" altLang="ja-JP" sz="2000" b="0" i="0" u="none" strike="noStrike">
                        <a:solidFill>
                          <a:srgbClr val="000000"/>
                        </a:solidFill>
                        <a:effectLst/>
                        <a:highlight>
                          <a:srgbClr val="CFD5EA"/>
                        </a:highlight>
                        <a:latin typeface="ＭＳ Ｐゴシック" panose="020B0600070205080204" pitchFamily="50" charset="-128"/>
                        <a:ea typeface="ＭＳ Ｐゴシック" panose="020B0600070205080204" pitchFamily="50" charset="-128"/>
                      </a:endParaRPr>
                    </a:p>
                    <a:p>
                      <a:pPr algn="ctr" fontAlgn="ctr"/>
                      <a:r>
                        <a:rPr lang="ja-JP" altLang="en-US" sz="2000" b="0" i="0" u="none" strike="noStrike">
                          <a:solidFill>
                            <a:srgbClr val="000000"/>
                          </a:solidFill>
                          <a:effectLst/>
                          <a:highlight>
                            <a:srgbClr val="CFD5EA"/>
                          </a:highlight>
                          <a:latin typeface="ＭＳ Ｐゴシック" panose="020B0600070205080204" pitchFamily="50" charset="-128"/>
                          <a:ea typeface="ＭＳ Ｐゴシック" panose="020B0600070205080204" pitchFamily="50" charset="-128"/>
                        </a:rPr>
                        <a:t>課税</a:t>
                      </a:r>
                    </a:p>
                  </a:txBody>
                  <a:tcPr marL="7620" marR="7620" marT="7620" marB="0" vert="eaVert"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zh-TW" altLang="en-US"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自動車重量税</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en-US" altLang="ja-JP"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2500</a:t>
                      </a:r>
                      <a:r>
                        <a:rPr lang="ja-JP" altLang="en-US"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円</a:t>
                      </a:r>
                      <a:r>
                        <a:rPr lang="en-US" altLang="ja-JP"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/0.5</a:t>
                      </a:r>
                      <a:r>
                        <a:rPr lang="en-US"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en-US" altLang="ja-JP"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4100</a:t>
                      </a:r>
                      <a:r>
                        <a:rPr lang="ja-JP" altLang="en-US"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円</a:t>
                      </a:r>
                      <a:r>
                        <a:rPr lang="en-US" altLang="ja-JP"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/0.5</a:t>
                      </a:r>
                      <a:r>
                        <a:rPr lang="en-US"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en-US" altLang="ja-JP" sz="3200" b="1" i="0" u="none" strike="noStrike">
                          <a:solidFill>
                            <a:srgbClr val="FF0000"/>
                          </a:solidFill>
                          <a:effectLst/>
                          <a:latin typeface="Meiryo UI" panose="020B0604030504040204" pitchFamily="50" charset="-128"/>
                          <a:ea typeface="Meiryo UI" panose="020B0604030504040204" pitchFamily="50" charset="-128"/>
                        </a:rPr>
                        <a:t>1.6</a:t>
                      </a:r>
                      <a:r>
                        <a:rPr lang="ja-JP" altLang="en-US" sz="3200" b="1" i="0" u="none" strike="noStrike">
                          <a:solidFill>
                            <a:srgbClr val="FF0000"/>
                          </a:solidFill>
                          <a:effectLst/>
                          <a:latin typeface="Meiryo UI" panose="020B0604030504040204" pitchFamily="50" charset="-128"/>
                          <a:ea typeface="Meiryo UI" panose="020B0604030504040204" pitchFamily="50" charset="-128"/>
                        </a:rPr>
                        <a:t>倍</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ja-JP" sz="3200" b="1" i="0" u="none" strike="noStrike">
                          <a:solidFill>
                            <a:srgbClr val="FF0000"/>
                          </a:solidFill>
                          <a:effectLst/>
                          <a:latin typeface="Meiryo UI" panose="020B0604030504040204" pitchFamily="50" charset="-128"/>
                          <a:ea typeface="Meiryo UI" panose="020B0604030504040204" pitchFamily="50" charset="-128"/>
                        </a:rPr>
                        <a:t>51</a:t>
                      </a:r>
                      <a:r>
                        <a:rPr lang="ja-JP" altLang="en-US" sz="3200" b="1" i="0" u="none" strike="noStrike">
                          <a:solidFill>
                            <a:srgbClr val="FF0000"/>
                          </a:solidFill>
                          <a:effectLst/>
                          <a:latin typeface="Meiryo UI" panose="020B0604030504040204" pitchFamily="50" charset="-128"/>
                          <a:ea typeface="Meiryo UI" panose="020B0604030504040204" pitchFamily="50" charset="-128"/>
                        </a:rPr>
                        <a:t>年</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891708788"/>
                  </a:ext>
                </a:extLst>
              </a:tr>
              <a:tr h="798381">
                <a:tc rowSpan="3">
                  <a:txBody>
                    <a:bodyPr/>
                    <a:lstStyle/>
                    <a:p>
                      <a:pPr algn="ctr" fontAlgn="ctr"/>
                      <a:r>
                        <a:rPr lang="ja-JP" altLang="en-US" sz="2000" b="0" i="0" u="none" strike="noStrike">
                          <a:solidFill>
                            <a:srgbClr val="000000"/>
                          </a:solidFill>
                          <a:effectLst/>
                          <a:highlight>
                            <a:srgbClr val="E9EBF5"/>
                          </a:highlight>
                          <a:latin typeface="ＭＳ Ｐゴシック" panose="020B0600070205080204" pitchFamily="50" charset="-128"/>
                          <a:ea typeface="ＭＳ Ｐゴシック" panose="020B0600070205080204" pitchFamily="50" charset="-128"/>
                        </a:rPr>
                        <a:t>燃料課税</a:t>
                      </a:r>
                    </a:p>
                  </a:txBody>
                  <a:tcPr marL="7620" marR="7620" marT="7620" marB="0" vert="eaVert"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ja-JP" altLang="en-US" sz="2400" b="0" i="0" u="none" strike="noStrike">
                          <a:solidFill>
                            <a:srgbClr val="000000"/>
                          </a:solidFill>
                          <a:effectLst/>
                          <a:highlight>
                            <a:srgbClr val="E9EBF5"/>
                          </a:highlight>
                          <a:latin typeface="Meiryo UI" panose="020B0604030504040204" pitchFamily="50" charset="-128"/>
                          <a:ea typeface="Meiryo UI" panose="020B0604030504040204" pitchFamily="50" charset="-128"/>
                        </a:rPr>
                        <a:t>揮発油税</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n-US" altLang="ja-JP" sz="2400" b="0" i="0" u="none" strike="noStrike">
                          <a:solidFill>
                            <a:srgbClr val="000000"/>
                          </a:solidFill>
                          <a:effectLst/>
                          <a:highlight>
                            <a:srgbClr val="E9EBF5"/>
                          </a:highlight>
                          <a:latin typeface="Meiryo UI" panose="020B0604030504040204" pitchFamily="50" charset="-128"/>
                          <a:ea typeface="Meiryo UI" panose="020B0604030504040204" pitchFamily="50" charset="-128"/>
                        </a:rPr>
                        <a:t>24.3</a:t>
                      </a:r>
                      <a:r>
                        <a:rPr lang="ja-JP" altLang="en-US" sz="2400" b="0" i="0" u="none" strike="noStrike">
                          <a:solidFill>
                            <a:srgbClr val="000000"/>
                          </a:solidFill>
                          <a:effectLst/>
                          <a:highlight>
                            <a:srgbClr val="E9EBF5"/>
                          </a:highlight>
                          <a:latin typeface="Meiryo UI" panose="020B0604030504040204" pitchFamily="50" charset="-128"/>
                          <a:ea typeface="Meiryo UI" panose="020B0604030504040204" pitchFamily="50" charset="-128"/>
                        </a:rPr>
                        <a:t>円</a:t>
                      </a:r>
                      <a:r>
                        <a:rPr lang="en-US" altLang="ja-JP" sz="2400" b="0" i="0" u="none" strike="noStrike">
                          <a:solidFill>
                            <a:srgbClr val="000000"/>
                          </a:solidFill>
                          <a:effectLst/>
                          <a:highlight>
                            <a:srgbClr val="E9EBF5"/>
                          </a:highlight>
                          <a:latin typeface="Meiryo UI" panose="020B0604030504040204" pitchFamily="50" charset="-128"/>
                          <a:ea typeface="Meiryo UI" panose="020B0604030504040204" pitchFamily="50" charset="-128"/>
                        </a:rPr>
                        <a:t>/ℓ</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n-US" altLang="ja-JP" sz="2400" b="0" i="0" u="none" strike="noStrike">
                          <a:solidFill>
                            <a:srgbClr val="000000"/>
                          </a:solidFill>
                          <a:effectLst/>
                          <a:highlight>
                            <a:srgbClr val="E9EBF5"/>
                          </a:highlight>
                          <a:latin typeface="Meiryo UI" panose="020B0604030504040204" pitchFamily="50" charset="-128"/>
                          <a:ea typeface="Meiryo UI" panose="020B0604030504040204" pitchFamily="50" charset="-128"/>
                        </a:rPr>
                        <a:t>48.6</a:t>
                      </a:r>
                      <a:r>
                        <a:rPr lang="ja-JP" altLang="en-US" sz="2400" b="0" i="0" u="none" strike="noStrike">
                          <a:solidFill>
                            <a:srgbClr val="000000"/>
                          </a:solidFill>
                          <a:effectLst/>
                          <a:highlight>
                            <a:srgbClr val="E9EBF5"/>
                          </a:highlight>
                          <a:latin typeface="Meiryo UI" panose="020B0604030504040204" pitchFamily="50" charset="-128"/>
                          <a:ea typeface="Meiryo UI" panose="020B0604030504040204" pitchFamily="50" charset="-128"/>
                        </a:rPr>
                        <a:t>円</a:t>
                      </a:r>
                      <a:r>
                        <a:rPr lang="en-US" altLang="ja-JP" sz="2400" b="0" i="0" u="none" strike="noStrike">
                          <a:solidFill>
                            <a:srgbClr val="000000"/>
                          </a:solidFill>
                          <a:effectLst/>
                          <a:highlight>
                            <a:srgbClr val="E9EBF5"/>
                          </a:highlight>
                          <a:latin typeface="Meiryo UI" panose="020B0604030504040204" pitchFamily="50" charset="-128"/>
                          <a:ea typeface="Meiryo UI" panose="020B0604030504040204" pitchFamily="50" charset="-128"/>
                        </a:rPr>
                        <a:t>/ℓ</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n-US" altLang="ja-JP" sz="3200" b="1" i="0" u="none" strike="noStrike">
                          <a:solidFill>
                            <a:srgbClr val="FF0000"/>
                          </a:solidFill>
                          <a:effectLst/>
                          <a:latin typeface="Meiryo UI" panose="020B0604030504040204" pitchFamily="50" charset="-128"/>
                          <a:ea typeface="Meiryo UI" panose="020B0604030504040204" pitchFamily="50" charset="-128"/>
                        </a:rPr>
                        <a:t>2.0</a:t>
                      </a:r>
                      <a:r>
                        <a:rPr lang="ja-JP" altLang="en-US" sz="3200" b="1" i="0" u="none" strike="noStrike">
                          <a:solidFill>
                            <a:srgbClr val="FF0000"/>
                          </a:solidFill>
                          <a:effectLst/>
                          <a:latin typeface="Meiryo UI" panose="020B0604030504040204" pitchFamily="50" charset="-128"/>
                          <a:ea typeface="Meiryo UI" panose="020B0604030504040204" pitchFamily="50" charset="-128"/>
                        </a:rPr>
                        <a:t>倍</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ja-JP" sz="3200" b="1" i="0" u="none" strike="noStrike">
                          <a:solidFill>
                            <a:srgbClr val="FF0000"/>
                          </a:solidFill>
                          <a:effectLst/>
                          <a:latin typeface="Meiryo UI" panose="020B0604030504040204" pitchFamily="50" charset="-128"/>
                          <a:ea typeface="Meiryo UI" panose="020B0604030504040204" pitchFamily="50" charset="-128"/>
                        </a:rPr>
                        <a:t>51</a:t>
                      </a:r>
                      <a:r>
                        <a:rPr lang="ja-JP" altLang="en-US" sz="3200" b="1" i="0" u="none" strike="noStrike">
                          <a:solidFill>
                            <a:srgbClr val="FF0000"/>
                          </a:solidFill>
                          <a:effectLst/>
                          <a:latin typeface="Meiryo UI" panose="020B0604030504040204" pitchFamily="50" charset="-128"/>
                          <a:ea typeface="Meiryo UI" panose="020B0604030504040204" pitchFamily="50" charset="-128"/>
                        </a:rPr>
                        <a:t>年</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014860998"/>
                  </a:ext>
                </a:extLst>
              </a:tr>
              <a:tr h="801657">
                <a:tc vMerge="1">
                  <a:txBody>
                    <a:bodyPr/>
                    <a:lstStyle/>
                    <a:p>
                      <a:endParaRPr kumimoji="1" lang="ja-JP" altLang="en-US"/>
                    </a:p>
                  </a:txBody>
                  <a:tcPr/>
                </a:tc>
                <a:tc>
                  <a:txBody>
                    <a:bodyPr/>
                    <a:lstStyle/>
                    <a:p>
                      <a:pPr algn="ctr" fontAlgn="ctr"/>
                      <a:r>
                        <a:rPr lang="ja-JP" altLang="en-US"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地方揮発油税</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en-US" altLang="ja-JP"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4.4</a:t>
                      </a:r>
                      <a:r>
                        <a:rPr lang="ja-JP" altLang="en-US"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円</a:t>
                      </a:r>
                      <a:r>
                        <a:rPr lang="en-US" altLang="ja-JP"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/ℓ</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en-US" altLang="ja-JP"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5.2</a:t>
                      </a:r>
                      <a:r>
                        <a:rPr lang="ja-JP" altLang="en-US"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円</a:t>
                      </a:r>
                      <a:r>
                        <a:rPr lang="en-US" altLang="ja-JP" sz="2400" b="0" i="0" u="none" strike="noStrike">
                          <a:solidFill>
                            <a:srgbClr val="000000"/>
                          </a:solidFill>
                          <a:effectLst/>
                          <a:highlight>
                            <a:srgbClr val="CFD5EA"/>
                          </a:highlight>
                          <a:latin typeface="Meiryo UI" panose="020B0604030504040204" pitchFamily="50" charset="-128"/>
                          <a:ea typeface="Meiryo UI" panose="020B0604030504040204" pitchFamily="50" charset="-128"/>
                        </a:rPr>
                        <a:t>/ℓ</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en-US" altLang="ja-JP" sz="3200" b="1" i="0" u="none" strike="noStrike">
                          <a:solidFill>
                            <a:srgbClr val="FF0000"/>
                          </a:solidFill>
                          <a:effectLst/>
                          <a:latin typeface="Meiryo UI" panose="020B0604030504040204" pitchFamily="50" charset="-128"/>
                          <a:ea typeface="Meiryo UI" panose="020B0604030504040204" pitchFamily="50" charset="-128"/>
                        </a:rPr>
                        <a:t>1.2</a:t>
                      </a:r>
                      <a:r>
                        <a:rPr lang="ja-JP" altLang="en-US" sz="3200" b="1" i="0" u="none" strike="noStrike">
                          <a:solidFill>
                            <a:srgbClr val="FF0000"/>
                          </a:solidFill>
                          <a:effectLst/>
                          <a:latin typeface="Meiryo UI" panose="020B0604030504040204" pitchFamily="50" charset="-128"/>
                          <a:ea typeface="Meiryo UI" panose="020B0604030504040204" pitchFamily="50" charset="-128"/>
                        </a:rPr>
                        <a:t>倍</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ja-JP" sz="3200" b="1" i="0" u="none" strike="noStrike">
                          <a:solidFill>
                            <a:srgbClr val="FF0000"/>
                          </a:solidFill>
                          <a:effectLst/>
                          <a:latin typeface="Meiryo UI" panose="020B0604030504040204" pitchFamily="50" charset="-128"/>
                          <a:ea typeface="Meiryo UI" panose="020B0604030504040204" pitchFamily="50" charset="-128"/>
                        </a:rPr>
                        <a:t>51</a:t>
                      </a:r>
                      <a:r>
                        <a:rPr lang="ja-JP" altLang="en-US" sz="3200" b="1" i="0" u="none" strike="noStrike">
                          <a:solidFill>
                            <a:srgbClr val="FF0000"/>
                          </a:solidFill>
                          <a:effectLst/>
                          <a:latin typeface="Meiryo UI" panose="020B0604030504040204" pitchFamily="50" charset="-128"/>
                          <a:ea typeface="Meiryo UI" panose="020B0604030504040204" pitchFamily="50" charset="-128"/>
                        </a:rPr>
                        <a:t>年</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216136360"/>
                  </a:ext>
                </a:extLst>
              </a:tr>
              <a:tr h="798381">
                <a:tc vMerge="1">
                  <a:txBody>
                    <a:bodyPr/>
                    <a:lstStyle/>
                    <a:p>
                      <a:endParaRPr kumimoji="1" lang="ja-JP" altLang="en-US"/>
                    </a:p>
                  </a:txBody>
                  <a:tcPr/>
                </a:tc>
                <a:tc>
                  <a:txBody>
                    <a:bodyPr/>
                    <a:lstStyle/>
                    <a:p>
                      <a:pPr algn="ctr" fontAlgn="ctr"/>
                      <a:r>
                        <a:rPr lang="ja-JP" altLang="en-US" sz="2400" b="0" i="0" u="none" strike="noStrike">
                          <a:solidFill>
                            <a:srgbClr val="000000"/>
                          </a:solidFill>
                          <a:effectLst/>
                          <a:highlight>
                            <a:srgbClr val="E9EBF5"/>
                          </a:highlight>
                          <a:latin typeface="Meiryo UI" panose="020B0604030504040204" pitchFamily="50" charset="-128"/>
                          <a:ea typeface="Meiryo UI" panose="020B0604030504040204" pitchFamily="50" charset="-128"/>
                        </a:rPr>
                        <a:t>軽油引取税</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n-US" altLang="ja-JP" sz="2400" b="0" i="0" u="none" strike="noStrike">
                          <a:solidFill>
                            <a:srgbClr val="000000"/>
                          </a:solidFill>
                          <a:effectLst/>
                          <a:highlight>
                            <a:srgbClr val="E9EBF5"/>
                          </a:highlight>
                          <a:latin typeface="Meiryo UI" panose="020B0604030504040204" pitchFamily="50" charset="-128"/>
                          <a:ea typeface="Meiryo UI" panose="020B0604030504040204" pitchFamily="50" charset="-128"/>
                        </a:rPr>
                        <a:t>15.0</a:t>
                      </a:r>
                      <a:r>
                        <a:rPr lang="ja-JP" altLang="en-US" sz="2400" b="0" i="0" u="none" strike="noStrike">
                          <a:solidFill>
                            <a:srgbClr val="000000"/>
                          </a:solidFill>
                          <a:effectLst/>
                          <a:highlight>
                            <a:srgbClr val="E9EBF5"/>
                          </a:highlight>
                          <a:latin typeface="Meiryo UI" panose="020B0604030504040204" pitchFamily="50" charset="-128"/>
                          <a:ea typeface="Meiryo UI" panose="020B0604030504040204" pitchFamily="50" charset="-128"/>
                        </a:rPr>
                        <a:t>円</a:t>
                      </a:r>
                      <a:r>
                        <a:rPr lang="en-US" altLang="ja-JP" sz="2400" b="0" i="0" u="none" strike="noStrike">
                          <a:solidFill>
                            <a:srgbClr val="000000"/>
                          </a:solidFill>
                          <a:effectLst/>
                          <a:highlight>
                            <a:srgbClr val="E9EBF5"/>
                          </a:highlight>
                          <a:latin typeface="Meiryo UI" panose="020B0604030504040204" pitchFamily="50" charset="-128"/>
                          <a:ea typeface="Meiryo UI" panose="020B0604030504040204" pitchFamily="50" charset="-128"/>
                        </a:rPr>
                        <a:t>/ℓ</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n-US" altLang="ja-JP" sz="2400" b="0" i="0" u="none" strike="noStrike">
                          <a:solidFill>
                            <a:srgbClr val="000000"/>
                          </a:solidFill>
                          <a:effectLst/>
                          <a:highlight>
                            <a:srgbClr val="E9EBF5"/>
                          </a:highlight>
                          <a:latin typeface="Meiryo UI" panose="020B0604030504040204" pitchFamily="50" charset="-128"/>
                          <a:ea typeface="Meiryo UI" panose="020B0604030504040204" pitchFamily="50" charset="-128"/>
                        </a:rPr>
                        <a:t>32.1</a:t>
                      </a:r>
                      <a:r>
                        <a:rPr lang="ja-JP" altLang="en-US" sz="2400" b="0" i="0" u="none" strike="noStrike">
                          <a:solidFill>
                            <a:srgbClr val="000000"/>
                          </a:solidFill>
                          <a:effectLst/>
                          <a:highlight>
                            <a:srgbClr val="E9EBF5"/>
                          </a:highlight>
                          <a:latin typeface="Meiryo UI" panose="020B0604030504040204" pitchFamily="50" charset="-128"/>
                          <a:ea typeface="Meiryo UI" panose="020B0604030504040204" pitchFamily="50" charset="-128"/>
                        </a:rPr>
                        <a:t>円</a:t>
                      </a:r>
                      <a:r>
                        <a:rPr lang="en-US" altLang="ja-JP" sz="2400" b="0" i="0" u="none" strike="noStrike">
                          <a:solidFill>
                            <a:srgbClr val="000000"/>
                          </a:solidFill>
                          <a:effectLst/>
                          <a:highlight>
                            <a:srgbClr val="E9EBF5"/>
                          </a:highlight>
                          <a:latin typeface="Meiryo UI" panose="020B0604030504040204" pitchFamily="50" charset="-128"/>
                          <a:ea typeface="Meiryo UI" panose="020B0604030504040204" pitchFamily="50" charset="-128"/>
                        </a:rPr>
                        <a:t>/ℓ</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n-US" altLang="ja-JP" sz="3200" b="1" i="0" u="none" strike="noStrike">
                          <a:solidFill>
                            <a:srgbClr val="FF0000"/>
                          </a:solidFill>
                          <a:effectLst/>
                          <a:latin typeface="Meiryo UI" panose="020B0604030504040204" pitchFamily="50" charset="-128"/>
                          <a:ea typeface="Meiryo UI" panose="020B0604030504040204" pitchFamily="50" charset="-128"/>
                        </a:rPr>
                        <a:t>2.1</a:t>
                      </a:r>
                      <a:r>
                        <a:rPr lang="ja-JP" altLang="en-US" sz="3200" b="1" i="0" u="none" strike="noStrike">
                          <a:solidFill>
                            <a:srgbClr val="FF0000"/>
                          </a:solidFill>
                          <a:effectLst/>
                          <a:latin typeface="Meiryo UI" panose="020B0604030504040204" pitchFamily="50" charset="-128"/>
                          <a:ea typeface="Meiryo UI" panose="020B0604030504040204" pitchFamily="50" charset="-128"/>
                        </a:rPr>
                        <a:t>倍</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ja-JP" sz="3200" b="1" i="0" u="none" strike="noStrike">
                          <a:solidFill>
                            <a:srgbClr val="FF0000"/>
                          </a:solidFill>
                          <a:effectLst/>
                          <a:latin typeface="Meiryo UI" panose="020B0604030504040204" pitchFamily="50" charset="-128"/>
                          <a:ea typeface="Meiryo UI" panose="020B0604030504040204" pitchFamily="50" charset="-128"/>
                        </a:rPr>
                        <a:t>49</a:t>
                      </a:r>
                      <a:r>
                        <a:rPr lang="ja-JP" altLang="en-US" sz="3200" b="1" i="0" u="none" strike="noStrike">
                          <a:solidFill>
                            <a:srgbClr val="FF0000"/>
                          </a:solidFill>
                          <a:effectLst/>
                          <a:latin typeface="Meiryo UI" panose="020B0604030504040204" pitchFamily="50" charset="-128"/>
                          <a:ea typeface="Meiryo UI" panose="020B0604030504040204" pitchFamily="50" charset="-128"/>
                        </a:rPr>
                        <a:t>年</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387304835"/>
                  </a:ext>
                </a:extLst>
              </a:tr>
            </a:tbl>
          </a:graphicData>
        </a:graphic>
      </p:graphicFrame>
      <p:sp>
        <p:nvSpPr>
          <p:cNvPr id="3" name="スライド番号プレースホルダー 3">
            <a:extLst>
              <a:ext uri="{FF2B5EF4-FFF2-40B4-BE49-F238E27FC236}">
                <a16:creationId xmlns:a16="http://schemas.microsoft.com/office/drawing/2014/main" id="{C2696B2E-C88E-2621-56A2-0C7D22CBA853}"/>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15</a:t>
            </a:fld>
            <a:endParaRPr lang="ja-JP" altLang="en-US"/>
          </a:p>
        </p:txBody>
      </p:sp>
      <p:sp>
        <p:nvSpPr>
          <p:cNvPr id="5" name="正方形/長方形 4">
            <a:extLst>
              <a:ext uri="{FF2B5EF4-FFF2-40B4-BE49-F238E27FC236}">
                <a16:creationId xmlns:a16="http://schemas.microsoft.com/office/drawing/2014/main" id="{34BF35DD-8888-4561-957E-300F6BF8E8CD}"/>
              </a:ext>
            </a:extLst>
          </p:cNvPr>
          <p:cNvSpPr/>
          <p:nvPr/>
        </p:nvSpPr>
        <p:spPr>
          <a:xfrm>
            <a:off x="752474" y="1885949"/>
            <a:ext cx="847725" cy="819151"/>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DF186E9-17C4-A488-8BB6-7AD7E91E096F}"/>
              </a:ext>
            </a:extLst>
          </p:cNvPr>
          <p:cNvSpPr/>
          <p:nvPr/>
        </p:nvSpPr>
        <p:spPr>
          <a:xfrm>
            <a:off x="752474" y="3315937"/>
            <a:ext cx="847725" cy="1341788"/>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39344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爆発: 14 pt 44">
            <a:extLst>
              <a:ext uri="{FF2B5EF4-FFF2-40B4-BE49-F238E27FC236}">
                <a16:creationId xmlns:a16="http://schemas.microsoft.com/office/drawing/2014/main" id="{61F9A9A8-A526-74D3-199E-F66E0A1B4EC2}"/>
              </a:ext>
            </a:extLst>
          </p:cNvPr>
          <p:cNvSpPr/>
          <p:nvPr/>
        </p:nvSpPr>
        <p:spPr>
          <a:xfrm>
            <a:off x="4774767" y="1471535"/>
            <a:ext cx="2942896" cy="1090823"/>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b="1">
              <a:solidFill>
                <a:srgbClr val="FF000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B1449CFA-5E3B-028D-F793-BCB0A1BC1C39}"/>
              </a:ext>
            </a:extLst>
          </p:cNvPr>
          <p:cNvSpPr txBox="1"/>
          <p:nvPr/>
        </p:nvSpPr>
        <p:spPr>
          <a:xfrm>
            <a:off x="1517199" y="1248105"/>
            <a:ext cx="3474270" cy="4607527"/>
          </a:xfrm>
          <a:prstGeom prst="rect">
            <a:avLst/>
          </a:prstGeom>
          <a:noFill/>
          <a:ln w="19050">
            <a:solidFill>
              <a:schemeClr val="tx1"/>
            </a:solidFill>
            <a:prstDash val="sysDash"/>
          </a:ln>
        </p:spPr>
        <p:txBody>
          <a:bodyPr wrap="square" rtlCol="0">
            <a:noAutofit/>
          </a:bodyPr>
          <a:lstStyle/>
          <a:p>
            <a:pPr algn="ctr"/>
            <a:endParaRPr lang="ja-JP" altLang="ja-JP" sz="1050" b="1">
              <a:solidFill>
                <a:srgbClr val="0066FF"/>
              </a:solidFill>
              <a:latin typeface="+mj-ea"/>
              <a:ea typeface="+mj-ea"/>
            </a:endParaRPr>
          </a:p>
        </p:txBody>
      </p:sp>
      <p:sp>
        <p:nvSpPr>
          <p:cNvPr id="8" name="コンテンツ プレースホルダー 3">
            <a:extLst>
              <a:ext uri="{FF2B5EF4-FFF2-40B4-BE49-F238E27FC236}">
                <a16:creationId xmlns:a16="http://schemas.microsoft.com/office/drawing/2014/main" id="{03831B3E-2D33-E194-AAD1-B5DEA4B7EF7F}"/>
              </a:ext>
            </a:extLst>
          </p:cNvPr>
          <p:cNvSpPr txBox="1">
            <a:spLocks/>
          </p:cNvSpPr>
          <p:nvPr/>
        </p:nvSpPr>
        <p:spPr>
          <a:xfrm>
            <a:off x="10496994" y="695932"/>
            <a:ext cx="1620835" cy="367600"/>
          </a:xfrm>
          <a:prstGeom prst="rect">
            <a:avLst/>
          </a:prstGeom>
        </p:spPr>
        <p:txBody>
          <a:bodyPr vert="horz" lIns="84406" tIns="42203" rIns="84406" bIns="42203" rtlCol="0" anchor="ctr">
            <a:noAutofit/>
          </a:bodyPr>
          <a:lstStyle>
            <a:lvl1pPr marL="0" indent="0" algn="l" defTabSz="742950" rtl="0" eaLnBrk="1" latinLnBrk="0" hangingPunct="1">
              <a:lnSpc>
                <a:spcPct val="90000"/>
              </a:lnSpc>
              <a:spcBef>
                <a:spcPts val="813"/>
              </a:spcBef>
              <a:buFont typeface="Arial" panose="020B0604020202020204" pitchFamily="34" charset="0"/>
              <a:buNone/>
              <a:defRPr kumimoji="1" sz="2000" kern="1200">
                <a:solidFill>
                  <a:schemeClr val="bg1"/>
                </a:solidFill>
                <a:latin typeface="+mn-ea"/>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ea"/>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ea"/>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ea"/>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ea"/>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50000"/>
              </a:lnSpc>
            </a:pPr>
            <a:r>
              <a:rPr lang="ja-JP" altLang="en-US" sz="1000" dirty="0">
                <a:solidFill>
                  <a:schemeClr val="tx1"/>
                </a:solidFill>
                <a:latin typeface="BIZ UDゴシック" panose="020B0400000000000000" pitchFamily="49" charset="-128"/>
                <a:ea typeface="BIZ UDゴシック" panose="020B0400000000000000" pitchFamily="49" charset="-128"/>
              </a:rPr>
              <a:t>データ出所：国民民主党</a:t>
            </a:r>
          </a:p>
        </p:txBody>
      </p:sp>
      <p:sp>
        <p:nvSpPr>
          <p:cNvPr id="9" name="正方形/長方形 8">
            <a:extLst>
              <a:ext uri="{FF2B5EF4-FFF2-40B4-BE49-F238E27FC236}">
                <a16:creationId xmlns:a16="http://schemas.microsoft.com/office/drawing/2014/main" id="{3197B176-BA0E-DE01-165C-40E9CB5B5631}"/>
              </a:ext>
            </a:extLst>
          </p:cNvPr>
          <p:cNvSpPr/>
          <p:nvPr/>
        </p:nvSpPr>
        <p:spPr bwMode="auto">
          <a:xfrm>
            <a:off x="1617971" y="3570133"/>
            <a:ext cx="3213698" cy="2207944"/>
          </a:xfrm>
          <a:prstGeom prst="rect">
            <a:avLst/>
          </a:prstGeom>
          <a:solidFill>
            <a:schemeClr val="tx1">
              <a:lumMod val="50000"/>
              <a:lumOff val="50000"/>
            </a:schemeClr>
          </a:solidFill>
          <a:ln w="3175">
            <a:solidFill>
              <a:schemeClr val="tx1"/>
            </a:solidFill>
            <a:prstDash val="solid"/>
            <a:round/>
            <a:headEnd/>
            <a:tailEnd/>
          </a:ln>
        </p:spPr>
        <p:txBody>
          <a:bodyPr rtlCol="0" anchor="ctr" anchorCtr="1"/>
          <a:lstStyle/>
          <a:p>
            <a:pPr algn="ctr"/>
            <a:r>
              <a:rPr lang="ja-JP" altLang="en-US" sz="2800" b="1">
                <a:solidFill>
                  <a:srgbClr val="FFFF00"/>
                </a:solidFill>
                <a:latin typeface="BIZ UDゴシック" panose="020B0400000000000000" pitchFamily="49" charset="-128"/>
                <a:ea typeface="BIZ UDゴシック" panose="020B0400000000000000" pitchFamily="49" charset="-128"/>
              </a:rPr>
              <a:t>ガソリン本体価格</a:t>
            </a:r>
            <a:endParaRPr lang="en-US" altLang="ja-JP" sz="2800" b="1">
              <a:solidFill>
                <a:srgbClr val="FFFF00"/>
              </a:solidFill>
              <a:latin typeface="BIZ UDゴシック" panose="020B0400000000000000" pitchFamily="49" charset="-128"/>
              <a:ea typeface="BIZ UDゴシック" panose="020B0400000000000000" pitchFamily="49" charset="-128"/>
            </a:endParaRPr>
          </a:p>
          <a:p>
            <a:pPr algn="ctr"/>
            <a:r>
              <a:rPr lang="en-US" altLang="ja-JP" sz="2800" b="1">
                <a:solidFill>
                  <a:srgbClr val="FFFF00"/>
                </a:solidFill>
                <a:latin typeface="BIZ UDゴシック" panose="020B0400000000000000" pitchFamily="49" charset="-128"/>
                <a:ea typeface="BIZ UDゴシック" panose="020B0400000000000000" pitchFamily="49" charset="-128"/>
              </a:rPr>
              <a:t>100</a:t>
            </a:r>
            <a:r>
              <a:rPr lang="ja-JP" altLang="en-US" sz="2800" b="1">
                <a:solidFill>
                  <a:srgbClr val="FFFF00"/>
                </a:solidFill>
                <a:latin typeface="BIZ UDゴシック" panose="020B0400000000000000" pitchFamily="49" charset="-128"/>
                <a:ea typeface="BIZ UDゴシック" panose="020B0400000000000000" pitchFamily="49" charset="-128"/>
              </a:rPr>
              <a:t>円の場合</a:t>
            </a:r>
            <a:endParaRPr lang="en-US" altLang="ja-JP" sz="2800" b="1">
              <a:solidFill>
                <a:srgbClr val="FFFF00"/>
              </a:solidFill>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5CEC2DE8-BEC4-601B-5CBB-69BF6B65B5C7}"/>
              </a:ext>
            </a:extLst>
          </p:cNvPr>
          <p:cNvSpPr/>
          <p:nvPr/>
        </p:nvSpPr>
        <p:spPr bwMode="auto">
          <a:xfrm>
            <a:off x="1619375" y="2515012"/>
            <a:ext cx="3213698" cy="779140"/>
          </a:xfrm>
          <a:prstGeom prst="rect">
            <a:avLst/>
          </a:prstGeom>
          <a:solidFill>
            <a:srgbClr val="FFFF00"/>
          </a:solidFill>
          <a:ln w="3175">
            <a:solidFill>
              <a:schemeClr val="tx1"/>
            </a:solidFill>
            <a:prstDash val="solid"/>
            <a:round/>
            <a:headEnd/>
            <a:tailEnd/>
          </a:ln>
        </p:spPr>
        <p:txBody>
          <a:bodyPr rtlCol="0" anchor="ctr" anchorCtr="1"/>
          <a:lstStyle/>
          <a:p>
            <a:pPr algn="ctr"/>
            <a:r>
              <a:rPr lang="ja-JP" altLang="en-US" sz="1400" b="1">
                <a:latin typeface="BIZ UDゴシック" panose="020B0400000000000000" pitchFamily="49" charset="-128"/>
                <a:ea typeface="BIZ UDゴシック" panose="020B0400000000000000" pitchFamily="49" charset="-128"/>
              </a:rPr>
              <a:t>ガソリン税　本則税率</a:t>
            </a:r>
            <a:endParaRPr lang="en-US" altLang="ja-JP" sz="1400" b="1">
              <a:latin typeface="BIZ UDゴシック" panose="020B0400000000000000" pitchFamily="49" charset="-128"/>
              <a:ea typeface="BIZ UDゴシック" panose="020B0400000000000000" pitchFamily="49" charset="-128"/>
            </a:endParaRPr>
          </a:p>
          <a:p>
            <a:pPr algn="ctr"/>
            <a:r>
              <a:rPr lang="ja-JP" altLang="en-US" sz="1400" b="1">
                <a:latin typeface="BIZ UDゴシック" panose="020B0400000000000000" pitchFamily="49" charset="-128"/>
                <a:ea typeface="BIZ UDゴシック" panose="020B0400000000000000" pitchFamily="49" charset="-128"/>
              </a:rPr>
              <a:t>＋</a:t>
            </a:r>
            <a:r>
              <a:rPr lang="en-US" altLang="ja-JP" sz="1400" b="1">
                <a:latin typeface="BIZ UDゴシック" panose="020B0400000000000000" pitchFamily="49" charset="-128"/>
                <a:ea typeface="BIZ UDゴシック" panose="020B0400000000000000" pitchFamily="49" charset="-128"/>
              </a:rPr>
              <a:t>28.7</a:t>
            </a:r>
            <a:r>
              <a:rPr lang="ja-JP" altLang="en-US" sz="1400" b="1">
                <a:latin typeface="BIZ UDゴシック" panose="020B0400000000000000" pitchFamily="49" charset="-128"/>
                <a:ea typeface="BIZ UDゴシック" panose="020B0400000000000000" pitchFamily="49" charset="-128"/>
              </a:rPr>
              <a:t>円</a:t>
            </a:r>
            <a:endParaRPr lang="en-US" altLang="ja-JP" sz="1400" b="1">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1DB2235A-5B04-BF27-20C0-F638DBE8773B}"/>
              </a:ext>
            </a:extLst>
          </p:cNvPr>
          <p:cNvSpPr/>
          <p:nvPr/>
        </p:nvSpPr>
        <p:spPr bwMode="auto">
          <a:xfrm>
            <a:off x="1616945" y="1741535"/>
            <a:ext cx="3213698" cy="748808"/>
          </a:xfrm>
          <a:prstGeom prst="rect">
            <a:avLst/>
          </a:prstGeom>
          <a:solidFill>
            <a:srgbClr val="FF0000"/>
          </a:solidFill>
          <a:ln w="3175">
            <a:solidFill>
              <a:schemeClr val="tx1"/>
            </a:solidFill>
            <a:prstDash val="solid"/>
            <a:round/>
            <a:headEnd/>
            <a:tailEnd/>
          </a:ln>
        </p:spPr>
        <p:txBody>
          <a:bodyPr rtlCol="0" anchor="ctr" anchorCtr="1"/>
          <a:lstStyle/>
          <a:p>
            <a:pPr algn="ctr"/>
            <a:r>
              <a:rPr lang="ja-JP" altLang="en-US" sz="1400" b="1">
                <a:solidFill>
                  <a:schemeClr val="bg1"/>
                </a:solidFill>
                <a:latin typeface="BIZ UDゴシック" panose="020B0400000000000000" pitchFamily="49" charset="-128"/>
                <a:ea typeface="BIZ UDゴシック" panose="020B0400000000000000" pitchFamily="49" charset="-128"/>
              </a:rPr>
              <a:t>ガソリン税　当分の間税率</a:t>
            </a:r>
            <a:endParaRPr lang="en-US" altLang="ja-JP" sz="1400" b="1">
              <a:solidFill>
                <a:schemeClr val="bg1"/>
              </a:solidFill>
              <a:latin typeface="BIZ UDゴシック" panose="020B0400000000000000" pitchFamily="49" charset="-128"/>
              <a:ea typeface="BIZ UDゴシック" panose="020B0400000000000000" pitchFamily="49" charset="-128"/>
            </a:endParaRPr>
          </a:p>
          <a:p>
            <a:pPr algn="ctr"/>
            <a:r>
              <a:rPr lang="ja-JP" altLang="en-US" b="1">
                <a:solidFill>
                  <a:schemeClr val="bg1"/>
                </a:solidFill>
                <a:latin typeface="BIZ UDゴシック" panose="020B0400000000000000" pitchFamily="49" charset="-128"/>
                <a:ea typeface="BIZ UDゴシック" panose="020B0400000000000000" pitchFamily="49" charset="-128"/>
              </a:rPr>
              <a:t>＋</a:t>
            </a:r>
            <a:r>
              <a:rPr lang="en-US" altLang="ja-JP" b="1">
                <a:solidFill>
                  <a:schemeClr val="bg1"/>
                </a:solidFill>
                <a:latin typeface="BIZ UDゴシック" panose="020B0400000000000000" pitchFamily="49" charset="-128"/>
                <a:ea typeface="BIZ UDゴシック" panose="020B0400000000000000" pitchFamily="49" charset="-128"/>
              </a:rPr>
              <a:t>25.1</a:t>
            </a:r>
            <a:r>
              <a:rPr lang="ja-JP" altLang="en-US" b="1">
                <a:solidFill>
                  <a:schemeClr val="bg1"/>
                </a:solidFill>
                <a:latin typeface="BIZ UDゴシック" panose="020B0400000000000000" pitchFamily="49" charset="-128"/>
                <a:ea typeface="BIZ UDゴシック" panose="020B0400000000000000" pitchFamily="49" charset="-128"/>
              </a:rPr>
              <a:t>円</a:t>
            </a:r>
            <a:endParaRPr lang="en-US" altLang="ja-JP" sz="1600" b="1">
              <a:solidFill>
                <a:schemeClr val="bg1"/>
              </a:solidFill>
              <a:latin typeface="BIZ UDゴシック" panose="020B0400000000000000" pitchFamily="49" charset="-128"/>
              <a:ea typeface="BIZ UDゴシック" panose="020B0400000000000000" pitchFamily="49" charset="-128"/>
            </a:endParaRPr>
          </a:p>
        </p:txBody>
      </p:sp>
      <p:sp>
        <p:nvSpPr>
          <p:cNvPr id="18" name="正方形/長方形 17">
            <a:extLst>
              <a:ext uri="{FF2B5EF4-FFF2-40B4-BE49-F238E27FC236}">
                <a16:creationId xmlns:a16="http://schemas.microsoft.com/office/drawing/2014/main" id="{C9162968-88FC-4C12-E611-6E0BCC5EA582}"/>
              </a:ext>
            </a:extLst>
          </p:cNvPr>
          <p:cNvSpPr/>
          <p:nvPr/>
        </p:nvSpPr>
        <p:spPr bwMode="auto">
          <a:xfrm>
            <a:off x="1619373" y="1327720"/>
            <a:ext cx="3213698" cy="391322"/>
          </a:xfrm>
          <a:prstGeom prst="rect">
            <a:avLst/>
          </a:prstGeom>
          <a:solidFill>
            <a:srgbClr val="FF0000"/>
          </a:solidFill>
          <a:ln w="3175">
            <a:solidFill>
              <a:schemeClr val="tx1"/>
            </a:solidFill>
            <a:prstDash val="solid"/>
            <a:round/>
            <a:headEnd/>
            <a:tailEnd/>
          </a:ln>
        </p:spPr>
        <p:txBody>
          <a:bodyPr rtlCol="0" anchor="ctr" anchorCtr="1"/>
          <a:lstStyle/>
          <a:p>
            <a:r>
              <a:rPr lang="ja-JP" altLang="en-US" sz="1600" b="1">
                <a:solidFill>
                  <a:schemeClr val="bg1"/>
                </a:solidFill>
                <a:latin typeface="BIZ UDゴシック" panose="020B0400000000000000" pitchFamily="49" charset="-128"/>
                <a:ea typeface="BIZ UDゴシック" panose="020B0400000000000000" pitchFamily="49" charset="-128"/>
              </a:rPr>
              <a:t>　　消費税　</a:t>
            </a:r>
            <a:r>
              <a:rPr lang="ja-JP" altLang="en-US" b="1">
                <a:solidFill>
                  <a:schemeClr val="bg1"/>
                </a:solidFill>
                <a:latin typeface="BIZ UDゴシック" panose="020B0400000000000000" pitchFamily="49" charset="-128"/>
                <a:ea typeface="BIZ UDゴシック" panose="020B0400000000000000" pitchFamily="49" charset="-128"/>
              </a:rPr>
              <a:t>＋</a:t>
            </a:r>
            <a:r>
              <a:rPr lang="en-US" altLang="ja-JP" b="1">
                <a:solidFill>
                  <a:schemeClr val="bg1"/>
                </a:solidFill>
                <a:latin typeface="BIZ UDゴシック" panose="020B0400000000000000" pitchFamily="49" charset="-128"/>
                <a:ea typeface="BIZ UDゴシック" panose="020B0400000000000000" pitchFamily="49" charset="-128"/>
              </a:rPr>
              <a:t>15.6</a:t>
            </a:r>
            <a:r>
              <a:rPr lang="ja-JP" altLang="en-US" b="1">
                <a:solidFill>
                  <a:schemeClr val="bg1"/>
                </a:solidFill>
                <a:latin typeface="BIZ UDゴシック" panose="020B0400000000000000" pitchFamily="49" charset="-128"/>
                <a:ea typeface="BIZ UDゴシック" panose="020B0400000000000000" pitchFamily="49" charset="-128"/>
              </a:rPr>
              <a:t>円</a:t>
            </a:r>
            <a:endParaRPr lang="en-US" altLang="ja-JP" sz="1600" b="1">
              <a:solidFill>
                <a:schemeClr val="bg1"/>
              </a:solidFill>
              <a:latin typeface="BIZ UDゴシック" panose="020B0400000000000000" pitchFamily="49" charset="-128"/>
              <a:ea typeface="BIZ UDゴシック" panose="020B0400000000000000" pitchFamily="49" charset="-128"/>
            </a:endParaRPr>
          </a:p>
        </p:txBody>
      </p:sp>
      <p:sp>
        <p:nvSpPr>
          <p:cNvPr id="22" name="タイトル 1">
            <a:extLst>
              <a:ext uri="{FF2B5EF4-FFF2-40B4-BE49-F238E27FC236}">
                <a16:creationId xmlns:a16="http://schemas.microsoft.com/office/drawing/2014/main" id="{9EE42DB6-EEF3-B811-52B0-7315865C341B}"/>
              </a:ext>
            </a:extLst>
          </p:cNvPr>
          <p:cNvSpPr txBox="1">
            <a:spLocks/>
          </p:cNvSpPr>
          <p:nvPr/>
        </p:nvSpPr>
        <p:spPr>
          <a:xfrm>
            <a:off x="4944926" y="2323036"/>
            <a:ext cx="3353896" cy="9221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400">
                <a:latin typeface="BIZ UDゴシック" panose="020B0400000000000000" pitchFamily="49" charset="-128"/>
                <a:ea typeface="BIZ UDゴシック" panose="020B0400000000000000" pitchFamily="49" charset="-128"/>
              </a:rPr>
              <a:t>・・・本来の税率・・・・</a:t>
            </a:r>
          </a:p>
        </p:txBody>
      </p:sp>
      <p:sp>
        <p:nvSpPr>
          <p:cNvPr id="23" name="タイトル 1">
            <a:extLst>
              <a:ext uri="{FF2B5EF4-FFF2-40B4-BE49-F238E27FC236}">
                <a16:creationId xmlns:a16="http://schemas.microsoft.com/office/drawing/2014/main" id="{5840AE55-9BE9-EF2D-A021-78A3942564F2}"/>
              </a:ext>
            </a:extLst>
          </p:cNvPr>
          <p:cNvSpPr txBox="1">
            <a:spLocks/>
          </p:cNvSpPr>
          <p:nvPr/>
        </p:nvSpPr>
        <p:spPr>
          <a:xfrm>
            <a:off x="1695006" y="716977"/>
            <a:ext cx="3213700" cy="5488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400" b="1">
                <a:latin typeface="BIZ UDゴシック" panose="020B0400000000000000" pitchFamily="49" charset="-128"/>
                <a:ea typeface="BIZ UDゴシック" panose="020B0400000000000000" pitchFamily="49" charset="-128"/>
              </a:rPr>
              <a:t>172</a:t>
            </a:r>
            <a:r>
              <a:rPr lang="ja-JP" altLang="en-US" sz="2400" b="1">
                <a:latin typeface="BIZ UDゴシック" panose="020B0400000000000000" pitchFamily="49" charset="-128"/>
                <a:ea typeface="BIZ UDゴシック" panose="020B0400000000000000" pitchFamily="49" charset="-128"/>
              </a:rPr>
              <a:t>円　うち税金</a:t>
            </a:r>
            <a:r>
              <a:rPr lang="en-US" altLang="ja-JP" sz="2400" b="1">
                <a:latin typeface="BIZ UDゴシック" panose="020B0400000000000000" pitchFamily="49" charset="-128"/>
                <a:ea typeface="BIZ UDゴシック" panose="020B0400000000000000" pitchFamily="49" charset="-128"/>
              </a:rPr>
              <a:t>72</a:t>
            </a:r>
            <a:r>
              <a:rPr lang="ja-JP" altLang="en-US" sz="2400" b="1">
                <a:latin typeface="BIZ UDゴシック" panose="020B0400000000000000" pitchFamily="49" charset="-128"/>
                <a:ea typeface="BIZ UDゴシック" panose="020B0400000000000000" pitchFamily="49" charset="-128"/>
              </a:rPr>
              <a:t>円</a:t>
            </a:r>
          </a:p>
        </p:txBody>
      </p:sp>
      <p:sp>
        <p:nvSpPr>
          <p:cNvPr id="24" name="正方形/長方形 23">
            <a:extLst>
              <a:ext uri="{FF2B5EF4-FFF2-40B4-BE49-F238E27FC236}">
                <a16:creationId xmlns:a16="http://schemas.microsoft.com/office/drawing/2014/main" id="{F8EC8975-9884-B2A3-CA91-8255771F8495}"/>
              </a:ext>
            </a:extLst>
          </p:cNvPr>
          <p:cNvSpPr/>
          <p:nvPr/>
        </p:nvSpPr>
        <p:spPr bwMode="auto">
          <a:xfrm>
            <a:off x="1617971" y="3323651"/>
            <a:ext cx="3213698" cy="221815"/>
          </a:xfrm>
          <a:prstGeom prst="rect">
            <a:avLst/>
          </a:prstGeom>
          <a:solidFill>
            <a:srgbClr val="FFFF00"/>
          </a:solidFill>
          <a:ln w="3175">
            <a:solidFill>
              <a:schemeClr val="tx1"/>
            </a:solidFill>
            <a:prstDash val="solid"/>
            <a:round/>
            <a:headEnd/>
            <a:tailEnd/>
          </a:ln>
        </p:spPr>
        <p:txBody>
          <a:bodyPr rtlCol="0" anchor="ctr" anchorCtr="1"/>
          <a:lstStyle/>
          <a:p>
            <a:pPr algn="ctr"/>
            <a:r>
              <a:rPr lang="ja-JP" altLang="en-US" sz="1400" b="1">
                <a:latin typeface="BIZ UDゴシック" panose="020B0400000000000000" pitchFamily="49" charset="-128"/>
                <a:ea typeface="BIZ UDゴシック" panose="020B0400000000000000" pitchFamily="49" charset="-128"/>
              </a:rPr>
              <a:t>＋</a:t>
            </a:r>
            <a:r>
              <a:rPr lang="en-US" altLang="ja-JP" sz="1400" b="1">
                <a:latin typeface="BIZ UDゴシック" panose="020B0400000000000000" pitchFamily="49" charset="-128"/>
                <a:ea typeface="BIZ UDゴシック" panose="020B0400000000000000" pitchFamily="49" charset="-128"/>
              </a:rPr>
              <a:t>2.8</a:t>
            </a:r>
            <a:r>
              <a:rPr lang="ja-JP" altLang="en-US" sz="1400" b="1">
                <a:latin typeface="BIZ UDゴシック" panose="020B0400000000000000" pitchFamily="49" charset="-128"/>
                <a:ea typeface="BIZ UDゴシック" panose="020B0400000000000000" pitchFamily="49" charset="-128"/>
              </a:rPr>
              <a:t>円</a:t>
            </a:r>
            <a:endParaRPr lang="en-US" altLang="ja-JP" sz="1400" b="1">
              <a:latin typeface="BIZ UDゴシック" panose="020B0400000000000000" pitchFamily="49" charset="-128"/>
              <a:ea typeface="BIZ UDゴシック" panose="020B0400000000000000" pitchFamily="49" charset="-128"/>
            </a:endParaRPr>
          </a:p>
        </p:txBody>
      </p:sp>
      <p:sp>
        <p:nvSpPr>
          <p:cNvPr id="25" name="テキスト ボックス 24">
            <a:extLst>
              <a:ext uri="{FF2B5EF4-FFF2-40B4-BE49-F238E27FC236}">
                <a16:creationId xmlns:a16="http://schemas.microsoft.com/office/drawing/2014/main" id="{DBEB4A86-443C-E121-65A6-1A04E5CB7ADF}"/>
              </a:ext>
            </a:extLst>
          </p:cNvPr>
          <p:cNvSpPr txBox="1"/>
          <p:nvPr/>
        </p:nvSpPr>
        <p:spPr>
          <a:xfrm>
            <a:off x="7303616" y="1742729"/>
            <a:ext cx="3474270" cy="4112903"/>
          </a:xfrm>
          <a:prstGeom prst="rect">
            <a:avLst/>
          </a:prstGeom>
          <a:noFill/>
          <a:ln w="19050">
            <a:solidFill>
              <a:schemeClr val="tx1"/>
            </a:solidFill>
            <a:prstDash val="sysDash"/>
          </a:ln>
        </p:spPr>
        <p:txBody>
          <a:bodyPr wrap="square" rtlCol="0">
            <a:noAutofit/>
          </a:bodyPr>
          <a:lstStyle/>
          <a:p>
            <a:pPr algn="ctr"/>
            <a:endParaRPr lang="ja-JP" altLang="ja-JP" sz="1050" b="1">
              <a:solidFill>
                <a:srgbClr val="0066FF"/>
              </a:solidFill>
              <a:latin typeface="+mj-ea"/>
              <a:ea typeface="+mj-ea"/>
            </a:endParaRPr>
          </a:p>
        </p:txBody>
      </p:sp>
      <p:sp>
        <p:nvSpPr>
          <p:cNvPr id="26" name="正方形/長方形 25">
            <a:extLst>
              <a:ext uri="{FF2B5EF4-FFF2-40B4-BE49-F238E27FC236}">
                <a16:creationId xmlns:a16="http://schemas.microsoft.com/office/drawing/2014/main" id="{2DB42F54-4BA5-EAD0-DBE6-120D9DD5A938}"/>
              </a:ext>
            </a:extLst>
          </p:cNvPr>
          <p:cNvSpPr/>
          <p:nvPr/>
        </p:nvSpPr>
        <p:spPr bwMode="auto">
          <a:xfrm>
            <a:off x="7404388" y="3548361"/>
            <a:ext cx="3213698" cy="2229715"/>
          </a:xfrm>
          <a:prstGeom prst="rect">
            <a:avLst/>
          </a:prstGeom>
          <a:solidFill>
            <a:schemeClr val="tx1">
              <a:lumMod val="50000"/>
              <a:lumOff val="50000"/>
            </a:schemeClr>
          </a:solidFill>
          <a:ln w="3175">
            <a:solidFill>
              <a:schemeClr val="tx1"/>
            </a:solidFill>
            <a:prstDash val="solid"/>
            <a:round/>
            <a:headEnd/>
            <a:tailEnd/>
          </a:ln>
        </p:spPr>
        <p:txBody>
          <a:bodyPr rtlCol="0" anchor="ctr" anchorCtr="1"/>
          <a:lstStyle/>
          <a:p>
            <a:pPr algn="ctr"/>
            <a:r>
              <a:rPr lang="ja-JP" altLang="en-US" sz="2800" b="1">
                <a:solidFill>
                  <a:srgbClr val="FFFF00"/>
                </a:solidFill>
                <a:latin typeface="BIZ UDゴシック" panose="020B0400000000000000" pitchFamily="49" charset="-128"/>
                <a:ea typeface="BIZ UDゴシック" panose="020B0400000000000000" pitchFamily="49" charset="-128"/>
              </a:rPr>
              <a:t>軽油本体価格</a:t>
            </a:r>
            <a:endParaRPr lang="en-US" altLang="ja-JP" sz="2800" b="1">
              <a:solidFill>
                <a:srgbClr val="FFFF00"/>
              </a:solidFill>
              <a:latin typeface="BIZ UDゴシック" panose="020B0400000000000000" pitchFamily="49" charset="-128"/>
              <a:ea typeface="BIZ UDゴシック" panose="020B0400000000000000" pitchFamily="49" charset="-128"/>
            </a:endParaRPr>
          </a:p>
          <a:p>
            <a:pPr algn="ctr"/>
            <a:r>
              <a:rPr lang="en-US" altLang="ja-JP" sz="2800" b="1">
                <a:solidFill>
                  <a:srgbClr val="FFFF00"/>
                </a:solidFill>
                <a:latin typeface="BIZ UDゴシック" panose="020B0400000000000000" pitchFamily="49" charset="-128"/>
                <a:ea typeface="BIZ UDゴシック" panose="020B0400000000000000" pitchFamily="49" charset="-128"/>
              </a:rPr>
              <a:t>100</a:t>
            </a:r>
            <a:r>
              <a:rPr lang="ja-JP" altLang="en-US" sz="2800" b="1">
                <a:solidFill>
                  <a:srgbClr val="FFFF00"/>
                </a:solidFill>
                <a:latin typeface="BIZ UDゴシック" panose="020B0400000000000000" pitchFamily="49" charset="-128"/>
                <a:ea typeface="BIZ UDゴシック" panose="020B0400000000000000" pitchFamily="49" charset="-128"/>
              </a:rPr>
              <a:t>円の場合</a:t>
            </a:r>
            <a:endParaRPr lang="en-US" altLang="ja-JP" sz="2800" b="1">
              <a:solidFill>
                <a:srgbClr val="FFFF00"/>
              </a:solidFill>
              <a:latin typeface="BIZ UDゴシック" panose="020B0400000000000000" pitchFamily="49" charset="-128"/>
              <a:ea typeface="BIZ UDゴシック" panose="020B0400000000000000" pitchFamily="49" charset="-128"/>
            </a:endParaRPr>
          </a:p>
        </p:txBody>
      </p:sp>
      <p:sp>
        <p:nvSpPr>
          <p:cNvPr id="27" name="正方形/長方形 26">
            <a:extLst>
              <a:ext uri="{FF2B5EF4-FFF2-40B4-BE49-F238E27FC236}">
                <a16:creationId xmlns:a16="http://schemas.microsoft.com/office/drawing/2014/main" id="{2DC8ECE9-836C-98A7-2A8B-DC7616DAE15B}"/>
              </a:ext>
            </a:extLst>
          </p:cNvPr>
          <p:cNvSpPr/>
          <p:nvPr/>
        </p:nvSpPr>
        <p:spPr bwMode="auto">
          <a:xfrm>
            <a:off x="7403030" y="2388855"/>
            <a:ext cx="3213698" cy="464692"/>
          </a:xfrm>
          <a:prstGeom prst="rect">
            <a:avLst/>
          </a:prstGeom>
          <a:solidFill>
            <a:srgbClr val="FFFF00"/>
          </a:solidFill>
          <a:ln w="3175">
            <a:solidFill>
              <a:schemeClr val="tx1"/>
            </a:solidFill>
            <a:prstDash val="solid"/>
            <a:round/>
            <a:headEnd/>
            <a:tailEnd/>
          </a:ln>
        </p:spPr>
        <p:txBody>
          <a:bodyPr rtlCol="0" anchor="ctr" anchorCtr="1"/>
          <a:lstStyle/>
          <a:p>
            <a:pPr algn="ctr"/>
            <a:r>
              <a:rPr lang="ja-JP" altLang="en-US" sz="1400" b="1">
                <a:latin typeface="BIZ UDゴシック" panose="020B0400000000000000" pitchFamily="49" charset="-128"/>
                <a:ea typeface="BIZ UDゴシック" panose="020B0400000000000000" pitchFamily="49" charset="-128"/>
              </a:rPr>
              <a:t>軽油引取税　本則税率</a:t>
            </a:r>
            <a:endParaRPr lang="en-US" altLang="ja-JP" sz="1400" b="1">
              <a:latin typeface="BIZ UDゴシック" panose="020B0400000000000000" pitchFamily="49" charset="-128"/>
              <a:ea typeface="BIZ UDゴシック" panose="020B0400000000000000" pitchFamily="49" charset="-128"/>
            </a:endParaRPr>
          </a:p>
          <a:p>
            <a:pPr algn="ctr"/>
            <a:r>
              <a:rPr lang="ja-JP" altLang="en-US" sz="1400" b="1">
                <a:latin typeface="BIZ UDゴシック" panose="020B0400000000000000" pitchFamily="49" charset="-128"/>
                <a:ea typeface="BIZ UDゴシック" panose="020B0400000000000000" pitchFamily="49" charset="-128"/>
              </a:rPr>
              <a:t>＋</a:t>
            </a:r>
            <a:r>
              <a:rPr lang="en-US" altLang="ja-JP" sz="1400" b="1">
                <a:latin typeface="BIZ UDゴシック" panose="020B0400000000000000" pitchFamily="49" charset="-128"/>
                <a:ea typeface="BIZ UDゴシック" panose="020B0400000000000000" pitchFamily="49" charset="-128"/>
              </a:rPr>
              <a:t>15.0</a:t>
            </a:r>
            <a:r>
              <a:rPr lang="ja-JP" altLang="en-US" sz="1400" b="1">
                <a:latin typeface="BIZ UDゴシック" panose="020B0400000000000000" pitchFamily="49" charset="-128"/>
                <a:ea typeface="BIZ UDゴシック" panose="020B0400000000000000" pitchFamily="49" charset="-128"/>
              </a:rPr>
              <a:t>円</a:t>
            </a:r>
            <a:endParaRPr lang="en-US" altLang="ja-JP" sz="1400" b="1">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3AAB4AD4-D3AC-D488-0CE6-EF9567CAD2B5}"/>
              </a:ext>
            </a:extLst>
          </p:cNvPr>
          <p:cNvSpPr/>
          <p:nvPr/>
        </p:nvSpPr>
        <p:spPr bwMode="auto">
          <a:xfrm>
            <a:off x="7401061" y="1817042"/>
            <a:ext cx="3213698" cy="533991"/>
          </a:xfrm>
          <a:prstGeom prst="rect">
            <a:avLst/>
          </a:prstGeom>
          <a:solidFill>
            <a:srgbClr val="FF0000"/>
          </a:solidFill>
          <a:ln w="3175">
            <a:solidFill>
              <a:schemeClr val="tx1"/>
            </a:solidFill>
            <a:prstDash val="solid"/>
            <a:round/>
            <a:headEnd/>
            <a:tailEnd/>
          </a:ln>
        </p:spPr>
        <p:txBody>
          <a:bodyPr rtlCol="0" anchor="ctr" anchorCtr="1"/>
          <a:lstStyle/>
          <a:p>
            <a:pPr algn="ctr"/>
            <a:r>
              <a:rPr lang="ja-JP" altLang="en-US" sz="1400" b="1">
                <a:solidFill>
                  <a:schemeClr val="bg1"/>
                </a:solidFill>
                <a:latin typeface="BIZ UDゴシック" panose="020B0400000000000000" pitchFamily="49" charset="-128"/>
                <a:ea typeface="BIZ UDゴシック" panose="020B0400000000000000" pitchFamily="49" charset="-128"/>
              </a:rPr>
              <a:t>軽油引き取り税　当分の間税率</a:t>
            </a:r>
            <a:endParaRPr lang="en-US" altLang="ja-JP" sz="1400" b="1">
              <a:solidFill>
                <a:schemeClr val="bg1"/>
              </a:solidFill>
              <a:latin typeface="BIZ UDゴシック" panose="020B0400000000000000" pitchFamily="49" charset="-128"/>
              <a:ea typeface="BIZ UDゴシック" panose="020B0400000000000000" pitchFamily="49" charset="-128"/>
            </a:endParaRPr>
          </a:p>
          <a:p>
            <a:pPr algn="ctr"/>
            <a:r>
              <a:rPr lang="ja-JP" altLang="en-US" b="1">
                <a:solidFill>
                  <a:schemeClr val="bg1"/>
                </a:solidFill>
                <a:latin typeface="BIZ UDゴシック" panose="020B0400000000000000" pitchFamily="49" charset="-128"/>
                <a:ea typeface="BIZ UDゴシック" panose="020B0400000000000000" pitchFamily="49" charset="-128"/>
              </a:rPr>
              <a:t>＋</a:t>
            </a:r>
            <a:r>
              <a:rPr lang="en-US" altLang="ja-JP" b="1">
                <a:solidFill>
                  <a:schemeClr val="bg1"/>
                </a:solidFill>
                <a:latin typeface="BIZ UDゴシック" panose="020B0400000000000000" pitchFamily="49" charset="-128"/>
                <a:ea typeface="BIZ UDゴシック" panose="020B0400000000000000" pitchFamily="49" charset="-128"/>
              </a:rPr>
              <a:t>17.1</a:t>
            </a:r>
            <a:r>
              <a:rPr lang="ja-JP" altLang="en-US" b="1">
                <a:solidFill>
                  <a:schemeClr val="bg1"/>
                </a:solidFill>
                <a:latin typeface="BIZ UDゴシック" panose="020B0400000000000000" pitchFamily="49" charset="-128"/>
                <a:ea typeface="BIZ UDゴシック" panose="020B0400000000000000" pitchFamily="49" charset="-128"/>
              </a:rPr>
              <a:t>円</a:t>
            </a:r>
            <a:endParaRPr lang="en-US" altLang="ja-JP" sz="1600" b="1">
              <a:solidFill>
                <a:schemeClr val="bg1"/>
              </a:solidFill>
              <a:latin typeface="BIZ UDゴシック" panose="020B0400000000000000" pitchFamily="49" charset="-128"/>
              <a:ea typeface="BIZ UDゴシック" panose="020B0400000000000000" pitchFamily="49" charset="-128"/>
            </a:endParaRPr>
          </a:p>
        </p:txBody>
      </p:sp>
      <p:sp>
        <p:nvSpPr>
          <p:cNvPr id="29" name="正方形/長方形 28">
            <a:extLst>
              <a:ext uri="{FF2B5EF4-FFF2-40B4-BE49-F238E27FC236}">
                <a16:creationId xmlns:a16="http://schemas.microsoft.com/office/drawing/2014/main" id="{0949A878-1464-7B6F-DEF2-591A7F049344}"/>
              </a:ext>
            </a:extLst>
          </p:cNvPr>
          <p:cNvSpPr/>
          <p:nvPr/>
        </p:nvSpPr>
        <p:spPr bwMode="auto">
          <a:xfrm>
            <a:off x="7404387" y="2885947"/>
            <a:ext cx="3213698" cy="398217"/>
          </a:xfrm>
          <a:prstGeom prst="rect">
            <a:avLst/>
          </a:prstGeom>
          <a:solidFill>
            <a:srgbClr val="FF0000"/>
          </a:solidFill>
          <a:ln w="3175">
            <a:solidFill>
              <a:schemeClr val="tx1"/>
            </a:solidFill>
            <a:prstDash val="solid"/>
            <a:round/>
            <a:headEnd/>
            <a:tailEnd/>
          </a:ln>
        </p:spPr>
        <p:txBody>
          <a:bodyPr rtlCol="0" anchor="ctr" anchorCtr="1"/>
          <a:lstStyle/>
          <a:p>
            <a:r>
              <a:rPr lang="ja-JP" altLang="en-US" sz="1600" b="1">
                <a:solidFill>
                  <a:schemeClr val="bg1"/>
                </a:solidFill>
                <a:latin typeface="BIZ UDゴシック" panose="020B0400000000000000" pitchFamily="49" charset="-128"/>
                <a:ea typeface="BIZ UDゴシック" panose="020B0400000000000000" pitchFamily="49" charset="-128"/>
              </a:rPr>
              <a:t>　　消費税</a:t>
            </a:r>
            <a:r>
              <a:rPr lang="ja-JP" altLang="en-US" b="1">
                <a:solidFill>
                  <a:schemeClr val="bg1"/>
                </a:solidFill>
                <a:latin typeface="BIZ UDゴシック" panose="020B0400000000000000" pitchFamily="49" charset="-128"/>
                <a:ea typeface="BIZ UDゴシック" panose="020B0400000000000000" pitchFamily="49" charset="-128"/>
              </a:rPr>
              <a:t>　＋</a:t>
            </a:r>
            <a:r>
              <a:rPr lang="en-US" altLang="ja-JP" b="1">
                <a:solidFill>
                  <a:schemeClr val="bg1"/>
                </a:solidFill>
                <a:latin typeface="BIZ UDゴシック" panose="020B0400000000000000" pitchFamily="49" charset="-128"/>
                <a:ea typeface="BIZ UDゴシック" panose="020B0400000000000000" pitchFamily="49" charset="-128"/>
              </a:rPr>
              <a:t>10.3</a:t>
            </a:r>
            <a:r>
              <a:rPr lang="ja-JP" altLang="en-US" b="1">
                <a:solidFill>
                  <a:schemeClr val="bg1"/>
                </a:solidFill>
                <a:latin typeface="BIZ UDゴシック" panose="020B0400000000000000" pitchFamily="49" charset="-128"/>
                <a:ea typeface="BIZ UDゴシック" panose="020B0400000000000000" pitchFamily="49" charset="-128"/>
              </a:rPr>
              <a:t>円</a:t>
            </a:r>
            <a:endParaRPr lang="en-US" altLang="ja-JP" sz="1100" b="1">
              <a:solidFill>
                <a:schemeClr val="bg1"/>
              </a:solidFill>
              <a:latin typeface="BIZ UDゴシック" panose="020B0400000000000000" pitchFamily="49" charset="-128"/>
              <a:ea typeface="BIZ UDゴシック" panose="020B0400000000000000" pitchFamily="49" charset="-128"/>
            </a:endParaRPr>
          </a:p>
        </p:txBody>
      </p:sp>
      <p:sp>
        <p:nvSpPr>
          <p:cNvPr id="30" name="タイトル 1">
            <a:extLst>
              <a:ext uri="{FF2B5EF4-FFF2-40B4-BE49-F238E27FC236}">
                <a16:creationId xmlns:a16="http://schemas.microsoft.com/office/drawing/2014/main" id="{00834025-1EE3-C15E-F311-28861D326E1A}"/>
              </a:ext>
            </a:extLst>
          </p:cNvPr>
          <p:cNvSpPr txBox="1">
            <a:spLocks/>
          </p:cNvSpPr>
          <p:nvPr/>
        </p:nvSpPr>
        <p:spPr>
          <a:xfrm>
            <a:off x="7404385" y="1087149"/>
            <a:ext cx="3213700" cy="5488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400" b="1">
                <a:latin typeface="BIZ UDゴシック" panose="020B0400000000000000" pitchFamily="49" charset="-128"/>
                <a:ea typeface="BIZ UDゴシック" panose="020B0400000000000000" pitchFamily="49" charset="-128"/>
              </a:rPr>
              <a:t>145</a:t>
            </a:r>
            <a:r>
              <a:rPr lang="ja-JP" altLang="en-US" sz="2400" b="1">
                <a:latin typeface="BIZ UDゴシック" panose="020B0400000000000000" pitchFamily="49" charset="-128"/>
                <a:ea typeface="BIZ UDゴシック" panose="020B0400000000000000" pitchFamily="49" charset="-128"/>
              </a:rPr>
              <a:t>円　うち税金</a:t>
            </a:r>
            <a:r>
              <a:rPr lang="en-US" altLang="ja-JP" sz="2400" b="1">
                <a:latin typeface="BIZ UDゴシック" panose="020B0400000000000000" pitchFamily="49" charset="-128"/>
                <a:ea typeface="BIZ UDゴシック" panose="020B0400000000000000" pitchFamily="49" charset="-128"/>
              </a:rPr>
              <a:t>45</a:t>
            </a:r>
            <a:r>
              <a:rPr lang="ja-JP" altLang="en-US" sz="2400" b="1">
                <a:latin typeface="BIZ UDゴシック" panose="020B0400000000000000" pitchFamily="49" charset="-128"/>
                <a:ea typeface="BIZ UDゴシック" panose="020B0400000000000000" pitchFamily="49" charset="-128"/>
              </a:rPr>
              <a:t>円</a:t>
            </a:r>
          </a:p>
        </p:txBody>
      </p:sp>
      <p:sp>
        <p:nvSpPr>
          <p:cNvPr id="31" name="正方形/長方形 30">
            <a:extLst>
              <a:ext uri="{FF2B5EF4-FFF2-40B4-BE49-F238E27FC236}">
                <a16:creationId xmlns:a16="http://schemas.microsoft.com/office/drawing/2014/main" id="{256FDB0B-9253-9E7B-E8F7-1DA4BF7FBC14}"/>
              </a:ext>
            </a:extLst>
          </p:cNvPr>
          <p:cNvSpPr/>
          <p:nvPr/>
        </p:nvSpPr>
        <p:spPr bwMode="auto">
          <a:xfrm>
            <a:off x="7404388" y="3301879"/>
            <a:ext cx="3213698" cy="221815"/>
          </a:xfrm>
          <a:prstGeom prst="rect">
            <a:avLst/>
          </a:prstGeom>
          <a:solidFill>
            <a:srgbClr val="FFFF00"/>
          </a:solidFill>
          <a:ln w="3175">
            <a:solidFill>
              <a:schemeClr val="tx1"/>
            </a:solidFill>
            <a:prstDash val="solid"/>
            <a:round/>
            <a:headEnd/>
            <a:tailEnd/>
          </a:ln>
        </p:spPr>
        <p:txBody>
          <a:bodyPr rtlCol="0" anchor="ctr" anchorCtr="1"/>
          <a:lstStyle/>
          <a:p>
            <a:pPr algn="ctr"/>
            <a:r>
              <a:rPr lang="ja-JP" altLang="en-US" sz="1400" b="1">
                <a:latin typeface="BIZ UDゴシック" panose="020B0400000000000000" pitchFamily="49" charset="-128"/>
                <a:ea typeface="BIZ UDゴシック" panose="020B0400000000000000" pitchFamily="49" charset="-128"/>
              </a:rPr>
              <a:t>＋</a:t>
            </a:r>
            <a:r>
              <a:rPr lang="en-US" altLang="ja-JP" sz="1400" b="1">
                <a:latin typeface="BIZ UDゴシック" panose="020B0400000000000000" pitchFamily="49" charset="-128"/>
                <a:ea typeface="BIZ UDゴシック" panose="020B0400000000000000" pitchFamily="49" charset="-128"/>
              </a:rPr>
              <a:t>2.8</a:t>
            </a:r>
            <a:r>
              <a:rPr lang="ja-JP" altLang="en-US" sz="1400" b="1">
                <a:latin typeface="BIZ UDゴシック" panose="020B0400000000000000" pitchFamily="49" charset="-128"/>
                <a:ea typeface="BIZ UDゴシック" panose="020B0400000000000000" pitchFamily="49" charset="-128"/>
              </a:rPr>
              <a:t>円</a:t>
            </a:r>
            <a:endParaRPr lang="en-US" altLang="ja-JP" sz="1400" b="1">
              <a:latin typeface="BIZ UDゴシック" panose="020B0400000000000000" pitchFamily="49" charset="-128"/>
              <a:ea typeface="BIZ UDゴシック" panose="020B0400000000000000" pitchFamily="49" charset="-128"/>
            </a:endParaRPr>
          </a:p>
        </p:txBody>
      </p:sp>
      <p:sp>
        <p:nvSpPr>
          <p:cNvPr id="32" name="四角形: 角を丸くする 31">
            <a:extLst>
              <a:ext uri="{FF2B5EF4-FFF2-40B4-BE49-F238E27FC236}">
                <a16:creationId xmlns:a16="http://schemas.microsoft.com/office/drawing/2014/main" id="{EF19DC1D-480B-6B2C-C35C-0D9CA984BDED}"/>
              </a:ext>
            </a:extLst>
          </p:cNvPr>
          <p:cNvSpPr/>
          <p:nvPr/>
        </p:nvSpPr>
        <p:spPr>
          <a:xfrm>
            <a:off x="412042" y="5929068"/>
            <a:ext cx="11311516" cy="75657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ja-JP" altLang="en-US" sz="2800" b="1" spc="-100">
                <a:solidFill>
                  <a:schemeClr val="bg1"/>
                </a:solidFill>
                <a:latin typeface="Meiryo UI" pitchFamily="50" charset="-128"/>
                <a:ea typeface="Meiryo UI" pitchFamily="50" charset="-128"/>
                <a:cs typeface="Meiryo UI" pitchFamily="50" charset="-128"/>
              </a:rPr>
              <a:t>高騰するガソリン価格の内訳の多くを税金が占めている</a:t>
            </a:r>
            <a:endParaRPr kumimoji="0" lang="en-US" altLang="ja-JP" sz="2800" b="1" spc="-100">
              <a:solidFill>
                <a:schemeClr val="bg1"/>
              </a:solidFill>
              <a:latin typeface="Meiryo UI" pitchFamily="50" charset="-128"/>
              <a:ea typeface="Meiryo UI" pitchFamily="50" charset="-128"/>
              <a:cs typeface="Meiryo UI" pitchFamily="50" charset="-128"/>
            </a:endParaRPr>
          </a:p>
        </p:txBody>
      </p:sp>
      <p:sp>
        <p:nvSpPr>
          <p:cNvPr id="33" name="タイトル 1">
            <a:extLst>
              <a:ext uri="{FF2B5EF4-FFF2-40B4-BE49-F238E27FC236}">
                <a16:creationId xmlns:a16="http://schemas.microsoft.com/office/drawing/2014/main" id="{DF4207DC-5173-EC9E-B54C-1F459E8ACEBF}"/>
              </a:ext>
            </a:extLst>
          </p:cNvPr>
          <p:cNvSpPr txBox="1">
            <a:spLocks/>
          </p:cNvSpPr>
          <p:nvPr/>
        </p:nvSpPr>
        <p:spPr>
          <a:xfrm>
            <a:off x="4991469" y="2975941"/>
            <a:ext cx="3353896" cy="9221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400">
                <a:latin typeface="BIZ UDゴシック" panose="020B0400000000000000" pitchFamily="49" charset="-128"/>
                <a:ea typeface="BIZ UDゴシック" panose="020B0400000000000000" pitchFamily="49" charset="-128"/>
              </a:rPr>
              <a:t>・・・石油・石炭税・・・・</a:t>
            </a:r>
          </a:p>
        </p:txBody>
      </p:sp>
      <p:sp>
        <p:nvSpPr>
          <p:cNvPr id="34" name="左中かっこ 33">
            <a:extLst>
              <a:ext uri="{FF2B5EF4-FFF2-40B4-BE49-F238E27FC236}">
                <a16:creationId xmlns:a16="http://schemas.microsoft.com/office/drawing/2014/main" id="{2D953754-766D-1048-EE63-FB7B365CDE0E}"/>
              </a:ext>
            </a:extLst>
          </p:cNvPr>
          <p:cNvSpPr/>
          <p:nvPr/>
        </p:nvSpPr>
        <p:spPr>
          <a:xfrm>
            <a:off x="1080142" y="1818694"/>
            <a:ext cx="251859" cy="385181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5" name="左中かっこ 34">
            <a:extLst>
              <a:ext uri="{FF2B5EF4-FFF2-40B4-BE49-F238E27FC236}">
                <a16:creationId xmlns:a16="http://schemas.microsoft.com/office/drawing/2014/main" id="{633319B1-35A5-7492-2DC5-0D004C301204}"/>
              </a:ext>
            </a:extLst>
          </p:cNvPr>
          <p:cNvSpPr/>
          <p:nvPr/>
        </p:nvSpPr>
        <p:spPr>
          <a:xfrm flipH="1">
            <a:off x="10895792" y="3301879"/>
            <a:ext cx="122958" cy="238873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6" name="タイトル 1">
            <a:extLst>
              <a:ext uri="{FF2B5EF4-FFF2-40B4-BE49-F238E27FC236}">
                <a16:creationId xmlns:a16="http://schemas.microsoft.com/office/drawing/2014/main" id="{8182C946-1BF5-2004-1F83-E1C3D0FBF762}"/>
              </a:ext>
            </a:extLst>
          </p:cNvPr>
          <p:cNvSpPr txBox="1">
            <a:spLocks/>
          </p:cNvSpPr>
          <p:nvPr/>
        </p:nvSpPr>
        <p:spPr>
          <a:xfrm>
            <a:off x="10938293" y="3815233"/>
            <a:ext cx="1253706" cy="5488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400" b="1" dirty="0">
                <a:latin typeface="BIZ UDゴシック" panose="020B0400000000000000" pitchFamily="49" charset="-128"/>
                <a:ea typeface="BIZ UDゴシック" panose="020B0400000000000000" pitchFamily="49" charset="-128"/>
              </a:rPr>
              <a:t>×10</a:t>
            </a:r>
            <a:r>
              <a:rPr lang="ja-JP" altLang="en-US" sz="2400" b="1" dirty="0">
                <a:latin typeface="BIZ UDゴシック" panose="020B0400000000000000" pitchFamily="49" charset="-128"/>
                <a:ea typeface="BIZ UDゴシック" panose="020B0400000000000000" pitchFamily="49" charset="-128"/>
              </a:rPr>
              <a:t>％</a:t>
            </a:r>
          </a:p>
        </p:txBody>
      </p:sp>
      <p:sp>
        <p:nvSpPr>
          <p:cNvPr id="37" name="タイトル 1">
            <a:extLst>
              <a:ext uri="{FF2B5EF4-FFF2-40B4-BE49-F238E27FC236}">
                <a16:creationId xmlns:a16="http://schemas.microsoft.com/office/drawing/2014/main" id="{A96F3382-E218-BB22-4FF0-7E34D3C36FB2}"/>
              </a:ext>
            </a:extLst>
          </p:cNvPr>
          <p:cNvSpPr txBox="1">
            <a:spLocks/>
          </p:cNvSpPr>
          <p:nvPr/>
        </p:nvSpPr>
        <p:spPr>
          <a:xfrm>
            <a:off x="-985154" y="3597935"/>
            <a:ext cx="3213700" cy="5488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400" b="1">
                <a:latin typeface="BIZ UDゴシック" panose="020B0400000000000000" pitchFamily="49" charset="-128"/>
                <a:ea typeface="BIZ UDゴシック" panose="020B0400000000000000" pitchFamily="49" charset="-128"/>
              </a:rPr>
              <a:t>×10</a:t>
            </a:r>
            <a:r>
              <a:rPr lang="ja-JP" altLang="en-US" sz="2400" b="1">
                <a:latin typeface="BIZ UDゴシック" panose="020B0400000000000000" pitchFamily="49" charset="-128"/>
                <a:ea typeface="BIZ UDゴシック" panose="020B0400000000000000" pitchFamily="49" charset="-128"/>
              </a:rPr>
              <a:t>％</a:t>
            </a:r>
          </a:p>
        </p:txBody>
      </p:sp>
      <p:sp>
        <p:nvSpPr>
          <p:cNvPr id="38" name="矢印: 折線 37">
            <a:extLst>
              <a:ext uri="{FF2B5EF4-FFF2-40B4-BE49-F238E27FC236}">
                <a16:creationId xmlns:a16="http://schemas.microsoft.com/office/drawing/2014/main" id="{9C89294E-F3E7-3FF1-B350-A3210F558B41}"/>
              </a:ext>
            </a:extLst>
          </p:cNvPr>
          <p:cNvSpPr/>
          <p:nvPr/>
        </p:nvSpPr>
        <p:spPr>
          <a:xfrm>
            <a:off x="745405" y="1383706"/>
            <a:ext cx="601635" cy="2283420"/>
          </a:xfrm>
          <a:prstGeom prst="bentArrow">
            <a:avLst>
              <a:gd name="adj1" fmla="val 23361"/>
              <a:gd name="adj2" fmla="val 25000"/>
              <a:gd name="adj3" fmla="val 25000"/>
              <a:gd name="adj4" fmla="val 4375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sp>
        <p:nvSpPr>
          <p:cNvPr id="39" name="矢印: 折線 38">
            <a:extLst>
              <a:ext uri="{FF2B5EF4-FFF2-40B4-BE49-F238E27FC236}">
                <a16:creationId xmlns:a16="http://schemas.microsoft.com/office/drawing/2014/main" id="{F654B190-6D67-AFD8-768F-43857A76E1B7}"/>
              </a:ext>
            </a:extLst>
          </p:cNvPr>
          <p:cNvSpPr/>
          <p:nvPr/>
        </p:nvSpPr>
        <p:spPr>
          <a:xfrm flipH="1">
            <a:off x="10837137" y="2897443"/>
            <a:ext cx="585794" cy="917790"/>
          </a:xfrm>
          <a:prstGeom prst="ben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sp>
        <p:nvSpPr>
          <p:cNvPr id="44" name="テキスト ボックス 3">
            <a:extLst>
              <a:ext uri="{FF2B5EF4-FFF2-40B4-BE49-F238E27FC236}">
                <a16:creationId xmlns:a16="http://schemas.microsoft.com/office/drawing/2014/main" id="{7F23A2D8-ADAC-5A8E-DB51-D6F6092A186F}"/>
              </a:ext>
            </a:extLst>
          </p:cNvPr>
          <p:cNvSpPr txBox="1">
            <a:spLocks noChangeArrowheads="1"/>
          </p:cNvSpPr>
          <p:nvPr/>
        </p:nvSpPr>
        <p:spPr bwMode="auto">
          <a:xfrm>
            <a:off x="4523580" y="1778526"/>
            <a:ext cx="3205655"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buNone/>
            </a:pPr>
            <a:r>
              <a:rPr lang="ja-JP" altLang="en-US" sz="1600" b="1">
                <a:solidFill>
                  <a:srgbClr val="FF0000"/>
                </a:solidFill>
                <a:latin typeface="Meiryo UI" panose="020B0604030504040204" pitchFamily="50" charset="-128"/>
                <a:ea typeface="Meiryo UI" panose="020B0604030504040204" pitchFamily="50" charset="-128"/>
              </a:rPr>
              <a:t>約</a:t>
            </a:r>
            <a:r>
              <a:rPr lang="en-US" altLang="ja-JP" sz="1600" b="1">
                <a:solidFill>
                  <a:srgbClr val="FF0000"/>
                </a:solidFill>
                <a:latin typeface="Meiryo UI" panose="020B0604030504040204" pitchFamily="50" charset="-128"/>
                <a:ea typeface="Meiryo UI" panose="020B0604030504040204" pitchFamily="50" charset="-128"/>
              </a:rPr>
              <a:t>50</a:t>
            </a:r>
            <a:r>
              <a:rPr lang="ja-JP" altLang="en-US" sz="1600" b="1">
                <a:solidFill>
                  <a:srgbClr val="FF0000"/>
                </a:solidFill>
                <a:latin typeface="Meiryo UI" panose="020B0604030504040204" pitchFamily="50" charset="-128"/>
                <a:ea typeface="Meiryo UI" panose="020B0604030504040204" pitchFamily="50" charset="-128"/>
              </a:rPr>
              <a:t>年「当分の間</a:t>
            </a:r>
            <a:r>
              <a:rPr lang="en-US" altLang="ja-JP" sz="1600" b="1">
                <a:solidFill>
                  <a:srgbClr val="FF0000"/>
                </a:solidFill>
                <a:latin typeface="Meiryo UI" panose="020B0604030504040204" pitchFamily="50" charset="-128"/>
                <a:ea typeface="Meiryo UI" panose="020B0604030504040204" pitchFamily="50" charset="-128"/>
              </a:rPr>
              <a:t>/</a:t>
            </a:r>
            <a:r>
              <a:rPr lang="ja-JP" altLang="en-US" sz="1600" b="1">
                <a:solidFill>
                  <a:srgbClr val="FF0000"/>
                </a:solidFill>
                <a:latin typeface="Meiryo UI" panose="020B0604030504040204" pitchFamily="50" charset="-128"/>
                <a:ea typeface="Meiryo UI" panose="020B0604030504040204" pitchFamily="50" charset="-128"/>
              </a:rPr>
              <a:t>暫定」と</a:t>
            </a:r>
            <a:endParaRPr lang="en-US" altLang="ja-JP" sz="1600" b="1">
              <a:solidFill>
                <a:srgbClr val="FF0000"/>
              </a:solidFill>
              <a:latin typeface="Meiryo UI" panose="020B0604030504040204" pitchFamily="50" charset="-128"/>
              <a:ea typeface="Meiryo UI" panose="020B0604030504040204" pitchFamily="50" charset="-128"/>
            </a:endParaRPr>
          </a:p>
          <a:p>
            <a:pPr algn="ctr">
              <a:buNone/>
            </a:pPr>
            <a:r>
              <a:rPr lang="ja-JP" altLang="en-US" sz="1600" b="1">
                <a:solidFill>
                  <a:srgbClr val="FF0000"/>
                </a:solidFill>
                <a:latin typeface="Meiryo UI" panose="020B0604030504040204" pitchFamily="50" charset="-128"/>
                <a:ea typeface="Meiryo UI" panose="020B0604030504040204" pitchFamily="50" charset="-128"/>
              </a:rPr>
              <a:t>続いている税率</a:t>
            </a:r>
            <a:endParaRPr lang="en-US" altLang="ja-JP" sz="1600" b="1">
              <a:solidFill>
                <a:srgbClr val="FF0000"/>
              </a:solidFill>
              <a:latin typeface="Meiryo UI" panose="020B0604030504040204" pitchFamily="50" charset="-128"/>
              <a:ea typeface="Meiryo UI" panose="020B0604030504040204" pitchFamily="50" charset="-128"/>
            </a:endParaRPr>
          </a:p>
        </p:txBody>
      </p:sp>
      <p:sp>
        <p:nvSpPr>
          <p:cNvPr id="46" name="爆発: 14 pt 45">
            <a:extLst>
              <a:ext uri="{FF2B5EF4-FFF2-40B4-BE49-F238E27FC236}">
                <a16:creationId xmlns:a16="http://schemas.microsoft.com/office/drawing/2014/main" id="{FE8F1008-F5C8-E8D6-4133-C9520C1481CE}"/>
              </a:ext>
            </a:extLst>
          </p:cNvPr>
          <p:cNvSpPr/>
          <p:nvPr/>
        </p:nvSpPr>
        <p:spPr>
          <a:xfrm>
            <a:off x="-91448" y="490705"/>
            <a:ext cx="1981281" cy="983442"/>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b="1">
              <a:solidFill>
                <a:srgbClr val="FF0000"/>
              </a:solidFill>
              <a:latin typeface="Meiryo UI" panose="020B0604030504040204" pitchFamily="50" charset="-128"/>
              <a:ea typeface="Meiryo UI" panose="020B0604030504040204" pitchFamily="50" charset="-128"/>
            </a:endParaRPr>
          </a:p>
        </p:txBody>
      </p:sp>
      <p:sp>
        <p:nvSpPr>
          <p:cNvPr id="48" name="テキスト ボックス 3">
            <a:extLst>
              <a:ext uri="{FF2B5EF4-FFF2-40B4-BE49-F238E27FC236}">
                <a16:creationId xmlns:a16="http://schemas.microsoft.com/office/drawing/2014/main" id="{132EC6D6-9293-A5AD-ACE5-6A28FAAA0E27}"/>
              </a:ext>
            </a:extLst>
          </p:cNvPr>
          <p:cNvSpPr txBox="1">
            <a:spLocks noChangeArrowheads="1"/>
          </p:cNvSpPr>
          <p:nvPr/>
        </p:nvSpPr>
        <p:spPr bwMode="auto">
          <a:xfrm>
            <a:off x="-703636" y="729048"/>
            <a:ext cx="3205655" cy="60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buNone/>
            </a:pPr>
            <a:r>
              <a:rPr lang="ja-JP" altLang="en-US" sz="1400" b="1">
                <a:solidFill>
                  <a:srgbClr val="FF0000"/>
                </a:solidFill>
                <a:latin typeface="Meiryo UI" panose="020B0604030504040204" pitchFamily="50" charset="-128"/>
                <a:ea typeface="Meiryo UI" panose="020B0604030504040204" pitchFamily="50" charset="-128"/>
              </a:rPr>
              <a:t>タックス・オン・タックス</a:t>
            </a:r>
            <a:endParaRPr lang="en-US" altLang="ja-JP" sz="1400" b="1">
              <a:solidFill>
                <a:srgbClr val="FF0000"/>
              </a:solidFill>
              <a:latin typeface="Meiryo UI" panose="020B0604030504040204" pitchFamily="50" charset="-128"/>
              <a:ea typeface="Meiryo UI" panose="020B0604030504040204" pitchFamily="50" charset="-128"/>
            </a:endParaRPr>
          </a:p>
          <a:p>
            <a:pPr algn="ctr">
              <a:buNone/>
            </a:pPr>
            <a:r>
              <a:rPr lang="ja-JP" altLang="en-US" sz="1600" b="1">
                <a:solidFill>
                  <a:srgbClr val="FF0000"/>
                </a:solidFill>
                <a:latin typeface="Meiryo UI" panose="020B0604030504040204" pitchFamily="50" charset="-128"/>
                <a:ea typeface="Meiryo UI" panose="020B0604030504040204" pitchFamily="50" charset="-128"/>
              </a:rPr>
              <a:t>（二重課税）</a:t>
            </a:r>
            <a:endParaRPr lang="en-US" altLang="ja-JP" sz="1600" b="1">
              <a:solidFill>
                <a:srgbClr val="FF000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8DD85DF3-EBDA-5E7C-6413-FADFFC6B1F37}"/>
              </a:ext>
            </a:extLst>
          </p:cNvPr>
          <p:cNvSpPr txBox="1">
            <a:spLocks noChangeArrowheads="1"/>
          </p:cNvSpPr>
          <p:nvPr/>
        </p:nvSpPr>
        <p:spPr bwMode="auto">
          <a:xfrm>
            <a:off x="0" y="20549"/>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a:spcBef>
                <a:spcPct val="0"/>
              </a:spcBef>
              <a:buNone/>
              <a:defRPr/>
            </a:pP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参考）ガソリン価格って高いと思いませんか？</a:t>
            </a:r>
            <a:endParaRPr lang="en-US" altLang="ja-JP">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Line 10">
            <a:extLst>
              <a:ext uri="{FF2B5EF4-FFF2-40B4-BE49-F238E27FC236}">
                <a16:creationId xmlns:a16="http://schemas.microsoft.com/office/drawing/2014/main" id="{9919D57E-59BE-9097-F8AD-A181C13F22FA}"/>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7C1BC3A2-6521-43EF-F129-A8B42F7DFF7F}"/>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16</a:t>
            </a:fld>
            <a:endParaRPr lang="ja-JP" altLang="en-US"/>
          </a:p>
        </p:txBody>
      </p:sp>
    </p:spTree>
    <p:extLst>
      <p:ext uri="{BB962C8B-B14F-4D97-AF65-F5344CB8AC3E}">
        <p14:creationId xmlns:p14="http://schemas.microsoft.com/office/powerpoint/2010/main" val="3955725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14F7AE-8E02-AE40-E99B-77B85D02DB5A}"/>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b="1">
                <a:solidFill>
                  <a:srgbClr val="FF0000"/>
                </a:solidFill>
              </a:rPr>
              <a:t>　「不条理」</a:t>
            </a:r>
            <a:r>
              <a:rPr lang="ja-JP" altLang="en-US"/>
              <a:t>な課税経緯と本来の税率以上の負担</a:t>
            </a:r>
            <a:endParaRPr lang="en-US" altLang="ja-JP"/>
          </a:p>
        </p:txBody>
      </p:sp>
      <p:sp>
        <p:nvSpPr>
          <p:cNvPr id="3" name="矢印: 五方向 2">
            <a:extLst>
              <a:ext uri="{FF2B5EF4-FFF2-40B4-BE49-F238E27FC236}">
                <a16:creationId xmlns:a16="http://schemas.microsoft.com/office/drawing/2014/main" id="{0EA0637F-2DC1-EB83-C36D-C2B91353F965}"/>
              </a:ext>
            </a:extLst>
          </p:cNvPr>
          <p:cNvSpPr/>
          <p:nvPr/>
        </p:nvSpPr>
        <p:spPr>
          <a:xfrm rot="5400000" flipV="1">
            <a:off x="2387695" y="3942704"/>
            <a:ext cx="4186146" cy="621000"/>
          </a:xfrm>
          <a:prstGeom prst="homePlat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 name="矢印: 五方向 3">
            <a:extLst>
              <a:ext uri="{FF2B5EF4-FFF2-40B4-BE49-F238E27FC236}">
                <a16:creationId xmlns:a16="http://schemas.microsoft.com/office/drawing/2014/main" id="{8E656690-C3C1-E167-13E4-AD09FA60B17A}"/>
              </a:ext>
            </a:extLst>
          </p:cNvPr>
          <p:cNvSpPr/>
          <p:nvPr/>
        </p:nvSpPr>
        <p:spPr>
          <a:xfrm rot="5400000" flipV="1">
            <a:off x="4301230" y="3877140"/>
            <a:ext cx="5041206" cy="621000"/>
          </a:xfrm>
          <a:prstGeom prst="homePlat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 name="矢印: 五方向 4">
            <a:extLst>
              <a:ext uri="{FF2B5EF4-FFF2-40B4-BE49-F238E27FC236}">
                <a16:creationId xmlns:a16="http://schemas.microsoft.com/office/drawing/2014/main" id="{98E8E09B-1471-51CE-3418-AA5BECF624EE}"/>
              </a:ext>
            </a:extLst>
          </p:cNvPr>
          <p:cNvSpPr/>
          <p:nvPr/>
        </p:nvSpPr>
        <p:spPr>
          <a:xfrm rot="5400000" flipV="1">
            <a:off x="7155263" y="3696400"/>
            <a:ext cx="4573905" cy="621000"/>
          </a:xfrm>
          <a:prstGeom prst="homePlat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6" name="矢印: 五方向 5">
            <a:extLst>
              <a:ext uri="{FF2B5EF4-FFF2-40B4-BE49-F238E27FC236}">
                <a16:creationId xmlns:a16="http://schemas.microsoft.com/office/drawing/2014/main" id="{7EB4F432-C1A3-0070-4010-700B95576588}"/>
              </a:ext>
            </a:extLst>
          </p:cNvPr>
          <p:cNvSpPr/>
          <p:nvPr/>
        </p:nvSpPr>
        <p:spPr>
          <a:xfrm rot="5400000" flipV="1">
            <a:off x="224259" y="3744782"/>
            <a:ext cx="4854220" cy="621000"/>
          </a:xfrm>
          <a:prstGeom prst="homePlat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aphicFrame>
        <p:nvGraphicFramePr>
          <p:cNvPr id="7" name="表 6">
            <a:extLst>
              <a:ext uri="{FF2B5EF4-FFF2-40B4-BE49-F238E27FC236}">
                <a16:creationId xmlns:a16="http://schemas.microsoft.com/office/drawing/2014/main" id="{1D4585B4-6D44-95BA-938D-EADE9DE56C3E}"/>
              </a:ext>
            </a:extLst>
          </p:cNvPr>
          <p:cNvGraphicFramePr>
            <a:graphicFrameLocks noGrp="1"/>
          </p:cNvGraphicFramePr>
          <p:nvPr>
            <p:extLst>
              <p:ext uri="{D42A27DB-BD31-4B8C-83A1-F6EECF244321}">
                <p14:modId xmlns:p14="http://schemas.microsoft.com/office/powerpoint/2010/main" val="867939955"/>
              </p:ext>
            </p:extLst>
          </p:nvPr>
        </p:nvGraphicFramePr>
        <p:xfrm>
          <a:off x="1445368" y="758240"/>
          <a:ext cx="2412000" cy="990600"/>
        </p:xfrm>
        <a:graphic>
          <a:graphicData uri="http://schemas.openxmlformats.org/drawingml/2006/table">
            <a:tbl>
              <a:tblPr firstRow="1" bandRow="1">
                <a:tableStyleId>{5C22544A-7EE6-4342-B048-85BDC9FD1C3A}</a:tableStyleId>
              </a:tblPr>
              <a:tblGrid>
                <a:gridCol w="2412000">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自動車税</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571500">
                <a:tc>
                  <a:txBody>
                    <a:bodyPr/>
                    <a:lstStyle/>
                    <a:p>
                      <a:r>
                        <a:rPr kumimoji="1" lang="en-US" altLang="ja-JP" sz="1400" b="1">
                          <a:solidFill>
                            <a:schemeClr val="tx1"/>
                          </a:solidFill>
                          <a:latin typeface="Meiryo UI" panose="020B0604030504040204" pitchFamily="50" charset="-128"/>
                          <a:ea typeface="Meiryo UI" panose="020B0604030504040204" pitchFamily="50" charset="-128"/>
                        </a:rPr>
                        <a:t>1940</a:t>
                      </a:r>
                      <a:r>
                        <a:rPr kumimoji="1" lang="ja-JP" altLang="en-US" sz="1400" b="1">
                          <a:solidFill>
                            <a:schemeClr val="tx1"/>
                          </a:solidFill>
                          <a:latin typeface="Meiryo UI" panose="020B0604030504040204" pitchFamily="50" charset="-128"/>
                          <a:ea typeface="Meiryo UI" panose="020B0604030504040204" pitchFamily="50" charset="-128"/>
                        </a:rPr>
                        <a:t>年創設</a:t>
                      </a:r>
                      <a:endParaRPr kumimoji="1" lang="en-US" altLang="ja-JP" sz="1400" b="1">
                        <a:solidFill>
                          <a:schemeClr val="tx1"/>
                        </a:solidFill>
                        <a:latin typeface="Meiryo UI" panose="020B0604030504040204" pitchFamily="50" charset="-128"/>
                        <a:ea typeface="Meiryo UI" panose="020B0604030504040204" pitchFamily="50" charset="-128"/>
                      </a:endParaRPr>
                    </a:p>
                    <a:p>
                      <a:r>
                        <a:rPr kumimoji="1" lang="ja-JP" altLang="en-US" sz="1400">
                          <a:solidFill>
                            <a:schemeClr val="tx1"/>
                          </a:solidFill>
                          <a:latin typeface="Meiryo UI" panose="020B0604030504040204" pitchFamily="50" charset="-128"/>
                          <a:ea typeface="Meiryo UI" panose="020B0604030504040204" pitchFamily="50" charset="-128"/>
                        </a:rPr>
                        <a:t>当時は戦費調達目的</a:t>
                      </a:r>
                      <a:endParaRPr kumimoji="1" lang="en-US" altLang="ja-JP" sz="1400">
                        <a:solidFill>
                          <a:schemeClr val="tx1"/>
                        </a:solidFill>
                        <a:latin typeface="Meiryo UI" panose="020B0604030504040204" pitchFamily="50" charset="-128"/>
                        <a:ea typeface="Meiryo UI" panose="020B0604030504040204" pitchFamily="50" charset="-128"/>
                      </a:endParaRPr>
                    </a:p>
                    <a:p>
                      <a:pPr algn="just"/>
                      <a:r>
                        <a:rPr kumimoji="1" lang="ja-JP" altLang="en-US" sz="1400">
                          <a:solidFill>
                            <a:schemeClr val="tx1"/>
                          </a:solidFill>
                          <a:latin typeface="Meiryo UI" panose="020B0604030504040204" pitchFamily="50" charset="-128"/>
                          <a:ea typeface="Meiryo UI" panose="020B0604030504040204" pitchFamily="50" charset="-128"/>
                        </a:rPr>
                        <a:t>戦後は都道府県税の一般財源</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8" name="表 7">
            <a:extLst>
              <a:ext uri="{FF2B5EF4-FFF2-40B4-BE49-F238E27FC236}">
                <a16:creationId xmlns:a16="http://schemas.microsoft.com/office/drawing/2014/main" id="{506C1F11-57B5-3938-E04C-E46478AC2628}"/>
              </a:ext>
            </a:extLst>
          </p:cNvPr>
          <p:cNvGraphicFramePr>
            <a:graphicFrameLocks noGrp="1"/>
          </p:cNvGraphicFramePr>
          <p:nvPr>
            <p:extLst>
              <p:ext uri="{D42A27DB-BD31-4B8C-83A1-F6EECF244321}">
                <p14:modId xmlns:p14="http://schemas.microsoft.com/office/powerpoint/2010/main" val="3265562168"/>
              </p:ext>
            </p:extLst>
          </p:nvPr>
        </p:nvGraphicFramePr>
        <p:xfrm>
          <a:off x="3238767" y="1821866"/>
          <a:ext cx="2484000" cy="777240"/>
        </p:xfrm>
        <a:graphic>
          <a:graphicData uri="http://schemas.openxmlformats.org/drawingml/2006/table">
            <a:tbl>
              <a:tblPr firstRow="1" bandRow="1">
                <a:tableStyleId>{5C22544A-7EE6-4342-B048-85BDC9FD1C3A}</a:tableStyleId>
              </a:tblPr>
              <a:tblGrid>
                <a:gridCol w="2484000">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軽自動車税</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411480">
                <a:tc>
                  <a:txBody>
                    <a:bodyPr/>
                    <a:lstStyle/>
                    <a:p>
                      <a:r>
                        <a:rPr kumimoji="1" lang="en-US" altLang="ja-JP" sz="1400" b="1">
                          <a:solidFill>
                            <a:schemeClr val="tx1"/>
                          </a:solidFill>
                          <a:latin typeface="Meiryo UI" panose="020B0604030504040204" pitchFamily="50" charset="-128"/>
                          <a:ea typeface="Meiryo UI" panose="020B0604030504040204" pitchFamily="50" charset="-128"/>
                        </a:rPr>
                        <a:t>1958</a:t>
                      </a:r>
                      <a:r>
                        <a:rPr kumimoji="1" lang="ja-JP" altLang="en-US" sz="1400" b="1">
                          <a:solidFill>
                            <a:schemeClr val="tx1"/>
                          </a:solidFill>
                          <a:latin typeface="Meiryo UI" panose="020B0604030504040204" pitchFamily="50" charset="-128"/>
                          <a:ea typeface="Meiryo UI" panose="020B0604030504040204" pitchFamily="50" charset="-128"/>
                        </a:rPr>
                        <a:t>年</a:t>
                      </a:r>
                      <a:r>
                        <a:rPr kumimoji="1" lang="ja-JP" altLang="en-US" sz="1400">
                          <a:solidFill>
                            <a:schemeClr val="tx1"/>
                          </a:solidFill>
                          <a:latin typeface="Meiryo UI" panose="020B0604030504040204" pitchFamily="50" charset="-128"/>
                          <a:ea typeface="Meiryo UI" panose="020B0604030504040204" pitchFamily="50" charset="-128"/>
                        </a:rPr>
                        <a:t>自動車税より分離独立</a:t>
                      </a:r>
                      <a:endParaRPr kumimoji="1" lang="en-US" altLang="ja-JP" sz="1400">
                        <a:solidFill>
                          <a:schemeClr val="tx1"/>
                        </a:solidFill>
                        <a:latin typeface="Meiryo UI" panose="020B0604030504040204" pitchFamily="50" charset="-128"/>
                        <a:ea typeface="Meiryo UI" panose="020B0604030504040204" pitchFamily="50" charset="-128"/>
                      </a:endParaRPr>
                    </a:p>
                    <a:p>
                      <a:pPr algn="just"/>
                      <a:r>
                        <a:rPr kumimoji="1" lang="ja-JP" altLang="en-US" sz="1400">
                          <a:solidFill>
                            <a:schemeClr val="tx1"/>
                          </a:solidFill>
                          <a:latin typeface="Meiryo UI" panose="020B0604030504040204" pitchFamily="50" charset="-128"/>
                          <a:ea typeface="Meiryo UI" panose="020B0604030504040204" pitchFamily="50" charset="-128"/>
                        </a:rPr>
                        <a:t>市町村の一般財源</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9" name="表 8">
            <a:extLst>
              <a:ext uri="{FF2B5EF4-FFF2-40B4-BE49-F238E27FC236}">
                <a16:creationId xmlns:a16="http://schemas.microsoft.com/office/drawing/2014/main" id="{AEA03D74-E2BB-F4DF-4F9D-2AE5977DA64C}"/>
              </a:ext>
            </a:extLst>
          </p:cNvPr>
          <p:cNvGraphicFramePr>
            <a:graphicFrameLocks noGrp="1"/>
          </p:cNvGraphicFramePr>
          <p:nvPr>
            <p:extLst>
              <p:ext uri="{D42A27DB-BD31-4B8C-83A1-F6EECF244321}">
                <p14:modId xmlns:p14="http://schemas.microsoft.com/office/powerpoint/2010/main" val="1095747834"/>
              </p:ext>
            </p:extLst>
          </p:nvPr>
        </p:nvGraphicFramePr>
        <p:xfrm>
          <a:off x="5628778" y="758240"/>
          <a:ext cx="2386111" cy="990600"/>
        </p:xfrm>
        <a:graphic>
          <a:graphicData uri="http://schemas.openxmlformats.org/drawingml/2006/table">
            <a:tbl>
              <a:tblPr firstRow="1" bandRow="1">
                <a:tableStyleId>{5C22544A-7EE6-4342-B048-85BDC9FD1C3A}</a:tableStyleId>
              </a:tblPr>
              <a:tblGrid>
                <a:gridCol w="2386111">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自動車取得税</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571500">
                <a:tc>
                  <a:txBody>
                    <a:bodyPr/>
                    <a:lstStyle/>
                    <a:p>
                      <a:r>
                        <a:rPr kumimoji="1" lang="en-US" altLang="ja-JP" sz="1400" b="1">
                          <a:solidFill>
                            <a:schemeClr val="tx1"/>
                          </a:solidFill>
                          <a:latin typeface="Meiryo UI" panose="020B0604030504040204" pitchFamily="50" charset="-128"/>
                          <a:ea typeface="Meiryo UI" panose="020B0604030504040204" pitchFamily="50" charset="-128"/>
                        </a:rPr>
                        <a:t>1968</a:t>
                      </a:r>
                      <a:r>
                        <a:rPr kumimoji="1" lang="ja-JP" altLang="en-US" sz="1400" b="1">
                          <a:solidFill>
                            <a:schemeClr val="tx1"/>
                          </a:solidFill>
                          <a:latin typeface="Meiryo UI" panose="020B0604030504040204" pitchFamily="50" charset="-128"/>
                          <a:ea typeface="Meiryo UI" panose="020B0604030504040204" pitchFamily="50" charset="-128"/>
                        </a:rPr>
                        <a:t>年創設</a:t>
                      </a:r>
                      <a:endParaRPr kumimoji="1" lang="en-US" altLang="ja-JP" sz="1400" b="1">
                        <a:solidFill>
                          <a:schemeClr val="tx1"/>
                        </a:solidFill>
                        <a:latin typeface="Meiryo UI" panose="020B0604030504040204" pitchFamily="50" charset="-128"/>
                        <a:ea typeface="Meiryo UI" panose="020B0604030504040204" pitchFamily="50" charset="-128"/>
                      </a:endParaRPr>
                    </a:p>
                    <a:p>
                      <a:pPr algn="just"/>
                      <a:r>
                        <a:rPr kumimoji="1" lang="ja-JP" altLang="en-US" sz="1400">
                          <a:solidFill>
                            <a:schemeClr val="tx1"/>
                          </a:solidFill>
                          <a:latin typeface="Meiryo UI" panose="020B0604030504040204" pitchFamily="50" charset="-128"/>
                          <a:ea typeface="Meiryo UI" panose="020B0604030504040204" pitchFamily="50" charset="-128"/>
                        </a:rPr>
                        <a:t>都道府県及び市町村の道路整備を目的とした</a:t>
                      </a:r>
                      <a:r>
                        <a:rPr kumimoji="1" lang="ja-JP" altLang="en-US" sz="1400">
                          <a:solidFill>
                            <a:srgbClr val="FF0000"/>
                          </a:solidFill>
                          <a:latin typeface="Meiryo UI" panose="020B0604030504040204" pitchFamily="50" charset="-128"/>
                          <a:ea typeface="Meiryo UI" panose="020B0604030504040204" pitchFamily="50" charset="-128"/>
                        </a:rPr>
                        <a:t>道路特定財源</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10" name="表 9">
            <a:extLst>
              <a:ext uri="{FF2B5EF4-FFF2-40B4-BE49-F238E27FC236}">
                <a16:creationId xmlns:a16="http://schemas.microsoft.com/office/drawing/2014/main" id="{78359B4D-8606-98BD-1A8C-8165C4E44EBB}"/>
              </a:ext>
            </a:extLst>
          </p:cNvPr>
          <p:cNvGraphicFramePr>
            <a:graphicFrameLocks noGrp="1"/>
          </p:cNvGraphicFramePr>
          <p:nvPr>
            <p:extLst>
              <p:ext uri="{D42A27DB-BD31-4B8C-83A1-F6EECF244321}">
                <p14:modId xmlns:p14="http://schemas.microsoft.com/office/powerpoint/2010/main" val="3536097737"/>
              </p:ext>
            </p:extLst>
          </p:nvPr>
        </p:nvGraphicFramePr>
        <p:xfrm>
          <a:off x="8167065" y="758240"/>
          <a:ext cx="2314650" cy="990600"/>
        </p:xfrm>
        <a:graphic>
          <a:graphicData uri="http://schemas.openxmlformats.org/drawingml/2006/table">
            <a:tbl>
              <a:tblPr firstRow="1" bandRow="1">
                <a:tableStyleId>{5C22544A-7EE6-4342-B048-85BDC9FD1C3A}</a:tableStyleId>
              </a:tblPr>
              <a:tblGrid>
                <a:gridCol w="2314650">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自動車重量税</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571500">
                <a:tc>
                  <a:txBody>
                    <a:bodyPr/>
                    <a:lstStyle/>
                    <a:p>
                      <a:r>
                        <a:rPr kumimoji="1" lang="en-US" altLang="ja-JP" sz="1400" b="1">
                          <a:solidFill>
                            <a:schemeClr val="tx1"/>
                          </a:solidFill>
                          <a:latin typeface="Meiryo UI" panose="020B0604030504040204" pitchFamily="50" charset="-128"/>
                          <a:ea typeface="Meiryo UI" panose="020B0604030504040204" pitchFamily="50" charset="-128"/>
                        </a:rPr>
                        <a:t>1971</a:t>
                      </a:r>
                      <a:r>
                        <a:rPr kumimoji="1" lang="ja-JP" altLang="en-US" sz="1400" b="1">
                          <a:solidFill>
                            <a:schemeClr val="tx1"/>
                          </a:solidFill>
                          <a:latin typeface="Meiryo UI" panose="020B0604030504040204" pitchFamily="50" charset="-128"/>
                          <a:ea typeface="Meiryo UI" panose="020B0604030504040204" pitchFamily="50" charset="-128"/>
                        </a:rPr>
                        <a:t>年創設</a:t>
                      </a:r>
                      <a:endParaRPr kumimoji="1" lang="en-US" altLang="ja-JP" sz="1400" b="1">
                        <a:solidFill>
                          <a:schemeClr val="tx1"/>
                        </a:solidFill>
                        <a:latin typeface="Meiryo UI" panose="020B0604030504040204" pitchFamily="50" charset="-128"/>
                        <a:ea typeface="Meiryo UI" panose="020B0604030504040204" pitchFamily="50" charset="-128"/>
                      </a:endParaRPr>
                    </a:p>
                    <a:p>
                      <a:pPr algn="just"/>
                      <a:r>
                        <a:rPr kumimoji="1" lang="ja-JP" altLang="en-US" sz="1400">
                          <a:solidFill>
                            <a:schemeClr val="tx1"/>
                          </a:solidFill>
                          <a:latin typeface="Meiryo UI" panose="020B0604030504040204" pitchFamily="50" charset="-128"/>
                          <a:ea typeface="Meiryo UI" panose="020B0604030504040204" pitchFamily="50" charset="-128"/>
                        </a:rPr>
                        <a:t>道路等、交通社会資本整備を目的とした</a:t>
                      </a:r>
                      <a:r>
                        <a:rPr kumimoji="1" lang="ja-JP" altLang="en-US" sz="1400">
                          <a:solidFill>
                            <a:srgbClr val="FF0000"/>
                          </a:solidFill>
                          <a:latin typeface="Meiryo UI" panose="020B0604030504040204" pitchFamily="50" charset="-128"/>
                          <a:ea typeface="Meiryo UI" panose="020B0604030504040204" pitchFamily="50" charset="-128"/>
                        </a:rPr>
                        <a:t>道路特定財源</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11" name="表 10">
            <a:extLst>
              <a:ext uri="{FF2B5EF4-FFF2-40B4-BE49-F238E27FC236}">
                <a16:creationId xmlns:a16="http://schemas.microsoft.com/office/drawing/2014/main" id="{CA172346-090F-CD73-4C76-1DDD71A07975}"/>
              </a:ext>
            </a:extLst>
          </p:cNvPr>
          <p:cNvGraphicFramePr>
            <a:graphicFrameLocks noGrp="1"/>
          </p:cNvGraphicFramePr>
          <p:nvPr>
            <p:extLst>
              <p:ext uri="{D42A27DB-BD31-4B8C-83A1-F6EECF244321}">
                <p14:modId xmlns:p14="http://schemas.microsoft.com/office/powerpoint/2010/main" val="1226384075"/>
              </p:ext>
            </p:extLst>
          </p:nvPr>
        </p:nvGraphicFramePr>
        <p:xfrm>
          <a:off x="5999664" y="2060886"/>
          <a:ext cx="4261936" cy="680822"/>
        </p:xfrm>
        <a:graphic>
          <a:graphicData uri="http://schemas.openxmlformats.org/drawingml/2006/table">
            <a:tbl>
              <a:tblPr firstRow="1" bandRow="1">
                <a:tableStyleId>{5C22544A-7EE6-4342-B048-85BDC9FD1C3A}</a:tableStyleId>
              </a:tblPr>
              <a:tblGrid>
                <a:gridCol w="4261936">
                  <a:extLst>
                    <a:ext uri="{9D8B030D-6E8A-4147-A177-3AD203B41FA5}">
                      <a16:colId xmlns:a16="http://schemas.microsoft.com/office/drawing/2014/main" val="2411532571"/>
                    </a:ext>
                  </a:extLst>
                </a:gridCol>
              </a:tblGrid>
              <a:tr h="680822">
                <a:tc>
                  <a:txBody>
                    <a:bodyPr/>
                    <a:lstStyle/>
                    <a:p>
                      <a:pPr algn="ctr"/>
                      <a:r>
                        <a:rPr kumimoji="1" lang="en-US" altLang="ja-JP" sz="1400" b="1">
                          <a:solidFill>
                            <a:srgbClr val="FF0000"/>
                          </a:solidFill>
                          <a:latin typeface="Meiryo UI" panose="020B0604030504040204" pitchFamily="50" charset="-128"/>
                          <a:ea typeface="Meiryo UI" panose="020B0604030504040204" pitchFamily="50" charset="-128"/>
                        </a:rPr>
                        <a:t>1974</a:t>
                      </a:r>
                      <a:r>
                        <a:rPr kumimoji="1" lang="ja-JP" altLang="en-US" sz="1400" b="1">
                          <a:solidFill>
                            <a:srgbClr val="FF0000"/>
                          </a:solidFill>
                          <a:latin typeface="Meiryo UI" panose="020B0604030504040204" pitchFamily="50" charset="-128"/>
                          <a:ea typeface="Meiryo UI" panose="020B0604030504040204" pitchFamily="50" charset="-128"/>
                        </a:rPr>
                        <a:t>年</a:t>
                      </a:r>
                      <a:r>
                        <a:rPr kumimoji="1" lang="ja-JP" altLang="en-US" sz="1400" b="0">
                          <a:solidFill>
                            <a:srgbClr val="FF0000"/>
                          </a:solidFill>
                          <a:highlight>
                            <a:srgbClr val="FFFF00"/>
                          </a:highlight>
                          <a:latin typeface="Meiryo UI" panose="020B0604030504040204" pitchFamily="50" charset="-128"/>
                          <a:ea typeface="Meiryo UI" panose="020B0604030504040204" pitchFamily="50" charset="-128"/>
                        </a:rPr>
                        <a:t>道路整備</a:t>
                      </a:r>
                      <a:r>
                        <a:rPr kumimoji="1" lang="en-US" altLang="ja-JP" sz="1400" b="0">
                          <a:solidFill>
                            <a:srgbClr val="FF0000"/>
                          </a:solidFill>
                          <a:highlight>
                            <a:srgbClr val="FFFF00"/>
                          </a:highlight>
                          <a:latin typeface="Meiryo UI" panose="020B0604030504040204" pitchFamily="50" charset="-128"/>
                          <a:ea typeface="Meiryo UI" panose="020B0604030504040204" pitchFamily="50" charset="-128"/>
                        </a:rPr>
                        <a:t>5</a:t>
                      </a:r>
                      <a:r>
                        <a:rPr kumimoji="1" lang="ja-JP" altLang="en-US" sz="1400" b="0">
                          <a:solidFill>
                            <a:srgbClr val="FF0000"/>
                          </a:solidFill>
                          <a:highlight>
                            <a:srgbClr val="FFFF00"/>
                          </a:highlight>
                          <a:latin typeface="Meiryo UI" panose="020B0604030504040204" pitchFamily="50" charset="-128"/>
                          <a:ea typeface="Meiryo UI" panose="020B0604030504040204" pitchFamily="50" charset="-128"/>
                        </a:rPr>
                        <a:t>か年計画財源確保のため</a:t>
                      </a:r>
                      <a:endParaRPr kumimoji="1" lang="en-US" altLang="ja-JP" sz="1400" b="0">
                        <a:solidFill>
                          <a:srgbClr val="FF0000"/>
                        </a:solidFill>
                        <a:highlight>
                          <a:srgbClr val="FFFF00"/>
                        </a:highlight>
                        <a:latin typeface="Meiryo UI" panose="020B0604030504040204" pitchFamily="50" charset="-128"/>
                        <a:ea typeface="Meiryo UI" panose="020B0604030504040204" pitchFamily="50" charset="-128"/>
                      </a:endParaRPr>
                    </a:p>
                    <a:p>
                      <a:pPr algn="ctr"/>
                      <a:r>
                        <a:rPr kumimoji="1" lang="ja-JP" altLang="en-US" sz="1400" b="0">
                          <a:solidFill>
                            <a:schemeClr val="tx1"/>
                          </a:solidFill>
                          <a:latin typeface="Meiryo UI" panose="020B0604030504040204" pitchFamily="50" charset="-128"/>
                          <a:ea typeface="Meiryo UI" panose="020B0604030504040204" pitchFamily="50" charset="-128"/>
                        </a:rPr>
                        <a:t>本則税率を上まわる</a:t>
                      </a:r>
                      <a:r>
                        <a:rPr kumimoji="1" lang="ja-JP" altLang="en-US" sz="1800" b="1">
                          <a:solidFill>
                            <a:srgbClr val="FF0000"/>
                          </a:solidFill>
                          <a:highlight>
                            <a:srgbClr val="FFFF00"/>
                          </a:highlight>
                          <a:latin typeface="Meiryo UI" panose="020B0604030504040204" pitchFamily="50" charset="-128"/>
                          <a:ea typeface="Meiryo UI" panose="020B0604030504040204" pitchFamily="50" charset="-128"/>
                        </a:rPr>
                        <a:t>「暫定税率」</a:t>
                      </a:r>
                      <a:r>
                        <a:rPr kumimoji="1" lang="ja-JP" altLang="en-US" sz="1400" b="0">
                          <a:solidFill>
                            <a:schemeClr val="tx1"/>
                          </a:solidFill>
                          <a:latin typeface="Meiryo UI" panose="020B0604030504040204" pitchFamily="50" charset="-128"/>
                          <a:ea typeface="Meiryo UI" panose="020B0604030504040204" pitchFamily="50" charset="-128"/>
                        </a:rPr>
                        <a:t>による税率引き上げ</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0197991"/>
                  </a:ext>
                </a:extLst>
              </a:tr>
            </a:tbl>
          </a:graphicData>
        </a:graphic>
      </p:graphicFrame>
      <p:graphicFrame>
        <p:nvGraphicFramePr>
          <p:cNvPr id="12" name="表 11">
            <a:extLst>
              <a:ext uri="{FF2B5EF4-FFF2-40B4-BE49-F238E27FC236}">
                <a16:creationId xmlns:a16="http://schemas.microsoft.com/office/drawing/2014/main" id="{38CB7643-68F8-A4C8-D74B-8D84B6C55585}"/>
              </a:ext>
            </a:extLst>
          </p:cNvPr>
          <p:cNvGraphicFramePr>
            <a:graphicFrameLocks noGrp="1"/>
          </p:cNvGraphicFramePr>
          <p:nvPr>
            <p:extLst>
              <p:ext uri="{D42A27DB-BD31-4B8C-83A1-F6EECF244321}">
                <p14:modId xmlns:p14="http://schemas.microsoft.com/office/powerpoint/2010/main" val="1641504864"/>
              </p:ext>
            </p:extLst>
          </p:nvPr>
        </p:nvGraphicFramePr>
        <p:xfrm>
          <a:off x="5676783" y="2917207"/>
          <a:ext cx="4798766" cy="715518"/>
        </p:xfrm>
        <a:graphic>
          <a:graphicData uri="http://schemas.openxmlformats.org/drawingml/2006/table">
            <a:tbl>
              <a:tblPr firstRow="1" bandRow="1">
                <a:tableStyleId>{5C22544A-7EE6-4342-B048-85BDC9FD1C3A}</a:tableStyleId>
              </a:tblPr>
              <a:tblGrid>
                <a:gridCol w="4798766">
                  <a:extLst>
                    <a:ext uri="{9D8B030D-6E8A-4147-A177-3AD203B41FA5}">
                      <a16:colId xmlns:a16="http://schemas.microsoft.com/office/drawing/2014/main" val="2411532571"/>
                    </a:ext>
                  </a:extLst>
                </a:gridCol>
              </a:tblGrid>
              <a:tr h="624078">
                <a:tc>
                  <a:txBody>
                    <a:bodyPr/>
                    <a:lstStyle/>
                    <a:p>
                      <a:pPr algn="ctr"/>
                      <a:r>
                        <a:rPr kumimoji="1" lang="en-US" altLang="ja-JP" sz="1400" b="1" dirty="0">
                          <a:solidFill>
                            <a:srgbClr val="FF0000"/>
                          </a:solidFill>
                          <a:latin typeface="Meiryo UI" panose="020B0604030504040204" pitchFamily="50" charset="-128"/>
                          <a:ea typeface="Meiryo UI" panose="020B0604030504040204" pitchFamily="50" charset="-128"/>
                        </a:rPr>
                        <a:t>2009</a:t>
                      </a:r>
                      <a:r>
                        <a:rPr kumimoji="1" lang="ja-JP" altLang="en-US" sz="1400" b="1" dirty="0">
                          <a:solidFill>
                            <a:srgbClr val="FF0000"/>
                          </a:solidFill>
                          <a:latin typeface="Meiryo UI" panose="020B0604030504040204" pitchFamily="50" charset="-128"/>
                          <a:ea typeface="Meiryo UI" panose="020B0604030504040204" pitchFamily="50" charset="-128"/>
                        </a:rPr>
                        <a:t>年 道路特定財源の一般財源化</a:t>
                      </a:r>
                      <a:endParaRPr kumimoji="1" lang="en-US" altLang="ja-JP" sz="1400" b="0" dirty="0">
                        <a:solidFill>
                          <a:srgbClr val="FF0000"/>
                        </a:solidFill>
                        <a:latin typeface="Meiryo UI" panose="020B0604030504040204" pitchFamily="50" charset="-128"/>
                        <a:ea typeface="Meiryo UI" panose="020B0604030504040204" pitchFamily="50" charset="-128"/>
                      </a:endParaRPr>
                    </a:p>
                    <a:p>
                      <a:pPr marL="0" indent="0" algn="just">
                        <a:buFont typeface="Wingdings" panose="05000000000000000000" pitchFamily="2" charset="2"/>
                        <a:buNone/>
                      </a:pPr>
                      <a:r>
                        <a:rPr kumimoji="1" lang="ja-JP" altLang="en-US" sz="1200" b="0" dirty="0">
                          <a:solidFill>
                            <a:schemeClr val="tx1"/>
                          </a:solidFill>
                          <a:latin typeface="Meiryo UI" panose="020B0604030504040204" pitchFamily="50" charset="-128"/>
                          <a:ea typeface="Meiryo UI" panose="020B0604030504040204" pitchFamily="50" charset="-128"/>
                        </a:rPr>
                        <a:t>暫定税率を含めた税率の在り方は、</a:t>
                      </a:r>
                      <a:r>
                        <a:rPr kumimoji="1" lang="ja-JP" altLang="en-US" sz="1200" b="0" dirty="0">
                          <a:solidFill>
                            <a:srgbClr val="FF0000"/>
                          </a:solidFill>
                          <a:latin typeface="Meiryo UI" panose="020B0604030504040204" pitchFamily="50" charset="-128"/>
                          <a:ea typeface="Meiryo UI" panose="020B0604030504040204" pitchFamily="50" charset="-128"/>
                        </a:rPr>
                        <a:t>今後の税制抜本改革時に検討することとし</a:t>
                      </a:r>
                      <a:r>
                        <a:rPr kumimoji="1" lang="ja-JP" altLang="en-US" sz="1200" b="0" dirty="0">
                          <a:solidFill>
                            <a:schemeClr val="tx1"/>
                          </a:solidFill>
                          <a:latin typeface="Meiryo UI" panose="020B0604030504040204" pitchFamily="50" charset="-128"/>
                          <a:ea typeface="Meiryo UI" panose="020B0604030504040204" pitchFamily="50" charset="-128"/>
                        </a:rPr>
                        <a:t>、それまでの間、現行の税率水準を</a:t>
                      </a:r>
                      <a:r>
                        <a:rPr kumimoji="1" lang="ja-JP" altLang="en-US" sz="1600" b="1" dirty="0">
                          <a:solidFill>
                            <a:srgbClr val="FF0000"/>
                          </a:solidFill>
                          <a:highlight>
                            <a:srgbClr val="FFFF00"/>
                          </a:highlight>
                          <a:latin typeface="Meiryo UI" panose="020B0604030504040204" pitchFamily="50" charset="-128"/>
                          <a:ea typeface="Meiryo UI" panose="020B0604030504040204" pitchFamily="50" charset="-128"/>
                        </a:rPr>
                        <a:t>「当分の間税率」</a:t>
                      </a:r>
                      <a:r>
                        <a:rPr kumimoji="1" lang="ja-JP" altLang="en-US" sz="1200" b="0" dirty="0">
                          <a:solidFill>
                            <a:srgbClr val="FF0000"/>
                          </a:solidFill>
                          <a:latin typeface="Meiryo UI" panose="020B0604030504040204" pitchFamily="50" charset="-128"/>
                          <a:ea typeface="Meiryo UI" panose="020B0604030504040204" pitchFamily="50" charset="-128"/>
                        </a:rPr>
                        <a:t>として維持</a:t>
                      </a:r>
                    </a:p>
                  </a:txBody>
                  <a:tcPr marL="68580" marR="68580" marT="37719" marB="37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bl>
          </a:graphicData>
        </a:graphic>
      </p:graphicFrame>
      <p:sp>
        <p:nvSpPr>
          <p:cNvPr id="13" name="正方形/長方形 12">
            <a:extLst>
              <a:ext uri="{FF2B5EF4-FFF2-40B4-BE49-F238E27FC236}">
                <a16:creationId xmlns:a16="http://schemas.microsoft.com/office/drawing/2014/main" id="{4041E679-C912-7499-EB98-0A1AC1C61592}"/>
              </a:ext>
            </a:extLst>
          </p:cNvPr>
          <p:cNvSpPr/>
          <p:nvPr/>
        </p:nvSpPr>
        <p:spPr>
          <a:xfrm>
            <a:off x="3691375" y="3327230"/>
            <a:ext cx="1578784" cy="486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latin typeface="Meiryo UI" panose="020B0604030504040204" pitchFamily="50" charset="-128"/>
                <a:ea typeface="Meiryo UI" panose="020B0604030504040204" pitchFamily="50" charset="-128"/>
              </a:rPr>
              <a:t>2015</a:t>
            </a:r>
            <a:r>
              <a:rPr kumimoji="1" lang="ja-JP" altLang="en-US" sz="1400">
                <a:solidFill>
                  <a:schemeClr val="tx1"/>
                </a:solidFill>
                <a:latin typeface="Meiryo UI" panose="020B0604030504040204" pitchFamily="50" charset="-128"/>
                <a:ea typeface="Meiryo UI" panose="020B0604030504040204" pitchFamily="50" charset="-128"/>
              </a:rPr>
              <a:t>年増税</a:t>
            </a:r>
            <a:endParaRPr kumimoji="1" lang="en-US" altLang="ja-JP" sz="1400">
              <a:solidFill>
                <a:schemeClr val="tx1"/>
              </a:solidFill>
              <a:latin typeface="Meiryo UI" panose="020B0604030504040204" pitchFamily="50" charset="-128"/>
              <a:ea typeface="Meiryo UI" panose="020B0604030504040204" pitchFamily="50" charset="-128"/>
            </a:endParaRPr>
          </a:p>
          <a:p>
            <a:pPr algn="ctr"/>
            <a:r>
              <a:rPr kumimoji="1" lang="ja-JP" altLang="en-US" sz="1000">
                <a:solidFill>
                  <a:schemeClr val="tx1"/>
                </a:solidFill>
                <a:latin typeface="Meiryo UI" panose="020B0604030504040204" pitchFamily="50" charset="-128"/>
                <a:ea typeface="Meiryo UI" panose="020B0604030504040204" pitchFamily="50" charset="-128"/>
              </a:rPr>
              <a:t>（</a:t>
            </a:r>
            <a:r>
              <a:rPr kumimoji="1" lang="en-US" altLang="ja-JP" sz="1000">
                <a:solidFill>
                  <a:schemeClr val="tx1"/>
                </a:solidFill>
                <a:latin typeface="Meiryo UI" panose="020B0604030504040204" pitchFamily="50" charset="-128"/>
                <a:ea typeface="Meiryo UI" panose="020B0604030504040204" pitchFamily="50" charset="-128"/>
              </a:rPr>
              <a:t>7200</a:t>
            </a:r>
            <a:r>
              <a:rPr kumimoji="1" lang="ja-JP" altLang="en-US" sz="1000">
                <a:solidFill>
                  <a:schemeClr val="tx1"/>
                </a:solidFill>
                <a:latin typeface="Meiryo UI" panose="020B0604030504040204" pitchFamily="50" charset="-128"/>
                <a:ea typeface="Meiryo UI" panose="020B0604030504040204" pitchFamily="50" charset="-128"/>
              </a:rPr>
              <a:t>円→</a:t>
            </a:r>
            <a:r>
              <a:rPr kumimoji="1" lang="en-US" altLang="ja-JP" sz="1000">
                <a:solidFill>
                  <a:schemeClr val="tx1"/>
                </a:solidFill>
                <a:latin typeface="Meiryo UI" panose="020B0604030504040204" pitchFamily="50" charset="-128"/>
                <a:ea typeface="Meiryo UI" panose="020B0604030504040204" pitchFamily="50" charset="-128"/>
              </a:rPr>
              <a:t>10800</a:t>
            </a:r>
            <a:r>
              <a:rPr kumimoji="1" lang="ja-JP" altLang="en-US" sz="1000">
                <a:solidFill>
                  <a:schemeClr val="tx1"/>
                </a:solidFill>
                <a:latin typeface="Meiryo UI" panose="020B0604030504040204" pitchFamily="50" charset="-128"/>
                <a:ea typeface="Meiryo UI" panose="020B0604030504040204" pitchFamily="50" charset="-128"/>
              </a:rPr>
              <a:t>円）</a:t>
            </a:r>
          </a:p>
        </p:txBody>
      </p:sp>
      <p:sp>
        <p:nvSpPr>
          <p:cNvPr id="14" name="正方形/長方形 13">
            <a:extLst>
              <a:ext uri="{FF2B5EF4-FFF2-40B4-BE49-F238E27FC236}">
                <a16:creationId xmlns:a16="http://schemas.microsoft.com/office/drawing/2014/main" id="{E9250520-9F77-EA8E-F11B-053FFD7C2F1E}"/>
              </a:ext>
            </a:extLst>
          </p:cNvPr>
          <p:cNvSpPr/>
          <p:nvPr/>
        </p:nvSpPr>
        <p:spPr>
          <a:xfrm>
            <a:off x="1721998" y="3519857"/>
            <a:ext cx="1659368" cy="486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latin typeface="Meiryo UI" panose="020B0604030504040204" pitchFamily="50" charset="-128"/>
                <a:ea typeface="Meiryo UI" panose="020B0604030504040204" pitchFamily="50" charset="-128"/>
              </a:rPr>
              <a:t>2016</a:t>
            </a:r>
            <a:r>
              <a:rPr kumimoji="1" lang="ja-JP" altLang="en-US" sz="1400">
                <a:solidFill>
                  <a:schemeClr val="tx1"/>
                </a:solidFill>
                <a:latin typeface="Meiryo UI" panose="020B0604030504040204" pitchFamily="50" charset="-128"/>
                <a:ea typeface="Meiryo UI" panose="020B0604030504040204" pitchFamily="50" charset="-128"/>
              </a:rPr>
              <a:t>年大綱</a:t>
            </a:r>
            <a:endParaRPr kumimoji="1" lang="en-US" altLang="ja-JP" sz="1400">
              <a:solidFill>
                <a:schemeClr val="tx1"/>
              </a:solidFill>
              <a:latin typeface="Meiryo UI" panose="020B0604030504040204" pitchFamily="50" charset="-128"/>
              <a:ea typeface="Meiryo UI" panose="020B0604030504040204" pitchFamily="50" charset="-128"/>
            </a:endParaRPr>
          </a:p>
          <a:p>
            <a:pPr algn="ctr"/>
            <a:r>
              <a:rPr kumimoji="1" lang="ja-JP" altLang="en-US" sz="1400">
                <a:solidFill>
                  <a:schemeClr val="tx1"/>
                </a:solidFill>
                <a:latin typeface="Meiryo UI" panose="020B0604030504040204" pitchFamily="50" charset="-128"/>
                <a:ea typeface="Meiryo UI" panose="020B0604030504040204" pitchFamily="50" charset="-128"/>
              </a:rPr>
              <a:t>引下げに関し言及</a:t>
            </a:r>
            <a:endParaRPr kumimoji="1" lang="ja-JP" altLang="en-US" sz="1000">
              <a:solidFill>
                <a:schemeClr val="tx1"/>
              </a:solidFill>
              <a:latin typeface="Meiryo UI" panose="020B0604030504040204" pitchFamily="50" charset="-128"/>
              <a:ea typeface="Meiryo UI" panose="020B0604030504040204" pitchFamily="50" charset="-128"/>
            </a:endParaRPr>
          </a:p>
        </p:txBody>
      </p:sp>
      <p:graphicFrame>
        <p:nvGraphicFramePr>
          <p:cNvPr id="15" name="表 14">
            <a:extLst>
              <a:ext uri="{FF2B5EF4-FFF2-40B4-BE49-F238E27FC236}">
                <a16:creationId xmlns:a16="http://schemas.microsoft.com/office/drawing/2014/main" id="{BA40CCB9-E2EB-1BB7-77B4-9B1447442898}"/>
              </a:ext>
            </a:extLst>
          </p:cNvPr>
          <p:cNvGraphicFramePr>
            <a:graphicFrameLocks noGrp="1"/>
          </p:cNvGraphicFramePr>
          <p:nvPr>
            <p:extLst>
              <p:ext uri="{D42A27DB-BD31-4B8C-83A1-F6EECF244321}">
                <p14:modId xmlns:p14="http://schemas.microsoft.com/office/powerpoint/2010/main" val="385168910"/>
              </p:ext>
            </p:extLst>
          </p:nvPr>
        </p:nvGraphicFramePr>
        <p:xfrm>
          <a:off x="8549139" y="5580225"/>
          <a:ext cx="1836000" cy="902165"/>
        </p:xfrm>
        <a:graphic>
          <a:graphicData uri="http://schemas.openxmlformats.org/drawingml/2006/table">
            <a:tbl>
              <a:tblPr firstRow="1" bandRow="1">
                <a:tableStyleId>{5C22544A-7EE6-4342-B048-85BDC9FD1C3A}</a:tableStyleId>
              </a:tblPr>
              <a:tblGrid>
                <a:gridCol w="1836000">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自動車重量税</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620225">
                <a:tc>
                  <a:txBody>
                    <a:bodyPr/>
                    <a:lstStyle/>
                    <a:p>
                      <a:r>
                        <a:rPr kumimoji="1" lang="ja-JP" altLang="en-US" sz="1200">
                          <a:solidFill>
                            <a:schemeClr val="tx1"/>
                          </a:solidFill>
                          <a:latin typeface="Meiryo UI" panose="020B0604030504040204" pitchFamily="50" charset="-128"/>
                          <a:ea typeface="Meiryo UI" panose="020B0604030504040204" pitchFamily="50" charset="-128"/>
                        </a:rPr>
                        <a:t>課税客体：車両重量</a:t>
                      </a:r>
                      <a:endParaRPr kumimoji="1" lang="en-US" altLang="ja-JP" sz="1200">
                        <a:solidFill>
                          <a:schemeClr val="tx1"/>
                        </a:solidFill>
                        <a:latin typeface="Meiryo UI" panose="020B0604030504040204" pitchFamily="50" charset="-128"/>
                        <a:ea typeface="Meiryo UI" panose="020B0604030504040204" pitchFamily="50" charset="-128"/>
                      </a:endParaRPr>
                    </a:p>
                    <a:p>
                      <a:r>
                        <a:rPr kumimoji="1" lang="en-US" altLang="ja-JP" sz="1100">
                          <a:solidFill>
                            <a:schemeClr val="tx1"/>
                          </a:solidFill>
                          <a:latin typeface="Meiryo UI" panose="020B0604030504040204" pitchFamily="50" charset="-128"/>
                          <a:ea typeface="Meiryo UI" panose="020B0604030504040204" pitchFamily="50" charset="-128"/>
                        </a:rPr>
                        <a:t>4,100</a:t>
                      </a:r>
                      <a:r>
                        <a:rPr kumimoji="1" lang="ja-JP" altLang="en-US" sz="1100">
                          <a:solidFill>
                            <a:schemeClr val="tx1"/>
                          </a:solidFill>
                          <a:latin typeface="Meiryo UI" panose="020B0604030504040204" pitchFamily="50" charset="-128"/>
                          <a:ea typeface="Meiryo UI" panose="020B0604030504040204" pitchFamily="50" charset="-128"/>
                        </a:rPr>
                        <a:t>円</a:t>
                      </a:r>
                      <a:r>
                        <a:rPr kumimoji="1" lang="en-US" altLang="ja-JP" sz="1100">
                          <a:solidFill>
                            <a:schemeClr val="tx1"/>
                          </a:solidFill>
                          <a:latin typeface="Meiryo UI" panose="020B0604030504040204" pitchFamily="50" charset="-128"/>
                          <a:ea typeface="Meiryo UI" panose="020B0604030504040204" pitchFamily="50" charset="-128"/>
                        </a:rPr>
                        <a:t>/0.5t</a:t>
                      </a:r>
                      <a:r>
                        <a:rPr kumimoji="1" lang="ja-JP" altLang="en-US" sz="1100">
                          <a:solidFill>
                            <a:schemeClr val="tx1"/>
                          </a:solidFill>
                          <a:latin typeface="Meiryo UI" panose="020B0604030504040204" pitchFamily="50" charset="-128"/>
                          <a:ea typeface="Meiryo UI" panose="020B0604030504040204" pitchFamily="50" charset="-128"/>
                        </a:rPr>
                        <a:t>年</a:t>
                      </a:r>
                      <a:endParaRPr kumimoji="1" lang="en-US" altLang="ja-JP" sz="1100">
                        <a:solidFill>
                          <a:schemeClr val="tx1"/>
                        </a:solidFill>
                        <a:latin typeface="Meiryo UI" panose="020B0604030504040204" pitchFamily="50" charset="-128"/>
                        <a:ea typeface="Meiryo UI" panose="020B0604030504040204" pitchFamily="50" charset="-128"/>
                      </a:endParaRPr>
                    </a:p>
                    <a:p>
                      <a:r>
                        <a:rPr kumimoji="1" lang="en-US" altLang="ja-JP" sz="1100" b="1">
                          <a:solidFill>
                            <a:schemeClr val="tx1"/>
                          </a:solidFill>
                          <a:latin typeface="Meiryo UI" panose="020B0604030504040204" pitchFamily="50" charset="-128"/>
                          <a:ea typeface="Meiryo UI" panose="020B0604030504040204" pitchFamily="50" charset="-128"/>
                        </a:rPr>
                        <a:t>※</a:t>
                      </a:r>
                      <a:r>
                        <a:rPr kumimoji="1" lang="ja-JP" altLang="en-US" sz="1100" b="1">
                          <a:solidFill>
                            <a:schemeClr val="tx1"/>
                          </a:solidFill>
                          <a:latin typeface="Meiryo UI" panose="020B0604030504040204" pitchFamily="50" charset="-128"/>
                          <a:ea typeface="Meiryo UI" panose="020B0604030504040204" pitchFamily="50" charset="-128"/>
                        </a:rPr>
                        <a:t>本則税率との比較</a:t>
                      </a:r>
                      <a:r>
                        <a:rPr kumimoji="1" lang="en-US" altLang="ja-JP" sz="1100" b="1">
                          <a:solidFill>
                            <a:schemeClr val="tx1"/>
                          </a:solidFill>
                          <a:latin typeface="Meiryo UI" panose="020B0604030504040204" pitchFamily="50" charset="-128"/>
                          <a:ea typeface="Meiryo UI" panose="020B0604030504040204" pitchFamily="50" charset="-128"/>
                        </a:rPr>
                        <a:t>1.64</a:t>
                      </a:r>
                      <a:r>
                        <a:rPr kumimoji="1" lang="ja-JP" altLang="en-US" sz="1100" b="1">
                          <a:solidFill>
                            <a:schemeClr val="tx1"/>
                          </a:solidFill>
                          <a:latin typeface="Meiryo UI" panose="020B0604030504040204" pitchFamily="50" charset="-128"/>
                          <a:ea typeface="Meiryo UI" panose="020B0604030504040204" pitchFamily="50" charset="-128"/>
                        </a:rPr>
                        <a:t>倍</a:t>
                      </a:r>
                      <a:endParaRPr kumimoji="1" lang="en-US" altLang="ja-JP" sz="1100" b="1">
                        <a:solidFill>
                          <a:schemeClr val="tx1"/>
                        </a:solidFill>
                        <a:latin typeface="Meiryo UI" panose="020B0604030504040204" pitchFamily="50" charset="-128"/>
                        <a:ea typeface="Meiryo UI" panose="020B0604030504040204" pitchFamily="50" charset="-12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16" name="表 15">
            <a:extLst>
              <a:ext uri="{FF2B5EF4-FFF2-40B4-BE49-F238E27FC236}">
                <a16:creationId xmlns:a16="http://schemas.microsoft.com/office/drawing/2014/main" id="{A5E27D67-EBCD-98F7-AFD1-0EC74378372E}"/>
              </a:ext>
            </a:extLst>
          </p:cNvPr>
          <p:cNvGraphicFramePr>
            <a:graphicFrameLocks noGrp="1"/>
          </p:cNvGraphicFramePr>
          <p:nvPr>
            <p:extLst>
              <p:ext uri="{D42A27DB-BD31-4B8C-83A1-F6EECF244321}">
                <p14:modId xmlns:p14="http://schemas.microsoft.com/office/powerpoint/2010/main" val="3185807413"/>
              </p:ext>
            </p:extLst>
          </p:nvPr>
        </p:nvGraphicFramePr>
        <p:xfrm>
          <a:off x="1428597" y="5651809"/>
          <a:ext cx="2052000" cy="868680"/>
        </p:xfrm>
        <a:graphic>
          <a:graphicData uri="http://schemas.openxmlformats.org/drawingml/2006/table">
            <a:tbl>
              <a:tblPr firstRow="1" bandRow="1">
                <a:tableStyleId>{5C22544A-7EE6-4342-B048-85BDC9FD1C3A}</a:tableStyleId>
              </a:tblPr>
              <a:tblGrid>
                <a:gridCol w="2052000">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自動車税　種別割</a:t>
                      </a:r>
                      <a:endParaRPr kumimoji="1" lang="en-US" altLang="ja-JP" sz="140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548640">
                <a:tc>
                  <a:txBody>
                    <a:bodyPr/>
                    <a:lstStyle/>
                    <a:p>
                      <a:r>
                        <a:rPr kumimoji="1" lang="ja-JP" altLang="en-US" sz="1200">
                          <a:solidFill>
                            <a:schemeClr val="tx1"/>
                          </a:solidFill>
                          <a:latin typeface="Meiryo UI" panose="020B0604030504040204" pitchFamily="50" charset="-128"/>
                          <a:ea typeface="Meiryo UI" panose="020B0604030504040204" pitchFamily="50" charset="-128"/>
                        </a:rPr>
                        <a:t>課税客体：排気量・車種</a:t>
                      </a:r>
                      <a:endParaRPr kumimoji="1" lang="en-US" altLang="ja-JP" sz="120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a:solidFill>
                            <a:schemeClr val="tx1"/>
                          </a:solidFill>
                          <a:latin typeface="Meiryo UI" panose="020B0604030504040204" pitchFamily="50" charset="-128"/>
                          <a:ea typeface="Meiryo UI" panose="020B0604030504040204" pitchFamily="50" charset="-128"/>
                        </a:rPr>
                        <a:t>30,500</a:t>
                      </a:r>
                      <a:r>
                        <a:rPr kumimoji="1" lang="ja-JP" altLang="en-US" sz="1100">
                          <a:solidFill>
                            <a:schemeClr val="tx1"/>
                          </a:solidFill>
                          <a:latin typeface="Meiryo UI" panose="020B0604030504040204" pitchFamily="50" charset="-128"/>
                          <a:ea typeface="Meiryo UI" panose="020B0604030504040204" pitchFamily="50" charset="-128"/>
                        </a:rPr>
                        <a:t>円</a:t>
                      </a:r>
                      <a:r>
                        <a:rPr kumimoji="1" lang="en-US" altLang="ja-JP" sz="1100">
                          <a:solidFill>
                            <a:schemeClr val="tx1"/>
                          </a:solidFill>
                          <a:latin typeface="Meiryo UI" panose="020B0604030504040204" pitchFamily="50" charset="-128"/>
                          <a:ea typeface="Meiryo UI" panose="020B0604030504040204" pitchFamily="50" charset="-128"/>
                        </a:rPr>
                        <a:t>/</a:t>
                      </a:r>
                      <a:r>
                        <a:rPr kumimoji="1" lang="ja-JP" altLang="en-US" sz="1100">
                          <a:solidFill>
                            <a:schemeClr val="tx1"/>
                          </a:solidFill>
                          <a:latin typeface="Meiryo UI" panose="020B0604030504040204" pitchFamily="50" charset="-128"/>
                          <a:ea typeface="Meiryo UI" panose="020B0604030504040204" pitchFamily="50" charset="-128"/>
                        </a:rPr>
                        <a:t>年</a:t>
                      </a:r>
                      <a:r>
                        <a:rPr kumimoji="1" lang="ja-JP" altLang="en-US" sz="900">
                          <a:solidFill>
                            <a:schemeClr val="tx1"/>
                          </a:solidFill>
                          <a:latin typeface="Meiryo UI" panose="020B0604030504040204" pitchFamily="50" charset="-128"/>
                          <a:ea typeface="Meiryo UI" panose="020B0604030504040204" pitchFamily="50" charset="-128"/>
                        </a:rPr>
                        <a:t>（</a:t>
                      </a:r>
                      <a:r>
                        <a:rPr kumimoji="1" lang="en-US" altLang="ja-JP" sz="900">
                          <a:solidFill>
                            <a:schemeClr val="tx1"/>
                          </a:solidFill>
                          <a:latin typeface="Meiryo UI" panose="020B0604030504040204" pitchFamily="50" charset="-128"/>
                          <a:ea typeface="Meiryo UI" panose="020B0604030504040204" pitchFamily="50" charset="-128"/>
                        </a:rPr>
                        <a:t>1001</a:t>
                      </a:r>
                      <a:r>
                        <a:rPr kumimoji="1" lang="ja-JP" altLang="en-US" sz="900">
                          <a:solidFill>
                            <a:schemeClr val="tx1"/>
                          </a:solidFill>
                          <a:latin typeface="Meiryo UI" panose="020B0604030504040204" pitchFamily="50" charset="-128"/>
                          <a:ea typeface="Meiryo UI" panose="020B0604030504040204" pitchFamily="50" charset="-128"/>
                        </a:rPr>
                        <a:t>～</a:t>
                      </a:r>
                      <a:r>
                        <a:rPr kumimoji="1" lang="en-US" altLang="ja-JP" sz="900">
                          <a:solidFill>
                            <a:schemeClr val="tx1"/>
                          </a:solidFill>
                          <a:latin typeface="Meiryo UI" panose="020B0604030504040204" pitchFamily="50" charset="-128"/>
                          <a:ea typeface="Meiryo UI" panose="020B0604030504040204" pitchFamily="50" charset="-128"/>
                        </a:rPr>
                        <a:t>1500CC</a:t>
                      </a:r>
                      <a:r>
                        <a:rPr kumimoji="1" lang="ja-JP" altLang="en-US" sz="900">
                          <a:solidFill>
                            <a:schemeClr val="tx1"/>
                          </a:solidFill>
                          <a:latin typeface="Meiryo UI" panose="020B0604030504040204" pitchFamily="50" charset="-128"/>
                          <a:ea typeface="Meiryo UI" panose="020B0604030504040204" pitchFamily="50" charset="-128"/>
                        </a:rPr>
                        <a:t>）</a:t>
                      </a:r>
                      <a:endParaRPr kumimoji="1" lang="en-US" altLang="ja-JP" sz="110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a:solidFill>
                            <a:schemeClr val="tx1"/>
                          </a:solidFill>
                          <a:latin typeface="Meiryo UI" panose="020B0604030504040204" pitchFamily="50" charset="-128"/>
                          <a:ea typeface="Meiryo UI" panose="020B0604030504040204" pitchFamily="50" charset="-128"/>
                        </a:rPr>
                        <a:t>※</a:t>
                      </a:r>
                      <a:r>
                        <a:rPr kumimoji="1" lang="ja-JP" altLang="en-US" sz="1100">
                          <a:solidFill>
                            <a:schemeClr val="tx1"/>
                          </a:solidFill>
                          <a:latin typeface="Meiryo UI" panose="020B0604030504040204" pitchFamily="50" charset="-128"/>
                          <a:ea typeface="Meiryo UI" panose="020B0604030504040204" pitchFamily="50" charset="-128"/>
                        </a:rPr>
                        <a:t>自家用車</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17" name="表 16">
            <a:extLst>
              <a:ext uri="{FF2B5EF4-FFF2-40B4-BE49-F238E27FC236}">
                <a16:creationId xmlns:a16="http://schemas.microsoft.com/office/drawing/2014/main" id="{F2764442-3E2F-C8BC-F05B-8E617145B6C9}"/>
              </a:ext>
            </a:extLst>
          </p:cNvPr>
          <p:cNvGraphicFramePr>
            <a:graphicFrameLocks noGrp="1"/>
          </p:cNvGraphicFramePr>
          <p:nvPr>
            <p:extLst>
              <p:ext uri="{D42A27DB-BD31-4B8C-83A1-F6EECF244321}">
                <p14:modId xmlns:p14="http://schemas.microsoft.com/office/powerpoint/2010/main" val="1401543770"/>
              </p:ext>
            </p:extLst>
          </p:nvPr>
        </p:nvGraphicFramePr>
        <p:xfrm>
          <a:off x="5260431" y="5842053"/>
          <a:ext cx="1584000" cy="914400"/>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自動車税 </a:t>
                      </a:r>
                      <a:endParaRPr kumimoji="1" lang="en-US" altLang="ja-JP" sz="1400">
                        <a:solidFill>
                          <a:schemeClr val="tx1"/>
                        </a:solidFill>
                        <a:latin typeface="Meiryo UI" panose="020B0604030504040204" pitchFamily="50" charset="-128"/>
                        <a:ea typeface="Meiryo UI" panose="020B0604030504040204" pitchFamily="50" charset="-128"/>
                      </a:endParaRPr>
                    </a:p>
                    <a:p>
                      <a:pPr algn="ctr"/>
                      <a:r>
                        <a:rPr kumimoji="1" lang="ja-JP" altLang="en-US" sz="1400">
                          <a:solidFill>
                            <a:schemeClr val="tx1"/>
                          </a:solidFill>
                          <a:latin typeface="Meiryo UI" panose="020B0604030504040204" pitchFamily="50" charset="-128"/>
                          <a:ea typeface="Meiryo UI" panose="020B0604030504040204" pitchFamily="50" charset="-128"/>
                        </a:rPr>
                        <a:t>環境性能割</a:t>
                      </a:r>
                      <a:endParaRPr kumimoji="1" lang="en-US" altLang="ja-JP" sz="140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388620">
                <a:tc>
                  <a:txBody>
                    <a:bodyPr/>
                    <a:lstStyle/>
                    <a:p>
                      <a:r>
                        <a:rPr kumimoji="1" lang="ja-JP" altLang="en-US" sz="1200" b="0">
                          <a:solidFill>
                            <a:schemeClr val="tx1"/>
                          </a:solidFill>
                          <a:latin typeface="Meiryo UI" panose="020B0604030504040204" pitchFamily="50" charset="-128"/>
                          <a:ea typeface="Meiryo UI" panose="020B0604030504040204" pitchFamily="50" charset="-128"/>
                        </a:rPr>
                        <a:t>課税客体：</a:t>
                      </a:r>
                      <a:r>
                        <a:rPr kumimoji="1" lang="ja-JP" altLang="en-US" sz="1200" b="1">
                          <a:solidFill>
                            <a:schemeClr val="tx1"/>
                          </a:solidFill>
                          <a:latin typeface="Meiryo UI" panose="020B0604030504040204" pitchFamily="50" charset="-128"/>
                          <a:ea typeface="Meiryo UI" panose="020B0604030504040204" pitchFamily="50" charset="-128"/>
                        </a:rPr>
                        <a:t>取得価格</a:t>
                      </a:r>
                      <a:endParaRPr kumimoji="1" lang="en-US" altLang="ja-JP" sz="1200" b="1">
                        <a:solidFill>
                          <a:schemeClr val="tx1"/>
                        </a:solidFill>
                        <a:latin typeface="Meiryo UI" panose="020B0604030504040204" pitchFamily="50" charset="-128"/>
                        <a:ea typeface="Meiryo UI" panose="020B0604030504040204" pitchFamily="50" charset="-128"/>
                      </a:endParaRPr>
                    </a:p>
                    <a:p>
                      <a:r>
                        <a:rPr kumimoji="1" lang="ja-JP" altLang="en-US" sz="1100" b="0">
                          <a:solidFill>
                            <a:schemeClr val="tx1"/>
                          </a:solidFill>
                          <a:latin typeface="Meiryo UI" panose="020B0604030504040204" pitchFamily="50" charset="-128"/>
                          <a:ea typeface="Meiryo UI" panose="020B0604030504040204" pitchFamily="50" charset="-128"/>
                        </a:rPr>
                        <a:t>環境負荷に応じて</a:t>
                      </a:r>
                      <a:r>
                        <a:rPr kumimoji="1" lang="en-US" altLang="ja-JP" sz="1100" b="0">
                          <a:solidFill>
                            <a:schemeClr val="tx1"/>
                          </a:solidFill>
                          <a:latin typeface="Meiryo UI" panose="020B0604030504040204" pitchFamily="50" charset="-128"/>
                          <a:ea typeface="Meiryo UI" panose="020B0604030504040204" pitchFamily="50" charset="-128"/>
                        </a:rPr>
                        <a:t>0~3</a:t>
                      </a:r>
                      <a:r>
                        <a:rPr kumimoji="1" lang="ja-JP" altLang="en-US" sz="1100" b="0">
                          <a:solidFill>
                            <a:schemeClr val="tx1"/>
                          </a:solidFill>
                          <a:latin typeface="Meiryo UI" panose="020B0604030504040204" pitchFamily="50" charset="-128"/>
                          <a:ea typeface="Meiryo UI" panose="020B0604030504040204" pitchFamily="50" charset="-128"/>
                        </a:rPr>
                        <a:t>％</a:t>
                      </a:r>
                      <a:endParaRPr kumimoji="1" lang="en-US" altLang="ja-JP" sz="1100" b="0">
                        <a:solidFill>
                          <a:schemeClr val="tx1"/>
                        </a:solidFill>
                        <a:latin typeface="Meiryo UI" panose="020B0604030504040204" pitchFamily="50" charset="-128"/>
                        <a:ea typeface="Meiryo UI" panose="020B0604030504040204" pitchFamily="50" charset="-12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18" name="表 17">
            <a:extLst>
              <a:ext uri="{FF2B5EF4-FFF2-40B4-BE49-F238E27FC236}">
                <a16:creationId xmlns:a16="http://schemas.microsoft.com/office/drawing/2014/main" id="{C10091C6-0A02-9C3F-68AC-EB7211A158B5}"/>
              </a:ext>
            </a:extLst>
          </p:cNvPr>
          <p:cNvGraphicFramePr>
            <a:graphicFrameLocks noGrp="1"/>
          </p:cNvGraphicFramePr>
          <p:nvPr>
            <p:extLst>
              <p:ext uri="{D42A27DB-BD31-4B8C-83A1-F6EECF244321}">
                <p14:modId xmlns:p14="http://schemas.microsoft.com/office/powerpoint/2010/main" val="3648350645"/>
              </p:ext>
            </p:extLst>
          </p:nvPr>
        </p:nvGraphicFramePr>
        <p:xfrm>
          <a:off x="2538290" y="4125276"/>
          <a:ext cx="6838217" cy="837438"/>
        </p:xfrm>
        <a:graphic>
          <a:graphicData uri="http://schemas.openxmlformats.org/drawingml/2006/table">
            <a:tbl>
              <a:tblPr firstRow="1" bandRow="1">
                <a:tableStyleId>{5C22544A-7EE6-4342-B048-85BDC9FD1C3A}</a:tableStyleId>
              </a:tblPr>
              <a:tblGrid>
                <a:gridCol w="6838217">
                  <a:extLst>
                    <a:ext uri="{9D8B030D-6E8A-4147-A177-3AD203B41FA5}">
                      <a16:colId xmlns:a16="http://schemas.microsoft.com/office/drawing/2014/main" val="2411532571"/>
                    </a:ext>
                  </a:extLst>
                </a:gridCol>
              </a:tblGrid>
              <a:tr h="806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a:solidFill>
                            <a:schemeClr val="tx1"/>
                          </a:solidFill>
                          <a:latin typeface="Meiryo UI" panose="020B0604030504040204" pitchFamily="50" charset="-128"/>
                          <a:ea typeface="Meiryo UI" panose="020B0604030504040204" pitchFamily="50" charset="-128"/>
                        </a:rPr>
                        <a:t>2019</a:t>
                      </a:r>
                      <a:r>
                        <a:rPr kumimoji="1" lang="ja-JP" altLang="en-US" sz="1400" b="1">
                          <a:solidFill>
                            <a:schemeClr val="tx1"/>
                          </a:solidFill>
                          <a:latin typeface="Meiryo UI" panose="020B0604030504040204" pitchFamily="50" charset="-128"/>
                          <a:ea typeface="Meiryo UI" panose="020B0604030504040204" pitchFamily="50" charset="-128"/>
                        </a:rPr>
                        <a:t>年</a:t>
                      </a:r>
                      <a:r>
                        <a:rPr kumimoji="1" lang="en-US" altLang="ja-JP" sz="1400" b="1">
                          <a:solidFill>
                            <a:schemeClr val="tx1"/>
                          </a:solidFill>
                          <a:latin typeface="Meiryo UI" panose="020B0604030504040204" pitchFamily="50" charset="-128"/>
                          <a:ea typeface="Meiryo UI" panose="020B0604030504040204" pitchFamily="50" charset="-128"/>
                        </a:rPr>
                        <a:t>10</a:t>
                      </a:r>
                      <a:r>
                        <a:rPr kumimoji="1" lang="ja-JP" altLang="en-US" sz="1400" b="1">
                          <a:solidFill>
                            <a:schemeClr val="tx1"/>
                          </a:solidFill>
                          <a:latin typeface="Meiryo UI" panose="020B0604030504040204" pitchFamily="50" charset="-128"/>
                          <a:ea typeface="Meiryo UI" panose="020B0604030504040204" pitchFamily="50" charset="-128"/>
                        </a:rPr>
                        <a:t>月消費税増税</a:t>
                      </a:r>
                      <a:r>
                        <a:rPr kumimoji="1" lang="ja-JP" altLang="en-US" sz="1200" b="0">
                          <a:solidFill>
                            <a:schemeClr val="tx1"/>
                          </a:solidFill>
                          <a:latin typeface="Meiryo UI" panose="020B0604030504040204" pitchFamily="50" charset="-128"/>
                          <a:ea typeface="Meiryo UI" panose="020B0604030504040204" pitchFamily="50" charset="-128"/>
                        </a:rPr>
                        <a:t>（</a:t>
                      </a:r>
                      <a:r>
                        <a:rPr kumimoji="1" lang="en-US" altLang="ja-JP" sz="1200" b="0">
                          <a:solidFill>
                            <a:schemeClr val="tx1"/>
                          </a:solidFill>
                          <a:latin typeface="Meiryo UI" panose="020B0604030504040204" pitchFamily="50" charset="-128"/>
                          <a:ea typeface="Meiryo UI" panose="020B0604030504040204" pitchFamily="50" charset="-128"/>
                        </a:rPr>
                        <a:t>8</a:t>
                      </a:r>
                      <a:r>
                        <a:rPr kumimoji="1" lang="ja-JP" altLang="en-US" sz="1200" b="0">
                          <a:solidFill>
                            <a:schemeClr val="tx1"/>
                          </a:solidFill>
                          <a:latin typeface="Meiryo UI" panose="020B0604030504040204" pitchFamily="50" charset="-128"/>
                          <a:ea typeface="Meiryo UI" panose="020B0604030504040204" pitchFamily="50" charset="-128"/>
                        </a:rPr>
                        <a:t>％→</a:t>
                      </a:r>
                      <a:r>
                        <a:rPr kumimoji="1" lang="en-US" altLang="ja-JP" sz="1200" b="0">
                          <a:solidFill>
                            <a:schemeClr val="tx1"/>
                          </a:solidFill>
                          <a:latin typeface="Meiryo UI" panose="020B0604030504040204" pitchFamily="50" charset="-128"/>
                          <a:ea typeface="Meiryo UI" panose="020B0604030504040204" pitchFamily="50" charset="-128"/>
                        </a:rPr>
                        <a:t>10</a:t>
                      </a:r>
                      <a:r>
                        <a:rPr kumimoji="1" lang="ja-JP" altLang="en-US" sz="1200" b="0">
                          <a:solidFill>
                            <a:schemeClr val="tx1"/>
                          </a:solidFill>
                          <a:latin typeface="Meiryo UI" panose="020B0604030504040204" pitchFamily="50" charset="-128"/>
                          <a:ea typeface="Meiryo UI" panose="020B0604030504040204" pitchFamily="50" charset="-128"/>
                        </a:rPr>
                        <a:t>％）</a:t>
                      </a:r>
                      <a:endParaRPr kumimoji="1" lang="en-US" altLang="ja-JP" sz="1200" b="0">
                        <a:solidFill>
                          <a:schemeClr val="tx1"/>
                        </a:solidFill>
                        <a:latin typeface="Meiryo UI" panose="020B0604030504040204" pitchFamily="50" charset="-128"/>
                        <a:ea typeface="Meiryo UI" panose="020B0604030504040204" pitchFamily="50" charset="-128"/>
                      </a:endParaRPr>
                    </a:p>
                    <a:p>
                      <a:pPr marL="285750" indent="-285750" algn="l">
                        <a:buFont typeface="Wingdings" panose="05000000000000000000" pitchFamily="2" charset="2"/>
                        <a:buChar char="ü"/>
                      </a:pPr>
                      <a:r>
                        <a:rPr kumimoji="1" lang="ja-JP" altLang="en-US" sz="1200" b="0">
                          <a:solidFill>
                            <a:schemeClr val="tx1"/>
                          </a:solidFill>
                          <a:latin typeface="Meiryo UI" panose="020B0604030504040204" pitchFamily="50" charset="-128"/>
                          <a:ea typeface="Meiryo UI" panose="020B0604030504040204" pitchFamily="50" charset="-128"/>
                        </a:rPr>
                        <a:t>自動車取得税廃止　　　　</a:t>
                      </a:r>
                      <a:endParaRPr kumimoji="1" lang="en-US" altLang="ja-JP" sz="1200" b="0">
                        <a:solidFill>
                          <a:schemeClr val="tx1"/>
                        </a:solidFill>
                        <a:latin typeface="Meiryo UI" panose="020B0604030504040204" pitchFamily="50" charset="-128"/>
                        <a:ea typeface="Meiryo UI" panose="020B0604030504040204" pitchFamily="50" charset="-128"/>
                      </a:endParaRPr>
                    </a:p>
                    <a:p>
                      <a:pPr marL="285750" indent="-285750" algn="just">
                        <a:buFont typeface="Wingdings" panose="05000000000000000000" pitchFamily="2" charset="2"/>
                        <a:buChar char="ü"/>
                      </a:pPr>
                      <a:r>
                        <a:rPr kumimoji="1" lang="ja-JP" altLang="en-US" sz="1200" b="0">
                          <a:solidFill>
                            <a:schemeClr val="tx1"/>
                          </a:solidFill>
                          <a:latin typeface="Meiryo UI" panose="020B0604030504040204" pitchFamily="50" charset="-128"/>
                          <a:ea typeface="Meiryo UI" panose="020B0604030504040204" pitchFamily="50" charset="-128"/>
                        </a:rPr>
                        <a:t>自動車税・軽自動車税が「自動車税・軽自動車税 種別割」と名称変更</a:t>
                      </a:r>
                      <a:endParaRPr kumimoji="1" lang="en-US" altLang="ja-JP" sz="1200" b="0">
                        <a:solidFill>
                          <a:schemeClr val="tx1"/>
                        </a:solidFill>
                        <a:latin typeface="Meiryo UI" panose="020B0604030504040204" pitchFamily="50" charset="-128"/>
                        <a:ea typeface="Meiryo UI" panose="020B0604030504040204" pitchFamily="50" charset="-128"/>
                      </a:endParaRPr>
                    </a:p>
                    <a:p>
                      <a:pPr marL="285750" indent="-285750" algn="just">
                        <a:buFont typeface="Wingdings" panose="05000000000000000000" pitchFamily="2" charset="2"/>
                        <a:buChar char="ü"/>
                      </a:pPr>
                      <a:r>
                        <a:rPr kumimoji="1" lang="ja-JP" altLang="en-US" sz="1200" b="0">
                          <a:solidFill>
                            <a:schemeClr val="tx1"/>
                          </a:solidFill>
                          <a:latin typeface="Meiryo UI" panose="020B0604030504040204" pitchFamily="50" charset="-128"/>
                          <a:ea typeface="Meiryo UI" panose="020B0604030504040204" pitchFamily="50" charset="-128"/>
                        </a:rPr>
                        <a:t>新規登録に限り「自動車税 種別割」の税率引下げ</a:t>
                      </a:r>
                      <a:endParaRPr kumimoji="1" lang="en-US" altLang="ja-JP" sz="1200" b="0">
                        <a:solidFill>
                          <a:schemeClr val="tx1"/>
                        </a:solidFill>
                        <a:latin typeface="Meiryo UI" panose="020B0604030504040204" pitchFamily="50" charset="-128"/>
                        <a:ea typeface="Meiryo UI" panose="020B0604030504040204" pitchFamily="50" charset="-128"/>
                      </a:endParaRPr>
                    </a:p>
                  </a:txBody>
                  <a:tcPr marL="68580" marR="68580" marT="37719" marB="37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bl>
          </a:graphicData>
        </a:graphic>
      </p:graphicFrame>
      <p:graphicFrame>
        <p:nvGraphicFramePr>
          <p:cNvPr id="19" name="表 18">
            <a:extLst>
              <a:ext uri="{FF2B5EF4-FFF2-40B4-BE49-F238E27FC236}">
                <a16:creationId xmlns:a16="http://schemas.microsoft.com/office/drawing/2014/main" id="{F5434B38-7DD3-2B46-B7C6-6BF425429EB8}"/>
              </a:ext>
            </a:extLst>
          </p:cNvPr>
          <p:cNvGraphicFramePr>
            <a:graphicFrameLocks noGrp="1"/>
          </p:cNvGraphicFramePr>
          <p:nvPr>
            <p:extLst>
              <p:ext uri="{D42A27DB-BD31-4B8C-83A1-F6EECF244321}">
                <p14:modId xmlns:p14="http://schemas.microsoft.com/office/powerpoint/2010/main" val="2516204603"/>
              </p:ext>
            </p:extLst>
          </p:nvPr>
        </p:nvGraphicFramePr>
        <p:xfrm>
          <a:off x="6898536" y="5842053"/>
          <a:ext cx="1584000" cy="914400"/>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軽自動車税 </a:t>
                      </a:r>
                      <a:endParaRPr kumimoji="1" lang="en-US" altLang="ja-JP" sz="1400">
                        <a:solidFill>
                          <a:schemeClr val="tx1"/>
                        </a:solidFill>
                        <a:latin typeface="Meiryo UI" panose="020B0604030504040204" pitchFamily="50" charset="-128"/>
                        <a:ea typeface="Meiryo UI" panose="020B0604030504040204" pitchFamily="50" charset="-128"/>
                      </a:endParaRPr>
                    </a:p>
                    <a:p>
                      <a:pPr algn="ctr"/>
                      <a:r>
                        <a:rPr kumimoji="1" lang="ja-JP" altLang="en-US" sz="1400">
                          <a:solidFill>
                            <a:schemeClr val="tx1"/>
                          </a:solidFill>
                          <a:latin typeface="Meiryo UI" panose="020B0604030504040204" pitchFamily="50" charset="-128"/>
                          <a:ea typeface="Meiryo UI" panose="020B0604030504040204" pitchFamily="50" charset="-128"/>
                        </a:rPr>
                        <a:t>環境性能割</a:t>
                      </a:r>
                      <a:endParaRPr kumimoji="1" lang="en-US" altLang="ja-JP" sz="140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388620">
                <a:tc>
                  <a:txBody>
                    <a:bodyPr/>
                    <a:lstStyle/>
                    <a:p>
                      <a:r>
                        <a:rPr kumimoji="1" lang="ja-JP" altLang="en-US" sz="1200" b="0">
                          <a:solidFill>
                            <a:schemeClr val="tx1"/>
                          </a:solidFill>
                          <a:latin typeface="Meiryo UI" panose="020B0604030504040204" pitchFamily="50" charset="-128"/>
                          <a:ea typeface="Meiryo UI" panose="020B0604030504040204" pitchFamily="50" charset="-128"/>
                        </a:rPr>
                        <a:t>課税客体：</a:t>
                      </a:r>
                      <a:r>
                        <a:rPr kumimoji="1" lang="ja-JP" altLang="en-US" sz="1200" b="1">
                          <a:solidFill>
                            <a:schemeClr val="tx1"/>
                          </a:solidFill>
                          <a:latin typeface="Meiryo UI" panose="020B0604030504040204" pitchFamily="50" charset="-128"/>
                          <a:ea typeface="Meiryo UI" panose="020B0604030504040204" pitchFamily="50" charset="-128"/>
                        </a:rPr>
                        <a:t>取得価格</a:t>
                      </a:r>
                      <a:endParaRPr kumimoji="1" lang="en-US" altLang="ja-JP" sz="1200" b="1">
                        <a:solidFill>
                          <a:schemeClr val="tx1"/>
                        </a:solidFill>
                        <a:latin typeface="Meiryo UI" panose="020B0604030504040204" pitchFamily="50" charset="-128"/>
                        <a:ea typeface="Meiryo UI" panose="020B0604030504040204" pitchFamily="50" charset="-128"/>
                      </a:endParaRPr>
                    </a:p>
                    <a:p>
                      <a:r>
                        <a:rPr kumimoji="1" lang="ja-JP" altLang="en-US" sz="1100" b="0">
                          <a:solidFill>
                            <a:schemeClr val="tx1"/>
                          </a:solidFill>
                          <a:latin typeface="Meiryo UI" panose="020B0604030504040204" pitchFamily="50" charset="-128"/>
                          <a:ea typeface="Meiryo UI" panose="020B0604030504040204" pitchFamily="50" charset="-128"/>
                        </a:rPr>
                        <a:t>環境負荷に応じて</a:t>
                      </a:r>
                      <a:r>
                        <a:rPr kumimoji="1" lang="en-US" altLang="ja-JP" sz="1100" b="0">
                          <a:solidFill>
                            <a:schemeClr val="tx1"/>
                          </a:solidFill>
                          <a:latin typeface="Meiryo UI" panose="020B0604030504040204" pitchFamily="50" charset="-128"/>
                          <a:ea typeface="Meiryo UI" panose="020B0604030504040204" pitchFamily="50" charset="-128"/>
                        </a:rPr>
                        <a:t>0~3</a:t>
                      </a:r>
                      <a:r>
                        <a:rPr kumimoji="1" lang="ja-JP" altLang="en-US" sz="1100" b="0">
                          <a:solidFill>
                            <a:schemeClr val="tx1"/>
                          </a:solidFill>
                          <a:latin typeface="Meiryo UI" panose="020B0604030504040204" pitchFamily="50" charset="-128"/>
                          <a:ea typeface="Meiryo UI" panose="020B0604030504040204" pitchFamily="50" charset="-128"/>
                        </a:rPr>
                        <a:t>％</a:t>
                      </a:r>
                      <a:endParaRPr kumimoji="1" lang="en-US" altLang="ja-JP" sz="1100" b="0">
                        <a:solidFill>
                          <a:schemeClr val="tx1"/>
                        </a:solidFill>
                        <a:latin typeface="Meiryo UI" panose="020B0604030504040204" pitchFamily="50" charset="-128"/>
                        <a:ea typeface="Meiryo UI" panose="020B0604030504040204" pitchFamily="50" charset="-12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20" name="表 19">
            <a:extLst>
              <a:ext uri="{FF2B5EF4-FFF2-40B4-BE49-F238E27FC236}">
                <a16:creationId xmlns:a16="http://schemas.microsoft.com/office/drawing/2014/main" id="{7B56CFAB-7913-AB2D-EE6A-B06B3BB3BAF1}"/>
              </a:ext>
            </a:extLst>
          </p:cNvPr>
          <p:cNvGraphicFramePr>
            <a:graphicFrameLocks noGrp="1"/>
          </p:cNvGraphicFramePr>
          <p:nvPr>
            <p:extLst>
              <p:ext uri="{D42A27DB-BD31-4B8C-83A1-F6EECF244321}">
                <p14:modId xmlns:p14="http://schemas.microsoft.com/office/powerpoint/2010/main" val="2423123363"/>
              </p:ext>
            </p:extLst>
          </p:nvPr>
        </p:nvGraphicFramePr>
        <p:xfrm>
          <a:off x="3532683" y="5651809"/>
          <a:ext cx="1677084" cy="868680"/>
        </p:xfrm>
        <a:graphic>
          <a:graphicData uri="http://schemas.openxmlformats.org/drawingml/2006/table">
            <a:tbl>
              <a:tblPr firstRow="1" bandRow="1">
                <a:tableStyleId>{5C22544A-7EE6-4342-B048-85BDC9FD1C3A}</a:tableStyleId>
              </a:tblPr>
              <a:tblGrid>
                <a:gridCol w="1677084">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軽自動車税　種別割</a:t>
                      </a:r>
                      <a:endParaRPr kumimoji="1" lang="en-US" altLang="ja-JP" sz="140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548640">
                <a:tc>
                  <a:txBody>
                    <a:bodyPr/>
                    <a:lstStyle/>
                    <a:p>
                      <a:r>
                        <a:rPr kumimoji="1" lang="ja-JP" altLang="en-US" sz="1200">
                          <a:solidFill>
                            <a:schemeClr val="tx1"/>
                          </a:solidFill>
                          <a:latin typeface="Meiryo UI" panose="020B0604030504040204" pitchFamily="50" charset="-128"/>
                          <a:ea typeface="Meiryo UI" panose="020B0604030504040204" pitchFamily="50" charset="-128"/>
                        </a:rPr>
                        <a:t>課税客体：車種</a:t>
                      </a:r>
                      <a:endParaRPr kumimoji="1" lang="en-US" altLang="ja-JP" sz="1200">
                        <a:solidFill>
                          <a:schemeClr val="tx1"/>
                        </a:solidFill>
                        <a:latin typeface="Meiryo UI" panose="020B0604030504040204" pitchFamily="50" charset="-128"/>
                        <a:ea typeface="Meiryo UI" panose="020B0604030504040204" pitchFamily="50" charset="-128"/>
                      </a:endParaRPr>
                    </a:p>
                    <a:p>
                      <a:r>
                        <a:rPr kumimoji="1" lang="en-US" altLang="ja-JP" sz="1100">
                          <a:solidFill>
                            <a:schemeClr val="tx1"/>
                          </a:solidFill>
                          <a:latin typeface="Meiryo UI" panose="020B0604030504040204" pitchFamily="50" charset="-128"/>
                          <a:ea typeface="Meiryo UI" panose="020B0604030504040204" pitchFamily="50" charset="-128"/>
                        </a:rPr>
                        <a:t>10,800</a:t>
                      </a:r>
                      <a:r>
                        <a:rPr kumimoji="1" lang="ja-JP" altLang="en-US" sz="1100">
                          <a:solidFill>
                            <a:schemeClr val="tx1"/>
                          </a:solidFill>
                          <a:latin typeface="Meiryo UI" panose="020B0604030504040204" pitchFamily="50" charset="-128"/>
                          <a:ea typeface="Meiryo UI" panose="020B0604030504040204" pitchFamily="50" charset="-128"/>
                        </a:rPr>
                        <a:t>円</a:t>
                      </a:r>
                      <a:r>
                        <a:rPr kumimoji="1" lang="en-US" altLang="ja-JP" sz="1100">
                          <a:solidFill>
                            <a:schemeClr val="tx1"/>
                          </a:solidFill>
                          <a:latin typeface="Meiryo UI" panose="020B0604030504040204" pitchFamily="50" charset="-128"/>
                          <a:ea typeface="Meiryo UI" panose="020B0604030504040204" pitchFamily="50" charset="-128"/>
                        </a:rPr>
                        <a:t>/</a:t>
                      </a:r>
                      <a:r>
                        <a:rPr kumimoji="1" lang="ja-JP" altLang="en-US" sz="1100">
                          <a:solidFill>
                            <a:schemeClr val="tx1"/>
                          </a:solidFill>
                          <a:latin typeface="Meiryo UI" panose="020B0604030504040204" pitchFamily="50" charset="-128"/>
                          <a:ea typeface="Meiryo UI" panose="020B0604030504040204" pitchFamily="50" charset="-128"/>
                        </a:rPr>
                        <a:t>年</a:t>
                      </a:r>
                      <a:endParaRPr kumimoji="1" lang="en-US" altLang="ja-JP" sz="1100">
                        <a:solidFill>
                          <a:schemeClr val="tx1"/>
                        </a:solidFill>
                        <a:latin typeface="Meiryo UI" panose="020B0604030504040204" pitchFamily="50" charset="-128"/>
                        <a:ea typeface="Meiryo UI" panose="020B0604030504040204" pitchFamily="50" charset="-128"/>
                      </a:endParaRPr>
                    </a:p>
                    <a:p>
                      <a:r>
                        <a:rPr kumimoji="1" lang="en-US" altLang="ja-JP" sz="1100">
                          <a:solidFill>
                            <a:schemeClr val="tx1"/>
                          </a:solidFill>
                          <a:latin typeface="Meiryo UI" panose="020B0604030504040204" pitchFamily="50" charset="-128"/>
                          <a:ea typeface="Meiryo UI" panose="020B0604030504040204" pitchFamily="50" charset="-128"/>
                        </a:rPr>
                        <a:t>※</a:t>
                      </a:r>
                      <a:r>
                        <a:rPr kumimoji="1" lang="ja-JP" altLang="en-US" sz="1100">
                          <a:solidFill>
                            <a:schemeClr val="tx1"/>
                          </a:solidFill>
                          <a:latin typeface="Meiryo UI" panose="020B0604030504040204" pitchFamily="50" charset="-128"/>
                          <a:ea typeface="Meiryo UI" panose="020B0604030504040204" pitchFamily="50" charset="-128"/>
                        </a:rPr>
                        <a:t>自家用車</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21" name="表 20">
            <a:extLst>
              <a:ext uri="{FF2B5EF4-FFF2-40B4-BE49-F238E27FC236}">
                <a16:creationId xmlns:a16="http://schemas.microsoft.com/office/drawing/2014/main" id="{CCAC2B42-567B-C328-1DBD-473A43DD0518}"/>
              </a:ext>
            </a:extLst>
          </p:cNvPr>
          <p:cNvGraphicFramePr>
            <a:graphicFrameLocks noGrp="1"/>
          </p:cNvGraphicFramePr>
          <p:nvPr>
            <p:extLst>
              <p:ext uri="{D42A27DB-BD31-4B8C-83A1-F6EECF244321}">
                <p14:modId xmlns:p14="http://schemas.microsoft.com/office/powerpoint/2010/main" val="470121632"/>
              </p:ext>
            </p:extLst>
          </p:nvPr>
        </p:nvGraphicFramePr>
        <p:xfrm>
          <a:off x="4443015" y="4312615"/>
          <a:ext cx="3571875" cy="258318"/>
        </p:xfrm>
        <a:graphic>
          <a:graphicData uri="http://schemas.openxmlformats.org/drawingml/2006/table">
            <a:tbl>
              <a:tblPr firstRow="1" bandRow="1">
                <a:tableStyleId>{5C22544A-7EE6-4342-B048-85BDC9FD1C3A}</a:tableStyleId>
              </a:tblPr>
              <a:tblGrid>
                <a:gridCol w="3571875">
                  <a:extLst>
                    <a:ext uri="{9D8B030D-6E8A-4147-A177-3AD203B41FA5}">
                      <a16:colId xmlns:a16="http://schemas.microsoft.com/office/drawing/2014/main" val="2411532571"/>
                    </a:ext>
                  </a:extLst>
                </a:gridCol>
              </a:tblGrid>
              <a:tr h="258318">
                <a:tc>
                  <a:txBody>
                    <a:bodyPr/>
                    <a:lstStyle/>
                    <a:p>
                      <a:pPr marL="285750" indent="-285750" algn="l">
                        <a:buFont typeface="Wingdings" panose="05000000000000000000" pitchFamily="2" charset="2"/>
                        <a:buChar char="ü"/>
                      </a:pPr>
                      <a:r>
                        <a:rPr kumimoji="1" lang="ja-JP" altLang="en-US" sz="1200" b="0">
                          <a:solidFill>
                            <a:schemeClr val="tx1"/>
                          </a:solidFill>
                          <a:latin typeface="Meiryo UI" panose="020B0604030504040204" pitchFamily="50" charset="-128"/>
                          <a:ea typeface="Meiryo UI" panose="020B0604030504040204" pitchFamily="50" charset="-128"/>
                        </a:rPr>
                        <a:t>自動車税・軽自動車税 環境性能割が創設</a:t>
                      </a:r>
                      <a:endParaRPr kumimoji="1" lang="en-US" altLang="ja-JP" sz="1200" b="0">
                        <a:solidFill>
                          <a:schemeClr val="tx1"/>
                        </a:solidFill>
                        <a:latin typeface="Meiryo UI" panose="020B0604030504040204" pitchFamily="50" charset="-128"/>
                        <a:ea typeface="Meiryo UI" panose="020B0604030504040204" pitchFamily="50" charset="-128"/>
                      </a:endParaRPr>
                    </a:p>
                  </a:txBody>
                  <a:tcPr marL="68580" marR="6858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0197991"/>
                  </a:ext>
                </a:extLst>
              </a:tr>
            </a:tbl>
          </a:graphicData>
        </a:graphic>
      </p:graphicFrame>
      <p:graphicFrame>
        <p:nvGraphicFramePr>
          <p:cNvPr id="23" name="表 22">
            <a:extLst>
              <a:ext uri="{FF2B5EF4-FFF2-40B4-BE49-F238E27FC236}">
                <a16:creationId xmlns:a16="http://schemas.microsoft.com/office/drawing/2014/main" id="{6A220246-CCAD-FC49-5936-76B73F01BB0F}"/>
              </a:ext>
            </a:extLst>
          </p:cNvPr>
          <p:cNvGraphicFramePr>
            <a:graphicFrameLocks noGrp="1"/>
          </p:cNvGraphicFramePr>
          <p:nvPr>
            <p:extLst>
              <p:ext uri="{D42A27DB-BD31-4B8C-83A1-F6EECF244321}">
                <p14:modId xmlns:p14="http://schemas.microsoft.com/office/powerpoint/2010/main" val="851043838"/>
              </p:ext>
            </p:extLst>
          </p:nvPr>
        </p:nvGraphicFramePr>
        <p:xfrm>
          <a:off x="5748949" y="5145440"/>
          <a:ext cx="2265940" cy="502158"/>
        </p:xfrm>
        <a:graphic>
          <a:graphicData uri="http://schemas.openxmlformats.org/drawingml/2006/table">
            <a:tbl>
              <a:tblPr firstRow="1" bandRow="1">
                <a:tableStyleId>{5C22544A-7EE6-4342-B048-85BDC9FD1C3A}</a:tableStyleId>
              </a:tblPr>
              <a:tblGrid>
                <a:gridCol w="2265940">
                  <a:extLst>
                    <a:ext uri="{9D8B030D-6E8A-4147-A177-3AD203B41FA5}">
                      <a16:colId xmlns:a16="http://schemas.microsoft.com/office/drawing/2014/main" val="2411532571"/>
                    </a:ext>
                  </a:extLst>
                </a:gridCol>
              </a:tblGrid>
              <a:tr h="486000">
                <a:tc>
                  <a:txBody>
                    <a:bodyPr/>
                    <a:lstStyle/>
                    <a:p>
                      <a:pPr marL="0" indent="0" algn="l">
                        <a:buFont typeface="Wingdings" panose="05000000000000000000" pitchFamily="2" charset="2"/>
                        <a:buNone/>
                      </a:pPr>
                      <a:r>
                        <a:rPr kumimoji="1" lang="en-US" altLang="ja-JP" sz="1400" b="1">
                          <a:solidFill>
                            <a:srgbClr val="FF0000"/>
                          </a:solidFill>
                          <a:latin typeface="Meiryo UI" panose="020B0604030504040204" pitchFamily="50" charset="-128"/>
                          <a:ea typeface="Meiryo UI" panose="020B0604030504040204" pitchFamily="50" charset="-128"/>
                        </a:rPr>
                        <a:t>2019</a:t>
                      </a:r>
                      <a:r>
                        <a:rPr kumimoji="1" lang="ja-JP" altLang="en-US" sz="1400" b="1">
                          <a:solidFill>
                            <a:srgbClr val="FF0000"/>
                          </a:solidFill>
                          <a:latin typeface="Meiryo UI" panose="020B0604030504040204" pitchFamily="50" charset="-128"/>
                          <a:ea typeface="Meiryo UI" panose="020B0604030504040204" pitchFamily="50" charset="-128"/>
                        </a:rPr>
                        <a:t>年 環境性能割創設</a:t>
                      </a:r>
                      <a:endParaRPr kumimoji="1" lang="en-US" altLang="ja-JP" sz="1400" b="1">
                        <a:solidFill>
                          <a:srgbClr val="FF0000"/>
                        </a:solidFill>
                        <a:latin typeface="Meiryo UI" panose="020B0604030504040204" pitchFamily="50" charset="-128"/>
                        <a:ea typeface="Meiryo UI" panose="020B0604030504040204" pitchFamily="50" charset="-128"/>
                      </a:endParaRPr>
                    </a:p>
                    <a:p>
                      <a:pPr marL="0" indent="0" algn="l">
                        <a:buFont typeface="Wingdings" panose="05000000000000000000" pitchFamily="2" charset="2"/>
                        <a:buNone/>
                      </a:pPr>
                      <a:r>
                        <a:rPr kumimoji="1" lang="ja-JP" altLang="en-US" sz="1400" b="0">
                          <a:solidFill>
                            <a:srgbClr val="FF0000"/>
                          </a:solidFill>
                          <a:highlight>
                            <a:srgbClr val="FFFF00"/>
                          </a:highlight>
                          <a:latin typeface="Meiryo UI" panose="020B0604030504040204" pitchFamily="50" charset="-128"/>
                          <a:ea typeface="Meiryo UI" panose="020B0604030504040204" pitchFamily="50" charset="-128"/>
                        </a:rPr>
                        <a:t>自動車取得税からの置換</a:t>
                      </a:r>
                      <a:endParaRPr kumimoji="1" lang="en-US" altLang="ja-JP" sz="1400" b="0">
                        <a:solidFill>
                          <a:srgbClr val="FF0000"/>
                        </a:solidFill>
                        <a:highlight>
                          <a:srgbClr val="FFFF00"/>
                        </a:highlight>
                        <a:latin typeface="Meiryo UI" panose="020B0604030504040204" pitchFamily="50" charset="-128"/>
                        <a:ea typeface="Meiryo UI" panose="020B0604030504040204" pitchFamily="50" charset="-128"/>
                      </a:endParaRPr>
                    </a:p>
                  </a:txBody>
                  <a:tcPr marL="68580" marR="68580" marT="37719" marB="37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bl>
          </a:graphicData>
        </a:graphic>
      </p:graphicFrame>
      <p:sp>
        <p:nvSpPr>
          <p:cNvPr id="22" name="スライド番号プレースホルダー 3">
            <a:extLst>
              <a:ext uri="{FF2B5EF4-FFF2-40B4-BE49-F238E27FC236}">
                <a16:creationId xmlns:a16="http://schemas.microsoft.com/office/drawing/2014/main" id="{59D13AFF-D36B-1B93-9153-DFCFE8DBF316}"/>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17</a:t>
            </a:fld>
            <a:endParaRPr lang="ja-JP" altLang="en-US" dirty="0"/>
          </a:p>
        </p:txBody>
      </p:sp>
    </p:spTree>
    <p:extLst>
      <p:ext uri="{BB962C8B-B14F-4D97-AF65-F5344CB8AC3E}">
        <p14:creationId xmlns:p14="http://schemas.microsoft.com/office/powerpoint/2010/main" val="1151193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二等辺三角形 3">
            <a:extLst>
              <a:ext uri="{FF2B5EF4-FFF2-40B4-BE49-F238E27FC236}">
                <a16:creationId xmlns:a16="http://schemas.microsoft.com/office/drawing/2014/main" id="{00CD57D3-8DAD-0998-F7B1-A6DDBCB3AECE}"/>
              </a:ext>
            </a:extLst>
          </p:cNvPr>
          <p:cNvSpPr>
            <a:spLocks/>
          </p:cNvSpPr>
          <p:nvPr/>
        </p:nvSpPr>
        <p:spPr>
          <a:xfrm flipV="1">
            <a:off x="692150" y="965536"/>
            <a:ext cx="10807699" cy="5618968"/>
          </a:xfrm>
          <a:prstGeom prst="triangl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 name="テキスト ボックス 10">
            <a:extLst>
              <a:ext uri="{FF2B5EF4-FFF2-40B4-BE49-F238E27FC236}">
                <a16:creationId xmlns:a16="http://schemas.microsoft.com/office/drawing/2014/main" id="{1DE50DF2-7AE7-1DFB-DE2A-F09C39FE00C0}"/>
              </a:ext>
            </a:extLst>
          </p:cNvPr>
          <p:cNvSpPr txBox="1">
            <a:spLocks noChangeArrowheads="1"/>
          </p:cNvSpPr>
          <p:nvPr/>
        </p:nvSpPr>
        <p:spPr bwMode="auto">
          <a:xfrm>
            <a:off x="1845541" y="1038280"/>
            <a:ext cx="8500917" cy="95410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en-US" altLang="ja-JP" sz="2800" b="1">
                <a:solidFill>
                  <a:srgbClr val="3B372A"/>
                </a:solidFill>
                <a:latin typeface="Meiryo UI" panose="020B0604030504040204" pitchFamily="50" charset="-128"/>
                <a:ea typeface="Meiryo UI" panose="020B0604030504040204" pitchFamily="50" charset="-128"/>
              </a:rPr>
              <a:t>【STEP1】</a:t>
            </a:r>
          </a:p>
          <a:p>
            <a:pPr lvl="0" algn="ctr" eaLnBrk="0" fontAlgn="base" hangingPunct="0">
              <a:spcBef>
                <a:spcPct val="0"/>
              </a:spcBef>
              <a:spcAft>
                <a:spcPct val="0"/>
              </a:spcAft>
              <a:buNone/>
              <a:defRPr/>
            </a:pPr>
            <a:r>
              <a:rPr kumimoji="0" lang="ja-JP" altLang="en-US" sz="2800" b="1">
                <a:solidFill>
                  <a:srgbClr val="3B372A"/>
                </a:solidFill>
                <a:latin typeface="Meiryo UI" panose="020B0604030504040204" pitchFamily="50" charset="-128"/>
                <a:ea typeface="Meiryo UI" panose="020B0604030504040204" pitchFamily="50" charset="-128"/>
              </a:rPr>
              <a:t>自動車関係諸税の簡素化・ユーザー負担軽減</a:t>
            </a:r>
            <a:endParaRPr kumimoji="0" lang="en-US" altLang="ja-JP" sz="2800" b="1">
              <a:solidFill>
                <a:srgbClr val="3B372A"/>
              </a:solidFill>
              <a:latin typeface="Meiryo UI" panose="020B0604030504040204" pitchFamily="50" charset="-128"/>
              <a:ea typeface="Meiryo UI" panose="020B0604030504040204" pitchFamily="50" charset="-128"/>
            </a:endParaRPr>
          </a:p>
        </p:txBody>
      </p:sp>
      <p:sp>
        <p:nvSpPr>
          <p:cNvPr id="6" name="テキスト ボックス 10">
            <a:extLst>
              <a:ext uri="{FF2B5EF4-FFF2-40B4-BE49-F238E27FC236}">
                <a16:creationId xmlns:a16="http://schemas.microsoft.com/office/drawing/2014/main" id="{714FFBE0-6A5E-6510-69D4-315E7129DD66}"/>
              </a:ext>
            </a:extLst>
          </p:cNvPr>
          <p:cNvSpPr txBox="1">
            <a:spLocks noChangeArrowheads="1"/>
          </p:cNvSpPr>
          <p:nvPr/>
        </p:nvSpPr>
        <p:spPr bwMode="auto">
          <a:xfrm>
            <a:off x="1563394" y="1109555"/>
            <a:ext cx="4271818" cy="369332"/>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eaLnBrk="0" fontAlgn="base" hangingPunct="0">
              <a:spcBef>
                <a:spcPct val="0"/>
              </a:spcBef>
              <a:spcAft>
                <a:spcPct val="0"/>
              </a:spcAft>
              <a:buNone/>
              <a:defRPr/>
            </a:pPr>
            <a:r>
              <a:rPr kumimoji="0" lang="ja-JP" altLang="en-US" sz="1800" b="1">
                <a:solidFill>
                  <a:schemeClr val="bg1"/>
                </a:solidFill>
                <a:latin typeface="Meiryo UI" panose="020B0604030504040204" pitchFamily="50" charset="-128"/>
                <a:ea typeface="Meiryo UI" panose="020B0604030504040204" pitchFamily="50" charset="-128"/>
              </a:rPr>
              <a:t>自動車総連一丁目一番地政策</a:t>
            </a:r>
            <a:endParaRPr kumimoji="0" lang="en-US" altLang="ja-JP" sz="1800" b="1">
              <a:solidFill>
                <a:schemeClr val="bg1"/>
              </a:solidFill>
              <a:latin typeface="Meiryo UI" panose="020B0604030504040204" pitchFamily="50" charset="-128"/>
              <a:ea typeface="Meiryo UI" panose="020B0604030504040204" pitchFamily="50" charset="-128"/>
            </a:endParaRPr>
          </a:p>
        </p:txBody>
      </p:sp>
      <p:sp>
        <p:nvSpPr>
          <p:cNvPr id="7" name="テキスト ボックス 10">
            <a:extLst>
              <a:ext uri="{FF2B5EF4-FFF2-40B4-BE49-F238E27FC236}">
                <a16:creationId xmlns:a16="http://schemas.microsoft.com/office/drawing/2014/main" id="{BE008F6E-841E-7BF9-1874-94E51F23E95D}"/>
              </a:ext>
            </a:extLst>
          </p:cNvPr>
          <p:cNvSpPr txBox="1">
            <a:spLocks noChangeArrowheads="1"/>
          </p:cNvSpPr>
          <p:nvPr/>
        </p:nvSpPr>
        <p:spPr bwMode="auto">
          <a:xfrm>
            <a:off x="3160253" y="2060829"/>
            <a:ext cx="5871494" cy="646331"/>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ja-JP" altLang="en-US" sz="3600" b="1">
                <a:solidFill>
                  <a:schemeClr val="bg1"/>
                </a:solidFill>
                <a:latin typeface="Meiryo UI" panose="020B0604030504040204" pitchFamily="50" charset="-128"/>
                <a:ea typeface="Meiryo UI" panose="020B0604030504040204" pitchFamily="50" charset="-128"/>
              </a:rPr>
              <a:t>大前提　総額</a:t>
            </a:r>
            <a:r>
              <a:rPr kumimoji="0" lang="en-US" altLang="ja-JP" sz="3600" b="1">
                <a:solidFill>
                  <a:schemeClr val="bg1"/>
                </a:solidFill>
                <a:latin typeface="Meiryo UI" panose="020B0604030504040204" pitchFamily="50" charset="-128"/>
                <a:ea typeface="Meiryo UI" panose="020B0604030504040204" pitchFamily="50" charset="-128"/>
              </a:rPr>
              <a:t>3.2</a:t>
            </a:r>
            <a:r>
              <a:rPr kumimoji="0" lang="ja-JP" altLang="en-US" sz="3600" b="1">
                <a:solidFill>
                  <a:schemeClr val="bg1"/>
                </a:solidFill>
                <a:latin typeface="Meiryo UI" panose="020B0604030504040204" pitchFamily="50" charset="-128"/>
                <a:ea typeface="Meiryo UI" panose="020B0604030504040204" pitchFamily="50" charset="-128"/>
              </a:rPr>
              <a:t>兆円減税</a:t>
            </a:r>
            <a:endParaRPr kumimoji="0" lang="en-US" altLang="ja-JP" sz="3600" b="1">
              <a:solidFill>
                <a:schemeClr val="bg1"/>
              </a:solidFill>
              <a:latin typeface="Meiryo UI" panose="020B0604030504040204" pitchFamily="50" charset="-128"/>
              <a:ea typeface="Meiryo UI" panose="020B0604030504040204" pitchFamily="50" charset="-128"/>
            </a:endParaRPr>
          </a:p>
        </p:txBody>
      </p:sp>
      <p:sp>
        <p:nvSpPr>
          <p:cNvPr id="8" name="二等辺三角形 7">
            <a:extLst>
              <a:ext uri="{FF2B5EF4-FFF2-40B4-BE49-F238E27FC236}">
                <a16:creationId xmlns:a16="http://schemas.microsoft.com/office/drawing/2014/main" id="{C81F898C-38DA-C72B-35DE-03B874499A72}"/>
              </a:ext>
            </a:extLst>
          </p:cNvPr>
          <p:cNvSpPr>
            <a:spLocks noChangeAspect="1"/>
          </p:cNvSpPr>
          <p:nvPr/>
        </p:nvSpPr>
        <p:spPr>
          <a:xfrm flipV="1">
            <a:off x="2834616" y="3124040"/>
            <a:ext cx="6622291" cy="3424224"/>
          </a:xfrm>
          <a:prstGeom prst="triangle">
            <a:avLst>
              <a:gd name="adj" fmla="val 49788"/>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9" name="二等辺三角形 8">
            <a:extLst>
              <a:ext uri="{FF2B5EF4-FFF2-40B4-BE49-F238E27FC236}">
                <a16:creationId xmlns:a16="http://schemas.microsoft.com/office/drawing/2014/main" id="{DBFAE67C-DEE9-845E-9DC0-AC1591A19425}"/>
              </a:ext>
            </a:extLst>
          </p:cNvPr>
          <p:cNvSpPr>
            <a:spLocks noChangeAspect="1"/>
          </p:cNvSpPr>
          <p:nvPr/>
        </p:nvSpPr>
        <p:spPr>
          <a:xfrm flipV="1">
            <a:off x="3031192" y="3647229"/>
            <a:ext cx="6229139" cy="2939481"/>
          </a:xfrm>
          <a:prstGeom prst="triangle">
            <a:avLst/>
          </a:prstGeom>
          <a:solidFill>
            <a:schemeClr val="accent1">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0" name="テキスト ボックス 9">
            <a:extLst>
              <a:ext uri="{FF2B5EF4-FFF2-40B4-BE49-F238E27FC236}">
                <a16:creationId xmlns:a16="http://schemas.microsoft.com/office/drawing/2014/main" id="{555420D7-FB1A-E596-9F49-E47416C08DBC}"/>
              </a:ext>
            </a:extLst>
          </p:cNvPr>
          <p:cNvSpPr txBox="1">
            <a:spLocks noChangeArrowheads="1"/>
          </p:cNvSpPr>
          <p:nvPr/>
        </p:nvSpPr>
        <p:spPr bwMode="auto">
          <a:xfrm>
            <a:off x="2583543" y="3836026"/>
            <a:ext cx="7097486" cy="95410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en-US" altLang="ja-JP" sz="2400" b="1">
                <a:highlight>
                  <a:srgbClr val="FFFF00"/>
                </a:highlight>
                <a:latin typeface="Meiryo UI" panose="020B0604030504040204" pitchFamily="50" charset="-128"/>
                <a:ea typeface="Meiryo UI" panose="020B0604030504040204" pitchFamily="50" charset="-128"/>
              </a:rPr>
              <a:t>【STEP</a:t>
            </a:r>
            <a:r>
              <a:rPr kumimoji="0" lang="ja-JP" altLang="en-US" sz="2400" b="1">
                <a:highlight>
                  <a:srgbClr val="FFFF00"/>
                </a:highlight>
                <a:latin typeface="Meiryo UI" panose="020B0604030504040204" pitchFamily="50" charset="-128"/>
                <a:ea typeface="Meiryo UI" panose="020B0604030504040204" pitchFamily="50" charset="-128"/>
              </a:rPr>
              <a:t>２</a:t>
            </a:r>
            <a:r>
              <a:rPr kumimoji="0" lang="en-US" altLang="ja-JP" sz="2400" b="1">
                <a:highlight>
                  <a:srgbClr val="FFFF00"/>
                </a:highlight>
                <a:latin typeface="Meiryo UI" panose="020B0604030504040204" pitchFamily="50" charset="-128"/>
                <a:ea typeface="Meiryo UI" panose="020B0604030504040204" pitchFamily="50" charset="-128"/>
              </a:rPr>
              <a:t>】</a:t>
            </a:r>
          </a:p>
          <a:p>
            <a:pPr lvl="0" algn="ctr" eaLnBrk="0" fontAlgn="base" hangingPunct="0">
              <a:spcBef>
                <a:spcPct val="0"/>
              </a:spcBef>
              <a:spcAft>
                <a:spcPct val="0"/>
              </a:spcAft>
              <a:buNone/>
              <a:defRPr/>
            </a:pPr>
            <a:r>
              <a:rPr kumimoji="0" lang="ja-JP" altLang="en-US" b="1">
                <a:solidFill>
                  <a:srgbClr val="FF0000"/>
                </a:solidFill>
                <a:highlight>
                  <a:srgbClr val="FFFF00"/>
                </a:highlight>
                <a:latin typeface="Meiryo UI" panose="020B0604030504040204" pitchFamily="50" charset="-128"/>
                <a:ea typeface="Meiryo UI" panose="020B0604030504040204" pitchFamily="50" charset="-128"/>
              </a:rPr>
              <a:t>地方税収に影響を与えない税制の確立</a:t>
            </a:r>
            <a:endParaRPr kumimoji="0" lang="en-US" altLang="ja-JP" b="1">
              <a:solidFill>
                <a:srgbClr val="FF0000"/>
              </a:solidFill>
              <a:highlight>
                <a:srgbClr val="FFFF00"/>
              </a:highlight>
              <a:latin typeface="Meiryo UI" panose="020B0604030504040204" pitchFamily="50" charset="-128"/>
              <a:ea typeface="Meiryo UI" panose="020B0604030504040204" pitchFamily="50" charset="-128"/>
            </a:endParaRPr>
          </a:p>
        </p:txBody>
      </p:sp>
      <p:sp>
        <p:nvSpPr>
          <p:cNvPr id="11" name="二等辺三角形 10">
            <a:extLst>
              <a:ext uri="{FF2B5EF4-FFF2-40B4-BE49-F238E27FC236}">
                <a16:creationId xmlns:a16="http://schemas.microsoft.com/office/drawing/2014/main" id="{97BCE531-7DE5-FA90-8C1A-0F9970965D46}"/>
              </a:ext>
            </a:extLst>
          </p:cNvPr>
          <p:cNvSpPr>
            <a:spLocks noChangeAspect="1"/>
          </p:cNvSpPr>
          <p:nvPr/>
        </p:nvSpPr>
        <p:spPr>
          <a:xfrm flipV="1">
            <a:off x="4244801" y="4866265"/>
            <a:ext cx="3801918" cy="1784435"/>
          </a:xfrm>
          <a:prstGeom prst="triangle">
            <a:avLst/>
          </a:prstGeom>
          <a:solidFill>
            <a:schemeClr val="accent1">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pic>
        <p:nvPicPr>
          <p:cNvPr id="12" name="図 11">
            <a:extLst>
              <a:ext uri="{FF2B5EF4-FFF2-40B4-BE49-F238E27FC236}">
                <a16:creationId xmlns:a16="http://schemas.microsoft.com/office/drawing/2014/main" id="{37985576-D6D5-4EB5-1966-A765CF3A6A7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784855" y="3126619"/>
            <a:ext cx="6710604" cy="646708"/>
          </a:xfrm>
          <a:prstGeom prst="rect">
            <a:avLst/>
          </a:prstGeom>
        </p:spPr>
      </p:pic>
      <p:sp>
        <p:nvSpPr>
          <p:cNvPr id="13" name="テキスト ボックス 10">
            <a:extLst>
              <a:ext uri="{FF2B5EF4-FFF2-40B4-BE49-F238E27FC236}">
                <a16:creationId xmlns:a16="http://schemas.microsoft.com/office/drawing/2014/main" id="{6D3C49C3-CCC8-35A0-15E3-58545A59A377}"/>
              </a:ext>
            </a:extLst>
          </p:cNvPr>
          <p:cNvSpPr txBox="1">
            <a:spLocks noChangeArrowheads="1"/>
          </p:cNvSpPr>
          <p:nvPr/>
        </p:nvSpPr>
        <p:spPr bwMode="auto">
          <a:xfrm>
            <a:off x="2834616" y="5007320"/>
            <a:ext cx="6522768" cy="120033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en-US" altLang="ja-JP" sz="2400" b="1">
                <a:latin typeface="Meiryo UI" panose="020B0604030504040204" pitchFamily="50" charset="-128"/>
                <a:ea typeface="Meiryo UI" panose="020B0604030504040204" pitchFamily="50" charset="-128"/>
              </a:rPr>
              <a:t>【SETP3】</a:t>
            </a:r>
          </a:p>
          <a:p>
            <a:pPr lvl="0" algn="ctr" eaLnBrk="0" fontAlgn="base" hangingPunct="0">
              <a:spcBef>
                <a:spcPct val="0"/>
              </a:spcBef>
              <a:spcAft>
                <a:spcPct val="0"/>
              </a:spcAft>
              <a:buNone/>
              <a:defRPr/>
            </a:pPr>
            <a:r>
              <a:rPr kumimoji="0" lang="ja-JP" altLang="en-US" sz="2400" b="1">
                <a:latin typeface="Meiryo UI" panose="020B0604030504040204" pitchFamily="50" charset="-128"/>
                <a:ea typeface="Meiryo UI" panose="020B0604030504040204" pitchFamily="50" charset="-128"/>
              </a:rPr>
              <a:t>ユーザーの納得感を踏まえた税の使途明確化</a:t>
            </a:r>
            <a:endParaRPr kumimoji="0" lang="en-US" altLang="ja-JP" sz="2400" b="1">
              <a:latin typeface="Meiryo UI" panose="020B0604030504040204" pitchFamily="50" charset="-128"/>
              <a:ea typeface="Meiryo UI" panose="020B0604030504040204" pitchFamily="50" charset="-128"/>
            </a:endParaRPr>
          </a:p>
          <a:p>
            <a:pPr lvl="0" algn="ctr" eaLnBrk="0" fontAlgn="base" hangingPunct="0">
              <a:spcBef>
                <a:spcPct val="0"/>
              </a:spcBef>
              <a:spcAft>
                <a:spcPct val="0"/>
              </a:spcAft>
              <a:buNone/>
              <a:defRPr/>
            </a:pPr>
            <a:r>
              <a:rPr kumimoji="0" lang="ja-JP" altLang="en-US" sz="2400" b="1">
                <a:latin typeface="Meiryo UI" panose="020B0604030504040204" pitchFamily="50" charset="-128"/>
                <a:ea typeface="Meiryo UI" panose="020B0604030504040204" pitchFamily="50" charset="-128"/>
              </a:rPr>
              <a:t>特定財源化</a:t>
            </a:r>
            <a:endParaRPr kumimoji="0" lang="en-US" altLang="ja-JP" sz="2400" b="1">
              <a:latin typeface="Meiryo UI" panose="020B0604030504040204" pitchFamily="50" charset="-128"/>
              <a:ea typeface="Meiryo UI" panose="020B0604030504040204" pitchFamily="50" charset="-128"/>
            </a:endParaRPr>
          </a:p>
        </p:txBody>
      </p:sp>
      <p:sp>
        <p:nvSpPr>
          <p:cNvPr id="3" name="タイトル 1">
            <a:extLst>
              <a:ext uri="{FF2B5EF4-FFF2-40B4-BE49-F238E27FC236}">
                <a16:creationId xmlns:a16="http://schemas.microsoft.com/office/drawing/2014/main" id="{800ED293-A7DF-B926-7EF6-CD9D3D54501C}"/>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積年の自動車税制の課題解消に向けた　「</a:t>
            </a:r>
            <a:r>
              <a:rPr lang="en-US" altLang="ja-JP"/>
              <a:t>3</a:t>
            </a:r>
            <a:r>
              <a:rPr lang="ja-JP" altLang="en-US"/>
              <a:t>つの</a:t>
            </a:r>
            <a:r>
              <a:rPr lang="en-US" altLang="ja-JP"/>
              <a:t>STEP</a:t>
            </a:r>
            <a:r>
              <a:rPr lang="ja-JP" altLang="en-US"/>
              <a:t>」</a:t>
            </a:r>
            <a:endParaRPr lang="en-US" altLang="ja-JP"/>
          </a:p>
        </p:txBody>
      </p:sp>
      <p:sp>
        <p:nvSpPr>
          <p:cNvPr id="2" name="スライド番号プレースホルダー 3">
            <a:extLst>
              <a:ext uri="{FF2B5EF4-FFF2-40B4-BE49-F238E27FC236}">
                <a16:creationId xmlns:a16="http://schemas.microsoft.com/office/drawing/2014/main" id="{C9387BA0-F2BA-B488-5B09-B617061A7426}"/>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18</a:t>
            </a:fld>
            <a:endParaRPr lang="ja-JP" altLang="en-US"/>
          </a:p>
        </p:txBody>
      </p:sp>
      <p:sp>
        <p:nvSpPr>
          <p:cNvPr id="14" name="テキスト ボックス 10">
            <a:extLst>
              <a:ext uri="{FF2B5EF4-FFF2-40B4-BE49-F238E27FC236}">
                <a16:creationId xmlns:a16="http://schemas.microsoft.com/office/drawing/2014/main" id="{356E7907-5421-2171-484B-A0CEE8135075}"/>
              </a:ext>
            </a:extLst>
          </p:cNvPr>
          <p:cNvSpPr txBox="1">
            <a:spLocks noChangeArrowheads="1"/>
          </p:cNvSpPr>
          <p:nvPr/>
        </p:nvSpPr>
        <p:spPr bwMode="auto">
          <a:xfrm>
            <a:off x="1845542" y="2724769"/>
            <a:ext cx="8500916" cy="30777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400">
                <a:solidFill>
                  <a:schemeClr val="bg1"/>
                </a:solidFill>
                <a:latin typeface="Meiryo UI" panose="020B0604030504040204" pitchFamily="50" charset="-128"/>
                <a:ea typeface="Meiryo UI" panose="020B0604030504040204" pitchFamily="50" charset="-128"/>
              </a:rPr>
              <a:t>車体課税</a:t>
            </a:r>
            <a:r>
              <a:rPr kumimoji="0" lang="en-US" altLang="ja-JP" sz="1400">
                <a:solidFill>
                  <a:schemeClr val="bg1"/>
                </a:solidFill>
                <a:latin typeface="Meiryo UI" panose="020B0604030504040204" pitchFamily="50" charset="-128"/>
                <a:ea typeface="Meiryo UI" panose="020B0604030504040204" pitchFamily="50" charset="-128"/>
              </a:rPr>
              <a:t>2.7</a:t>
            </a:r>
            <a:r>
              <a:rPr kumimoji="0" lang="ja-JP" altLang="en-US" sz="1400">
                <a:solidFill>
                  <a:schemeClr val="bg1"/>
                </a:solidFill>
                <a:latin typeface="Meiryo UI" panose="020B0604030504040204" pitchFamily="50" charset="-128"/>
                <a:ea typeface="Meiryo UI" panose="020B0604030504040204" pitchFamily="50" charset="-128"/>
              </a:rPr>
              <a:t>兆円→</a:t>
            </a:r>
            <a:r>
              <a:rPr kumimoji="0" lang="en-US" altLang="ja-JP" sz="1400">
                <a:solidFill>
                  <a:schemeClr val="bg1"/>
                </a:solidFill>
                <a:latin typeface="Meiryo UI" panose="020B0604030504040204" pitchFamily="50" charset="-128"/>
                <a:ea typeface="Meiryo UI" panose="020B0604030504040204" pitchFamily="50" charset="-128"/>
              </a:rPr>
              <a:t>1.3</a:t>
            </a:r>
            <a:r>
              <a:rPr kumimoji="0" lang="ja-JP" altLang="en-US" sz="1400">
                <a:solidFill>
                  <a:schemeClr val="bg1"/>
                </a:solidFill>
                <a:latin typeface="Meiryo UI" panose="020B0604030504040204" pitchFamily="50" charset="-128"/>
                <a:ea typeface="Meiryo UI" panose="020B0604030504040204" pitchFamily="50" charset="-128"/>
              </a:rPr>
              <a:t>兆円　燃料課税</a:t>
            </a:r>
            <a:r>
              <a:rPr kumimoji="0" lang="en-US" altLang="ja-JP" sz="1400">
                <a:solidFill>
                  <a:schemeClr val="bg1"/>
                </a:solidFill>
                <a:latin typeface="Meiryo UI" panose="020B0604030504040204" pitchFamily="50" charset="-128"/>
                <a:ea typeface="Meiryo UI" panose="020B0604030504040204" pitchFamily="50" charset="-128"/>
              </a:rPr>
              <a:t>3.1</a:t>
            </a:r>
            <a:r>
              <a:rPr kumimoji="0" lang="ja-JP" altLang="en-US" sz="1400">
                <a:solidFill>
                  <a:schemeClr val="bg1"/>
                </a:solidFill>
                <a:latin typeface="Meiryo UI" panose="020B0604030504040204" pitchFamily="50" charset="-128"/>
                <a:ea typeface="Meiryo UI" panose="020B0604030504040204" pitchFamily="50" charset="-128"/>
              </a:rPr>
              <a:t>兆円→</a:t>
            </a:r>
            <a:r>
              <a:rPr kumimoji="0" lang="en-US" altLang="ja-JP" sz="1400">
                <a:solidFill>
                  <a:schemeClr val="bg1"/>
                </a:solidFill>
                <a:latin typeface="Meiryo UI" panose="020B0604030504040204" pitchFamily="50" charset="-128"/>
                <a:ea typeface="Meiryo UI" panose="020B0604030504040204" pitchFamily="50" charset="-128"/>
              </a:rPr>
              <a:t>1.6</a:t>
            </a:r>
            <a:r>
              <a:rPr kumimoji="0" lang="ja-JP" altLang="en-US" sz="1400">
                <a:solidFill>
                  <a:schemeClr val="bg1"/>
                </a:solidFill>
                <a:latin typeface="Meiryo UI" panose="020B0604030504040204" pitchFamily="50" charset="-128"/>
                <a:ea typeface="Meiryo UI" panose="020B0604030504040204" pitchFamily="50" charset="-128"/>
              </a:rPr>
              <a:t>兆円　消費税</a:t>
            </a:r>
            <a:r>
              <a:rPr kumimoji="0" lang="en-US" altLang="ja-JP" sz="1400">
                <a:solidFill>
                  <a:schemeClr val="bg1"/>
                </a:solidFill>
                <a:latin typeface="Meiryo UI" panose="020B0604030504040204" pitchFamily="50" charset="-128"/>
                <a:ea typeface="Meiryo UI" panose="020B0604030504040204" pitchFamily="50" charset="-128"/>
              </a:rPr>
              <a:t>3.1</a:t>
            </a:r>
            <a:r>
              <a:rPr kumimoji="0" lang="ja-JP" altLang="en-US" sz="1400">
                <a:solidFill>
                  <a:schemeClr val="bg1"/>
                </a:solidFill>
                <a:latin typeface="Meiryo UI" panose="020B0604030504040204" pitchFamily="50" charset="-128"/>
                <a:ea typeface="Meiryo UI" panose="020B0604030504040204" pitchFamily="50" charset="-128"/>
              </a:rPr>
              <a:t>兆円→</a:t>
            </a:r>
            <a:r>
              <a:rPr kumimoji="0" lang="en-US" altLang="ja-JP" sz="1400">
                <a:solidFill>
                  <a:schemeClr val="bg1"/>
                </a:solidFill>
                <a:latin typeface="Meiryo UI" panose="020B0604030504040204" pitchFamily="50" charset="-128"/>
                <a:ea typeface="Meiryo UI" panose="020B0604030504040204" pitchFamily="50" charset="-128"/>
              </a:rPr>
              <a:t>2.8</a:t>
            </a:r>
            <a:r>
              <a:rPr kumimoji="0" lang="ja-JP" altLang="en-US" sz="1400">
                <a:solidFill>
                  <a:schemeClr val="bg1"/>
                </a:solidFill>
                <a:latin typeface="Meiryo UI" panose="020B0604030504040204" pitchFamily="50" charset="-128"/>
                <a:ea typeface="Meiryo UI" panose="020B0604030504040204" pitchFamily="50" charset="-128"/>
              </a:rPr>
              <a:t>兆円</a:t>
            </a:r>
            <a:endParaRPr kumimoji="0" lang="en-US" altLang="ja-JP" sz="140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4245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10">
            <a:extLst>
              <a:ext uri="{FF2B5EF4-FFF2-40B4-BE49-F238E27FC236}">
                <a16:creationId xmlns:a16="http://schemas.microsoft.com/office/drawing/2014/main" id="{51FF732F-5C47-49C4-AE79-7DBCB69D21DC}"/>
              </a:ext>
            </a:extLst>
          </p:cNvPr>
          <p:cNvSpPr txBox="1">
            <a:spLocks noChangeArrowheads="1"/>
          </p:cNvSpPr>
          <p:nvPr/>
        </p:nvSpPr>
        <p:spPr bwMode="auto">
          <a:xfrm>
            <a:off x="284681" y="761916"/>
            <a:ext cx="11640620" cy="904863"/>
          </a:xfrm>
          <a:prstGeom prst="rect">
            <a:avLst/>
          </a:prstGeom>
          <a:solidFill>
            <a:schemeClr val="accent5">
              <a:lumMod val="60000"/>
              <a:lumOff val="40000"/>
            </a:schemeClr>
          </a:solidFill>
          <a:ln>
            <a:noFill/>
          </a:ln>
        </p:spPr>
        <p:txBody>
          <a:bodyPr wrap="square" anchor="ctr">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buNone/>
            </a:pPr>
            <a:r>
              <a:rPr kumimoji="0" lang="ja-JP" altLang="en-US" sz="2400" b="1">
                <a:solidFill>
                  <a:srgbClr val="FF0000"/>
                </a:solidFill>
                <a:latin typeface="Meiryo UI" panose="020B0604030504040204" pitchFamily="50" charset="-128"/>
                <a:ea typeface="Meiryo UI" panose="020B0604030504040204" pitchFamily="50" charset="-128"/>
              </a:rPr>
              <a:t>自動車関係諸税の多くは、地方自治体の税収</a:t>
            </a:r>
            <a:r>
              <a:rPr kumimoji="0" lang="ja-JP" altLang="en-US" sz="2400" b="1">
                <a:latin typeface="Meiryo UI" panose="020B0604030504040204" pitchFamily="50" charset="-128"/>
                <a:ea typeface="Meiryo UI" panose="020B0604030504040204" pitchFamily="50" charset="-128"/>
              </a:rPr>
              <a:t>に充てられている</a:t>
            </a:r>
            <a:endParaRPr kumimoji="0" lang="en-US" altLang="ja-JP" sz="2400" b="1">
              <a:latin typeface="Meiryo UI" panose="020B0604030504040204" pitchFamily="50" charset="-128"/>
              <a:ea typeface="Meiryo UI" panose="020B0604030504040204" pitchFamily="50" charset="-128"/>
            </a:endParaRPr>
          </a:p>
          <a:p>
            <a:pPr algn="ctr">
              <a:buNone/>
            </a:pPr>
            <a:r>
              <a:rPr kumimoji="0" lang="ja-JP" altLang="en-US" sz="2200">
                <a:solidFill>
                  <a:prstClr val="black"/>
                </a:solidFill>
                <a:latin typeface="Meiryo UI" panose="020B0604030504040204" pitchFamily="50" charset="-128"/>
                <a:ea typeface="Meiryo UI" panose="020B0604030504040204" pitchFamily="50" charset="-128"/>
              </a:rPr>
              <a:t>⇔一方、人口減で税収縮小の中でも、デジタル化や</a:t>
            </a:r>
            <a:r>
              <a:rPr kumimoji="0" lang="en-US" altLang="ja-JP" sz="2200">
                <a:solidFill>
                  <a:prstClr val="black"/>
                </a:solidFill>
                <a:latin typeface="Meiryo UI" panose="020B0604030504040204" pitchFamily="50" charset="-128"/>
                <a:ea typeface="Meiryo UI" panose="020B0604030504040204" pitchFamily="50" charset="-128"/>
              </a:rPr>
              <a:t>CASE/</a:t>
            </a:r>
            <a:r>
              <a:rPr kumimoji="0" lang="en-US" altLang="ja-JP" sz="2200" err="1">
                <a:solidFill>
                  <a:prstClr val="black"/>
                </a:solidFill>
                <a:latin typeface="Meiryo UI" panose="020B0604030504040204" pitchFamily="50" charset="-128"/>
                <a:ea typeface="Meiryo UI" panose="020B0604030504040204" pitchFamily="50" charset="-128"/>
              </a:rPr>
              <a:t>MaaS</a:t>
            </a:r>
            <a:r>
              <a:rPr kumimoji="0" lang="ja-JP" altLang="en-US" sz="2200">
                <a:solidFill>
                  <a:prstClr val="black"/>
                </a:solidFill>
                <a:latin typeface="Meiryo UI" panose="020B0604030504040204" pitchFamily="50" charset="-128"/>
                <a:ea typeface="Meiryo UI" panose="020B0604030504040204" pitchFamily="50" charset="-128"/>
              </a:rPr>
              <a:t>進展等、</a:t>
            </a:r>
            <a:r>
              <a:rPr kumimoji="0" lang="ja-JP" altLang="en-US" sz="2400" b="1">
                <a:solidFill>
                  <a:srgbClr val="FF0000"/>
                </a:solidFill>
                <a:latin typeface="Meiryo UI" panose="020B0604030504040204" pitchFamily="50" charset="-128"/>
                <a:ea typeface="Meiryo UI" panose="020B0604030504040204" pitchFamily="50" charset="-128"/>
              </a:rPr>
              <a:t>まちづくりに財源が必要</a:t>
            </a:r>
          </a:p>
        </p:txBody>
      </p:sp>
      <p:sp>
        <p:nvSpPr>
          <p:cNvPr id="21" name="二等辺三角形 20">
            <a:extLst>
              <a:ext uri="{FF2B5EF4-FFF2-40B4-BE49-F238E27FC236}">
                <a16:creationId xmlns:a16="http://schemas.microsoft.com/office/drawing/2014/main" id="{7A771764-6D22-5275-D238-381D2ACCD8AB}"/>
              </a:ext>
            </a:extLst>
          </p:cNvPr>
          <p:cNvSpPr/>
          <p:nvPr/>
        </p:nvSpPr>
        <p:spPr>
          <a:xfrm flipH="1" flipV="1">
            <a:off x="4603021" y="5258534"/>
            <a:ext cx="2534378" cy="219294"/>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0360DC59-201F-AC34-CB3E-0A2B1D5104AC}"/>
              </a:ext>
            </a:extLst>
          </p:cNvPr>
          <p:cNvSpPr txBox="1">
            <a:spLocks noChangeArrowheads="1"/>
          </p:cNvSpPr>
          <p:nvPr/>
        </p:nvSpPr>
        <p:spPr bwMode="auto">
          <a:xfrm>
            <a:off x="0" y="-21028"/>
            <a:ext cx="12191999"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solidFill>
                  <a:schemeClr val="lt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solidFill>
                  <a:schemeClr val="lt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9pPr>
          </a:lstStyle>
          <a:p>
            <a:r>
              <a:rPr lang="ja-JP" altLang="en-US"/>
              <a:t>自動車減税・新税導入反対を進めると、ぶつかる「地方税」</a:t>
            </a:r>
            <a:endParaRPr lang="en-US" altLang="ja-JP"/>
          </a:p>
        </p:txBody>
      </p:sp>
      <p:pic>
        <p:nvPicPr>
          <p:cNvPr id="1026" name="Picture 2" descr="PDFが開きます。&#10;自動車に関しては、取得、保有、走行の各段階において総合的な課税が行われています。&#10; 自動車の取得時には、自動車税の環境性能割、保有に関しては種別割が設けられており、&#10; 自動車の走行については、燃料であるガソリンや軽油に対して、それぞれ揮発油税や地方揮発油税、軽油引取税が設けられています。&#10;このほかにも、利用に関して、車検時に自動車重量税が設けられています。&#10;">
            <a:extLst>
              <a:ext uri="{FF2B5EF4-FFF2-40B4-BE49-F238E27FC236}">
                <a16:creationId xmlns:a16="http://schemas.microsoft.com/office/drawing/2014/main" id="{99289BD8-1F21-33A0-2DD0-69057034A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105" y="1687903"/>
            <a:ext cx="9516614" cy="2828963"/>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93BBE22-743D-E051-42CD-9694417545A0}"/>
              </a:ext>
            </a:extLst>
          </p:cNvPr>
          <p:cNvSpPr txBox="1">
            <a:spLocks noChangeArrowheads="1"/>
          </p:cNvSpPr>
          <p:nvPr/>
        </p:nvSpPr>
        <p:spPr bwMode="auto">
          <a:xfrm>
            <a:off x="284681" y="5554002"/>
            <a:ext cx="11640620" cy="1119107"/>
          </a:xfrm>
          <a:prstGeom prst="rect">
            <a:avLst/>
          </a:prstGeom>
          <a:solidFill>
            <a:schemeClr val="accent5">
              <a:lumMod val="20000"/>
              <a:lumOff val="80000"/>
            </a:schemeClr>
          </a:solidFill>
          <a:ln>
            <a:noFill/>
          </a:ln>
        </p:spPr>
        <p:txBody>
          <a:bodyPr wrap="square" lIns="99692" tIns="66462" rIns="99692" bIns="66462" anchor="ctr" anchorCtr="0">
            <a:noAutofit/>
          </a:bodyPr>
          <a:lstStyle>
            <a:defPPr>
              <a:defRPr lang="ja-JP"/>
            </a:defPPr>
            <a:lvl1pPr algn="ctr">
              <a:spcBef>
                <a:spcPct val="20000"/>
              </a:spcBef>
              <a:buFont typeface="Arial" panose="020B0604020202020204" pitchFamily="34" charset="0"/>
              <a:buNone/>
              <a:defRPr kumimoji="0" sz="3200" b="1" spc="-100">
                <a:solidFill>
                  <a:schemeClr val="bg1"/>
                </a:solidFill>
                <a:latin typeface="Meiryo UI" pitchFamily="50" charset="-128"/>
                <a:ea typeface="Meiryo UI" pitchFamily="50"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800" b="0" spc="110">
                <a:solidFill>
                  <a:prstClr val="black"/>
                </a:solidFill>
                <a:latin typeface="Meiryo UI" panose="020B0604030504040204" pitchFamily="50" charset="-128"/>
                <a:ea typeface="Meiryo UI" panose="020B0604030504040204" pitchFamily="50" charset="-128"/>
              </a:rPr>
              <a:t>実施にあたって、自動車関係諸税の地方税部分が減税される際には、国税からの譲与を伴うことを前提とする等、</a:t>
            </a:r>
            <a:endParaRPr kumimoji="0" lang="en-US" altLang="ja-JP" sz="1800" b="0" spc="110">
              <a:solidFill>
                <a:prstClr val="black"/>
              </a:solidFill>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lang="ja-JP" altLang="en-US">
                <a:solidFill>
                  <a:srgbClr val="FF0000"/>
                </a:solidFill>
              </a:rPr>
              <a:t>地方税収へ影響を与えないユーザー負担軽減策を求めていく</a:t>
            </a:r>
            <a:endParaRPr kumimoji="0" lang="ja-JP" altLang="en-US" b="0">
              <a:solidFill>
                <a:srgbClr val="FF0000"/>
              </a:solidFill>
              <a:latin typeface="Meiryo UI" panose="020B0604030504040204" pitchFamily="50" charset="-128"/>
              <a:ea typeface="Meiryo UI" panose="020B0604030504040204" pitchFamily="50" charset="-128"/>
            </a:endParaRPr>
          </a:p>
        </p:txBody>
      </p:sp>
      <p:sp>
        <p:nvSpPr>
          <p:cNvPr id="15" name="テキスト ボックス 10">
            <a:extLst>
              <a:ext uri="{FF2B5EF4-FFF2-40B4-BE49-F238E27FC236}">
                <a16:creationId xmlns:a16="http://schemas.microsoft.com/office/drawing/2014/main" id="{DBA3EB8A-EA43-112E-276B-E09842C32B3F}"/>
              </a:ext>
            </a:extLst>
          </p:cNvPr>
          <p:cNvSpPr txBox="1">
            <a:spLocks noChangeArrowheads="1"/>
          </p:cNvSpPr>
          <p:nvPr/>
        </p:nvSpPr>
        <p:spPr bwMode="auto">
          <a:xfrm>
            <a:off x="429732" y="4537991"/>
            <a:ext cx="4897694" cy="662132"/>
          </a:xfrm>
          <a:prstGeom prst="rect">
            <a:avLst/>
          </a:prstGeom>
          <a:solidFill>
            <a:schemeClr val="accent4">
              <a:lumMod val="20000"/>
              <a:lumOff val="80000"/>
            </a:schemeClr>
          </a:solidFill>
          <a:ln>
            <a:noFill/>
          </a:ln>
        </p:spPr>
        <p:txBody>
          <a:bodyPr wrap="square" anchor="ctr">
            <a:no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2400" b="1">
                <a:latin typeface="Meiryo UI" panose="020B0604030504040204" pitchFamily="50" charset="-128"/>
                <a:ea typeface="Meiryo UI" panose="020B0604030504040204" pitchFamily="50" charset="-128"/>
              </a:rPr>
              <a:t>地方自治体の多くは減税に消極的</a:t>
            </a:r>
            <a:endParaRPr kumimoji="0" lang="en-US" altLang="ja-JP" sz="2400" b="1">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32DD45F1-CBE0-4A70-9425-9EE588504B0E}"/>
              </a:ext>
            </a:extLst>
          </p:cNvPr>
          <p:cNvSpPr>
            <a:spLocks noChangeArrowheads="1"/>
          </p:cNvSpPr>
          <p:nvPr/>
        </p:nvSpPr>
        <p:spPr bwMode="auto">
          <a:xfrm>
            <a:off x="6429631" y="4492237"/>
            <a:ext cx="5165470" cy="707886"/>
          </a:xfrm>
          <a:prstGeom prst="rect">
            <a:avLst/>
          </a:prstGeom>
          <a:solidFill>
            <a:schemeClr val="accent4">
              <a:lumMod val="20000"/>
              <a:lumOff val="80000"/>
            </a:schemeClr>
          </a:solidFill>
          <a:ln>
            <a:noFill/>
          </a:ln>
        </p:spPr>
        <p:txBody>
          <a:bodyPr wrap="square" anchor="ctr">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457200" eaLnBrk="0" fontAlgn="base" hangingPunct="0">
              <a:spcBef>
                <a:spcPct val="0"/>
              </a:spcBef>
              <a:spcAft>
                <a:spcPct val="0"/>
              </a:spcAft>
              <a:defRPr/>
            </a:pPr>
            <a:r>
              <a:rPr kumimoji="0" lang="ja-JP" altLang="en-US" sz="2400">
                <a:solidFill>
                  <a:prstClr val="black"/>
                </a:solidFill>
                <a:latin typeface="Meiryo UI" panose="020B0604030504040204" pitchFamily="50" charset="-128"/>
                <a:ea typeface="Meiryo UI" panose="020B0604030504040204" pitchFamily="50" charset="-128"/>
              </a:rPr>
              <a:t>自動車ユーザー・生活者は負担継続</a:t>
            </a:r>
            <a:endParaRPr kumimoji="0" lang="en-US" altLang="ja-JP" sz="2400">
              <a:solidFill>
                <a:prstClr val="black"/>
              </a:solidFill>
              <a:latin typeface="Meiryo UI" panose="020B0604030504040204" pitchFamily="50" charset="-128"/>
              <a:ea typeface="Meiryo UI" panose="020B0604030504040204" pitchFamily="50" charset="-128"/>
            </a:endParaRPr>
          </a:p>
          <a:p>
            <a:pPr defTabSz="457200" eaLnBrk="0" fontAlgn="base" hangingPunct="0">
              <a:spcBef>
                <a:spcPct val="0"/>
              </a:spcBef>
              <a:spcAft>
                <a:spcPct val="0"/>
              </a:spcAft>
              <a:defRPr/>
            </a:pPr>
            <a:r>
              <a:rPr kumimoji="0" lang="ja-JP" altLang="en-US" sz="1600" b="0">
                <a:solidFill>
                  <a:schemeClr val="tx1"/>
                </a:solidFill>
                <a:latin typeface="Meiryo UI" panose="020B0604030504040204" pitchFamily="50" charset="-128"/>
                <a:ea typeface="Meiryo UI" panose="020B0604030504040204" pitchFamily="50" charset="-128"/>
              </a:rPr>
              <a:t>（電動化や</a:t>
            </a:r>
            <a:r>
              <a:rPr kumimoji="0" lang="en-US" altLang="ja-JP" sz="1600" b="0">
                <a:solidFill>
                  <a:schemeClr val="tx1"/>
                </a:solidFill>
                <a:latin typeface="Meiryo UI" panose="020B0604030504040204" pitchFamily="50" charset="-128"/>
                <a:ea typeface="Meiryo UI" panose="020B0604030504040204" pitchFamily="50" charset="-128"/>
              </a:rPr>
              <a:t>CN</a:t>
            </a:r>
            <a:r>
              <a:rPr kumimoji="0" lang="ja-JP" altLang="en-US" sz="1600" b="0">
                <a:solidFill>
                  <a:schemeClr val="tx1"/>
                </a:solidFill>
                <a:latin typeface="Meiryo UI" panose="020B0604030504040204" pitchFamily="50" charset="-128"/>
                <a:ea typeface="Meiryo UI" panose="020B0604030504040204" pitchFamily="50" charset="-128"/>
              </a:rPr>
              <a:t>が進まない／地域の移動の自由は縮小？）</a:t>
            </a:r>
            <a:endParaRPr kumimoji="0" lang="en-US" altLang="ja-JP" sz="1600" b="0">
              <a:solidFill>
                <a:schemeClr val="tx1"/>
              </a:solidFill>
              <a:latin typeface="Meiryo UI" panose="020B0604030504040204" pitchFamily="50" charset="-128"/>
              <a:ea typeface="Meiryo UI" panose="020B0604030504040204" pitchFamily="50" charset="-128"/>
            </a:endParaRPr>
          </a:p>
        </p:txBody>
      </p:sp>
      <p:sp>
        <p:nvSpPr>
          <p:cNvPr id="22" name="テキスト ボックス 10">
            <a:extLst>
              <a:ext uri="{FF2B5EF4-FFF2-40B4-BE49-F238E27FC236}">
                <a16:creationId xmlns:a16="http://schemas.microsoft.com/office/drawing/2014/main" id="{D646D0C8-D0FB-2B4B-1F5E-47FC8689BD2C}"/>
              </a:ext>
            </a:extLst>
          </p:cNvPr>
          <p:cNvSpPr txBox="1">
            <a:spLocks noChangeArrowheads="1"/>
          </p:cNvSpPr>
          <p:nvPr/>
        </p:nvSpPr>
        <p:spPr bwMode="auto">
          <a:xfrm>
            <a:off x="81094" y="4124370"/>
            <a:ext cx="2931222" cy="4001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ja-JP" altLang="en-US" sz="2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そのままにすると</a:t>
            </a:r>
            <a:r>
              <a:rPr kumimoji="0" lang="en-US" altLang="ja-JP" sz="2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爆発: 14 pt 23">
            <a:extLst>
              <a:ext uri="{FF2B5EF4-FFF2-40B4-BE49-F238E27FC236}">
                <a16:creationId xmlns:a16="http://schemas.microsoft.com/office/drawing/2014/main" id="{76CBFFC8-7D2C-4DF3-D154-5024DE36448B}"/>
              </a:ext>
            </a:extLst>
          </p:cNvPr>
          <p:cNvSpPr/>
          <p:nvPr/>
        </p:nvSpPr>
        <p:spPr>
          <a:xfrm>
            <a:off x="4997303" y="4518425"/>
            <a:ext cx="1867274" cy="681698"/>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b="1">
              <a:solidFill>
                <a:srgbClr val="FF0000"/>
              </a:solidFill>
              <a:latin typeface="Meiryo UI" panose="020B0604030504040204" pitchFamily="50" charset="-128"/>
              <a:ea typeface="Meiryo UI" panose="020B0604030504040204" pitchFamily="50" charset="-128"/>
            </a:endParaRPr>
          </a:p>
        </p:txBody>
      </p:sp>
      <p:sp>
        <p:nvSpPr>
          <p:cNvPr id="25" name="テキスト ボックス 10">
            <a:extLst>
              <a:ext uri="{FF2B5EF4-FFF2-40B4-BE49-F238E27FC236}">
                <a16:creationId xmlns:a16="http://schemas.microsoft.com/office/drawing/2014/main" id="{59E4BAC7-113B-A973-362D-F30ED00F1CD8}"/>
              </a:ext>
            </a:extLst>
          </p:cNvPr>
          <p:cNvSpPr txBox="1">
            <a:spLocks noChangeArrowheads="1"/>
          </p:cNvSpPr>
          <p:nvPr/>
        </p:nvSpPr>
        <p:spPr bwMode="auto">
          <a:xfrm>
            <a:off x="5160255" y="4675652"/>
            <a:ext cx="1525313" cy="369332"/>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800" b="1">
                <a:solidFill>
                  <a:schemeClr val="bg1"/>
                </a:solidFill>
                <a:latin typeface="Meiryo UI" panose="020B0604030504040204" pitchFamily="50" charset="-128"/>
                <a:ea typeface="Meiryo UI" panose="020B0604030504040204" pitchFamily="50" charset="-128"/>
              </a:rPr>
              <a:t>解決したい</a:t>
            </a:r>
            <a:endParaRPr kumimoji="0" lang="en-US" altLang="ja-JP" sz="1200" b="1">
              <a:solidFill>
                <a:schemeClr val="bg1"/>
              </a:solidFill>
              <a:latin typeface="Meiryo UI" panose="020B0604030504040204" pitchFamily="50" charset="-128"/>
              <a:ea typeface="Meiryo UI" panose="020B0604030504040204" pitchFamily="50" charset="-128"/>
            </a:endParaRPr>
          </a:p>
        </p:txBody>
      </p:sp>
      <p:sp>
        <p:nvSpPr>
          <p:cNvPr id="26" name="テキスト ボックス 2">
            <a:extLst>
              <a:ext uri="{FF2B5EF4-FFF2-40B4-BE49-F238E27FC236}">
                <a16:creationId xmlns:a16="http://schemas.microsoft.com/office/drawing/2014/main" id="{951F1373-C81B-63E9-B0F2-6E205F6A78FB}"/>
              </a:ext>
            </a:extLst>
          </p:cNvPr>
          <p:cNvSpPr txBox="1">
            <a:spLocks noChangeArrowheads="1"/>
          </p:cNvSpPr>
          <p:nvPr/>
        </p:nvSpPr>
        <p:spPr bwMode="auto">
          <a:xfrm>
            <a:off x="9133627" y="4124370"/>
            <a:ext cx="3083991" cy="253916"/>
          </a:xfrm>
          <a:prstGeom prst="rect">
            <a:avLst/>
          </a:prstGeom>
          <a:noFill/>
          <a:ln w="9525">
            <a:noFill/>
            <a:miter lim="800000"/>
            <a:headEnd/>
            <a:tailEnd/>
          </a:ln>
        </p:spPr>
        <p:txBody>
          <a:bodyPr rot="0" vert="horz" wrap="square" lIns="91440" tIns="45720" rIns="91440" bIns="45720" anchor="t" anchorCtr="0">
            <a:spAutoFit/>
          </a:bodyPr>
          <a:lstStyle/>
          <a:p>
            <a:pPr algn="just" defTabSz="457200">
              <a:defRPr/>
            </a:pPr>
            <a:r>
              <a:rPr kumimoji="0" lang="ja-JP" altLang="en-US" sz="1050" kern="100">
                <a:solidFill>
                  <a:prstClr val="black"/>
                </a:solidFill>
                <a:latin typeface="游明朝" panose="02020400000000000000" pitchFamily="18" charset="-128"/>
                <a:ea typeface="游明朝" panose="02020400000000000000" pitchFamily="18" charset="-128"/>
                <a:cs typeface="Times New Roman" panose="02020603050405020304" pitchFamily="18" charset="0"/>
              </a:rPr>
              <a:t>左図出典：総務省</a:t>
            </a:r>
            <a:r>
              <a:rPr kumimoji="0" lang="en-US" altLang="ja-JP" sz="1050" kern="100">
                <a:solidFill>
                  <a:prstClr val="black"/>
                </a:solidFill>
                <a:latin typeface="游明朝" panose="02020400000000000000" pitchFamily="18" charset="-128"/>
                <a:ea typeface="游明朝" panose="02020400000000000000" pitchFamily="18" charset="-128"/>
                <a:cs typeface="Times New Roman" panose="02020603050405020304" pitchFamily="18" charset="0"/>
              </a:rPr>
              <a:t>HP</a:t>
            </a:r>
            <a:r>
              <a:rPr kumimoji="0" lang="ja-JP" altLang="en-US" sz="1050" kern="100">
                <a:solidFill>
                  <a:prstClr val="black"/>
                </a:solidFill>
                <a:latin typeface="游明朝" panose="02020400000000000000" pitchFamily="18" charset="-128"/>
                <a:ea typeface="游明朝" panose="02020400000000000000" pitchFamily="18" charset="-128"/>
                <a:cs typeface="Times New Roman" panose="02020603050405020304" pitchFamily="18" charset="0"/>
              </a:rPr>
              <a:t>「やさしい地方税」</a:t>
            </a:r>
            <a:endParaRPr kumimoji="0" lang="ja-JP" altLang="en-US" sz="1400" kern="100">
              <a:solidFill>
                <a:prstClr val="black"/>
              </a:solidFill>
              <a:latin typeface="游明朝" panose="02020400000000000000" pitchFamily="18" charset="-128"/>
              <a:ea typeface="游明朝" panose="02020400000000000000" pitchFamily="18" charset="-128"/>
              <a:cs typeface="Times New Roman" panose="02020603050405020304" pitchFamily="18" charset="0"/>
            </a:endParaRPr>
          </a:p>
        </p:txBody>
      </p:sp>
      <p:sp>
        <p:nvSpPr>
          <p:cNvPr id="2" name="スライド番号プレースホルダー 3">
            <a:extLst>
              <a:ext uri="{FF2B5EF4-FFF2-40B4-BE49-F238E27FC236}">
                <a16:creationId xmlns:a16="http://schemas.microsoft.com/office/drawing/2014/main" id="{6F92503E-15EA-674D-B55B-E9328A1DA1AE}"/>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19</a:t>
            </a:fld>
            <a:endParaRPr lang="ja-JP" altLang="en-US"/>
          </a:p>
        </p:txBody>
      </p:sp>
    </p:spTree>
    <p:extLst>
      <p:ext uri="{BB962C8B-B14F-4D97-AF65-F5344CB8AC3E}">
        <p14:creationId xmlns:p14="http://schemas.microsoft.com/office/powerpoint/2010/main" val="92788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312A20A-B663-F76F-546D-E4BFDA51DE8D}"/>
              </a:ext>
            </a:extLst>
          </p:cNvPr>
          <p:cNvSpPr/>
          <p:nvPr/>
        </p:nvSpPr>
        <p:spPr>
          <a:xfrm>
            <a:off x="485192" y="1418253"/>
            <a:ext cx="11090857" cy="4941907"/>
          </a:xfrm>
          <a:prstGeom prst="rect">
            <a:avLst/>
          </a:prstGeom>
          <a:solidFill>
            <a:schemeClr val="accent5">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5298" name="タイトル 1"/>
          <p:cNvSpPr>
            <a:spLocks noGrp="1"/>
          </p:cNvSpPr>
          <p:nvPr>
            <p:ph type="ctrTitle" idx="4294967295"/>
          </p:nvPr>
        </p:nvSpPr>
        <p:spPr>
          <a:xfrm>
            <a:off x="1631950" y="112733"/>
            <a:ext cx="8928100" cy="1470025"/>
          </a:xfrm>
          <a:prstGeom prst="rect">
            <a:avLst/>
          </a:prstGeom>
        </p:spPr>
        <p:txBody>
          <a:bodyPr/>
          <a:lstStyle/>
          <a:p>
            <a:pPr algn="ctr" eaLnBrk="1" hangingPunct="1"/>
            <a:r>
              <a:rPr lang="ja-JP" altLang="en-US" sz="3600" b="1">
                <a:latin typeface="Meiryo UI" panose="020B0604030504040204" pitchFamily="50" charset="-128"/>
                <a:ea typeface="Meiryo UI" panose="020B0604030504040204" pitchFamily="50" charset="-128"/>
                <a:cs typeface="Meiryo UI" panose="020B0604030504040204" pitchFamily="50" charset="-128"/>
              </a:rPr>
              <a:t>目次</a:t>
            </a:r>
          </a:p>
        </p:txBody>
      </p:sp>
      <p:cxnSp>
        <p:nvCxnSpPr>
          <p:cNvPr id="3" name="直線コネクタ 2"/>
          <p:cNvCxnSpPr/>
          <p:nvPr/>
        </p:nvCxnSpPr>
        <p:spPr>
          <a:xfrm>
            <a:off x="1920125" y="1200121"/>
            <a:ext cx="8064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8448B622-1DD4-4C55-4AB5-9FCD1436E7C2}"/>
              </a:ext>
            </a:extLst>
          </p:cNvPr>
          <p:cNvSpPr txBox="1"/>
          <p:nvPr/>
        </p:nvSpPr>
        <p:spPr>
          <a:xfrm>
            <a:off x="1408015" y="1541989"/>
            <a:ext cx="9368842" cy="4873584"/>
          </a:xfrm>
          <a:prstGeom prst="rect">
            <a:avLst/>
          </a:prstGeom>
          <a:noFill/>
        </p:spPr>
        <p:txBody>
          <a:bodyPr wrap="square" lIns="91440" tIns="45720" rIns="91440" bIns="45720" anchor="t">
            <a:noAutofit/>
          </a:bodyPr>
          <a:lstStyle/>
          <a:p>
            <a:pPr lvl="1">
              <a:lnSpc>
                <a:spcPct val="150000"/>
              </a:lnSpc>
            </a:pPr>
            <a:r>
              <a:rPr lang="ja-JP" altLang="en-US" sz="2400">
                <a:latin typeface="Meiryo UI" panose="020B0604030504040204" pitchFamily="50" charset="-128"/>
                <a:ea typeface="Meiryo UI" panose="020B0604030504040204" pitchFamily="50" charset="-128"/>
              </a:rPr>
              <a:t>１．はじめに　～本年の自動車総連　政策要望～</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２．自動車関係諸税の抜本的な改革に向けて</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a:ea typeface="Meiryo UI"/>
              </a:rPr>
              <a:t>　　　・理解者拡大の活動のお願い</a:t>
            </a:r>
            <a:endParaRPr lang="en-US" altLang="ja-JP" sz="2400">
              <a:latin typeface="Meiryo UI"/>
              <a:ea typeface="Meiryo UI"/>
            </a:endParaRPr>
          </a:p>
          <a:p>
            <a:pPr lvl="1">
              <a:lnSpc>
                <a:spcPct val="150000"/>
              </a:lnSpc>
            </a:pPr>
            <a:r>
              <a:rPr lang="ja-JP" altLang="en-US" sz="2400">
                <a:latin typeface="Meiryo UI" panose="020B0604030504040204" pitchFamily="50" charset="-128"/>
                <a:ea typeface="Meiryo UI" panose="020B0604030504040204" pitchFamily="50" charset="-128"/>
              </a:rPr>
              <a:t>３．その他要望　～カーボンニュートラルに伴う産業課題への対応～</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a:ea typeface="Meiryo UI"/>
              </a:rPr>
              <a:t>　　　・自動車ユーザーの使用に係るユーザー負担の軽減</a:t>
            </a:r>
            <a:endParaRPr lang="en-US" altLang="ja-JP" sz="2400">
              <a:latin typeface="Meiryo UI"/>
              <a:ea typeface="Meiryo UI"/>
            </a:endParaRPr>
          </a:p>
          <a:p>
            <a:pPr lvl="1">
              <a:lnSpc>
                <a:spcPct val="150000"/>
              </a:lnSpc>
            </a:pPr>
            <a:r>
              <a:rPr lang="ja-JP" altLang="en-US" sz="2400">
                <a:latin typeface="Meiryo UI"/>
                <a:ea typeface="Meiryo UI"/>
              </a:rPr>
              <a:t>　　　・</a:t>
            </a:r>
            <a:r>
              <a:rPr lang="ja-JP" altLang="ja-JP" sz="2400">
                <a:latin typeface="Meiryo UI"/>
                <a:ea typeface="Meiryo UI"/>
              </a:rPr>
              <a:t>次世代エネルギー車普及に資する環境整備</a:t>
            </a:r>
            <a:endParaRPr lang="en-US" altLang="ja-JP" sz="2400">
              <a:latin typeface="Meiryo UI"/>
              <a:ea typeface="Meiryo UI"/>
            </a:endParaRPr>
          </a:p>
          <a:p>
            <a:pPr lvl="1">
              <a:lnSpc>
                <a:spcPct val="150000"/>
              </a:lnSpc>
            </a:pPr>
            <a:r>
              <a:rPr lang="ja-JP" altLang="en-US" sz="2400">
                <a:latin typeface="Meiryo UI"/>
                <a:ea typeface="Meiryo UI"/>
              </a:rPr>
              <a:t>　　　・</a:t>
            </a:r>
            <a:r>
              <a:rPr lang="ja-JP" altLang="ja-JP" sz="2400">
                <a:latin typeface="Meiryo UI"/>
                <a:ea typeface="Meiryo UI"/>
              </a:rPr>
              <a:t>中小・中堅企業支援の拡充</a:t>
            </a:r>
            <a:endParaRPr lang="en-US" altLang="ja-JP" sz="2400">
              <a:latin typeface="Meiryo UI"/>
              <a:ea typeface="Meiryo UI"/>
            </a:endParaRPr>
          </a:p>
          <a:p>
            <a:pPr lvl="1">
              <a:lnSpc>
                <a:spcPct val="150000"/>
              </a:lnSpc>
            </a:pPr>
            <a:r>
              <a:rPr lang="ja-JP" altLang="en-US" sz="2400">
                <a:latin typeface="Meiryo UI" panose="020B0604030504040204" pitchFamily="50" charset="-128"/>
                <a:ea typeface="Meiryo UI" panose="020B0604030504040204" pitchFamily="50" charset="-128"/>
              </a:rPr>
              <a:t>４．おわりに　　～皆さんへのお願い～</a:t>
            </a:r>
            <a:endParaRPr lang="en-US" altLang="ja-JP" sz="2400">
              <a:latin typeface="Meiryo UI" panose="020B0604030504040204" pitchFamily="50" charset="-128"/>
              <a:ea typeface="Meiryo UI" panose="020B0604030504040204" pitchFamily="50" charset="-128"/>
            </a:endParaRPr>
          </a:p>
        </p:txBody>
      </p:sp>
      <p:sp>
        <p:nvSpPr>
          <p:cNvPr id="5" name="スライド番号プレースホルダー 3">
            <a:extLst>
              <a:ext uri="{FF2B5EF4-FFF2-40B4-BE49-F238E27FC236}">
                <a16:creationId xmlns:a16="http://schemas.microsoft.com/office/drawing/2014/main" id="{AD023F98-BBD6-0370-9547-88CCCA9ACFB4}"/>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2</a:t>
            </a:fld>
            <a:endParaRPr lang="ja-JP" altLang="en-US"/>
          </a:p>
        </p:txBody>
      </p:sp>
    </p:spTree>
    <p:extLst>
      <p:ext uri="{BB962C8B-B14F-4D97-AF65-F5344CB8AC3E}">
        <p14:creationId xmlns:p14="http://schemas.microsoft.com/office/powerpoint/2010/main" val="1721420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05E2A978-2B60-72CF-498A-2B12337910BD}"/>
              </a:ext>
            </a:extLst>
          </p:cNvPr>
          <p:cNvPicPr>
            <a:picLocks noChangeAspect="1"/>
          </p:cNvPicPr>
          <p:nvPr/>
        </p:nvPicPr>
        <p:blipFill rotWithShape="1">
          <a:blip r:embed="rId3"/>
          <a:srcRect l="537" t="34653" r="501" b="2972"/>
          <a:stretch/>
        </p:blipFill>
        <p:spPr>
          <a:xfrm>
            <a:off x="154019" y="5590869"/>
            <a:ext cx="8640000" cy="730087"/>
          </a:xfrm>
          <a:prstGeom prst="rect">
            <a:avLst/>
          </a:prstGeom>
        </p:spPr>
      </p:pic>
      <p:sp>
        <p:nvSpPr>
          <p:cNvPr id="5" name="テキスト ボックス 4">
            <a:extLst>
              <a:ext uri="{FF2B5EF4-FFF2-40B4-BE49-F238E27FC236}">
                <a16:creationId xmlns:a16="http://schemas.microsoft.com/office/drawing/2014/main" id="{21800A59-69C6-ED90-5BBB-FEDEBF76F52E}"/>
              </a:ext>
            </a:extLst>
          </p:cNvPr>
          <p:cNvSpPr txBox="1">
            <a:spLocks noChangeArrowheads="1"/>
          </p:cNvSpPr>
          <p:nvPr/>
        </p:nvSpPr>
        <p:spPr bwMode="auto">
          <a:xfrm>
            <a:off x="0" y="20549"/>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a:spcBef>
                <a:spcPct val="0"/>
              </a:spcBef>
              <a:buNone/>
              <a:defRPr/>
            </a:pP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a:t>
            </a:r>
            <a:r>
              <a:rPr lang="en-US" altLang="ja-JP">
                <a:solidFill>
                  <a:srgbClr val="00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年実績　国税から地方税への税源移譲</a:t>
            </a:r>
            <a:endParaRPr lang="en-US" altLang="ja-JP">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a:extLst>
              <a:ext uri="{FF2B5EF4-FFF2-40B4-BE49-F238E27FC236}">
                <a16:creationId xmlns:a16="http://schemas.microsoft.com/office/drawing/2014/main" id="{D4EA6B59-F591-20C3-D8B1-7EAA092BE33F}"/>
              </a:ext>
            </a:extLst>
          </p:cNvPr>
          <p:cNvSpPr txBox="1">
            <a:spLocks noChangeArrowheads="1"/>
          </p:cNvSpPr>
          <p:nvPr/>
        </p:nvSpPr>
        <p:spPr bwMode="auto">
          <a:xfrm>
            <a:off x="715802" y="1125018"/>
            <a:ext cx="11134000" cy="1475340"/>
          </a:xfrm>
          <a:prstGeom prst="rect">
            <a:avLst/>
          </a:prstGeom>
          <a:noFill/>
          <a:ln>
            <a:solidFill>
              <a:schemeClr val="tx1"/>
            </a:solidFill>
            <a:prstDash val="dash"/>
          </a:ln>
        </p:spPr>
        <p:txBody>
          <a:bodyPr wrap="square" tIns="46800" bIns="0">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buNone/>
            </a:pPr>
            <a:r>
              <a:rPr lang="ja-JP" altLang="en-US" sz="1600" b="0" i="0" u="none" strike="noStrike" baseline="0">
                <a:solidFill>
                  <a:srgbClr val="000000"/>
                </a:solidFill>
                <a:latin typeface="Meiryo UI" panose="020B0604030504040204" pitchFamily="50" charset="-128"/>
                <a:ea typeface="Meiryo UI" panose="020B0604030504040204" pitchFamily="50" charset="-128"/>
              </a:rPr>
              <a:t>▶</a:t>
            </a:r>
            <a:r>
              <a:rPr lang="ja-JP" altLang="en-US" sz="1600" b="1" i="0" u="none" strike="noStrike" baseline="0">
                <a:solidFill>
                  <a:srgbClr val="FF0000"/>
                </a:solidFill>
                <a:latin typeface="Meiryo UI" panose="020B0604030504040204" pitchFamily="50" charset="-128"/>
                <a:ea typeface="Meiryo UI" panose="020B0604030504040204" pitchFamily="50" charset="-128"/>
              </a:rPr>
              <a:t>消費税率</a:t>
            </a:r>
            <a:r>
              <a:rPr lang="en-US" altLang="ja-JP" sz="1600" b="1" i="0" u="none" strike="noStrike" baseline="0">
                <a:solidFill>
                  <a:srgbClr val="FF0000"/>
                </a:solidFill>
                <a:latin typeface="Meiryo UI" panose="020B0604030504040204" pitchFamily="50" charset="-128"/>
                <a:ea typeface="Meiryo UI" panose="020B0604030504040204" pitchFamily="50" charset="-128"/>
              </a:rPr>
              <a:t>10</a:t>
            </a:r>
            <a:r>
              <a:rPr lang="ja-JP" altLang="en-US" sz="1600" b="1" i="0" u="none" strike="noStrike" baseline="0">
                <a:solidFill>
                  <a:srgbClr val="FF0000"/>
                </a:solidFill>
                <a:latin typeface="Meiryo UI" panose="020B0604030504040204" pitchFamily="50" charset="-128"/>
                <a:ea typeface="Meiryo UI" panose="020B0604030504040204" pitchFamily="50" charset="-128"/>
              </a:rPr>
              <a:t>％への引上げにあわせ</a:t>
            </a:r>
            <a:r>
              <a:rPr lang="ja-JP" altLang="en-US" sz="1600" b="0" i="0" u="none" strike="noStrike" baseline="0">
                <a:latin typeface="Meiryo UI" panose="020B0604030504040204" pitchFamily="50" charset="-128"/>
                <a:ea typeface="Meiryo UI" panose="020B0604030504040204" pitchFamily="50" charset="-128"/>
              </a:rPr>
              <a:t>、自動車の保有に係る税負担を恒久的に引き下げることにより、自動車ユーザーの負担を軽減し、</a:t>
            </a:r>
            <a:endParaRPr lang="en-US" altLang="ja-JP" sz="1600" b="0" i="0" u="none" strike="noStrike" baseline="0">
              <a:latin typeface="Meiryo UI" panose="020B0604030504040204" pitchFamily="50" charset="-128"/>
              <a:ea typeface="Meiryo UI" panose="020B0604030504040204" pitchFamily="50" charset="-128"/>
            </a:endParaRPr>
          </a:p>
          <a:p>
            <a:pPr algn="l">
              <a:buNone/>
            </a:pPr>
            <a:r>
              <a:rPr lang="en-US" altLang="ja-JP" sz="1600">
                <a:latin typeface="Meiryo UI" panose="020B0604030504040204" pitchFamily="50" charset="-128"/>
                <a:ea typeface="Meiryo UI" panose="020B0604030504040204" pitchFamily="50" charset="-128"/>
              </a:rPr>
              <a:t>   </a:t>
            </a:r>
            <a:r>
              <a:rPr lang="ja-JP" altLang="en-US" sz="1600" b="0" i="0" u="none" strike="noStrike" baseline="0">
                <a:latin typeface="Meiryo UI" panose="020B0604030504040204" pitchFamily="50" charset="-128"/>
                <a:ea typeface="Meiryo UI" panose="020B0604030504040204" pitchFamily="50" charset="-128"/>
              </a:rPr>
              <a:t>需要を平準化するとともに、国内自動車市場の活性化と新車代替の促進による燃費性能の優れた自動車や先進安全技術搭載</a:t>
            </a:r>
            <a:endParaRPr lang="en-US" altLang="ja-JP" sz="1600" b="0" i="0" u="none" strike="noStrike" baseline="0">
              <a:latin typeface="Meiryo UI" panose="020B0604030504040204" pitchFamily="50" charset="-128"/>
              <a:ea typeface="Meiryo UI" panose="020B0604030504040204" pitchFamily="50" charset="-128"/>
            </a:endParaRPr>
          </a:p>
          <a:p>
            <a:pPr algn="l">
              <a:buNone/>
            </a:pPr>
            <a:r>
              <a:rPr lang="en-US" altLang="ja-JP" sz="1600">
                <a:latin typeface="Meiryo UI" panose="020B0604030504040204" pitchFamily="50" charset="-128"/>
                <a:ea typeface="Meiryo UI" panose="020B0604030504040204" pitchFamily="50" charset="-128"/>
              </a:rPr>
              <a:t>   </a:t>
            </a:r>
            <a:r>
              <a:rPr lang="ja-JP" altLang="en-US" sz="1600" b="0" i="0" u="none" strike="noStrike" baseline="0">
                <a:latin typeface="Meiryo UI" panose="020B0604030504040204" pitchFamily="50" charset="-128"/>
                <a:ea typeface="Meiryo UI" panose="020B0604030504040204" pitchFamily="50" charset="-128"/>
              </a:rPr>
              <a:t>車の普及等を図る</a:t>
            </a:r>
            <a:r>
              <a:rPr lang="ja-JP" altLang="en-US" sz="1600" b="0" i="0" u="none" strike="noStrike" baseline="0">
                <a:solidFill>
                  <a:srgbClr val="000000"/>
                </a:solidFill>
                <a:latin typeface="Meiryo UI" panose="020B0604030504040204" pitchFamily="50" charset="-128"/>
                <a:ea typeface="Meiryo UI" panose="020B0604030504040204" pitchFamily="50" charset="-128"/>
              </a:rPr>
              <a:t>。</a:t>
            </a:r>
            <a:endParaRPr lang="en-US" altLang="ja-JP" sz="1600" b="0" i="0" u="none" strike="noStrike" baseline="0">
              <a:solidFill>
                <a:srgbClr val="000000"/>
              </a:solidFill>
              <a:latin typeface="Meiryo UI" panose="020B0604030504040204" pitchFamily="50" charset="-128"/>
              <a:ea typeface="Meiryo UI" panose="020B0604030504040204" pitchFamily="50" charset="-128"/>
            </a:endParaRPr>
          </a:p>
          <a:p>
            <a:pPr algn="l">
              <a:buNone/>
            </a:pPr>
            <a:r>
              <a:rPr lang="ja-JP" altLang="en-US" sz="1600" b="0" i="0" u="none" strike="noStrike" baseline="0">
                <a:solidFill>
                  <a:srgbClr val="FF0000"/>
                </a:solidFill>
                <a:latin typeface="Meiryo UI" panose="020B0604030504040204" pitchFamily="50" charset="-128"/>
                <a:ea typeface="Meiryo UI" panose="020B0604030504040204" pitchFamily="50" charset="-128"/>
              </a:rPr>
              <a:t>▶</a:t>
            </a:r>
            <a:r>
              <a:rPr lang="ja-JP" altLang="en-US" sz="1600" b="1" i="0" u="none" strike="noStrike" baseline="0">
                <a:solidFill>
                  <a:srgbClr val="FF0000"/>
                </a:solidFill>
                <a:latin typeface="Meiryo UI" panose="020B0604030504040204" pitchFamily="50" charset="-128"/>
                <a:ea typeface="Meiryo UI" panose="020B0604030504040204" pitchFamily="50" charset="-128"/>
              </a:rPr>
              <a:t>恒久減税による地方税の減収については、</a:t>
            </a:r>
            <a:r>
              <a:rPr lang="ja-JP" altLang="en-US" sz="1600">
                <a:solidFill>
                  <a:srgbClr val="000000"/>
                </a:solidFill>
                <a:latin typeface="Meiryo UI" panose="020B0604030504040204" pitchFamily="50" charset="-128"/>
                <a:ea typeface="Meiryo UI" panose="020B0604030504040204" pitchFamily="50" charset="-128"/>
              </a:rPr>
              <a:t>（中略）</a:t>
            </a:r>
            <a:r>
              <a:rPr lang="ja-JP" altLang="en-US" sz="1600" b="1" i="0" u="none" strike="noStrike" baseline="0">
                <a:solidFill>
                  <a:srgbClr val="FF0000"/>
                </a:solidFill>
                <a:latin typeface="Meiryo UI" panose="020B0604030504040204" pitchFamily="50" charset="-128"/>
                <a:ea typeface="Meiryo UI" panose="020B0604030504040204" pitchFamily="50" charset="-128"/>
              </a:rPr>
              <a:t>国税から地方税への税源移譲により、これに見合った地方税財源を確保する</a:t>
            </a:r>
            <a:endParaRPr lang="en-US" altLang="ja-JP" sz="1600" b="1" i="0" u="none" strike="noStrike" baseline="0">
              <a:solidFill>
                <a:srgbClr val="FF0000"/>
              </a:solidFill>
              <a:latin typeface="Meiryo UI" panose="020B0604030504040204" pitchFamily="50" charset="-128"/>
              <a:ea typeface="Meiryo UI" panose="020B0604030504040204" pitchFamily="50" charset="-128"/>
            </a:endParaRPr>
          </a:p>
          <a:p>
            <a:pPr algn="l">
              <a:buNone/>
            </a:pPr>
            <a:r>
              <a:rPr lang="en-US" altLang="ja-JP" sz="1600">
                <a:solidFill>
                  <a:srgbClr val="FF0000"/>
                </a:solidFill>
                <a:latin typeface="Meiryo UI" panose="020B0604030504040204" pitchFamily="50" charset="-128"/>
                <a:ea typeface="Meiryo UI" panose="020B0604030504040204" pitchFamily="50" charset="-128"/>
              </a:rPr>
              <a:t>   </a:t>
            </a:r>
            <a:r>
              <a:rPr lang="ja-JP" altLang="en-US" sz="1600" b="0" i="0" u="none" strike="noStrike" baseline="0">
                <a:solidFill>
                  <a:srgbClr val="000000"/>
                </a:solidFill>
                <a:latin typeface="Meiryo UI" panose="020B0604030504040204" pitchFamily="50" charset="-128"/>
                <a:ea typeface="Meiryo UI" panose="020B0604030504040204" pitchFamily="50" charset="-128"/>
              </a:rPr>
              <a:t>こととする。これにより、地方における社会インフラの更新・老朽化対策や防災・減災事業のニーズにしっかりと対応する。</a:t>
            </a:r>
            <a:endParaRPr kumimoji="0" lang="ja-JP" altLang="en-US" sz="2400" b="1">
              <a:solidFill>
                <a:srgbClr val="FF0000"/>
              </a:solidFill>
              <a:highlight>
                <a:srgbClr val="FFFF00"/>
              </a:highlight>
              <a:latin typeface="Meiryo UI" panose="020B0604030504040204" pitchFamily="50" charset="-128"/>
              <a:ea typeface="Meiryo UI" panose="020B0604030504040204" pitchFamily="50" charset="-128"/>
            </a:endParaRPr>
          </a:p>
        </p:txBody>
      </p:sp>
      <p:sp>
        <p:nvSpPr>
          <p:cNvPr id="3" name="テキスト ボックス 10">
            <a:extLst>
              <a:ext uri="{FF2B5EF4-FFF2-40B4-BE49-F238E27FC236}">
                <a16:creationId xmlns:a16="http://schemas.microsoft.com/office/drawing/2014/main" id="{97B3DF02-4641-1998-6650-4B4C4B3CC226}"/>
              </a:ext>
            </a:extLst>
          </p:cNvPr>
          <p:cNvSpPr txBox="1">
            <a:spLocks noChangeArrowheads="1"/>
          </p:cNvSpPr>
          <p:nvPr/>
        </p:nvSpPr>
        <p:spPr bwMode="auto">
          <a:xfrm>
            <a:off x="0" y="724908"/>
            <a:ext cx="4077190" cy="4001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ja-JP" altLang="en-US" sz="2000">
                <a:solidFill>
                  <a:prstClr val="black"/>
                </a:solidFill>
                <a:latin typeface="Meiryo UI" panose="020B0604030504040204" pitchFamily="50" charset="-128"/>
                <a:ea typeface="Meiryo UI" panose="020B0604030504040204" pitchFamily="50" charset="-128"/>
              </a:rPr>
              <a:t>　○地方財源を守って減税をした</a:t>
            </a:r>
            <a:r>
              <a:rPr kumimoji="0" lang="ja-JP" altLang="en-US" sz="2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経緯</a:t>
            </a:r>
            <a:endParaRPr kumimoji="0"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Line 10">
            <a:extLst>
              <a:ext uri="{FF2B5EF4-FFF2-40B4-BE49-F238E27FC236}">
                <a16:creationId xmlns:a16="http://schemas.microsoft.com/office/drawing/2014/main" id="{E97C486F-79BD-DF76-F0D4-2A6BAC0C2EF7}"/>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8" name="正方形/長方形 7">
            <a:extLst>
              <a:ext uri="{FF2B5EF4-FFF2-40B4-BE49-F238E27FC236}">
                <a16:creationId xmlns:a16="http://schemas.microsoft.com/office/drawing/2014/main" id="{267EB618-4F94-9930-14AD-C89AF5559634}"/>
              </a:ext>
            </a:extLst>
          </p:cNvPr>
          <p:cNvSpPr/>
          <p:nvPr/>
        </p:nvSpPr>
        <p:spPr>
          <a:xfrm>
            <a:off x="342198" y="2764927"/>
            <a:ext cx="4278570" cy="422405"/>
          </a:xfrm>
          <a:prstGeom prst="rect">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vert="horz" wrap="square" tIns="72000" bIns="72000" rtlCol="0" anchor="ctr">
            <a:spAutoFit/>
          </a:bodyPr>
          <a:lstStyle/>
          <a:p>
            <a:pPr algn="ctr">
              <a:spcAft>
                <a:spcPts val="600"/>
              </a:spcAft>
            </a:pPr>
            <a:r>
              <a:rPr lang="ja-JP" altLang="en-US" b="1">
                <a:solidFill>
                  <a:schemeClr val="tx1"/>
                </a:solidFill>
                <a:latin typeface="Meiryo UI" panose="020B0604030504040204" pitchFamily="50" charset="-128"/>
                <a:ea typeface="Meiryo UI" panose="020B0604030504040204" pitchFamily="50" charset="-128"/>
              </a:rPr>
              <a:t>都道府県自動車重量譲与税制度の創設</a:t>
            </a:r>
            <a:endParaRPr lang="en-US" altLang="ja-JP" b="1">
              <a:solidFill>
                <a:schemeClr val="tx1"/>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51FC1A38-986D-7CCB-1E6D-10B75BB09981}"/>
              </a:ext>
            </a:extLst>
          </p:cNvPr>
          <p:cNvSpPr/>
          <p:nvPr/>
        </p:nvSpPr>
        <p:spPr>
          <a:xfrm>
            <a:off x="342197" y="5144561"/>
            <a:ext cx="2954694" cy="422405"/>
          </a:xfrm>
          <a:prstGeom prst="rect">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vert="horz" wrap="square" tIns="72000" bIns="72000" rtlCol="0" anchor="ctr">
            <a:spAutoFit/>
          </a:bodyPr>
          <a:lstStyle/>
          <a:p>
            <a:pPr algn="ctr">
              <a:spcAft>
                <a:spcPts val="600"/>
              </a:spcAft>
            </a:pPr>
            <a:r>
              <a:rPr lang="ja-JP" altLang="en-US" b="1">
                <a:solidFill>
                  <a:schemeClr val="tx1"/>
                </a:solidFill>
                <a:latin typeface="Meiryo UI" panose="020B0604030504040204" pitchFamily="50" charset="-128"/>
                <a:ea typeface="Meiryo UI" panose="020B0604030504040204" pitchFamily="50" charset="-128"/>
              </a:rPr>
              <a:t>環境性能割の臨時的軽減</a:t>
            </a:r>
            <a:endParaRPr lang="en-US" altLang="ja-JP" b="1">
              <a:solidFill>
                <a:schemeClr val="tx1"/>
              </a:solidFill>
              <a:latin typeface="Meiryo UI" panose="020B0604030504040204" pitchFamily="50" charset="-128"/>
              <a:ea typeface="Meiryo UI" panose="020B0604030504040204" pitchFamily="50" charset="-128"/>
            </a:endParaRPr>
          </a:p>
        </p:txBody>
      </p:sp>
      <p:sp>
        <p:nvSpPr>
          <p:cNvPr id="13" name="テキスト ボックス 12">
            <a:hlinkClick r:id="rId4"/>
            <a:extLst>
              <a:ext uri="{FF2B5EF4-FFF2-40B4-BE49-F238E27FC236}">
                <a16:creationId xmlns:a16="http://schemas.microsoft.com/office/drawing/2014/main" id="{C9ADCC12-35FD-B840-860E-1B1C8D0AB6C9}"/>
              </a:ext>
            </a:extLst>
          </p:cNvPr>
          <p:cNvSpPr txBox="1"/>
          <p:nvPr/>
        </p:nvSpPr>
        <p:spPr>
          <a:xfrm>
            <a:off x="8703824" y="6559839"/>
            <a:ext cx="3371113" cy="253916"/>
          </a:xfrm>
          <a:prstGeom prst="rect">
            <a:avLst/>
          </a:prstGeom>
          <a:noFill/>
          <a:ln w="9525">
            <a:noFill/>
            <a:miter lim="800000"/>
            <a:headEnd/>
            <a:tailEnd/>
          </a:ln>
        </p:spPr>
        <p:txBody>
          <a:bodyPr rot="0" vert="horz" wrap="square" lIns="91440" tIns="45720" rIns="91440" bIns="45720" anchor="t" anchorCtr="0">
            <a:spAutoFit/>
          </a:bodyPr>
          <a:lstStyle>
            <a:defPPr>
              <a:defRPr lang="ja-JP"/>
            </a:defPPr>
            <a:lvl1pPr algn="just" defTabSz="457200">
              <a:defRPr kumimoji="0" sz="1050" kern="100">
                <a:solidFill>
                  <a:prstClr val="black"/>
                </a:solidFill>
                <a:latin typeface="游明朝" panose="02020400000000000000" pitchFamily="18" charset="-128"/>
                <a:ea typeface="游明朝" panose="02020400000000000000" pitchFamily="18" charset="-128"/>
                <a:cs typeface="Times New Roman" panose="02020603050405020304" pitchFamily="18" charset="0"/>
              </a:defRPr>
            </a:lvl1pPr>
          </a:lstStyle>
          <a:p>
            <a:r>
              <a:rPr lang="ja-JP" altLang="en-US"/>
              <a:t>出典：平成</a:t>
            </a:r>
            <a:r>
              <a:rPr lang="en-US" altLang="ja-JP"/>
              <a:t>31</a:t>
            </a:r>
            <a:r>
              <a:rPr lang="ja-JP" altLang="en-US"/>
              <a:t>年　総務省税制改正等説明資料より</a:t>
            </a:r>
          </a:p>
        </p:txBody>
      </p:sp>
      <p:pic>
        <p:nvPicPr>
          <p:cNvPr id="19" name="図 18">
            <a:extLst>
              <a:ext uri="{FF2B5EF4-FFF2-40B4-BE49-F238E27FC236}">
                <a16:creationId xmlns:a16="http://schemas.microsoft.com/office/drawing/2014/main" id="{4FBAC7E4-C8CC-0339-6E10-9739F0DD1A62}"/>
              </a:ext>
            </a:extLst>
          </p:cNvPr>
          <p:cNvPicPr>
            <a:picLocks noChangeAspect="1"/>
          </p:cNvPicPr>
          <p:nvPr/>
        </p:nvPicPr>
        <p:blipFill rotWithShape="1">
          <a:blip r:embed="rId5"/>
          <a:srcRect l="13247" t="29228" r="1487" b="48077"/>
          <a:stretch/>
        </p:blipFill>
        <p:spPr>
          <a:xfrm>
            <a:off x="244661" y="3188455"/>
            <a:ext cx="9107771" cy="1836000"/>
          </a:xfrm>
          <a:prstGeom prst="rect">
            <a:avLst/>
          </a:prstGeom>
        </p:spPr>
      </p:pic>
      <p:sp>
        <p:nvSpPr>
          <p:cNvPr id="14" name="吹き出し: 四角形 13">
            <a:extLst>
              <a:ext uri="{FF2B5EF4-FFF2-40B4-BE49-F238E27FC236}">
                <a16:creationId xmlns:a16="http://schemas.microsoft.com/office/drawing/2014/main" id="{50C38D4B-2AB7-6F6B-34C3-F50CEC5E6504}"/>
              </a:ext>
            </a:extLst>
          </p:cNvPr>
          <p:cNvSpPr/>
          <p:nvPr/>
        </p:nvSpPr>
        <p:spPr>
          <a:xfrm>
            <a:off x="9120243" y="3295934"/>
            <a:ext cx="2954694" cy="2824449"/>
          </a:xfrm>
          <a:prstGeom prst="wedgeRectCallout">
            <a:avLst>
              <a:gd name="adj1" fmla="val -60250"/>
              <a:gd name="adj2" fmla="val 12611"/>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ja-JP" altLang="en-US"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2019</a:t>
            </a:r>
            <a:r>
              <a:rPr lang="ja-JP" altLang="en-US"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年の自動車減税の</a:t>
            </a:r>
            <a:endParaRPr lang="en-US" altLang="ja-JP"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600"/>
              </a:spcAft>
            </a:pPr>
            <a:r>
              <a:rPr lang="ja-JP" altLang="en-US"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　タイミングに</a:t>
            </a:r>
            <a:r>
              <a:rPr lang="en-US" altLang="ja-JP"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p>
          <a:p>
            <a:pPr>
              <a:spcAft>
                <a:spcPts val="600"/>
              </a:spcAft>
            </a:pPr>
            <a:endParaRPr lang="en-US" altLang="ja-JP" sz="700"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600"/>
              </a:spcAft>
            </a:pPr>
            <a:r>
              <a:rPr lang="ja-JP" altLang="en-US" sz="1800"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　都道府県や市町村に</a:t>
            </a:r>
            <a:endParaRPr lang="en-US" altLang="ja-JP" sz="1800"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600"/>
              </a:spcAft>
            </a:pPr>
            <a:r>
              <a:rPr lang="ja-JP" altLang="en-US"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　入る税収が減らないよう</a:t>
            </a:r>
            <a:endParaRPr lang="en-US" altLang="ja-JP"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600"/>
              </a:spcAft>
            </a:pPr>
            <a:r>
              <a:rPr lang="ja-JP" altLang="en-US" sz="1800"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　「国税」から税収を</a:t>
            </a:r>
            <a:r>
              <a:rPr lang="ja-JP" altLang="en-US"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譲渡する</a:t>
            </a:r>
            <a:endParaRPr lang="en-US" altLang="ja-JP"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600"/>
              </a:spcAft>
            </a:pPr>
            <a:r>
              <a:rPr lang="ja-JP" altLang="en-US"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　政策の実施実績あり！</a:t>
            </a:r>
            <a:endParaRPr lang="en-US" altLang="ja-JP" sz="1800"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矢印: 右 19">
            <a:extLst>
              <a:ext uri="{FF2B5EF4-FFF2-40B4-BE49-F238E27FC236}">
                <a16:creationId xmlns:a16="http://schemas.microsoft.com/office/drawing/2014/main" id="{71752F1C-8ECB-6083-EE7F-AD4F66B24D0E}"/>
              </a:ext>
            </a:extLst>
          </p:cNvPr>
          <p:cNvSpPr/>
          <p:nvPr/>
        </p:nvSpPr>
        <p:spPr>
          <a:xfrm>
            <a:off x="3986784" y="4762119"/>
            <a:ext cx="4059936" cy="211807"/>
          </a:xfrm>
          <a:prstGeom prst="rightArrow">
            <a:avLst>
              <a:gd name="adj1" fmla="val 50000"/>
              <a:gd name="adj2" fmla="val 14893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2C78A6A7-57A5-F0F5-580C-0C515ACBA899}"/>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20</a:t>
            </a:fld>
            <a:endParaRPr lang="ja-JP" altLang="en-US"/>
          </a:p>
        </p:txBody>
      </p:sp>
    </p:spTree>
    <p:extLst>
      <p:ext uri="{BB962C8B-B14F-4D97-AF65-F5344CB8AC3E}">
        <p14:creationId xmlns:p14="http://schemas.microsoft.com/office/powerpoint/2010/main" val="1548588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二等辺三角形 3">
            <a:extLst>
              <a:ext uri="{FF2B5EF4-FFF2-40B4-BE49-F238E27FC236}">
                <a16:creationId xmlns:a16="http://schemas.microsoft.com/office/drawing/2014/main" id="{00CD57D3-8DAD-0998-F7B1-A6DDBCB3AECE}"/>
              </a:ext>
            </a:extLst>
          </p:cNvPr>
          <p:cNvSpPr>
            <a:spLocks/>
          </p:cNvSpPr>
          <p:nvPr/>
        </p:nvSpPr>
        <p:spPr>
          <a:xfrm flipV="1">
            <a:off x="692150" y="965536"/>
            <a:ext cx="10807699" cy="5618968"/>
          </a:xfrm>
          <a:prstGeom prst="triangl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 name="テキスト ボックス 10">
            <a:extLst>
              <a:ext uri="{FF2B5EF4-FFF2-40B4-BE49-F238E27FC236}">
                <a16:creationId xmlns:a16="http://schemas.microsoft.com/office/drawing/2014/main" id="{1DE50DF2-7AE7-1DFB-DE2A-F09C39FE00C0}"/>
              </a:ext>
            </a:extLst>
          </p:cNvPr>
          <p:cNvSpPr txBox="1">
            <a:spLocks noChangeArrowheads="1"/>
          </p:cNvSpPr>
          <p:nvPr/>
        </p:nvSpPr>
        <p:spPr bwMode="auto">
          <a:xfrm>
            <a:off x="1845541" y="1038280"/>
            <a:ext cx="8500917" cy="95410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en-US" altLang="ja-JP" sz="2800" b="1">
                <a:solidFill>
                  <a:srgbClr val="3B372A"/>
                </a:solidFill>
                <a:latin typeface="Meiryo UI" panose="020B0604030504040204" pitchFamily="50" charset="-128"/>
                <a:ea typeface="Meiryo UI" panose="020B0604030504040204" pitchFamily="50" charset="-128"/>
              </a:rPr>
              <a:t>【STEP1】</a:t>
            </a:r>
          </a:p>
          <a:p>
            <a:pPr lvl="0" algn="ctr" eaLnBrk="0" fontAlgn="base" hangingPunct="0">
              <a:spcBef>
                <a:spcPct val="0"/>
              </a:spcBef>
              <a:spcAft>
                <a:spcPct val="0"/>
              </a:spcAft>
              <a:buNone/>
              <a:defRPr/>
            </a:pPr>
            <a:r>
              <a:rPr kumimoji="0" lang="ja-JP" altLang="en-US" sz="2800" b="1">
                <a:solidFill>
                  <a:srgbClr val="3B372A"/>
                </a:solidFill>
                <a:latin typeface="Meiryo UI" panose="020B0604030504040204" pitchFamily="50" charset="-128"/>
                <a:ea typeface="Meiryo UI" panose="020B0604030504040204" pitchFamily="50" charset="-128"/>
              </a:rPr>
              <a:t>自動車関係諸税の簡素化・ユーザー負担軽減</a:t>
            </a:r>
            <a:endParaRPr kumimoji="0" lang="en-US" altLang="ja-JP" sz="2800" b="1">
              <a:solidFill>
                <a:srgbClr val="3B372A"/>
              </a:solidFill>
              <a:latin typeface="Meiryo UI" panose="020B0604030504040204" pitchFamily="50" charset="-128"/>
              <a:ea typeface="Meiryo UI" panose="020B0604030504040204" pitchFamily="50" charset="-128"/>
            </a:endParaRPr>
          </a:p>
        </p:txBody>
      </p:sp>
      <p:sp>
        <p:nvSpPr>
          <p:cNvPr id="6" name="テキスト ボックス 10">
            <a:extLst>
              <a:ext uri="{FF2B5EF4-FFF2-40B4-BE49-F238E27FC236}">
                <a16:creationId xmlns:a16="http://schemas.microsoft.com/office/drawing/2014/main" id="{714FFBE0-6A5E-6510-69D4-315E7129DD66}"/>
              </a:ext>
            </a:extLst>
          </p:cNvPr>
          <p:cNvSpPr txBox="1">
            <a:spLocks noChangeArrowheads="1"/>
          </p:cNvSpPr>
          <p:nvPr/>
        </p:nvSpPr>
        <p:spPr bwMode="auto">
          <a:xfrm>
            <a:off x="1563394" y="1109555"/>
            <a:ext cx="4271818" cy="369332"/>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eaLnBrk="0" fontAlgn="base" hangingPunct="0">
              <a:spcBef>
                <a:spcPct val="0"/>
              </a:spcBef>
              <a:spcAft>
                <a:spcPct val="0"/>
              </a:spcAft>
              <a:buNone/>
              <a:defRPr/>
            </a:pPr>
            <a:r>
              <a:rPr kumimoji="0" lang="ja-JP" altLang="en-US" sz="1800" b="1">
                <a:solidFill>
                  <a:schemeClr val="bg1"/>
                </a:solidFill>
                <a:latin typeface="Meiryo UI" panose="020B0604030504040204" pitchFamily="50" charset="-128"/>
                <a:ea typeface="Meiryo UI" panose="020B0604030504040204" pitchFamily="50" charset="-128"/>
              </a:rPr>
              <a:t>自動車総連一丁目一番地政策</a:t>
            </a:r>
            <a:endParaRPr kumimoji="0" lang="en-US" altLang="ja-JP" sz="1800" b="1">
              <a:solidFill>
                <a:schemeClr val="bg1"/>
              </a:solidFill>
              <a:latin typeface="Meiryo UI" panose="020B0604030504040204" pitchFamily="50" charset="-128"/>
              <a:ea typeface="Meiryo UI" panose="020B0604030504040204" pitchFamily="50" charset="-128"/>
            </a:endParaRPr>
          </a:p>
        </p:txBody>
      </p:sp>
      <p:sp>
        <p:nvSpPr>
          <p:cNvPr id="7" name="テキスト ボックス 10">
            <a:extLst>
              <a:ext uri="{FF2B5EF4-FFF2-40B4-BE49-F238E27FC236}">
                <a16:creationId xmlns:a16="http://schemas.microsoft.com/office/drawing/2014/main" id="{BE008F6E-841E-7BF9-1874-94E51F23E95D}"/>
              </a:ext>
            </a:extLst>
          </p:cNvPr>
          <p:cNvSpPr txBox="1">
            <a:spLocks noChangeArrowheads="1"/>
          </p:cNvSpPr>
          <p:nvPr/>
        </p:nvSpPr>
        <p:spPr bwMode="auto">
          <a:xfrm>
            <a:off x="3160253" y="2060829"/>
            <a:ext cx="5871494" cy="646331"/>
          </a:xfrm>
          <a:prstGeom prst="rect">
            <a:avLst/>
          </a:prstGeom>
          <a:noFill/>
          <a:ln>
            <a:noFill/>
          </a:ln>
        </p:spPr>
        <p:txBody>
          <a:bodyPr wrap="square">
            <a:spAutoFit/>
          </a:bodyPr>
          <a:lstStyle>
            <a:defPPr>
              <a:defRPr lang="ja-JP"/>
            </a:defPPr>
            <a:lvl1pPr lvl="0" algn="ctr" defTabSz="457200" eaLnBrk="0" fontAlgn="base" hangingPunct="0">
              <a:spcBef>
                <a:spcPct val="0"/>
              </a:spcBef>
              <a:spcAft>
                <a:spcPct val="0"/>
              </a:spcAft>
              <a:buFont typeface="Arial" panose="020B0604020202020204" pitchFamily="34" charset="0"/>
              <a:buNone/>
              <a:defRPr kumimoji="0" sz="3600" b="1">
                <a:solidFill>
                  <a:schemeClr val="bg1"/>
                </a:solidFill>
                <a:latin typeface="Meiryo UI" panose="020B0604030504040204" pitchFamily="50" charset="-128"/>
                <a:ea typeface="Meiryo UI" panose="020B0604030504040204" pitchFamily="50" charset="-128"/>
              </a:defRPr>
            </a:lvl1pPr>
            <a:lvl2pPr marL="742950" indent="-285750" defTabSz="45720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大前提　総額</a:t>
            </a:r>
            <a:r>
              <a:rPr lang="en-US" altLang="ja-JP"/>
              <a:t>3.2</a:t>
            </a:r>
            <a:r>
              <a:rPr lang="ja-JP" altLang="en-US"/>
              <a:t>兆円減税</a:t>
            </a:r>
            <a:endParaRPr lang="en-US" altLang="ja-JP"/>
          </a:p>
        </p:txBody>
      </p:sp>
      <p:sp>
        <p:nvSpPr>
          <p:cNvPr id="8" name="二等辺三角形 7">
            <a:extLst>
              <a:ext uri="{FF2B5EF4-FFF2-40B4-BE49-F238E27FC236}">
                <a16:creationId xmlns:a16="http://schemas.microsoft.com/office/drawing/2014/main" id="{C81F898C-38DA-C72B-35DE-03B874499A72}"/>
              </a:ext>
            </a:extLst>
          </p:cNvPr>
          <p:cNvSpPr>
            <a:spLocks noChangeAspect="1"/>
          </p:cNvSpPr>
          <p:nvPr/>
        </p:nvSpPr>
        <p:spPr>
          <a:xfrm flipV="1">
            <a:off x="2834616" y="3124040"/>
            <a:ext cx="6622291" cy="3424224"/>
          </a:xfrm>
          <a:prstGeom prst="triangle">
            <a:avLst>
              <a:gd name="adj" fmla="val 49788"/>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9" name="二等辺三角形 8">
            <a:extLst>
              <a:ext uri="{FF2B5EF4-FFF2-40B4-BE49-F238E27FC236}">
                <a16:creationId xmlns:a16="http://schemas.microsoft.com/office/drawing/2014/main" id="{DBFAE67C-DEE9-845E-9DC0-AC1591A19425}"/>
              </a:ext>
            </a:extLst>
          </p:cNvPr>
          <p:cNvSpPr>
            <a:spLocks noChangeAspect="1"/>
          </p:cNvSpPr>
          <p:nvPr/>
        </p:nvSpPr>
        <p:spPr>
          <a:xfrm flipV="1">
            <a:off x="3031192" y="3647229"/>
            <a:ext cx="6229139" cy="2939481"/>
          </a:xfrm>
          <a:prstGeom prst="triangle">
            <a:avLst/>
          </a:prstGeom>
          <a:solidFill>
            <a:schemeClr val="accent1">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0" name="テキスト ボックス 9">
            <a:extLst>
              <a:ext uri="{FF2B5EF4-FFF2-40B4-BE49-F238E27FC236}">
                <a16:creationId xmlns:a16="http://schemas.microsoft.com/office/drawing/2014/main" id="{555420D7-FB1A-E596-9F49-E47416C08DBC}"/>
              </a:ext>
            </a:extLst>
          </p:cNvPr>
          <p:cNvSpPr txBox="1">
            <a:spLocks noChangeArrowheads="1"/>
          </p:cNvSpPr>
          <p:nvPr/>
        </p:nvSpPr>
        <p:spPr bwMode="auto">
          <a:xfrm>
            <a:off x="2735094" y="3836026"/>
            <a:ext cx="6710604" cy="83099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en-US" altLang="ja-JP" sz="2400" b="1">
                <a:latin typeface="Meiryo UI" panose="020B0604030504040204" pitchFamily="50" charset="-128"/>
                <a:ea typeface="Meiryo UI" panose="020B0604030504040204" pitchFamily="50" charset="-128"/>
              </a:rPr>
              <a:t>【STEP</a:t>
            </a:r>
            <a:r>
              <a:rPr kumimoji="0" lang="ja-JP" altLang="en-US" sz="2400" b="1">
                <a:latin typeface="Meiryo UI" panose="020B0604030504040204" pitchFamily="50" charset="-128"/>
                <a:ea typeface="Meiryo UI" panose="020B0604030504040204" pitchFamily="50" charset="-128"/>
              </a:rPr>
              <a:t>２</a:t>
            </a:r>
            <a:r>
              <a:rPr kumimoji="0" lang="en-US" altLang="ja-JP" sz="2400" b="1">
                <a:latin typeface="Meiryo UI" panose="020B0604030504040204" pitchFamily="50" charset="-128"/>
                <a:ea typeface="Meiryo UI" panose="020B0604030504040204" pitchFamily="50" charset="-128"/>
              </a:rPr>
              <a:t>】</a:t>
            </a:r>
          </a:p>
          <a:p>
            <a:pPr lvl="0" algn="ctr" eaLnBrk="0" fontAlgn="base" hangingPunct="0">
              <a:spcBef>
                <a:spcPct val="0"/>
              </a:spcBef>
              <a:spcAft>
                <a:spcPct val="0"/>
              </a:spcAft>
              <a:buNone/>
              <a:defRPr/>
            </a:pPr>
            <a:r>
              <a:rPr kumimoji="0" lang="ja-JP" altLang="en-US" sz="2400" b="1">
                <a:latin typeface="Meiryo UI" panose="020B0604030504040204" pitchFamily="50" charset="-128"/>
                <a:ea typeface="Meiryo UI" panose="020B0604030504040204" pitchFamily="50" charset="-128"/>
              </a:rPr>
              <a:t>地方税収に影響を与えない税制の確立</a:t>
            </a:r>
            <a:endParaRPr kumimoji="0" lang="en-US" altLang="ja-JP" sz="2400" b="1">
              <a:latin typeface="Meiryo UI" panose="020B0604030504040204" pitchFamily="50" charset="-128"/>
              <a:ea typeface="Meiryo UI" panose="020B0604030504040204" pitchFamily="50" charset="-128"/>
            </a:endParaRPr>
          </a:p>
        </p:txBody>
      </p:sp>
      <p:sp>
        <p:nvSpPr>
          <p:cNvPr id="11" name="二等辺三角形 10">
            <a:extLst>
              <a:ext uri="{FF2B5EF4-FFF2-40B4-BE49-F238E27FC236}">
                <a16:creationId xmlns:a16="http://schemas.microsoft.com/office/drawing/2014/main" id="{97BCE531-7DE5-FA90-8C1A-0F9970965D46}"/>
              </a:ext>
            </a:extLst>
          </p:cNvPr>
          <p:cNvSpPr>
            <a:spLocks noChangeAspect="1"/>
          </p:cNvSpPr>
          <p:nvPr/>
        </p:nvSpPr>
        <p:spPr>
          <a:xfrm flipV="1">
            <a:off x="4244801" y="4866265"/>
            <a:ext cx="3801918" cy="1784435"/>
          </a:xfrm>
          <a:prstGeom prst="triangle">
            <a:avLst/>
          </a:prstGeom>
          <a:solidFill>
            <a:schemeClr val="accent1">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pic>
        <p:nvPicPr>
          <p:cNvPr id="12" name="図 11">
            <a:extLst>
              <a:ext uri="{FF2B5EF4-FFF2-40B4-BE49-F238E27FC236}">
                <a16:creationId xmlns:a16="http://schemas.microsoft.com/office/drawing/2014/main" id="{37985576-D6D5-4EB5-1966-A765CF3A6A7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784855" y="3126619"/>
            <a:ext cx="6710604" cy="646708"/>
          </a:xfrm>
          <a:prstGeom prst="rect">
            <a:avLst/>
          </a:prstGeom>
        </p:spPr>
      </p:pic>
      <p:sp>
        <p:nvSpPr>
          <p:cNvPr id="13" name="テキスト ボックス 10">
            <a:extLst>
              <a:ext uri="{FF2B5EF4-FFF2-40B4-BE49-F238E27FC236}">
                <a16:creationId xmlns:a16="http://schemas.microsoft.com/office/drawing/2014/main" id="{6D3C49C3-CCC8-35A0-15E3-58545A59A377}"/>
              </a:ext>
            </a:extLst>
          </p:cNvPr>
          <p:cNvSpPr txBox="1">
            <a:spLocks noChangeArrowheads="1"/>
          </p:cNvSpPr>
          <p:nvPr/>
        </p:nvSpPr>
        <p:spPr bwMode="auto">
          <a:xfrm>
            <a:off x="2104571" y="5007320"/>
            <a:ext cx="8241887" cy="144655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en-US" altLang="ja-JP" sz="2400" b="1">
                <a:highlight>
                  <a:srgbClr val="FFFF00"/>
                </a:highlight>
                <a:latin typeface="Meiryo UI" panose="020B0604030504040204" pitchFamily="50" charset="-128"/>
                <a:ea typeface="Meiryo UI" panose="020B0604030504040204" pitchFamily="50" charset="-128"/>
              </a:rPr>
              <a:t>【SETP3】</a:t>
            </a:r>
          </a:p>
          <a:p>
            <a:pPr lvl="0" algn="ctr" eaLnBrk="0" fontAlgn="base" hangingPunct="0">
              <a:spcBef>
                <a:spcPct val="0"/>
              </a:spcBef>
              <a:spcAft>
                <a:spcPct val="0"/>
              </a:spcAft>
              <a:buNone/>
              <a:defRPr/>
            </a:pPr>
            <a:r>
              <a:rPr kumimoji="0" lang="ja-JP" altLang="en-US" b="1">
                <a:solidFill>
                  <a:srgbClr val="FF0000"/>
                </a:solidFill>
                <a:highlight>
                  <a:srgbClr val="FFFF00"/>
                </a:highlight>
                <a:latin typeface="Meiryo UI" panose="020B0604030504040204" pitchFamily="50" charset="-128"/>
                <a:ea typeface="Meiryo UI" panose="020B0604030504040204" pitchFamily="50" charset="-128"/>
              </a:rPr>
              <a:t>ユーザーの納得感を踏まえた税の使途明確化</a:t>
            </a:r>
            <a:endParaRPr kumimoji="0" lang="en-US" altLang="ja-JP" b="1">
              <a:solidFill>
                <a:srgbClr val="FF0000"/>
              </a:solidFill>
              <a:highlight>
                <a:srgbClr val="FFFF00"/>
              </a:highlight>
              <a:latin typeface="Meiryo UI" panose="020B0604030504040204" pitchFamily="50" charset="-128"/>
              <a:ea typeface="Meiryo UI" panose="020B0604030504040204" pitchFamily="50" charset="-128"/>
            </a:endParaRPr>
          </a:p>
          <a:p>
            <a:pPr lvl="0" algn="ctr" eaLnBrk="0" fontAlgn="base" hangingPunct="0">
              <a:spcBef>
                <a:spcPct val="0"/>
              </a:spcBef>
              <a:spcAft>
                <a:spcPct val="0"/>
              </a:spcAft>
              <a:buNone/>
              <a:defRPr/>
            </a:pPr>
            <a:r>
              <a:rPr kumimoji="0" lang="ja-JP" altLang="en-US" b="1">
                <a:solidFill>
                  <a:srgbClr val="FF0000"/>
                </a:solidFill>
                <a:highlight>
                  <a:srgbClr val="FFFF00"/>
                </a:highlight>
                <a:latin typeface="Meiryo UI" panose="020B0604030504040204" pitchFamily="50" charset="-128"/>
                <a:ea typeface="Meiryo UI" panose="020B0604030504040204" pitchFamily="50" charset="-128"/>
              </a:rPr>
              <a:t>特定財源化</a:t>
            </a:r>
            <a:endParaRPr kumimoji="0" lang="en-US" altLang="ja-JP" b="1">
              <a:solidFill>
                <a:srgbClr val="FF0000"/>
              </a:solidFill>
              <a:highlight>
                <a:srgbClr val="FFFF00"/>
              </a:highlight>
              <a:latin typeface="Meiryo UI" panose="020B0604030504040204" pitchFamily="50" charset="-128"/>
              <a:ea typeface="Meiryo UI" panose="020B0604030504040204" pitchFamily="50" charset="-128"/>
            </a:endParaRPr>
          </a:p>
        </p:txBody>
      </p:sp>
      <p:sp>
        <p:nvSpPr>
          <p:cNvPr id="3" name="タイトル 1">
            <a:extLst>
              <a:ext uri="{FF2B5EF4-FFF2-40B4-BE49-F238E27FC236}">
                <a16:creationId xmlns:a16="http://schemas.microsoft.com/office/drawing/2014/main" id="{800ED293-A7DF-B926-7EF6-CD9D3D54501C}"/>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積年の自動車税制の課題解消に向けた　「</a:t>
            </a:r>
            <a:r>
              <a:rPr lang="en-US" altLang="ja-JP"/>
              <a:t>3</a:t>
            </a:r>
            <a:r>
              <a:rPr lang="ja-JP" altLang="en-US"/>
              <a:t>つの</a:t>
            </a:r>
            <a:r>
              <a:rPr lang="en-US" altLang="ja-JP"/>
              <a:t>STEP</a:t>
            </a:r>
            <a:r>
              <a:rPr lang="ja-JP" altLang="en-US"/>
              <a:t>」</a:t>
            </a:r>
            <a:endParaRPr lang="en-US" altLang="ja-JP"/>
          </a:p>
        </p:txBody>
      </p:sp>
      <p:sp>
        <p:nvSpPr>
          <p:cNvPr id="2" name="スライド番号プレースホルダー 3">
            <a:extLst>
              <a:ext uri="{FF2B5EF4-FFF2-40B4-BE49-F238E27FC236}">
                <a16:creationId xmlns:a16="http://schemas.microsoft.com/office/drawing/2014/main" id="{FFAF1379-33A7-7D95-1268-08CC4C0AD6CB}"/>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21</a:t>
            </a:fld>
            <a:endParaRPr lang="ja-JP" altLang="en-US"/>
          </a:p>
        </p:txBody>
      </p:sp>
      <p:sp>
        <p:nvSpPr>
          <p:cNvPr id="14" name="テキスト ボックス 10">
            <a:extLst>
              <a:ext uri="{FF2B5EF4-FFF2-40B4-BE49-F238E27FC236}">
                <a16:creationId xmlns:a16="http://schemas.microsoft.com/office/drawing/2014/main" id="{C41C830B-93FF-946A-B2EE-866A0D425ED9}"/>
              </a:ext>
            </a:extLst>
          </p:cNvPr>
          <p:cNvSpPr txBox="1">
            <a:spLocks noChangeArrowheads="1"/>
          </p:cNvSpPr>
          <p:nvPr/>
        </p:nvSpPr>
        <p:spPr bwMode="auto">
          <a:xfrm>
            <a:off x="1845542" y="2724769"/>
            <a:ext cx="8500916" cy="30777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400">
                <a:solidFill>
                  <a:schemeClr val="bg1"/>
                </a:solidFill>
                <a:latin typeface="Meiryo UI" panose="020B0604030504040204" pitchFamily="50" charset="-128"/>
                <a:ea typeface="Meiryo UI" panose="020B0604030504040204" pitchFamily="50" charset="-128"/>
              </a:rPr>
              <a:t>車体課税</a:t>
            </a:r>
            <a:r>
              <a:rPr kumimoji="0" lang="en-US" altLang="ja-JP" sz="1400">
                <a:solidFill>
                  <a:schemeClr val="bg1"/>
                </a:solidFill>
                <a:latin typeface="Meiryo UI" panose="020B0604030504040204" pitchFamily="50" charset="-128"/>
                <a:ea typeface="Meiryo UI" panose="020B0604030504040204" pitchFamily="50" charset="-128"/>
              </a:rPr>
              <a:t>2.7</a:t>
            </a:r>
            <a:r>
              <a:rPr kumimoji="0" lang="ja-JP" altLang="en-US" sz="1400">
                <a:solidFill>
                  <a:schemeClr val="bg1"/>
                </a:solidFill>
                <a:latin typeface="Meiryo UI" panose="020B0604030504040204" pitchFamily="50" charset="-128"/>
                <a:ea typeface="Meiryo UI" panose="020B0604030504040204" pitchFamily="50" charset="-128"/>
              </a:rPr>
              <a:t>兆円→</a:t>
            </a:r>
            <a:r>
              <a:rPr kumimoji="0" lang="en-US" altLang="ja-JP" sz="1400">
                <a:solidFill>
                  <a:schemeClr val="bg1"/>
                </a:solidFill>
                <a:latin typeface="Meiryo UI" panose="020B0604030504040204" pitchFamily="50" charset="-128"/>
                <a:ea typeface="Meiryo UI" panose="020B0604030504040204" pitchFamily="50" charset="-128"/>
              </a:rPr>
              <a:t>1.3</a:t>
            </a:r>
            <a:r>
              <a:rPr kumimoji="0" lang="ja-JP" altLang="en-US" sz="1400">
                <a:solidFill>
                  <a:schemeClr val="bg1"/>
                </a:solidFill>
                <a:latin typeface="Meiryo UI" panose="020B0604030504040204" pitchFamily="50" charset="-128"/>
                <a:ea typeface="Meiryo UI" panose="020B0604030504040204" pitchFamily="50" charset="-128"/>
              </a:rPr>
              <a:t>兆円　燃料課税</a:t>
            </a:r>
            <a:r>
              <a:rPr kumimoji="0" lang="en-US" altLang="ja-JP" sz="1400">
                <a:solidFill>
                  <a:schemeClr val="bg1"/>
                </a:solidFill>
                <a:latin typeface="Meiryo UI" panose="020B0604030504040204" pitchFamily="50" charset="-128"/>
                <a:ea typeface="Meiryo UI" panose="020B0604030504040204" pitchFamily="50" charset="-128"/>
              </a:rPr>
              <a:t>3.1</a:t>
            </a:r>
            <a:r>
              <a:rPr kumimoji="0" lang="ja-JP" altLang="en-US" sz="1400">
                <a:solidFill>
                  <a:schemeClr val="bg1"/>
                </a:solidFill>
                <a:latin typeface="Meiryo UI" panose="020B0604030504040204" pitchFamily="50" charset="-128"/>
                <a:ea typeface="Meiryo UI" panose="020B0604030504040204" pitchFamily="50" charset="-128"/>
              </a:rPr>
              <a:t>兆円→</a:t>
            </a:r>
            <a:r>
              <a:rPr kumimoji="0" lang="en-US" altLang="ja-JP" sz="1400">
                <a:solidFill>
                  <a:schemeClr val="bg1"/>
                </a:solidFill>
                <a:latin typeface="Meiryo UI" panose="020B0604030504040204" pitchFamily="50" charset="-128"/>
                <a:ea typeface="Meiryo UI" panose="020B0604030504040204" pitchFamily="50" charset="-128"/>
              </a:rPr>
              <a:t>1.6</a:t>
            </a:r>
            <a:r>
              <a:rPr kumimoji="0" lang="ja-JP" altLang="en-US" sz="1400">
                <a:solidFill>
                  <a:schemeClr val="bg1"/>
                </a:solidFill>
                <a:latin typeface="Meiryo UI" panose="020B0604030504040204" pitchFamily="50" charset="-128"/>
                <a:ea typeface="Meiryo UI" panose="020B0604030504040204" pitchFamily="50" charset="-128"/>
              </a:rPr>
              <a:t>兆円　消費税</a:t>
            </a:r>
            <a:r>
              <a:rPr kumimoji="0" lang="en-US" altLang="ja-JP" sz="1400">
                <a:solidFill>
                  <a:schemeClr val="bg1"/>
                </a:solidFill>
                <a:latin typeface="Meiryo UI" panose="020B0604030504040204" pitchFamily="50" charset="-128"/>
                <a:ea typeface="Meiryo UI" panose="020B0604030504040204" pitchFamily="50" charset="-128"/>
              </a:rPr>
              <a:t>3.1</a:t>
            </a:r>
            <a:r>
              <a:rPr kumimoji="0" lang="ja-JP" altLang="en-US" sz="1400">
                <a:solidFill>
                  <a:schemeClr val="bg1"/>
                </a:solidFill>
                <a:latin typeface="Meiryo UI" panose="020B0604030504040204" pitchFamily="50" charset="-128"/>
                <a:ea typeface="Meiryo UI" panose="020B0604030504040204" pitchFamily="50" charset="-128"/>
              </a:rPr>
              <a:t>兆円→</a:t>
            </a:r>
            <a:r>
              <a:rPr kumimoji="0" lang="en-US" altLang="ja-JP" sz="1400">
                <a:solidFill>
                  <a:schemeClr val="bg1"/>
                </a:solidFill>
                <a:latin typeface="Meiryo UI" panose="020B0604030504040204" pitchFamily="50" charset="-128"/>
                <a:ea typeface="Meiryo UI" panose="020B0604030504040204" pitchFamily="50" charset="-128"/>
              </a:rPr>
              <a:t>2.8</a:t>
            </a:r>
            <a:r>
              <a:rPr kumimoji="0" lang="ja-JP" altLang="en-US" sz="1400">
                <a:solidFill>
                  <a:schemeClr val="bg1"/>
                </a:solidFill>
                <a:latin typeface="Meiryo UI" panose="020B0604030504040204" pitchFamily="50" charset="-128"/>
                <a:ea typeface="Meiryo UI" panose="020B0604030504040204" pitchFamily="50" charset="-128"/>
              </a:rPr>
              <a:t>兆円</a:t>
            </a:r>
            <a:endParaRPr kumimoji="0" lang="en-US" altLang="ja-JP" sz="140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3055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矢印: 五方向 2">
            <a:extLst>
              <a:ext uri="{FF2B5EF4-FFF2-40B4-BE49-F238E27FC236}">
                <a16:creationId xmlns:a16="http://schemas.microsoft.com/office/drawing/2014/main" id="{0EA0637F-2DC1-EB83-C36D-C2B91353F965}"/>
              </a:ext>
            </a:extLst>
          </p:cNvPr>
          <p:cNvSpPr/>
          <p:nvPr/>
        </p:nvSpPr>
        <p:spPr>
          <a:xfrm rot="5400000" flipV="1">
            <a:off x="1769267" y="2988107"/>
            <a:ext cx="2730519" cy="621000"/>
          </a:xfrm>
          <a:prstGeom prst="homePlat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 name="矢印: 五方向 3">
            <a:extLst>
              <a:ext uri="{FF2B5EF4-FFF2-40B4-BE49-F238E27FC236}">
                <a16:creationId xmlns:a16="http://schemas.microsoft.com/office/drawing/2014/main" id="{8E656690-C3C1-E167-13E4-AD09FA60B17A}"/>
              </a:ext>
            </a:extLst>
          </p:cNvPr>
          <p:cNvSpPr/>
          <p:nvPr/>
        </p:nvSpPr>
        <p:spPr>
          <a:xfrm rot="5400000" flipV="1">
            <a:off x="4068239" y="2812922"/>
            <a:ext cx="3465189" cy="621000"/>
          </a:xfrm>
          <a:prstGeom prst="homePlat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 name="矢印: 五方向 4">
            <a:extLst>
              <a:ext uri="{FF2B5EF4-FFF2-40B4-BE49-F238E27FC236}">
                <a16:creationId xmlns:a16="http://schemas.microsoft.com/office/drawing/2014/main" id="{98E8E09B-1471-51CE-3418-AA5BECF624EE}"/>
              </a:ext>
            </a:extLst>
          </p:cNvPr>
          <p:cNvSpPr/>
          <p:nvPr/>
        </p:nvSpPr>
        <p:spPr>
          <a:xfrm rot="5400000" flipV="1">
            <a:off x="8029175" y="2827642"/>
            <a:ext cx="3465190" cy="621000"/>
          </a:xfrm>
          <a:prstGeom prst="homePlat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6" name="矢印: 五方向 5">
            <a:extLst>
              <a:ext uri="{FF2B5EF4-FFF2-40B4-BE49-F238E27FC236}">
                <a16:creationId xmlns:a16="http://schemas.microsoft.com/office/drawing/2014/main" id="{7EB4F432-C1A3-0070-4010-700B95576588}"/>
              </a:ext>
            </a:extLst>
          </p:cNvPr>
          <p:cNvSpPr/>
          <p:nvPr/>
        </p:nvSpPr>
        <p:spPr>
          <a:xfrm rot="5400000" flipV="1">
            <a:off x="-201367" y="2773193"/>
            <a:ext cx="3317871" cy="621000"/>
          </a:xfrm>
          <a:prstGeom prst="homePlat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aphicFrame>
        <p:nvGraphicFramePr>
          <p:cNvPr id="7" name="表 6">
            <a:extLst>
              <a:ext uri="{FF2B5EF4-FFF2-40B4-BE49-F238E27FC236}">
                <a16:creationId xmlns:a16="http://schemas.microsoft.com/office/drawing/2014/main" id="{1D4585B4-6D44-95BA-938D-EADE9DE56C3E}"/>
              </a:ext>
            </a:extLst>
          </p:cNvPr>
          <p:cNvGraphicFramePr>
            <a:graphicFrameLocks noGrp="1"/>
          </p:cNvGraphicFramePr>
          <p:nvPr>
            <p:extLst>
              <p:ext uri="{D42A27DB-BD31-4B8C-83A1-F6EECF244321}">
                <p14:modId xmlns:p14="http://schemas.microsoft.com/office/powerpoint/2010/main" val="2820744040"/>
              </p:ext>
            </p:extLst>
          </p:nvPr>
        </p:nvGraphicFramePr>
        <p:xfrm>
          <a:off x="251567" y="647517"/>
          <a:ext cx="2898033" cy="777240"/>
        </p:xfrm>
        <a:graphic>
          <a:graphicData uri="http://schemas.openxmlformats.org/drawingml/2006/table">
            <a:tbl>
              <a:tblPr firstRow="1" bandRow="1">
                <a:tableStyleId>{5C22544A-7EE6-4342-B048-85BDC9FD1C3A}</a:tableStyleId>
              </a:tblPr>
              <a:tblGrid>
                <a:gridCol w="2898033">
                  <a:extLst>
                    <a:ext uri="{9D8B030D-6E8A-4147-A177-3AD203B41FA5}">
                      <a16:colId xmlns:a16="http://schemas.microsoft.com/office/drawing/2014/main" val="2411532571"/>
                    </a:ext>
                  </a:extLst>
                </a:gridCol>
              </a:tblGrid>
              <a:tr h="213152">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自動車税</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432065">
                <a:tc>
                  <a:txBody>
                    <a:bodyPr/>
                    <a:lstStyle/>
                    <a:p>
                      <a:r>
                        <a:rPr kumimoji="1" lang="en-US" altLang="ja-JP" sz="1400" b="1">
                          <a:solidFill>
                            <a:schemeClr val="tx1"/>
                          </a:solidFill>
                          <a:latin typeface="Meiryo UI" panose="020B0604030504040204" pitchFamily="50" charset="-128"/>
                          <a:ea typeface="Meiryo UI" panose="020B0604030504040204" pitchFamily="50" charset="-128"/>
                        </a:rPr>
                        <a:t>1940</a:t>
                      </a:r>
                      <a:r>
                        <a:rPr kumimoji="1" lang="ja-JP" altLang="en-US" sz="1400" b="1">
                          <a:solidFill>
                            <a:schemeClr val="tx1"/>
                          </a:solidFill>
                          <a:latin typeface="Meiryo UI" panose="020B0604030504040204" pitchFamily="50" charset="-128"/>
                          <a:ea typeface="Meiryo UI" panose="020B0604030504040204" pitchFamily="50" charset="-128"/>
                        </a:rPr>
                        <a:t>年創設　</a:t>
                      </a:r>
                      <a:r>
                        <a:rPr kumimoji="1" lang="ja-JP" altLang="en-US" sz="1400">
                          <a:solidFill>
                            <a:schemeClr val="tx1"/>
                          </a:solidFill>
                          <a:latin typeface="Meiryo UI" panose="020B0604030504040204" pitchFamily="50" charset="-128"/>
                          <a:ea typeface="Meiryo UI" panose="020B0604030504040204" pitchFamily="50" charset="-128"/>
                        </a:rPr>
                        <a:t>当時は戦費調達目的</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ja-JP" altLang="en-US" sz="1400">
                          <a:solidFill>
                            <a:schemeClr val="tx1"/>
                          </a:solidFill>
                          <a:latin typeface="Meiryo UI" panose="020B0604030504040204" pitchFamily="50" charset="-128"/>
                          <a:ea typeface="Meiryo UI" panose="020B0604030504040204" pitchFamily="50" charset="-128"/>
                        </a:rPr>
                        <a:t>戦後は都道府県税の一般財源</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8" name="表 7">
            <a:extLst>
              <a:ext uri="{FF2B5EF4-FFF2-40B4-BE49-F238E27FC236}">
                <a16:creationId xmlns:a16="http://schemas.microsoft.com/office/drawing/2014/main" id="{506C1F11-57B5-3938-E04C-E46478AC2628}"/>
              </a:ext>
            </a:extLst>
          </p:cNvPr>
          <p:cNvGraphicFramePr>
            <a:graphicFrameLocks noGrp="1"/>
          </p:cNvGraphicFramePr>
          <p:nvPr>
            <p:extLst>
              <p:ext uri="{D42A27DB-BD31-4B8C-83A1-F6EECF244321}">
                <p14:modId xmlns:p14="http://schemas.microsoft.com/office/powerpoint/2010/main" val="1796605733"/>
              </p:ext>
            </p:extLst>
          </p:nvPr>
        </p:nvGraphicFramePr>
        <p:xfrm>
          <a:off x="2000436" y="1510619"/>
          <a:ext cx="2484000" cy="777240"/>
        </p:xfrm>
        <a:graphic>
          <a:graphicData uri="http://schemas.openxmlformats.org/drawingml/2006/table">
            <a:tbl>
              <a:tblPr firstRow="1" bandRow="1">
                <a:tableStyleId>{5C22544A-7EE6-4342-B048-85BDC9FD1C3A}</a:tableStyleId>
              </a:tblPr>
              <a:tblGrid>
                <a:gridCol w="2484000">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軽自動車税</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411480">
                <a:tc>
                  <a:txBody>
                    <a:bodyPr/>
                    <a:lstStyle/>
                    <a:p>
                      <a:r>
                        <a:rPr kumimoji="1" lang="en-US" altLang="ja-JP" sz="1400" b="1">
                          <a:solidFill>
                            <a:schemeClr val="tx1"/>
                          </a:solidFill>
                          <a:latin typeface="Meiryo UI" panose="020B0604030504040204" pitchFamily="50" charset="-128"/>
                          <a:ea typeface="Meiryo UI" panose="020B0604030504040204" pitchFamily="50" charset="-128"/>
                        </a:rPr>
                        <a:t>1958</a:t>
                      </a:r>
                      <a:r>
                        <a:rPr kumimoji="1" lang="ja-JP" altLang="en-US" sz="1400" b="1">
                          <a:solidFill>
                            <a:schemeClr val="tx1"/>
                          </a:solidFill>
                          <a:latin typeface="Meiryo UI" panose="020B0604030504040204" pitchFamily="50" charset="-128"/>
                          <a:ea typeface="Meiryo UI" panose="020B0604030504040204" pitchFamily="50" charset="-128"/>
                        </a:rPr>
                        <a:t>年</a:t>
                      </a:r>
                      <a:r>
                        <a:rPr kumimoji="1" lang="ja-JP" altLang="en-US" sz="1400">
                          <a:solidFill>
                            <a:schemeClr val="tx1"/>
                          </a:solidFill>
                          <a:latin typeface="Meiryo UI" panose="020B0604030504040204" pitchFamily="50" charset="-128"/>
                          <a:ea typeface="Meiryo UI" panose="020B0604030504040204" pitchFamily="50" charset="-128"/>
                        </a:rPr>
                        <a:t>自動車税より分離独立</a:t>
                      </a:r>
                      <a:endParaRPr kumimoji="1" lang="en-US" altLang="ja-JP" sz="1400">
                        <a:solidFill>
                          <a:schemeClr val="tx1"/>
                        </a:solidFill>
                        <a:latin typeface="Meiryo UI" panose="020B0604030504040204" pitchFamily="50" charset="-128"/>
                        <a:ea typeface="Meiryo UI" panose="020B0604030504040204" pitchFamily="50" charset="-128"/>
                      </a:endParaRPr>
                    </a:p>
                    <a:p>
                      <a:pPr algn="just"/>
                      <a:r>
                        <a:rPr kumimoji="1" lang="ja-JP" altLang="en-US" sz="1400">
                          <a:solidFill>
                            <a:schemeClr val="tx1"/>
                          </a:solidFill>
                          <a:latin typeface="Meiryo UI" panose="020B0604030504040204" pitchFamily="50" charset="-128"/>
                          <a:ea typeface="Meiryo UI" panose="020B0604030504040204" pitchFamily="50" charset="-128"/>
                        </a:rPr>
                        <a:t>市町村の一般財源</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9" name="表 8">
            <a:extLst>
              <a:ext uri="{FF2B5EF4-FFF2-40B4-BE49-F238E27FC236}">
                <a16:creationId xmlns:a16="http://schemas.microsoft.com/office/drawing/2014/main" id="{AEA03D74-E2BB-F4DF-4F9D-2AE5977DA64C}"/>
              </a:ext>
            </a:extLst>
          </p:cNvPr>
          <p:cNvGraphicFramePr>
            <a:graphicFrameLocks noGrp="1"/>
          </p:cNvGraphicFramePr>
          <p:nvPr>
            <p:extLst>
              <p:ext uri="{D42A27DB-BD31-4B8C-83A1-F6EECF244321}">
                <p14:modId xmlns:p14="http://schemas.microsoft.com/office/powerpoint/2010/main" val="3819697118"/>
              </p:ext>
            </p:extLst>
          </p:nvPr>
        </p:nvGraphicFramePr>
        <p:xfrm>
          <a:off x="3966762" y="647517"/>
          <a:ext cx="3914925" cy="777240"/>
        </p:xfrm>
        <a:graphic>
          <a:graphicData uri="http://schemas.openxmlformats.org/drawingml/2006/table">
            <a:tbl>
              <a:tblPr firstRow="1" bandRow="1">
                <a:tableStyleId>{5C22544A-7EE6-4342-B048-85BDC9FD1C3A}</a:tableStyleId>
              </a:tblPr>
              <a:tblGrid>
                <a:gridCol w="3914925">
                  <a:extLst>
                    <a:ext uri="{9D8B030D-6E8A-4147-A177-3AD203B41FA5}">
                      <a16:colId xmlns:a16="http://schemas.microsoft.com/office/drawing/2014/main" val="2411532571"/>
                    </a:ext>
                  </a:extLst>
                </a:gridCol>
              </a:tblGrid>
              <a:tr h="199471">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自動車取得税</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404334">
                <a:tc>
                  <a:txBody>
                    <a:bodyPr/>
                    <a:lstStyle/>
                    <a:p>
                      <a:r>
                        <a:rPr kumimoji="1" lang="en-US" altLang="ja-JP" sz="1400" b="1">
                          <a:solidFill>
                            <a:schemeClr val="tx1"/>
                          </a:solidFill>
                          <a:latin typeface="Meiryo UI" panose="020B0604030504040204" pitchFamily="50" charset="-128"/>
                          <a:ea typeface="Meiryo UI" panose="020B0604030504040204" pitchFamily="50" charset="-128"/>
                        </a:rPr>
                        <a:t>1968</a:t>
                      </a:r>
                      <a:r>
                        <a:rPr kumimoji="1" lang="ja-JP" altLang="en-US" sz="1400" b="1">
                          <a:solidFill>
                            <a:schemeClr val="tx1"/>
                          </a:solidFill>
                          <a:latin typeface="Meiryo UI" panose="020B0604030504040204" pitchFamily="50" charset="-128"/>
                          <a:ea typeface="Meiryo UI" panose="020B0604030504040204" pitchFamily="50" charset="-128"/>
                        </a:rPr>
                        <a:t>年創設　</a:t>
                      </a:r>
                      <a:r>
                        <a:rPr kumimoji="1" lang="ja-JP" altLang="en-US" sz="1400">
                          <a:solidFill>
                            <a:srgbClr val="FF0000"/>
                          </a:solidFill>
                          <a:latin typeface="Meiryo UI" panose="020B0604030504040204" pitchFamily="50" charset="-128"/>
                          <a:ea typeface="Meiryo UI" panose="020B0604030504040204" pitchFamily="50" charset="-128"/>
                        </a:rPr>
                        <a:t>都道府県及び市町村の道路</a:t>
                      </a:r>
                      <a:r>
                        <a:rPr kumimoji="1" lang="ja-JP" altLang="en-US" sz="1400">
                          <a:solidFill>
                            <a:schemeClr val="tx1"/>
                          </a:solidFill>
                          <a:latin typeface="Meiryo UI" panose="020B0604030504040204" pitchFamily="50" charset="-128"/>
                          <a:ea typeface="Meiryo UI" panose="020B0604030504040204" pitchFamily="50" charset="-128"/>
                        </a:rPr>
                        <a:t>整備を</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ja-JP" altLang="en-US" sz="1400">
                          <a:solidFill>
                            <a:schemeClr val="tx1"/>
                          </a:solidFill>
                          <a:latin typeface="Meiryo UI" panose="020B0604030504040204" pitchFamily="50" charset="-128"/>
                          <a:ea typeface="Meiryo UI" panose="020B0604030504040204" pitchFamily="50" charset="-128"/>
                        </a:rPr>
                        <a:t>　　　　　　　　　　目的とした</a:t>
                      </a:r>
                      <a:r>
                        <a:rPr kumimoji="1" lang="ja-JP" altLang="en-US" sz="1400" b="1">
                          <a:solidFill>
                            <a:srgbClr val="FF0000"/>
                          </a:solidFill>
                          <a:highlight>
                            <a:srgbClr val="FFFF00"/>
                          </a:highlight>
                          <a:latin typeface="Meiryo UI" panose="020B0604030504040204" pitchFamily="50" charset="-128"/>
                          <a:ea typeface="Meiryo UI" panose="020B0604030504040204" pitchFamily="50" charset="-128"/>
                        </a:rPr>
                        <a:t>道路特定財源</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10" name="表 9">
            <a:extLst>
              <a:ext uri="{FF2B5EF4-FFF2-40B4-BE49-F238E27FC236}">
                <a16:creationId xmlns:a16="http://schemas.microsoft.com/office/drawing/2014/main" id="{78359B4D-8606-98BD-1A8C-8165C4E44EBB}"/>
              </a:ext>
            </a:extLst>
          </p:cNvPr>
          <p:cNvGraphicFramePr>
            <a:graphicFrameLocks noGrp="1"/>
          </p:cNvGraphicFramePr>
          <p:nvPr>
            <p:extLst>
              <p:ext uri="{D42A27DB-BD31-4B8C-83A1-F6EECF244321}">
                <p14:modId xmlns:p14="http://schemas.microsoft.com/office/powerpoint/2010/main" val="522281536"/>
              </p:ext>
            </p:extLst>
          </p:nvPr>
        </p:nvGraphicFramePr>
        <p:xfrm>
          <a:off x="8161036" y="647542"/>
          <a:ext cx="3527385" cy="777240"/>
        </p:xfrm>
        <a:graphic>
          <a:graphicData uri="http://schemas.openxmlformats.org/drawingml/2006/table">
            <a:tbl>
              <a:tblPr firstRow="1" bandRow="1">
                <a:tableStyleId>{5C22544A-7EE6-4342-B048-85BDC9FD1C3A}</a:tableStyleId>
              </a:tblPr>
              <a:tblGrid>
                <a:gridCol w="3527385">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自動車重量税</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356873">
                <a:tc>
                  <a:txBody>
                    <a:bodyPr/>
                    <a:lstStyle/>
                    <a:p>
                      <a:r>
                        <a:rPr kumimoji="1" lang="en-US" altLang="ja-JP" sz="1400" b="1">
                          <a:solidFill>
                            <a:schemeClr val="tx1"/>
                          </a:solidFill>
                          <a:latin typeface="Meiryo UI" panose="020B0604030504040204" pitchFamily="50" charset="-128"/>
                          <a:ea typeface="Meiryo UI" panose="020B0604030504040204" pitchFamily="50" charset="-128"/>
                        </a:rPr>
                        <a:t>1971</a:t>
                      </a:r>
                      <a:r>
                        <a:rPr kumimoji="1" lang="ja-JP" altLang="en-US" sz="1400" b="1">
                          <a:solidFill>
                            <a:schemeClr val="tx1"/>
                          </a:solidFill>
                          <a:latin typeface="Meiryo UI" panose="020B0604030504040204" pitchFamily="50" charset="-128"/>
                          <a:ea typeface="Meiryo UI" panose="020B0604030504040204" pitchFamily="50" charset="-128"/>
                        </a:rPr>
                        <a:t>年創設　</a:t>
                      </a:r>
                      <a:r>
                        <a:rPr kumimoji="1" lang="ja-JP" altLang="en-US" sz="1400">
                          <a:solidFill>
                            <a:srgbClr val="FF0000"/>
                          </a:solidFill>
                          <a:latin typeface="Meiryo UI" panose="020B0604030504040204" pitchFamily="50" charset="-128"/>
                          <a:ea typeface="Meiryo UI" panose="020B0604030504040204" pitchFamily="50" charset="-128"/>
                        </a:rPr>
                        <a:t>道路等、交通社会資本整備</a:t>
                      </a:r>
                      <a:r>
                        <a:rPr kumimoji="1" lang="ja-JP" altLang="en-US" sz="1400">
                          <a:solidFill>
                            <a:schemeClr val="tx1"/>
                          </a:solidFill>
                          <a:latin typeface="Meiryo UI" panose="020B0604030504040204" pitchFamily="50" charset="-128"/>
                          <a:ea typeface="Meiryo UI" panose="020B0604030504040204" pitchFamily="50" charset="-128"/>
                        </a:rPr>
                        <a:t>を</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ja-JP" altLang="en-US" sz="1400">
                          <a:solidFill>
                            <a:schemeClr val="tx1"/>
                          </a:solidFill>
                          <a:latin typeface="Meiryo UI" panose="020B0604030504040204" pitchFamily="50" charset="-128"/>
                          <a:ea typeface="Meiryo UI" panose="020B0604030504040204" pitchFamily="50" charset="-128"/>
                        </a:rPr>
                        <a:t>　　　　　　　　　　目的とした</a:t>
                      </a:r>
                      <a:r>
                        <a:rPr kumimoji="1" lang="ja-JP" altLang="en-US" sz="1400" b="1">
                          <a:solidFill>
                            <a:srgbClr val="FF0000"/>
                          </a:solidFill>
                          <a:highlight>
                            <a:srgbClr val="FFFF00"/>
                          </a:highlight>
                          <a:latin typeface="Meiryo UI" panose="020B0604030504040204" pitchFamily="50" charset="-128"/>
                          <a:ea typeface="Meiryo UI" panose="020B0604030504040204" pitchFamily="50" charset="-128"/>
                        </a:rPr>
                        <a:t>道路特定財源</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11" name="表 10">
            <a:extLst>
              <a:ext uri="{FF2B5EF4-FFF2-40B4-BE49-F238E27FC236}">
                <a16:creationId xmlns:a16="http://schemas.microsoft.com/office/drawing/2014/main" id="{CA172346-090F-CD73-4C76-1DDD71A07975}"/>
              </a:ext>
            </a:extLst>
          </p:cNvPr>
          <p:cNvGraphicFramePr>
            <a:graphicFrameLocks noGrp="1"/>
          </p:cNvGraphicFramePr>
          <p:nvPr>
            <p:extLst>
              <p:ext uri="{D42A27DB-BD31-4B8C-83A1-F6EECF244321}">
                <p14:modId xmlns:p14="http://schemas.microsoft.com/office/powerpoint/2010/main" val="3444659946"/>
              </p:ext>
            </p:extLst>
          </p:nvPr>
        </p:nvGraphicFramePr>
        <p:xfrm>
          <a:off x="5062590" y="1618139"/>
          <a:ext cx="5547354" cy="508467"/>
        </p:xfrm>
        <a:graphic>
          <a:graphicData uri="http://schemas.openxmlformats.org/drawingml/2006/table">
            <a:tbl>
              <a:tblPr firstRow="1" bandRow="1">
                <a:tableStyleId>{5C22544A-7EE6-4342-B048-85BDC9FD1C3A}</a:tableStyleId>
              </a:tblPr>
              <a:tblGrid>
                <a:gridCol w="5547354">
                  <a:extLst>
                    <a:ext uri="{9D8B030D-6E8A-4147-A177-3AD203B41FA5}">
                      <a16:colId xmlns:a16="http://schemas.microsoft.com/office/drawing/2014/main" val="2411532571"/>
                    </a:ext>
                  </a:extLst>
                </a:gridCol>
              </a:tblGrid>
              <a:tr h="508467">
                <a:tc>
                  <a:txBody>
                    <a:bodyPr/>
                    <a:lstStyle/>
                    <a:p>
                      <a:pPr algn="ctr"/>
                      <a:r>
                        <a:rPr kumimoji="1" lang="en-US" altLang="ja-JP" sz="1400" b="1">
                          <a:solidFill>
                            <a:schemeClr val="tx1"/>
                          </a:solidFill>
                          <a:latin typeface="Meiryo UI" panose="020B0604030504040204" pitchFamily="50" charset="-128"/>
                          <a:ea typeface="Meiryo UI" panose="020B0604030504040204" pitchFamily="50" charset="-128"/>
                        </a:rPr>
                        <a:t>1974</a:t>
                      </a:r>
                      <a:r>
                        <a:rPr kumimoji="1" lang="ja-JP" altLang="en-US" sz="1400" b="1">
                          <a:solidFill>
                            <a:schemeClr val="tx1"/>
                          </a:solidFill>
                          <a:latin typeface="Meiryo UI" panose="020B0604030504040204" pitchFamily="50" charset="-128"/>
                          <a:ea typeface="Meiryo UI" panose="020B0604030504040204" pitchFamily="50" charset="-128"/>
                        </a:rPr>
                        <a:t>年</a:t>
                      </a:r>
                      <a:r>
                        <a:rPr kumimoji="1" lang="ja-JP" altLang="en-US" sz="1400" b="0">
                          <a:solidFill>
                            <a:schemeClr val="tx1"/>
                          </a:solidFill>
                          <a:latin typeface="Meiryo UI" panose="020B0604030504040204" pitchFamily="50" charset="-128"/>
                          <a:ea typeface="Meiryo UI" panose="020B0604030504040204" pitchFamily="50" charset="-128"/>
                        </a:rPr>
                        <a:t>道路整備</a:t>
                      </a:r>
                      <a:r>
                        <a:rPr kumimoji="1" lang="en-US" altLang="ja-JP" sz="1400" b="0">
                          <a:solidFill>
                            <a:schemeClr val="tx1"/>
                          </a:solidFill>
                          <a:latin typeface="Meiryo UI" panose="020B0604030504040204" pitchFamily="50" charset="-128"/>
                          <a:ea typeface="Meiryo UI" panose="020B0604030504040204" pitchFamily="50" charset="-128"/>
                        </a:rPr>
                        <a:t>5</a:t>
                      </a:r>
                      <a:r>
                        <a:rPr kumimoji="1" lang="ja-JP" altLang="en-US" sz="1400" b="0">
                          <a:solidFill>
                            <a:schemeClr val="tx1"/>
                          </a:solidFill>
                          <a:latin typeface="Meiryo UI" panose="020B0604030504040204" pitchFamily="50" charset="-128"/>
                          <a:ea typeface="Meiryo UI" panose="020B0604030504040204" pitchFamily="50" charset="-128"/>
                        </a:rPr>
                        <a:t>か年計画財源確保のため</a:t>
                      </a:r>
                      <a:endParaRPr kumimoji="1" lang="en-US" altLang="ja-JP" sz="1400" b="0">
                        <a:solidFill>
                          <a:schemeClr val="tx1"/>
                        </a:solidFill>
                        <a:latin typeface="Meiryo UI" panose="020B0604030504040204" pitchFamily="50" charset="-128"/>
                        <a:ea typeface="Meiryo UI" panose="020B0604030504040204" pitchFamily="50" charset="-128"/>
                      </a:endParaRPr>
                    </a:p>
                    <a:p>
                      <a:pPr algn="ctr"/>
                      <a:r>
                        <a:rPr kumimoji="1" lang="ja-JP" altLang="en-US" sz="1400" b="0">
                          <a:solidFill>
                            <a:schemeClr val="tx1"/>
                          </a:solidFill>
                          <a:latin typeface="Meiryo UI" panose="020B0604030504040204" pitchFamily="50" charset="-128"/>
                          <a:ea typeface="Meiryo UI" panose="020B0604030504040204" pitchFamily="50" charset="-128"/>
                        </a:rPr>
                        <a:t>本則税率を</a:t>
                      </a:r>
                      <a:r>
                        <a:rPr kumimoji="1" lang="ja-JP" altLang="en-US" sz="1400" b="0" kern="1200">
                          <a:solidFill>
                            <a:schemeClr val="tx1"/>
                          </a:solidFill>
                          <a:latin typeface="Meiryo UI" panose="020B0604030504040204" pitchFamily="50" charset="-128"/>
                          <a:ea typeface="Meiryo UI" panose="020B0604030504040204" pitchFamily="50" charset="-128"/>
                          <a:cs typeface="+mn-cs"/>
                        </a:rPr>
                        <a:t>上まわる</a:t>
                      </a:r>
                      <a:r>
                        <a:rPr kumimoji="1" lang="ja-JP" altLang="en-US" sz="1400" b="1" kern="1200">
                          <a:solidFill>
                            <a:schemeClr val="tx1"/>
                          </a:solidFill>
                          <a:latin typeface="Meiryo UI" panose="020B0604030504040204" pitchFamily="50" charset="-128"/>
                          <a:ea typeface="Meiryo UI" panose="020B0604030504040204" pitchFamily="50" charset="-128"/>
                          <a:cs typeface="+mn-cs"/>
                        </a:rPr>
                        <a:t>「暫定税率」</a:t>
                      </a:r>
                      <a:r>
                        <a:rPr kumimoji="1" lang="ja-JP" altLang="en-US" sz="1400" b="0" kern="1200">
                          <a:solidFill>
                            <a:schemeClr val="tx1"/>
                          </a:solidFill>
                          <a:latin typeface="Meiryo UI" panose="020B0604030504040204" pitchFamily="50" charset="-128"/>
                          <a:ea typeface="Meiryo UI" panose="020B0604030504040204" pitchFamily="50" charset="-128"/>
                          <a:cs typeface="+mn-cs"/>
                        </a:rPr>
                        <a:t>による税率</a:t>
                      </a:r>
                      <a:r>
                        <a:rPr kumimoji="1" lang="ja-JP" altLang="en-US" sz="1400" b="0">
                          <a:solidFill>
                            <a:schemeClr val="tx1"/>
                          </a:solidFill>
                          <a:latin typeface="Meiryo UI" panose="020B0604030504040204" pitchFamily="50" charset="-128"/>
                          <a:ea typeface="Meiryo UI" panose="020B0604030504040204" pitchFamily="50" charset="-128"/>
                        </a:rPr>
                        <a:t>引き上げ</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0197991"/>
                  </a:ext>
                </a:extLst>
              </a:tr>
            </a:tbl>
          </a:graphicData>
        </a:graphic>
      </p:graphicFrame>
      <p:graphicFrame>
        <p:nvGraphicFramePr>
          <p:cNvPr id="12" name="表 11">
            <a:extLst>
              <a:ext uri="{FF2B5EF4-FFF2-40B4-BE49-F238E27FC236}">
                <a16:creationId xmlns:a16="http://schemas.microsoft.com/office/drawing/2014/main" id="{38CB7643-68F8-A4C8-D74B-8D84B6C55585}"/>
              </a:ext>
            </a:extLst>
          </p:cNvPr>
          <p:cNvGraphicFramePr>
            <a:graphicFrameLocks noGrp="1"/>
          </p:cNvGraphicFramePr>
          <p:nvPr>
            <p:extLst>
              <p:ext uri="{D42A27DB-BD31-4B8C-83A1-F6EECF244321}">
                <p14:modId xmlns:p14="http://schemas.microsoft.com/office/powerpoint/2010/main" val="272573140"/>
              </p:ext>
            </p:extLst>
          </p:nvPr>
        </p:nvGraphicFramePr>
        <p:xfrm>
          <a:off x="4929312" y="2275007"/>
          <a:ext cx="5712644" cy="745998"/>
        </p:xfrm>
        <a:graphic>
          <a:graphicData uri="http://schemas.openxmlformats.org/drawingml/2006/table">
            <a:tbl>
              <a:tblPr firstRow="1" bandRow="1">
                <a:tableStyleId>{5C22544A-7EE6-4342-B048-85BDC9FD1C3A}</a:tableStyleId>
              </a:tblPr>
              <a:tblGrid>
                <a:gridCol w="5712644">
                  <a:extLst>
                    <a:ext uri="{9D8B030D-6E8A-4147-A177-3AD203B41FA5}">
                      <a16:colId xmlns:a16="http://schemas.microsoft.com/office/drawing/2014/main" val="2411532571"/>
                    </a:ext>
                  </a:extLst>
                </a:gridCol>
              </a:tblGrid>
              <a:tr h="609129">
                <a:tc>
                  <a:txBody>
                    <a:bodyPr/>
                    <a:lstStyle/>
                    <a:p>
                      <a:pPr algn="ctr"/>
                      <a:r>
                        <a:rPr kumimoji="1" lang="en-US" altLang="ja-JP" sz="1400" b="1">
                          <a:solidFill>
                            <a:srgbClr val="FF0000"/>
                          </a:solidFill>
                          <a:latin typeface="Meiryo UI" panose="020B0604030504040204" pitchFamily="50" charset="-128"/>
                          <a:ea typeface="Meiryo UI" panose="020B0604030504040204" pitchFamily="50" charset="-128"/>
                        </a:rPr>
                        <a:t>2009</a:t>
                      </a:r>
                      <a:r>
                        <a:rPr kumimoji="1" lang="ja-JP" altLang="en-US" sz="1400" b="1">
                          <a:solidFill>
                            <a:srgbClr val="FF0000"/>
                          </a:solidFill>
                          <a:latin typeface="Meiryo UI" panose="020B0604030504040204" pitchFamily="50" charset="-128"/>
                          <a:ea typeface="Meiryo UI" panose="020B0604030504040204" pitchFamily="50" charset="-128"/>
                        </a:rPr>
                        <a:t>年 </a:t>
                      </a:r>
                      <a:r>
                        <a:rPr kumimoji="1" lang="ja-JP" altLang="en-US" sz="1800" b="1" kern="1200">
                          <a:solidFill>
                            <a:srgbClr val="FF0000"/>
                          </a:solidFill>
                          <a:highlight>
                            <a:srgbClr val="FFFF00"/>
                          </a:highlight>
                          <a:latin typeface="Meiryo UI" panose="020B0604030504040204" pitchFamily="50" charset="-128"/>
                          <a:ea typeface="Meiryo UI" panose="020B0604030504040204" pitchFamily="50" charset="-128"/>
                          <a:cs typeface="+mn-cs"/>
                        </a:rPr>
                        <a:t>道路特定財源の一般財源化</a:t>
                      </a:r>
                      <a:endParaRPr kumimoji="1" lang="en-US" altLang="ja-JP" sz="1400" b="1" kern="1200">
                        <a:solidFill>
                          <a:srgbClr val="FF0000"/>
                        </a:solidFill>
                        <a:highlight>
                          <a:srgbClr val="FFFF00"/>
                        </a:highlight>
                        <a:latin typeface="Meiryo UI" panose="020B0604030504040204" pitchFamily="50" charset="-128"/>
                        <a:ea typeface="Meiryo UI" panose="020B0604030504040204" pitchFamily="50" charset="-128"/>
                        <a:cs typeface="+mn-cs"/>
                      </a:endParaRPr>
                    </a:p>
                    <a:p>
                      <a:pPr marL="0" indent="0" algn="ctr">
                        <a:buFont typeface="Wingdings" panose="05000000000000000000" pitchFamily="2" charset="2"/>
                        <a:buNone/>
                      </a:pPr>
                      <a:r>
                        <a:rPr kumimoji="1" lang="ja-JP" altLang="en-US" sz="1200" b="0">
                          <a:solidFill>
                            <a:schemeClr val="tx1"/>
                          </a:solidFill>
                          <a:latin typeface="Meiryo UI" panose="020B0604030504040204" pitchFamily="50" charset="-128"/>
                          <a:ea typeface="Meiryo UI" panose="020B0604030504040204" pitchFamily="50" charset="-128"/>
                        </a:rPr>
                        <a:t>暫定税率を含めた税率の在り方は、今後の税制抜本改革時に検討することとし、</a:t>
                      </a:r>
                      <a:endParaRPr kumimoji="1" lang="en-US" altLang="ja-JP" sz="1200" b="0">
                        <a:solidFill>
                          <a:schemeClr val="tx1"/>
                        </a:solidFill>
                        <a:latin typeface="Meiryo UI" panose="020B0604030504040204" pitchFamily="50" charset="-128"/>
                        <a:ea typeface="Meiryo UI" panose="020B0604030504040204" pitchFamily="50" charset="-128"/>
                      </a:endParaRPr>
                    </a:p>
                    <a:p>
                      <a:pPr marL="0" indent="0" algn="ctr">
                        <a:buFont typeface="Wingdings" panose="05000000000000000000" pitchFamily="2" charset="2"/>
                        <a:buNone/>
                      </a:pPr>
                      <a:r>
                        <a:rPr kumimoji="1" lang="ja-JP" altLang="en-US" sz="1200" b="0">
                          <a:solidFill>
                            <a:schemeClr val="tx1"/>
                          </a:solidFill>
                          <a:latin typeface="Meiryo UI" panose="020B0604030504040204" pitchFamily="50" charset="-128"/>
                          <a:ea typeface="Meiryo UI" panose="020B0604030504040204" pitchFamily="50" charset="-128"/>
                        </a:rPr>
                        <a:t>それまでの間、現行の税率水準</a:t>
                      </a:r>
                      <a:r>
                        <a:rPr kumimoji="1" lang="ja-JP" altLang="en-US" sz="1400" b="0" kern="1200">
                          <a:solidFill>
                            <a:schemeClr val="tx1"/>
                          </a:solidFill>
                          <a:latin typeface="Meiryo UI" panose="020B0604030504040204" pitchFamily="50" charset="-128"/>
                          <a:ea typeface="Meiryo UI" panose="020B0604030504040204" pitchFamily="50" charset="-128"/>
                          <a:cs typeface="+mn-cs"/>
                        </a:rPr>
                        <a:t>を</a:t>
                      </a:r>
                      <a:r>
                        <a:rPr kumimoji="1" lang="ja-JP" altLang="en-US" sz="1400" b="1" kern="1200">
                          <a:solidFill>
                            <a:schemeClr val="tx1"/>
                          </a:solidFill>
                          <a:latin typeface="Meiryo UI" panose="020B0604030504040204" pitchFamily="50" charset="-128"/>
                          <a:ea typeface="Meiryo UI" panose="020B0604030504040204" pitchFamily="50" charset="-128"/>
                          <a:cs typeface="+mn-cs"/>
                        </a:rPr>
                        <a:t>「当分の間税率」</a:t>
                      </a:r>
                      <a:r>
                        <a:rPr kumimoji="1" lang="ja-JP" altLang="en-US" sz="1400" b="0" kern="1200">
                          <a:solidFill>
                            <a:schemeClr val="tx1"/>
                          </a:solidFill>
                          <a:latin typeface="Meiryo UI" panose="020B0604030504040204" pitchFamily="50" charset="-128"/>
                          <a:ea typeface="Meiryo UI" panose="020B0604030504040204" pitchFamily="50" charset="-128"/>
                          <a:cs typeface="+mn-cs"/>
                        </a:rPr>
                        <a:t>と</a:t>
                      </a:r>
                      <a:r>
                        <a:rPr kumimoji="1" lang="ja-JP" altLang="en-US" sz="1200" b="0">
                          <a:solidFill>
                            <a:schemeClr val="tx1"/>
                          </a:solidFill>
                          <a:latin typeface="Meiryo UI" panose="020B0604030504040204" pitchFamily="50" charset="-128"/>
                          <a:ea typeface="Meiryo UI" panose="020B0604030504040204" pitchFamily="50" charset="-128"/>
                        </a:rPr>
                        <a:t>して維持</a:t>
                      </a:r>
                    </a:p>
                  </a:txBody>
                  <a:tcPr marL="68580" marR="68580" marT="37719" marB="37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bl>
          </a:graphicData>
        </a:graphic>
      </p:graphicFrame>
      <p:sp>
        <p:nvSpPr>
          <p:cNvPr id="13" name="正方形/長方形 12">
            <a:extLst>
              <a:ext uri="{FF2B5EF4-FFF2-40B4-BE49-F238E27FC236}">
                <a16:creationId xmlns:a16="http://schemas.microsoft.com/office/drawing/2014/main" id="{4041E679-C912-7499-EB98-0A1AC1C61592}"/>
              </a:ext>
            </a:extLst>
          </p:cNvPr>
          <p:cNvSpPr/>
          <p:nvPr/>
        </p:nvSpPr>
        <p:spPr>
          <a:xfrm>
            <a:off x="2526938" y="2668503"/>
            <a:ext cx="1578784" cy="486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latin typeface="Meiryo UI" panose="020B0604030504040204" pitchFamily="50" charset="-128"/>
                <a:ea typeface="Meiryo UI" panose="020B0604030504040204" pitchFamily="50" charset="-128"/>
              </a:rPr>
              <a:t>2015</a:t>
            </a:r>
            <a:r>
              <a:rPr kumimoji="1" lang="ja-JP" altLang="en-US" sz="1400">
                <a:solidFill>
                  <a:schemeClr val="tx1"/>
                </a:solidFill>
                <a:latin typeface="Meiryo UI" panose="020B0604030504040204" pitchFamily="50" charset="-128"/>
                <a:ea typeface="Meiryo UI" panose="020B0604030504040204" pitchFamily="50" charset="-128"/>
              </a:rPr>
              <a:t>年増税</a:t>
            </a:r>
            <a:endParaRPr kumimoji="1" lang="en-US" altLang="ja-JP" sz="1400">
              <a:solidFill>
                <a:schemeClr val="tx1"/>
              </a:solidFill>
              <a:latin typeface="Meiryo UI" panose="020B0604030504040204" pitchFamily="50" charset="-128"/>
              <a:ea typeface="Meiryo UI" panose="020B0604030504040204" pitchFamily="50" charset="-128"/>
            </a:endParaRPr>
          </a:p>
          <a:p>
            <a:pPr algn="ctr"/>
            <a:r>
              <a:rPr kumimoji="1" lang="ja-JP" altLang="en-US" sz="1000">
                <a:solidFill>
                  <a:schemeClr val="tx1"/>
                </a:solidFill>
                <a:latin typeface="Meiryo UI" panose="020B0604030504040204" pitchFamily="50" charset="-128"/>
                <a:ea typeface="Meiryo UI" panose="020B0604030504040204" pitchFamily="50" charset="-128"/>
              </a:rPr>
              <a:t>（</a:t>
            </a:r>
            <a:r>
              <a:rPr kumimoji="1" lang="en-US" altLang="ja-JP" sz="1000">
                <a:solidFill>
                  <a:schemeClr val="tx1"/>
                </a:solidFill>
                <a:latin typeface="Meiryo UI" panose="020B0604030504040204" pitchFamily="50" charset="-128"/>
                <a:ea typeface="Meiryo UI" panose="020B0604030504040204" pitchFamily="50" charset="-128"/>
              </a:rPr>
              <a:t>7200</a:t>
            </a:r>
            <a:r>
              <a:rPr kumimoji="1" lang="ja-JP" altLang="en-US" sz="1000">
                <a:solidFill>
                  <a:schemeClr val="tx1"/>
                </a:solidFill>
                <a:latin typeface="Meiryo UI" panose="020B0604030504040204" pitchFamily="50" charset="-128"/>
                <a:ea typeface="Meiryo UI" panose="020B0604030504040204" pitchFamily="50" charset="-128"/>
              </a:rPr>
              <a:t>円→</a:t>
            </a:r>
            <a:r>
              <a:rPr kumimoji="1" lang="en-US" altLang="ja-JP" sz="1000">
                <a:solidFill>
                  <a:schemeClr val="tx1"/>
                </a:solidFill>
                <a:latin typeface="Meiryo UI" panose="020B0604030504040204" pitchFamily="50" charset="-128"/>
                <a:ea typeface="Meiryo UI" panose="020B0604030504040204" pitchFamily="50" charset="-128"/>
              </a:rPr>
              <a:t>10800</a:t>
            </a:r>
            <a:r>
              <a:rPr kumimoji="1" lang="ja-JP" altLang="en-US" sz="1000">
                <a:solidFill>
                  <a:schemeClr val="tx1"/>
                </a:solidFill>
                <a:latin typeface="Meiryo UI" panose="020B0604030504040204" pitchFamily="50" charset="-128"/>
                <a:ea typeface="Meiryo UI" panose="020B0604030504040204" pitchFamily="50" charset="-128"/>
              </a:rPr>
              <a:t>円）</a:t>
            </a:r>
          </a:p>
        </p:txBody>
      </p:sp>
      <p:sp>
        <p:nvSpPr>
          <p:cNvPr id="14" name="正方形/長方形 13">
            <a:extLst>
              <a:ext uri="{FF2B5EF4-FFF2-40B4-BE49-F238E27FC236}">
                <a16:creationId xmlns:a16="http://schemas.microsoft.com/office/drawing/2014/main" id="{E9250520-9F77-EA8E-F11B-053FFD7C2F1E}"/>
              </a:ext>
            </a:extLst>
          </p:cNvPr>
          <p:cNvSpPr/>
          <p:nvPr/>
        </p:nvSpPr>
        <p:spPr>
          <a:xfrm>
            <a:off x="533844" y="2751217"/>
            <a:ext cx="1659368" cy="486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latin typeface="Meiryo UI" panose="020B0604030504040204" pitchFamily="50" charset="-128"/>
                <a:ea typeface="Meiryo UI" panose="020B0604030504040204" pitchFamily="50" charset="-128"/>
              </a:rPr>
              <a:t>2016</a:t>
            </a:r>
            <a:r>
              <a:rPr kumimoji="1" lang="ja-JP" altLang="en-US" sz="1400">
                <a:solidFill>
                  <a:schemeClr val="tx1"/>
                </a:solidFill>
                <a:latin typeface="Meiryo UI" panose="020B0604030504040204" pitchFamily="50" charset="-128"/>
                <a:ea typeface="Meiryo UI" panose="020B0604030504040204" pitchFamily="50" charset="-128"/>
              </a:rPr>
              <a:t>年大綱</a:t>
            </a:r>
            <a:endParaRPr kumimoji="1" lang="en-US" altLang="ja-JP" sz="1400">
              <a:solidFill>
                <a:schemeClr val="tx1"/>
              </a:solidFill>
              <a:latin typeface="Meiryo UI" panose="020B0604030504040204" pitchFamily="50" charset="-128"/>
              <a:ea typeface="Meiryo UI" panose="020B0604030504040204" pitchFamily="50" charset="-128"/>
            </a:endParaRPr>
          </a:p>
          <a:p>
            <a:pPr algn="ctr"/>
            <a:r>
              <a:rPr kumimoji="1" lang="ja-JP" altLang="en-US" sz="1400">
                <a:solidFill>
                  <a:schemeClr val="tx1"/>
                </a:solidFill>
                <a:latin typeface="Meiryo UI" panose="020B0604030504040204" pitchFamily="50" charset="-128"/>
                <a:ea typeface="Meiryo UI" panose="020B0604030504040204" pitchFamily="50" charset="-128"/>
              </a:rPr>
              <a:t>引下げに関し言及</a:t>
            </a:r>
            <a:endParaRPr kumimoji="1" lang="ja-JP" altLang="en-US" sz="1000">
              <a:solidFill>
                <a:schemeClr val="tx1"/>
              </a:solidFill>
              <a:latin typeface="Meiryo UI" panose="020B0604030504040204" pitchFamily="50" charset="-128"/>
              <a:ea typeface="Meiryo UI" panose="020B0604030504040204" pitchFamily="50" charset="-128"/>
            </a:endParaRPr>
          </a:p>
        </p:txBody>
      </p:sp>
      <p:graphicFrame>
        <p:nvGraphicFramePr>
          <p:cNvPr id="15" name="表 14">
            <a:extLst>
              <a:ext uri="{FF2B5EF4-FFF2-40B4-BE49-F238E27FC236}">
                <a16:creationId xmlns:a16="http://schemas.microsoft.com/office/drawing/2014/main" id="{BA40CCB9-E2EB-1BB7-77B4-9B1447442898}"/>
              </a:ext>
            </a:extLst>
          </p:cNvPr>
          <p:cNvGraphicFramePr>
            <a:graphicFrameLocks noGrp="1"/>
          </p:cNvGraphicFramePr>
          <p:nvPr>
            <p:extLst>
              <p:ext uri="{D42A27DB-BD31-4B8C-83A1-F6EECF244321}">
                <p14:modId xmlns:p14="http://schemas.microsoft.com/office/powerpoint/2010/main" val="3473411447"/>
              </p:ext>
            </p:extLst>
          </p:nvPr>
        </p:nvGraphicFramePr>
        <p:xfrm>
          <a:off x="8792483" y="4493385"/>
          <a:ext cx="1836000" cy="902165"/>
        </p:xfrm>
        <a:graphic>
          <a:graphicData uri="http://schemas.openxmlformats.org/drawingml/2006/table">
            <a:tbl>
              <a:tblPr firstRow="1" bandRow="1">
                <a:tableStyleId>{5C22544A-7EE6-4342-B048-85BDC9FD1C3A}</a:tableStyleId>
              </a:tblPr>
              <a:tblGrid>
                <a:gridCol w="1836000">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自動車重量税</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620225">
                <a:tc>
                  <a:txBody>
                    <a:bodyPr/>
                    <a:lstStyle/>
                    <a:p>
                      <a:r>
                        <a:rPr kumimoji="1" lang="ja-JP" altLang="en-US" sz="1200">
                          <a:solidFill>
                            <a:schemeClr val="tx1"/>
                          </a:solidFill>
                          <a:latin typeface="Meiryo UI" panose="020B0604030504040204" pitchFamily="50" charset="-128"/>
                          <a:ea typeface="Meiryo UI" panose="020B0604030504040204" pitchFamily="50" charset="-128"/>
                        </a:rPr>
                        <a:t>課税客体：車両重量</a:t>
                      </a:r>
                      <a:endParaRPr kumimoji="1" lang="en-US" altLang="ja-JP" sz="1200">
                        <a:solidFill>
                          <a:schemeClr val="tx1"/>
                        </a:solidFill>
                        <a:latin typeface="Meiryo UI" panose="020B0604030504040204" pitchFamily="50" charset="-128"/>
                        <a:ea typeface="Meiryo UI" panose="020B0604030504040204" pitchFamily="50" charset="-128"/>
                      </a:endParaRPr>
                    </a:p>
                    <a:p>
                      <a:r>
                        <a:rPr kumimoji="1" lang="en-US" altLang="ja-JP" sz="1100">
                          <a:solidFill>
                            <a:schemeClr val="tx1"/>
                          </a:solidFill>
                          <a:latin typeface="Meiryo UI" panose="020B0604030504040204" pitchFamily="50" charset="-128"/>
                          <a:ea typeface="Meiryo UI" panose="020B0604030504040204" pitchFamily="50" charset="-128"/>
                        </a:rPr>
                        <a:t>4,100</a:t>
                      </a:r>
                      <a:r>
                        <a:rPr kumimoji="1" lang="ja-JP" altLang="en-US" sz="1100">
                          <a:solidFill>
                            <a:schemeClr val="tx1"/>
                          </a:solidFill>
                          <a:latin typeface="Meiryo UI" panose="020B0604030504040204" pitchFamily="50" charset="-128"/>
                          <a:ea typeface="Meiryo UI" panose="020B0604030504040204" pitchFamily="50" charset="-128"/>
                        </a:rPr>
                        <a:t>円</a:t>
                      </a:r>
                      <a:r>
                        <a:rPr kumimoji="1" lang="en-US" altLang="ja-JP" sz="1100">
                          <a:solidFill>
                            <a:schemeClr val="tx1"/>
                          </a:solidFill>
                          <a:latin typeface="Meiryo UI" panose="020B0604030504040204" pitchFamily="50" charset="-128"/>
                          <a:ea typeface="Meiryo UI" panose="020B0604030504040204" pitchFamily="50" charset="-128"/>
                        </a:rPr>
                        <a:t>/0.5t</a:t>
                      </a:r>
                      <a:r>
                        <a:rPr kumimoji="1" lang="ja-JP" altLang="en-US" sz="1100">
                          <a:solidFill>
                            <a:schemeClr val="tx1"/>
                          </a:solidFill>
                          <a:latin typeface="Meiryo UI" panose="020B0604030504040204" pitchFamily="50" charset="-128"/>
                          <a:ea typeface="Meiryo UI" panose="020B0604030504040204" pitchFamily="50" charset="-128"/>
                        </a:rPr>
                        <a:t>年</a:t>
                      </a:r>
                      <a:endParaRPr kumimoji="1" lang="en-US" altLang="ja-JP" sz="1100">
                        <a:solidFill>
                          <a:schemeClr val="tx1"/>
                        </a:solidFill>
                        <a:latin typeface="Meiryo UI" panose="020B0604030504040204" pitchFamily="50" charset="-128"/>
                        <a:ea typeface="Meiryo UI" panose="020B0604030504040204" pitchFamily="50" charset="-128"/>
                      </a:endParaRPr>
                    </a:p>
                    <a:p>
                      <a:r>
                        <a:rPr kumimoji="1" lang="en-US" altLang="ja-JP" sz="1100" b="1">
                          <a:solidFill>
                            <a:schemeClr val="tx1"/>
                          </a:solidFill>
                          <a:latin typeface="Meiryo UI" panose="020B0604030504040204" pitchFamily="50" charset="-128"/>
                          <a:ea typeface="Meiryo UI" panose="020B0604030504040204" pitchFamily="50" charset="-128"/>
                        </a:rPr>
                        <a:t>※</a:t>
                      </a:r>
                      <a:r>
                        <a:rPr kumimoji="1" lang="ja-JP" altLang="en-US" sz="1100" b="1">
                          <a:solidFill>
                            <a:schemeClr val="tx1"/>
                          </a:solidFill>
                          <a:latin typeface="Meiryo UI" panose="020B0604030504040204" pitchFamily="50" charset="-128"/>
                          <a:ea typeface="Meiryo UI" panose="020B0604030504040204" pitchFamily="50" charset="-128"/>
                        </a:rPr>
                        <a:t>本則税率との比較</a:t>
                      </a:r>
                      <a:r>
                        <a:rPr kumimoji="1" lang="en-US" altLang="ja-JP" sz="1100" b="1">
                          <a:solidFill>
                            <a:schemeClr val="tx1"/>
                          </a:solidFill>
                          <a:latin typeface="Meiryo UI" panose="020B0604030504040204" pitchFamily="50" charset="-128"/>
                          <a:ea typeface="Meiryo UI" panose="020B0604030504040204" pitchFamily="50" charset="-128"/>
                        </a:rPr>
                        <a:t>1.64</a:t>
                      </a:r>
                      <a:r>
                        <a:rPr kumimoji="1" lang="ja-JP" altLang="en-US" sz="1100" b="1">
                          <a:solidFill>
                            <a:schemeClr val="tx1"/>
                          </a:solidFill>
                          <a:latin typeface="Meiryo UI" panose="020B0604030504040204" pitchFamily="50" charset="-128"/>
                          <a:ea typeface="Meiryo UI" panose="020B0604030504040204" pitchFamily="50" charset="-128"/>
                        </a:rPr>
                        <a:t>倍</a:t>
                      </a:r>
                      <a:endParaRPr kumimoji="1" lang="en-US" altLang="ja-JP" sz="1100" b="1">
                        <a:solidFill>
                          <a:schemeClr val="tx1"/>
                        </a:solidFill>
                        <a:latin typeface="Meiryo UI" panose="020B0604030504040204" pitchFamily="50" charset="-128"/>
                        <a:ea typeface="Meiryo UI" panose="020B0604030504040204" pitchFamily="50" charset="-12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16" name="表 15">
            <a:extLst>
              <a:ext uri="{FF2B5EF4-FFF2-40B4-BE49-F238E27FC236}">
                <a16:creationId xmlns:a16="http://schemas.microsoft.com/office/drawing/2014/main" id="{A5E27D67-EBCD-98F7-AFD1-0EC74378372E}"/>
              </a:ext>
            </a:extLst>
          </p:cNvPr>
          <p:cNvGraphicFramePr>
            <a:graphicFrameLocks noGrp="1"/>
          </p:cNvGraphicFramePr>
          <p:nvPr>
            <p:extLst>
              <p:ext uri="{D42A27DB-BD31-4B8C-83A1-F6EECF244321}">
                <p14:modId xmlns:p14="http://schemas.microsoft.com/office/powerpoint/2010/main" val="2828285706"/>
              </p:ext>
            </p:extLst>
          </p:nvPr>
        </p:nvGraphicFramePr>
        <p:xfrm>
          <a:off x="193872" y="4240967"/>
          <a:ext cx="2052000" cy="868680"/>
        </p:xfrm>
        <a:graphic>
          <a:graphicData uri="http://schemas.openxmlformats.org/drawingml/2006/table">
            <a:tbl>
              <a:tblPr firstRow="1" bandRow="1">
                <a:tableStyleId>{5C22544A-7EE6-4342-B048-85BDC9FD1C3A}</a:tableStyleId>
              </a:tblPr>
              <a:tblGrid>
                <a:gridCol w="2052000">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自動車税　種別割</a:t>
                      </a:r>
                      <a:endParaRPr kumimoji="1" lang="en-US" altLang="ja-JP" sz="140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548640">
                <a:tc>
                  <a:txBody>
                    <a:bodyPr/>
                    <a:lstStyle/>
                    <a:p>
                      <a:r>
                        <a:rPr kumimoji="1" lang="ja-JP" altLang="en-US" sz="1200">
                          <a:solidFill>
                            <a:schemeClr val="tx1"/>
                          </a:solidFill>
                          <a:latin typeface="Meiryo UI" panose="020B0604030504040204" pitchFamily="50" charset="-128"/>
                          <a:ea typeface="Meiryo UI" panose="020B0604030504040204" pitchFamily="50" charset="-128"/>
                        </a:rPr>
                        <a:t>課税客体：排気量・車種</a:t>
                      </a:r>
                      <a:endParaRPr kumimoji="1" lang="en-US" altLang="ja-JP" sz="120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a:solidFill>
                            <a:schemeClr val="tx1"/>
                          </a:solidFill>
                          <a:latin typeface="Meiryo UI" panose="020B0604030504040204" pitchFamily="50" charset="-128"/>
                          <a:ea typeface="Meiryo UI" panose="020B0604030504040204" pitchFamily="50" charset="-128"/>
                        </a:rPr>
                        <a:t>30,500</a:t>
                      </a:r>
                      <a:r>
                        <a:rPr kumimoji="1" lang="ja-JP" altLang="en-US" sz="1100">
                          <a:solidFill>
                            <a:schemeClr val="tx1"/>
                          </a:solidFill>
                          <a:latin typeface="Meiryo UI" panose="020B0604030504040204" pitchFamily="50" charset="-128"/>
                          <a:ea typeface="Meiryo UI" panose="020B0604030504040204" pitchFamily="50" charset="-128"/>
                        </a:rPr>
                        <a:t>円</a:t>
                      </a:r>
                      <a:r>
                        <a:rPr kumimoji="1" lang="en-US" altLang="ja-JP" sz="1100">
                          <a:solidFill>
                            <a:schemeClr val="tx1"/>
                          </a:solidFill>
                          <a:latin typeface="Meiryo UI" panose="020B0604030504040204" pitchFamily="50" charset="-128"/>
                          <a:ea typeface="Meiryo UI" panose="020B0604030504040204" pitchFamily="50" charset="-128"/>
                        </a:rPr>
                        <a:t>/</a:t>
                      </a:r>
                      <a:r>
                        <a:rPr kumimoji="1" lang="ja-JP" altLang="en-US" sz="1100">
                          <a:solidFill>
                            <a:schemeClr val="tx1"/>
                          </a:solidFill>
                          <a:latin typeface="Meiryo UI" panose="020B0604030504040204" pitchFamily="50" charset="-128"/>
                          <a:ea typeface="Meiryo UI" panose="020B0604030504040204" pitchFamily="50" charset="-128"/>
                        </a:rPr>
                        <a:t>年</a:t>
                      </a:r>
                      <a:r>
                        <a:rPr kumimoji="1" lang="ja-JP" altLang="en-US" sz="900">
                          <a:solidFill>
                            <a:schemeClr val="tx1"/>
                          </a:solidFill>
                          <a:latin typeface="Meiryo UI" panose="020B0604030504040204" pitchFamily="50" charset="-128"/>
                          <a:ea typeface="Meiryo UI" panose="020B0604030504040204" pitchFamily="50" charset="-128"/>
                        </a:rPr>
                        <a:t>（</a:t>
                      </a:r>
                      <a:r>
                        <a:rPr kumimoji="1" lang="en-US" altLang="ja-JP" sz="900">
                          <a:solidFill>
                            <a:schemeClr val="tx1"/>
                          </a:solidFill>
                          <a:latin typeface="Meiryo UI" panose="020B0604030504040204" pitchFamily="50" charset="-128"/>
                          <a:ea typeface="Meiryo UI" panose="020B0604030504040204" pitchFamily="50" charset="-128"/>
                        </a:rPr>
                        <a:t>1001</a:t>
                      </a:r>
                      <a:r>
                        <a:rPr kumimoji="1" lang="ja-JP" altLang="en-US" sz="900">
                          <a:solidFill>
                            <a:schemeClr val="tx1"/>
                          </a:solidFill>
                          <a:latin typeface="Meiryo UI" panose="020B0604030504040204" pitchFamily="50" charset="-128"/>
                          <a:ea typeface="Meiryo UI" panose="020B0604030504040204" pitchFamily="50" charset="-128"/>
                        </a:rPr>
                        <a:t>～</a:t>
                      </a:r>
                      <a:r>
                        <a:rPr kumimoji="1" lang="en-US" altLang="ja-JP" sz="900">
                          <a:solidFill>
                            <a:schemeClr val="tx1"/>
                          </a:solidFill>
                          <a:latin typeface="Meiryo UI" panose="020B0604030504040204" pitchFamily="50" charset="-128"/>
                          <a:ea typeface="Meiryo UI" panose="020B0604030504040204" pitchFamily="50" charset="-128"/>
                        </a:rPr>
                        <a:t>1500CC</a:t>
                      </a:r>
                      <a:r>
                        <a:rPr kumimoji="1" lang="ja-JP" altLang="en-US" sz="900">
                          <a:solidFill>
                            <a:schemeClr val="tx1"/>
                          </a:solidFill>
                          <a:latin typeface="Meiryo UI" panose="020B0604030504040204" pitchFamily="50" charset="-128"/>
                          <a:ea typeface="Meiryo UI" panose="020B0604030504040204" pitchFamily="50" charset="-128"/>
                        </a:rPr>
                        <a:t>）</a:t>
                      </a:r>
                      <a:endParaRPr kumimoji="1" lang="en-US" altLang="ja-JP" sz="110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a:solidFill>
                            <a:schemeClr val="tx1"/>
                          </a:solidFill>
                          <a:latin typeface="Meiryo UI" panose="020B0604030504040204" pitchFamily="50" charset="-128"/>
                          <a:ea typeface="Meiryo UI" panose="020B0604030504040204" pitchFamily="50" charset="-128"/>
                        </a:rPr>
                        <a:t>※</a:t>
                      </a:r>
                      <a:r>
                        <a:rPr kumimoji="1" lang="ja-JP" altLang="en-US" sz="1100">
                          <a:solidFill>
                            <a:schemeClr val="tx1"/>
                          </a:solidFill>
                          <a:latin typeface="Meiryo UI" panose="020B0604030504040204" pitchFamily="50" charset="-128"/>
                          <a:ea typeface="Meiryo UI" panose="020B0604030504040204" pitchFamily="50" charset="-128"/>
                        </a:rPr>
                        <a:t>自家用車</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17" name="表 16">
            <a:extLst>
              <a:ext uri="{FF2B5EF4-FFF2-40B4-BE49-F238E27FC236}">
                <a16:creationId xmlns:a16="http://schemas.microsoft.com/office/drawing/2014/main" id="{F2764442-3E2F-C8BC-F05B-8E617145B6C9}"/>
              </a:ext>
            </a:extLst>
          </p:cNvPr>
          <p:cNvGraphicFramePr>
            <a:graphicFrameLocks noGrp="1"/>
          </p:cNvGraphicFramePr>
          <p:nvPr>
            <p:extLst>
              <p:ext uri="{D42A27DB-BD31-4B8C-83A1-F6EECF244321}">
                <p14:modId xmlns:p14="http://schemas.microsoft.com/office/powerpoint/2010/main" val="798125263"/>
              </p:ext>
            </p:extLst>
          </p:nvPr>
        </p:nvGraphicFramePr>
        <p:xfrm>
          <a:off x="4126925" y="4478915"/>
          <a:ext cx="1584000" cy="914400"/>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自動車税 </a:t>
                      </a:r>
                      <a:endParaRPr kumimoji="1" lang="en-US" altLang="ja-JP" sz="1400">
                        <a:solidFill>
                          <a:schemeClr val="tx1"/>
                        </a:solidFill>
                        <a:latin typeface="Meiryo UI" panose="020B0604030504040204" pitchFamily="50" charset="-128"/>
                        <a:ea typeface="Meiryo UI" panose="020B0604030504040204" pitchFamily="50" charset="-128"/>
                      </a:endParaRPr>
                    </a:p>
                    <a:p>
                      <a:pPr algn="ctr"/>
                      <a:r>
                        <a:rPr kumimoji="1" lang="ja-JP" altLang="en-US" sz="1400">
                          <a:solidFill>
                            <a:schemeClr val="tx1"/>
                          </a:solidFill>
                          <a:latin typeface="Meiryo UI" panose="020B0604030504040204" pitchFamily="50" charset="-128"/>
                          <a:ea typeface="Meiryo UI" panose="020B0604030504040204" pitchFamily="50" charset="-128"/>
                        </a:rPr>
                        <a:t>環境性能割</a:t>
                      </a:r>
                      <a:endParaRPr kumimoji="1" lang="en-US" altLang="ja-JP" sz="140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388620">
                <a:tc>
                  <a:txBody>
                    <a:bodyPr/>
                    <a:lstStyle/>
                    <a:p>
                      <a:r>
                        <a:rPr kumimoji="1" lang="ja-JP" altLang="en-US" sz="1200" b="0">
                          <a:solidFill>
                            <a:schemeClr val="tx1"/>
                          </a:solidFill>
                          <a:latin typeface="Meiryo UI" panose="020B0604030504040204" pitchFamily="50" charset="-128"/>
                          <a:ea typeface="Meiryo UI" panose="020B0604030504040204" pitchFamily="50" charset="-128"/>
                        </a:rPr>
                        <a:t>課税客体：</a:t>
                      </a:r>
                      <a:r>
                        <a:rPr kumimoji="1" lang="ja-JP" altLang="en-US" sz="1200" b="1">
                          <a:solidFill>
                            <a:schemeClr val="tx1"/>
                          </a:solidFill>
                          <a:latin typeface="Meiryo UI" panose="020B0604030504040204" pitchFamily="50" charset="-128"/>
                          <a:ea typeface="Meiryo UI" panose="020B0604030504040204" pitchFamily="50" charset="-128"/>
                        </a:rPr>
                        <a:t>取得価格</a:t>
                      </a:r>
                      <a:endParaRPr kumimoji="1" lang="en-US" altLang="ja-JP" sz="1200" b="1">
                        <a:solidFill>
                          <a:schemeClr val="tx1"/>
                        </a:solidFill>
                        <a:latin typeface="Meiryo UI" panose="020B0604030504040204" pitchFamily="50" charset="-128"/>
                        <a:ea typeface="Meiryo UI" panose="020B0604030504040204" pitchFamily="50" charset="-128"/>
                      </a:endParaRPr>
                    </a:p>
                    <a:p>
                      <a:r>
                        <a:rPr kumimoji="1" lang="ja-JP" altLang="en-US" sz="1100" b="0">
                          <a:solidFill>
                            <a:schemeClr val="tx1"/>
                          </a:solidFill>
                          <a:latin typeface="Meiryo UI" panose="020B0604030504040204" pitchFamily="50" charset="-128"/>
                          <a:ea typeface="Meiryo UI" panose="020B0604030504040204" pitchFamily="50" charset="-128"/>
                        </a:rPr>
                        <a:t>環境負荷に応じて</a:t>
                      </a:r>
                      <a:r>
                        <a:rPr kumimoji="1" lang="en-US" altLang="ja-JP" sz="1100" b="0">
                          <a:solidFill>
                            <a:schemeClr val="tx1"/>
                          </a:solidFill>
                          <a:latin typeface="Meiryo UI" panose="020B0604030504040204" pitchFamily="50" charset="-128"/>
                          <a:ea typeface="Meiryo UI" panose="020B0604030504040204" pitchFamily="50" charset="-128"/>
                        </a:rPr>
                        <a:t>0~3</a:t>
                      </a:r>
                      <a:r>
                        <a:rPr kumimoji="1" lang="ja-JP" altLang="en-US" sz="1100" b="0">
                          <a:solidFill>
                            <a:schemeClr val="tx1"/>
                          </a:solidFill>
                          <a:latin typeface="Meiryo UI" panose="020B0604030504040204" pitchFamily="50" charset="-128"/>
                          <a:ea typeface="Meiryo UI" panose="020B0604030504040204" pitchFamily="50" charset="-128"/>
                        </a:rPr>
                        <a:t>％</a:t>
                      </a:r>
                      <a:endParaRPr kumimoji="1" lang="en-US" altLang="ja-JP" sz="1100" b="0">
                        <a:solidFill>
                          <a:schemeClr val="tx1"/>
                        </a:solidFill>
                        <a:latin typeface="Meiryo UI" panose="020B0604030504040204" pitchFamily="50" charset="-128"/>
                        <a:ea typeface="Meiryo UI" panose="020B0604030504040204" pitchFamily="50" charset="-12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18" name="表 17">
            <a:extLst>
              <a:ext uri="{FF2B5EF4-FFF2-40B4-BE49-F238E27FC236}">
                <a16:creationId xmlns:a16="http://schemas.microsoft.com/office/drawing/2014/main" id="{C10091C6-0A02-9C3F-68AC-EB7211A158B5}"/>
              </a:ext>
            </a:extLst>
          </p:cNvPr>
          <p:cNvGraphicFramePr>
            <a:graphicFrameLocks noGrp="1"/>
          </p:cNvGraphicFramePr>
          <p:nvPr>
            <p:extLst>
              <p:ext uri="{D42A27DB-BD31-4B8C-83A1-F6EECF244321}">
                <p14:modId xmlns:p14="http://schemas.microsoft.com/office/powerpoint/2010/main" val="1396493630"/>
              </p:ext>
            </p:extLst>
          </p:nvPr>
        </p:nvGraphicFramePr>
        <p:xfrm>
          <a:off x="1280360" y="3293750"/>
          <a:ext cx="8642880" cy="654558"/>
        </p:xfrm>
        <a:graphic>
          <a:graphicData uri="http://schemas.openxmlformats.org/drawingml/2006/table">
            <a:tbl>
              <a:tblPr firstRow="1" bandRow="1">
                <a:tableStyleId>{5C22544A-7EE6-4342-B048-85BDC9FD1C3A}</a:tableStyleId>
              </a:tblPr>
              <a:tblGrid>
                <a:gridCol w="8642880">
                  <a:extLst>
                    <a:ext uri="{9D8B030D-6E8A-4147-A177-3AD203B41FA5}">
                      <a16:colId xmlns:a16="http://schemas.microsoft.com/office/drawing/2014/main" val="2411532571"/>
                    </a:ext>
                  </a:extLst>
                </a:gridCol>
              </a:tblGrid>
              <a:tr h="6333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a:solidFill>
                            <a:schemeClr val="tx1"/>
                          </a:solidFill>
                          <a:latin typeface="Meiryo UI" panose="020B0604030504040204" pitchFamily="50" charset="-128"/>
                          <a:ea typeface="Meiryo UI" panose="020B0604030504040204" pitchFamily="50" charset="-128"/>
                        </a:rPr>
                        <a:t>2019</a:t>
                      </a:r>
                      <a:r>
                        <a:rPr kumimoji="1" lang="ja-JP" altLang="en-US" sz="1400" b="1">
                          <a:solidFill>
                            <a:schemeClr val="tx1"/>
                          </a:solidFill>
                          <a:latin typeface="Meiryo UI" panose="020B0604030504040204" pitchFamily="50" charset="-128"/>
                          <a:ea typeface="Meiryo UI" panose="020B0604030504040204" pitchFamily="50" charset="-128"/>
                        </a:rPr>
                        <a:t>年</a:t>
                      </a:r>
                      <a:r>
                        <a:rPr kumimoji="1" lang="en-US" altLang="ja-JP" sz="1400" b="1">
                          <a:solidFill>
                            <a:schemeClr val="tx1"/>
                          </a:solidFill>
                          <a:latin typeface="Meiryo UI" panose="020B0604030504040204" pitchFamily="50" charset="-128"/>
                          <a:ea typeface="Meiryo UI" panose="020B0604030504040204" pitchFamily="50" charset="-128"/>
                        </a:rPr>
                        <a:t>10</a:t>
                      </a:r>
                      <a:r>
                        <a:rPr kumimoji="1" lang="ja-JP" altLang="en-US" sz="1400" b="1">
                          <a:solidFill>
                            <a:schemeClr val="tx1"/>
                          </a:solidFill>
                          <a:latin typeface="Meiryo UI" panose="020B0604030504040204" pitchFamily="50" charset="-128"/>
                          <a:ea typeface="Meiryo UI" panose="020B0604030504040204" pitchFamily="50" charset="-128"/>
                        </a:rPr>
                        <a:t>月消費税増税</a:t>
                      </a:r>
                      <a:r>
                        <a:rPr kumimoji="1" lang="ja-JP" altLang="en-US" sz="1200" b="0">
                          <a:solidFill>
                            <a:schemeClr val="tx1"/>
                          </a:solidFill>
                          <a:latin typeface="Meiryo UI" panose="020B0604030504040204" pitchFamily="50" charset="-128"/>
                          <a:ea typeface="Meiryo UI" panose="020B0604030504040204" pitchFamily="50" charset="-128"/>
                        </a:rPr>
                        <a:t>（</a:t>
                      </a:r>
                      <a:r>
                        <a:rPr kumimoji="1" lang="en-US" altLang="ja-JP" sz="1200" b="0">
                          <a:solidFill>
                            <a:schemeClr val="tx1"/>
                          </a:solidFill>
                          <a:latin typeface="Meiryo UI" panose="020B0604030504040204" pitchFamily="50" charset="-128"/>
                          <a:ea typeface="Meiryo UI" panose="020B0604030504040204" pitchFamily="50" charset="-128"/>
                        </a:rPr>
                        <a:t>8</a:t>
                      </a:r>
                      <a:r>
                        <a:rPr kumimoji="1" lang="ja-JP" altLang="en-US" sz="1200" b="0">
                          <a:solidFill>
                            <a:schemeClr val="tx1"/>
                          </a:solidFill>
                          <a:latin typeface="Meiryo UI" panose="020B0604030504040204" pitchFamily="50" charset="-128"/>
                          <a:ea typeface="Meiryo UI" panose="020B0604030504040204" pitchFamily="50" charset="-128"/>
                        </a:rPr>
                        <a:t>％→</a:t>
                      </a:r>
                      <a:r>
                        <a:rPr kumimoji="1" lang="en-US" altLang="ja-JP" sz="1200" b="0">
                          <a:solidFill>
                            <a:schemeClr val="tx1"/>
                          </a:solidFill>
                          <a:latin typeface="Meiryo UI" panose="020B0604030504040204" pitchFamily="50" charset="-128"/>
                          <a:ea typeface="Meiryo UI" panose="020B0604030504040204" pitchFamily="50" charset="-128"/>
                        </a:rPr>
                        <a:t>10</a:t>
                      </a:r>
                      <a:r>
                        <a:rPr kumimoji="1" lang="ja-JP" altLang="en-US" sz="1200" b="0">
                          <a:solidFill>
                            <a:schemeClr val="tx1"/>
                          </a:solidFill>
                          <a:latin typeface="Meiryo UI" panose="020B0604030504040204" pitchFamily="50" charset="-128"/>
                          <a:ea typeface="Meiryo UI" panose="020B0604030504040204" pitchFamily="50" charset="-128"/>
                        </a:rPr>
                        <a:t>％）</a:t>
                      </a:r>
                      <a:endParaRPr kumimoji="1" lang="en-US" altLang="ja-JP" sz="1200" b="0">
                        <a:solidFill>
                          <a:schemeClr val="tx1"/>
                        </a:solidFill>
                        <a:latin typeface="Meiryo UI" panose="020B0604030504040204" pitchFamily="50" charset="-128"/>
                        <a:ea typeface="Meiryo UI" panose="020B0604030504040204" pitchFamily="50" charset="-128"/>
                      </a:endParaRPr>
                    </a:p>
                    <a:p>
                      <a:pPr marL="285750" indent="-285750" algn="l">
                        <a:buFont typeface="Wingdings" panose="05000000000000000000" pitchFamily="2" charset="2"/>
                        <a:buChar char="ü"/>
                      </a:pPr>
                      <a:r>
                        <a:rPr kumimoji="1" lang="ja-JP" altLang="en-US" sz="1200" b="0">
                          <a:solidFill>
                            <a:schemeClr val="tx1"/>
                          </a:solidFill>
                          <a:latin typeface="Meiryo UI" panose="020B0604030504040204" pitchFamily="50" charset="-128"/>
                          <a:ea typeface="Meiryo UI" panose="020B0604030504040204" pitchFamily="50" charset="-128"/>
                        </a:rPr>
                        <a:t>自動車取得税廃止　　　　</a:t>
                      </a:r>
                      <a:endParaRPr kumimoji="1" lang="en-US" altLang="ja-JP" sz="1200" b="0">
                        <a:solidFill>
                          <a:schemeClr val="tx1"/>
                        </a:solidFill>
                        <a:latin typeface="Meiryo UI" panose="020B0604030504040204" pitchFamily="50" charset="-128"/>
                        <a:ea typeface="Meiryo UI" panose="020B0604030504040204" pitchFamily="50" charset="-128"/>
                      </a:endParaRPr>
                    </a:p>
                    <a:p>
                      <a:pPr marL="285750" indent="-285750" algn="just">
                        <a:buFont typeface="Wingdings" panose="05000000000000000000" pitchFamily="2" charset="2"/>
                        <a:buChar char="ü"/>
                      </a:pPr>
                      <a:r>
                        <a:rPr kumimoji="1" lang="ja-JP" altLang="en-US" sz="1200" b="0">
                          <a:solidFill>
                            <a:schemeClr val="tx1"/>
                          </a:solidFill>
                          <a:latin typeface="Meiryo UI" panose="020B0604030504040204" pitchFamily="50" charset="-128"/>
                          <a:ea typeface="Meiryo UI" panose="020B0604030504040204" pitchFamily="50" charset="-128"/>
                        </a:rPr>
                        <a:t>自動車税・軽自動車税が「自動車税・軽自動車税 種別割」と名称変更</a:t>
                      </a:r>
                      <a:endParaRPr kumimoji="1" lang="en-US" altLang="ja-JP" sz="1200" b="0">
                        <a:solidFill>
                          <a:schemeClr val="tx1"/>
                        </a:solidFill>
                        <a:latin typeface="Meiryo UI" panose="020B0604030504040204" pitchFamily="50" charset="-128"/>
                        <a:ea typeface="Meiryo UI" panose="020B0604030504040204" pitchFamily="50" charset="-128"/>
                      </a:endParaRPr>
                    </a:p>
                  </a:txBody>
                  <a:tcPr marL="68580" marR="68580" marT="37719" marB="37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bl>
          </a:graphicData>
        </a:graphic>
      </p:graphicFrame>
      <p:graphicFrame>
        <p:nvGraphicFramePr>
          <p:cNvPr id="19" name="表 18">
            <a:extLst>
              <a:ext uri="{FF2B5EF4-FFF2-40B4-BE49-F238E27FC236}">
                <a16:creationId xmlns:a16="http://schemas.microsoft.com/office/drawing/2014/main" id="{F5434B38-7DD3-2B46-B7C6-6BF425429EB8}"/>
              </a:ext>
            </a:extLst>
          </p:cNvPr>
          <p:cNvGraphicFramePr>
            <a:graphicFrameLocks noGrp="1"/>
          </p:cNvGraphicFramePr>
          <p:nvPr>
            <p:extLst>
              <p:ext uri="{D42A27DB-BD31-4B8C-83A1-F6EECF244321}">
                <p14:modId xmlns:p14="http://schemas.microsoft.com/office/powerpoint/2010/main" val="789689099"/>
              </p:ext>
            </p:extLst>
          </p:nvPr>
        </p:nvGraphicFramePr>
        <p:xfrm>
          <a:off x="5765030" y="4478915"/>
          <a:ext cx="1584000" cy="914400"/>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軽自動車税 </a:t>
                      </a:r>
                      <a:endParaRPr kumimoji="1" lang="en-US" altLang="ja-JP" sz="1400">
                        <a:solidFill>
                          <a:schemeClr val="tx1"/>
                        </a:solidFill>
                        <a:latin typeface="Meiryo UI" panose="020B0604030504040204" pitchFamily="50" charset="-128"/>
                        <a:ea typeface="Meiryo UI" panose="020B0604030504040204" pitchFamily="50" charset="-128"/>
                      </a:endParaRPr>
                    </a:p>
                    <a:p>
                      <a:pPr algn="ctr"/>
                      <a:r>
                        <a:rPr kumimoji="1" lang="ja-JP" altLang="en-US" sz="1400">
                          <a:solidFill>
                            <a:schemeClr val="tx1"/>
                          </a:solidFill>
                          <a:latin typeface="Meiryo UI" panose="020B0604030504040204" pitchFamily="50" charset="-128"/>
                          <a:ea typeface="Meiryo UI" panose="020B0604030504040204" pitchFamily="50" charset="-128"/>
                        </a:rPr>
                        <a:t>環境性能割</a:t>
                      </a:r>
                      <a:endParaRPr kumimoji="1" lang="en-US" altLang="ja-JP" sz="140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388620">
                <a:tc>
                  <a:txBody>
                    <a:bodyPr/>
                    <a:lstStyle/>
                    <a:p>
                      <a:r>
                        <a:rPr kumimoji="1" lang="ja-JP" altLang="en-US" sz="1200" b="0">
                          <a:solidFill>
                            <a:schemeClr val="tx1"/>
                          </a:solidFill>
                          <a:latin typeface="Meiryo UI" panose="020B0604030504040204" pitchFamily="50" charset="-128"/>
                          <a:ea typeface="Meiryo UI" panose="020B0604030504040204" pitchFamily="50" charset="-128"/>
                        </a:rPr>
                        <a:t>課税客体：</a:t>
                      </a:r>
                      <a:r>
                        <a:rPr kumimoji="1" lang="ja-JP" altLang="en-US" sz="1200" b="1">
                          <a:solidFill>
                            <a:schemeClr val="tx1"/>
                          </a:solidFill>
                          <a:latin typeface="Meiryo UI" panose="020B0604030504040204" pitchFamily="50" charset="-128"/>
                          <a:ea typeface="Meiryo UI" panose="020B0604030504040204" pitchFamily="50" charset="-128"/>
                        </a:rPr>
                        <a:t>取得価格</a:t>
                      </a:r>
                      <a:endParaRPr kumimoji="1" lang="en-US" altLang="ja-JP" sz="1200" b="1">
                        <a:solidFill>
                          <a:schemeClr val="tx1"/>
                        </a:solidFill>
                        <a:latin typeface="Meiryo UI" panose="020B0604030504040204" pitchFamily="50" charset="-128"/>
                        <a:ea typeface="Meiryo UI" panose="020B0604030504040204" pitchFamily="50" charset="-128"/>
                      </a:endParaRPr>
                    </a:p>
                    <a:p>
                      <a:r>
                        <a:rPr kumimoji="1" lang="ja-JP" altLang="en-US" sz="1100" b="0">
                          <a:solidFill>
                            <a:schemeClr val="tx1"/>
                          </a:solidFill>
                          <a:latin typeface="Meiryo UI" panose="020B0604030504040204" pitchFamily="50" charset="-128"/>
                          <a:ea typeface="Meiryo UI" panose="020B0604030504040204" pitchFamily="50" charset="-128"/>
                        </a:rPr>
                        <a:t>環境負荷に応じて</a:t>
                      </a:r>
                      <a:r>
                        <a:rPr kumimoji="1" lang="en-US" altLang="ja-JP" sz="1100" b="0">
                          <a:solidFill>
                            <a:schemeClr val="tx1"/>
                          </a:solidFill>
                          <a:latin typeface="Meiryo UI" panose="020B0604030504040204" pitchFamily="50" charset="-128"/>
                          <a:ea typeface="Meiryo UI" panose="020B0604030504040204" pitchFamily="50" charset="-128"/>
                        </a:rPr>
                        <a:t>0~3</a:t>
                      </a:r>
                      <a:r>
                        <a:rPr kumimoji="1" lang="ja-JP" altLang="en-US" sz="1100" b="0">
                          <a:solidFill>
                            <a:schemeClr val="tx1"/>
                          </a:solidFill>
                          <a:latin typeface="Meiryo UI" panose="020B0604030504040204" pitchFamily="50" charset="-128"/>
                          <a:ea typeface="Meiryo UI" panose="020B0604030504040204" pitchFamily="50" charset="-128"/>
                        </a:rPr>
                        <a:t>％</a:t>
                      </a:r>
                      <a:endParaRPr kumimoji="1" lang="en-US" altLang="ja-JP" sz="1100" b="0">
                        <a:solidFill>
                          <a:schemeClr val="tx1"/>
                        </a:solidFill>
                        <a:latin typeface="Meiryo UI" panose="020B0604030504040204" pitchFamily="50" charset="-128"/>
                        <a:ea typeface="Meiryo UI" panose="020B0604030504040204" pitchFamily="50" charset="-12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20" name="表 19">
            <a:extLst>
              <a:ext uri="{FF2B5EF4-FFF2-40B4-BE49-F238E27FC236}">
                <a16:creationId xmlns:a16="http://schemas.microsoft.com/office/drawing/2014/main" id="{7B56CFAB-7913-AB2D-EE6A-B06B3BB3BAF1}"/>
              </a:ext>
            </a:extLst>
          </p:cNvPr>
          <p:cNvGraphicFramePr>
            <a:graphicFrameLocks noGrp="1"/>
          </p:cNvGraphicFramePr>
          <p:nvPr>
            <p:extLst>
              <p:ext uri="{D42A27DB-BD31-4B8C-83A1-F6EECF244321}">
                <p14:modId xmlns:p14="http://schemas.microsoft.com/office/powerpoint/2010/main" val="3601905004"/>
              </p:ext>
            </p:extLst>
          </p:nvPr>
        </p:nvGraphicFramePr>
        <p:xfrm>
          <a:off x="2297958" y="4240967"/>
          <a:ext cx="1677084" cy="868680"/>
        </p:xfrm>
        <a:graphic>
          <a:graphicData uri="http://schemas.openxmlformats.org/drawingml/2006/table">
            <a:tbl>
              <a:tblPr firstRow="1" bandRow="1">
                <a:tableStyleId>{5C22544A-7EE6-4342-B048-85BDC9FD1C3A}</a:tableStyleId>
              </a:tblPr>
              <a:tblGrid>
                <a:gridCol w="1677084">
                  <a:extLst>
                    <a:ext uri="{9D8B030D-6E8A-4147-A177-3AD203B41FA5}">
                      <a16:colId xmlns:a16="http://schemas.microsoft.com/office/drawing/2014/main" val="2411532571"/>
                    </a:ext>
                  </a:extLst>
                </a:gridCol>
              </a:tblGrid>
              <a:tr h="251460">
                <a:tc>
                  <a:txBody>
                    <a:bodyPr/>
                    <a:lstStyle/>
                    <a:p>
                      <a:pPr algn="ctr"/>
                      <a:r>
                        <a:rPr kumimoji="1" lang="ja-JP" altLang="en-US" sz="1400">
                          <a:solidFill>
                            <a:schemeClr val="tx1"/>
                          </a:solidFill>
                          <a:latin typeface="Meiryo UI" panose="020B0604030504040204" pitchFamily="50" charset="-128"/>
                          <a:ea typeface="Meiryo UI" panose="020B0604030504040204" pitchFamily="50" charset="-128"/>
                        </a:rPr>
                        <a:t>軽自動車税　種別割</a:t>
                      </a:r>
                      <a:endParaRPr kumimoji="1" lang="en-US" altLang="ja-JP" sz="140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r h="548640">
                <a:tc>
                  <a:txBody>
                    <a:bodyPr/>
                    <a:lstStyle/>
                    <a:p>
                      <a:r>
                        <a:rPr kumimoji="1" lang="ja-JP" altLang="en-US" sz="1200">
                          <a:solidFill>
                            <a:schemeClr val="tx1"/>
                          </a:solidFill>
                          <a:latin typeface="Meiryo UI" panose="020B0604030504040204" pitchFamily="50" charset="-128"/>
                          <a:ea typeface="Meiryo UI" panose="020B0604030504040204" pitchFamily="50" charset="-128"/>
                        </a:rPr>
                        <a:t>課税客体：車種</a:t>
                      </a:r>
                      <a:endParaRPr kumimoji="1" lang="en-US" altLang="ja-JP" sz="1200">
                        <a:solidFill>
                          <a:schemeClr val="tx1"/>
                        </a:solidFill>
                        <a:latin typeface="Meiryo UI" panose="020B0604030504040204" pitchFamily="50" charset="-128"/>
                        <a:ea typeface="Meiryo UI" panose="020B0604030504040204" pitchFamily="50" charset="-128"/>
                      </a:endParaRPr>
                    </a:p>
                    <a:p>
                      <a:r>
                        <a:rPr kumimoji="1" lang="en-US" altLang="ja-JP" sz="1100">
                          <a:solidFill>
                            <a:schemeClr val="tx1"/>
                          </a:solidFill>
                          <a:latin typeface="Meiryo UI" panose="020B0604030504040204" pitchFamily="50" charset="-128"/>
                          <a:ea typeface="Meiryo UI" panose="020B0604030504040204" pitchFamily="50" charset="-128"/>
                        </a:rPr>
                        <a:t>10,800</a:t>
                      </a:r>
                      <a:r>
                        <a:rPr kumimoji="1" lang="ja-JP" altLang="en-US" sz="1100">
                          <a:solidFill>
                            <a:schemeClr val="tx1"/>
                          </a:solidFill>
                          <a:latin typeface="Meiryo UI" panose="020B0604030504040204" pitchFamily="50" charset="-128"/>
                          <a:ea typeface="Meiryo UI" panose="020B0604030504040204" pitchFamily="50" charset="-128"/>
                        </a:rPr>
                        <a:t>円</a:t>
                      </a:r>
                      <a:r>
                        <a:rPr kumimoji="1" lang="en-US" altLang="ja-JP" sz="1100">
                          <a:solidFill>
                            <a:schemeClr val="tx1"/>
                          </a:solidFill>
                          <a:latin typeface="Meiryo UI" panose="020B0604030504040204" pitchFamily="50" charset="-128"/>
                          <a:ea typeface="Meiryo UI" panose="020B0604030504040204" pitchFamily="50" charset="-128"/>
                        </a:rPr>
                        <a:t>/</a:t>
                      </a:r>
                      <a:r>
                        <a:rPr kumimoji="1" lang="ja-JP" altLang="en-US" sz="1100">
                          <a:solidFill>
                            <a:schemeClr val="tx1"/>
                          </a:solidFill>
                          <a:latin typeface="Meiryo UI" panose="020B0604030504040204" pitchFamily="50" charset="-128"/>
                          <a:ea typeface="Meiryo UI" panose="020B0604030504040204" pitchFamily="50" charset="-128"/>
                        </a:rPr>
                        <a:t>年</a:t>
                      </a:r>
                      <a:endParaRPr kumimoji="1" lang="en-US" altLang="ja-JP" sz="1100">
                        <a:solidFill>
                          <a:schemeClr val="tx1"/>
                        </a:solidFill>
                        <a:latin typeface="Meiryo UI" panose="020B0604030504040204" pitchFamily="50" charset="-128"/>
                        <a:ea typeface="Meiryo UI" panose="020B0604030504040204" pitchFamily="50" charset="-128"/>
                      </a:endParaRPr>
                    </a:p>
                    <a:p>
                      <a:r>
                        <a:rPr kumimoji="1" lang="en-US" altLang="ja-JP" sz="1100">
                          <a:solidFill>
                            <a:schemeClr val="tx1"/>
                          </a:solidFill>
                          <a:latin typeface="Meiryo UI" panose="020B0604030504040204" pitchFamily="50" charset="-128"/>
                          <a:ea typeface="Meiryo UI" panose="020B0604030504040204" pitchFamily="50" charset="-128"/>
                        </a:rPr>
                        <a:t>※</a:t>
                      </a:r>
                      <a:r>
                        <a:rPr kumimoji="1" lang="ja-JP" altLang="en-US" sz="1100">
                          <a:solidFill>
                            <a:schemeClr val="tx1"/>
                          </a:solidFill>
                          <a:latin typeface="Meiryo UI" panose="020B0604030504040204" pitchFamily="50" charset="-128"/>
                          <a:ea typeface="Meiryo UI" panose="020B0604030504040204" pitchFamily="50" charset="-128"/>
                        </a:rPr>
                        <a:t>自家用車</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159655"/>
                  </a:ext>
                </a:extLst>
              </a:tr>
            </a:tbl>
          </a:graphicData>
        </a:graphic>
      </p:graphicFrame>
      <p:graphicFrame>
        <p:nvGraphicFramePr>
          <p:cNvPr id="21" name="表 20">
            <a:extLst>
              <a:ext uri="{FF2B5EF4-FFF2-40B4-BE49-F238E27FC236}">
                <a16:creationId xmlns:a16="http://schemas.microsoft.com/office/drawing/2014/main" id="{CCAC2B42-567B-C328-1DBD-473A43DD0518}"/>
              </a:ext>
            </a:extLst>
          </p:cNvPr>
          <p:cNvGraphicFramePr>
            <a:graphicFrameLocks noGrp="1"/>
          </p:cNvGraphicFramePr>
          <p:nvPr>
            <p:extLst>
              <p:ext uri="{D42A27DB-BD31-4B8C-83A1-F6EECF244321}">
                <p14:modId xmlns:p14="http://schemas.microsoft.com/office/powerpoint/2010/main" val="2361332169"/>
              </p:ext>
            </p:extLst>
          </p:nvPr>
        </p:nvGraphicFramePr>
        <p:xfrm>
          <a:off x="3216132" y="3495613"/>
          <a:ext cx="3571875" cy="258318"/>
        </p:xfrm>
        <a:graphic>
          <a:graphicData uri="http://schemas.openxmlformats.org/drawingml/2006/table">
            <a:tbl>
              <a:tblPr firstRow="1" bandRow="1">
                <a:tableStyleId>{5C22544A-7EE6-4342-B048-85BDC9FD1C3A}</a:tableStyleId>
              </a:tblPr>
              <a:tblGrid>
                <a:gridCol w="3571875">
                  <a:extLst>
                    <a:ext uri="{9D8B030D-6E8A-4147-A177-3AD203B41FA5}">
                      <a16:colId xmlns:a16="http://schemas.microsoft.com/office/drawing/2014/main" val="2411532571"/>
                    </a:ext>
                  </a:extLst>
                </a:gridCol>
              </a:tblGrid>
              <a:tr h="258318">
                <a:tc>
                  <a:txBody>
                    <a:bodyPr/>
                    <a:lstStyle/>
                    <a:p>
                      <a:pPr marL="285750" indent="-285750" algn="l">
                        <a:buFont typeface="Wingdings" panose="05000000000000000000" pitchFamily="2" charset="2"/>
                        <a:buChar char="ü"/>
                      </a:pPr>
                      <a:r>
                        <a:rPr kumimoji="1" lang="ja-JP" altLang="en-US" sz="1200" b="0">
                          <a:solidFill>
                            <a:schemeClr val="tx1"/>
                          </a:solidFill>
                          <a:latin typeface="Meiryo UI" panose="020B0604030504040204" pitchFamily="50" charset="-128"/>
                          <a:ea typeface="Meiryo UI" panose="020B0604030504040204" pitchFamily="50" charset="-128"/>
                        </a:rPr>
                        <a:t>自動車税・軽自動車税 環境性能割が創設</a:t>
                      </a:r>
                      <a:endParaRPr kumimoji="1" lang="en-US" altLang="ja-JP" sz="1200" b="0">
                        <a:solidFill>
                          <a:schemeClr val="tx1"/>
                        </a:solidFill>
                        <a:latin typeface="Meiryo UI" panose="020B0604030504040204" pitchFamily="50" charset="-128"/>
                        <a:ea typeface="Meiryo UI" panose="020B0604030504040204" pitchFamily="50" charset="-128"/>
                      </a:endParaRPr>
                    </a:p>
                  </a:txBody>
                  <a:tcPr marL="68580" marR="6858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0197991"/>
                  </a:ext>
                </a:extLst>
              </a:tr>
            </a:tbl>
          </a:graphicData>
        </a:graphic>
      </p:graphicFrame>
      <p:graphicFrame>
        <p:nvGraphicFramePr>
          <p:cNvPr id="23" name="表 22">
            <a:extLst>
              <a:ext uri="{FF2B5EF4-FFF2-40B4-BE49-F238E27FC236}">
                <a16:creationId xmlns:a16="http://schemas.microsoft.com/office/drawing/2014/main" id="{6A220246-CCAD-FC49-5936-76B73F01BB0F}"/>
              </a:ext>
            </a:extLst>
          </p:cNvPr>
          <p:cNvGraphicFramePr>
            <a:graphicFrameLocks noGrp="1"/>
          </p:cNvGraphicFramePr>
          <p:nvPr>
            <p:extLst>
              <p:ext uri="{D42A27DB-BD31-4B8C-83A1-F6EECF244321}">
                <p14:modId xmlns:p14="http://schemas.microsoft.com/office/powerpoint/2010/main" val="1540351222"/>
              </p:ext>
            </p:extLst>
          </p:nvPr>
        </p:nvGraphicFramePr>
        <p:xfrm>
          <a:off x="4111109" y="4016373"/>
          <a:ext cx="4125554" cy="321907"/>
        </p:xfrm>
        <a:graphic>
          <a:graphicData uri="http://schemas.openxmlformats.org/drawingml/2006/table">
            <a:tbl>
              <a:tblPr firstRow="1" bandRow="1">
                <a:tableStyleId>{5C22544A-7EE6-4342-B048-85BDC9FD1C3A}</a:tableStyleId>
              </a:tblPr>
              <a:tblGrid>
                <a:gridCol w="4125554">
                  <a:extLst>
                    <a:ext uri="{9D8B030D-6E8A-4147-A177-3AD203B41FA5}">
                      <a16:colId xmlns:a16="http://schemas.microsoft.com/office/drawing/2014/main" val="2411532571"/>
                    </a:ext>
                  </a:extLst>
                </a:gridCol>
              </a:tblGrid>
              <a:tr h="321907">
                <a:tc>
                  <a:txBody>
                    <a:bodyPr/>
                    <a:lstStyle/>
                    <a:p>
                      <a:pPr marL="0" indent="0" algn="l">
                        <a:buFont typeface="Wingdings" panose="05000000000000000000" pitchFamily="2" charset="2"/>
                        <a:buNone/>
                      </a:pPr>
                      <a:r>
                        <a:rPr kumimoji="1" lang="en-US" altLang="ja-JP" sz="1400" b="1">
                          <a:solidFill>
                            <a:schemeClr val="tx1"/>
                          </a:solidFill>
                          <a:latin typeface="Meiryo UI" panose="020B0604030504040204" pitchFamily="50" charset="-128"/>
                          <a:ea typeface="Meiryo UI" panose="020B0604030504040204" pitchFamily="50" charset="-128"/>
                        </a:rPr>
                        <a:t>2019</a:t>
                      </a:r>
                      <a:r>
                        <a:rPr kumimoji="1" lang="ja-JP" altLang="en-US" sz="1400" b="1">
                          <a:solidFill>
                            <a:schemeClr val="tx1"/>
                          </a:solidFill>
                          <a:latin typeface="Meiryo UI" panose="020B0604030504040204" pitchFamily="50" charset="-128"/>
                          <a:ea typeface="Meiryo UI" panose="020B0604030504040204" pitchFamily="50" charset="-128"/>
                        </a:rPr>
                        <a:t>年 環境性能割創設　</a:t>
                      </a:r>
                      <a:r>
                        <a:rPr kumimoji="1" lang="ja-JP" altLang="en-US" sz="1400" b="0" kern="1200">
                          <a:solidFill>
                            <a:schemeClr val="tx1"/>
                          </a:solidFill>
                          <a:latin typeface="Meiryo UI" panose="020B0604030504040204" pitchFamily="50" charset="-128"/>
                          <a:ea typeface="Meiryo UI" panose="020B0604030504040204" pitchFamily="50" charset="-128"/>
                          <a:cs typeface="+mn-cs"/>
                        </a:rPr>
                        <a:t>自動車取得税からの置換</a:t>
                      </a:r>
                      <a:endParaRPr kumimoji="1" lang="en-US" altLang="ja-JP" sz="1400" b="0" kern="1200">
                        <a:solidFill>
                          <a:schemeClr val="tx1"/>
                        </a:solidFill>
                        <a:latin typeface="Meiryo UI" panose="020B0604030504040204" pitchFamily="50" charset="-128"/>
                        <a:ea typeface="Meiryo UI" panose="020B0604030504040204" pitchFamily="50" charset="-128"/>
                        <a:cs typeface="+mn-cs"/>
                      </a:endParaRPr>
                    </a:p>
                  </a:txBody>
                  <a:tcPr marL="68580" marR="68580" marT="37719" marB="37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0197991"/>
                  </a:ext>
                </a:extLst>
              </a:tr>
            </a:tbl>
          </a:graphicData>
        </a:graphic>
      </p:graphicFrame>
      <p:graphicFrame>
        <p:nvGraphicFramePr>
          <p:cNvPr id="26" name="表 25">
            <a:extLst>
              <a:ext uri="{FF2B5EF4-FFF2-40B4-BE49-F238E27FC236}">
                <a16:creationId xmlns:a16="http://schemas.microsoft.com/office/drawing/2014/main" id="{836F32BE-126A-DAAA-60AB-7D04D7BB363E}"/>
              </a:ext>
            </a:extLst>
          </p:cNvPr>
          <p:cNvGraphicFramePr>
            <a:graphicFrameLocks noGrp="1"/>
          </p:cNvGraphicFramePr>
          <p:nvPr>
            <p:extLst>
              <p:ext uri="{D42A27DB-BD31-4B8C-83A1-F6EECF244321}">
                <p14:modId xmlns:p14="http://schemas.microsoft.com/office/powerpoint/2010/main" val="2887188285"/>
              </p:ext>
            </p:extLst>
          </p:nvPr>
        </p:nvGraphicFramePr>
        <p:xfrm>
          <a:off x="6168262" y="3651677"/>
          <a:ext cx="3571875" cy="277737"/>
        </p:xfrm>
        <a:graphic>
          <a:graphicData uri="http://schemas.openxmlformats.org/drawingml/2006/table">
            <a:tbl>
              <a:tblPr firstRow="1" bandRow="1">
                <a:tableStyleId>{5C22544A-7EE6-4342-B048-85BDC9FD1C3A}</a:tableStyleId>
              </a:tblPr>
              <a:tblGrid>
                <a:gridCol w="3571875">
                  <a:extLst>
                    <a:ext uri="{9D8B030D-6E8A-4147-A177-3AD203B41FA5}">
                      <a16:colId xmlns:a16="http://schemas.microsoft.com/office/drawing/2014/main" val="2411532571"/>
                    </a:ext>
                  </a:extLst>
                </a:gridCol>
              </a:tblGrid>
              <a:tr h="277737">
                <a:tc>
                  <a:txBody>
                    <a:bodyPr/>
                    <a:lstStyle/>
                    <a:p>
                      <a:pPr marL="285750" indent="-285750" algn="just">
                        <a:buFont typeface="Wingdings" panose="05000000000000000000" pitchFamily="2" charset="2"/>
                        <a:buChar char="ü"/>
                      </a:pPr>
                      <a:r>
                        <a:rPr kumimoji="1" lang="ja-JP" altLang="en-US" sz="1200" b="0">
                          <a:solidFill>
                            <a:schemeClr val="tx1"/>
                          </a:solidFill>
                          <a:latin typeface="Meiryo UI" panose="020B0604030504040204" pitchFamily="50" charset="-128"/>
                          <a:ea typeface="Meiryo UI" panose="020B0604030504040204" pitchFamily="50" charset="-128"/>
                        </a:rPr>
                        <a:t>新規登録に限り「自動車税 種別割」の税率引下げ</a:t>
                      </a:r>
                      <a:endParaRPr kumimoji="1" lang="en-US" altLang="ja-JP" sz="1200" b="0">
                        <a:solidFill>
                          <a:schemeClr val="tx1"/>
                        </a:solidFill>
                        <a:latin typeface="Meiryo UI" panose="020B0604030504040204" pitchFamily="50" charset="-128"/>
                        <a:ea typeface="Meiryo UI" panose="020B0604030504040204" pitchFamily="50" charset="-128"/>
                      </a:endParaRPr>
                    </a:p>
                  </a:txBody>
                  <a:tcPr marL="68580" marR="68580" marT="37719" marB="37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0197991"/>
                  </a:ext>
                </a:extLst>
              </a:tr>
            </a:tbl>
          </a:graphicData>
        </a:graphic>
      </p:graphicFrame>
      <p:graphicFrame>
        <p:nvGraphicFramePr>
          <p:cNvPr id="27" name="表 26">
            <a:extLst>
              <a:ext uri="{FF2B5EF4-FFF2-40B4-BE49-F238E27FC236}">
                <a16:creationId xmlns:a16="http://schemas.microsoft.com/office/drawing/2014/main" id="{77C0EDBB-1E96-74E2-9D79-41816422B8AF}"/>
              </a:ext>
            </a:extLst>
          </p:cNvPr>
          <p:cNvGraphicFramePr>
            <a:graphicFrameLocks noGrp="1"/>
          </p:cNvGraphicFramePr>
          <p:nvPr>
            <p:extLst>
              <p:ext uri="{D42A27DB-BD31-4B8C-83A1-F6EECF244321}">
                <p14:modId xmlns:p14="http://schemas.microsoft.com/office/powerpoint/2010/main" val="2371594475"/>
              </p:ext>
            </p:extLst>
          </p:nvPr>
        </p:nvGraphicFramePr>
        <p:xfrm>
          <a:off x="48732" y="5516774"/>
          <a:ext cx="11998128" cy="1036320"/>
        </p:xfrm>
        <a:graphic>
          <a:graphicData uri="http://schemas.openxmlformats.org/drawingml/2006/table">
            <a:tbl>
              <a:tblPr firstRow="1" bandRow="1">
                <a:tableStyleId>{5C22544A-7EE6-4342-B048-85BDC9FD1C3A}</a:tableStyleId>
              </a:tblPr>
              <a:tblGrid>
                <a:gridCol w="6238857">
                  <a:extLst>
                    <a:ext uri="{9D8B030D-6E8A-4147-A177-3AD203B41FA5}">
                      <a16:colId xmlns:a16="http://schemas.microsoft.com/office/drawing/2014/main" val="3932629273"/>
                    </a:ext>
                  </a:extLst>
                </a:gridCol>
                <a:gridCol w="5759271">
                  <a:extLst>
                    <a:ext uri="{9D8B030D-6E8A-4147-A177-3AD203B41FA5}">
                      <a16:colId xmlns:a16="http://schemas.microsoft.com/office/drawing/2014/main" val="1756946691"/>
                    </a:ext>
                  </a:extLst>
                </a:gridCol>
              </a:tblGrid>
              <a:tr h="310088">
                <a:tc>
                  <a:txBody>
                    <a:bodyPr/>
                    <a:lstStyle/>
                    <a:p>
                      <a:pPr algn="ctr"/>
                      <a:r>
                        <a:rPr kumimoji="1" lang="ja-JP" altLang="en-US" sz="1800" b="0">
                          <a:solidFill>
                            <a:schemeClr val="tx1"/>
                          </a:solidFill>
                          <a:latin typeface="Meiryo UI" panose="020B0604030504040204" pitchFamily="50" charset="-128"/>
                          <a:ea typeface="Meiryo UI" panose="020B0604030504040204" pitchFamily="50" charset="-128"/>
                        </a:rPr>
                        <a:t>車体課税→　</a:t>
                      </a:r>
                      <a:r>
                        <a:rPr kumimoji="1" lang="zh-TW" altLang="en-US" sz="1800" b="1">
                          <a:solidFill>
                            <a:srgbClr val="FF0000"/>
                          </a:solidFill>
                          <a:highlight>
                            <a:srgbClr val="FFFF00"/>
                          </a:highlight>
                          <a:latin typeface="Meiryo UI" panose="020B0604030504040204" pitchFamily="50" charset="-128"/>
                          <a:ea typeface="Meiryo UI" panose="020B0604030504040204" pitchFamily="50" charset="-128"/>
                        </a:rPr>
                        <a:t>次世代</a:t>
                      </a:r>
                      <a:r>
                        <a:rPr kumimoji="1" lang="ja-JP" altLang="en-US" sz="1800" b="1">
                          <a:solidFill>
                            <a:srgbClr val="FF0000"/>
                          </a:solidFill>
                          <a:highlight>
                            <a:srgbClr val="FFFF00"/>
                          </a:highlight>
                          <a:latin typeface="Meiryo UI" panose="020B0604030504040204" pitchFamily="50" charset="-128"/>
                          <a:ea typeface="Meiryo UI" panose="020B0604030504040204" pitchFamily="50" charset="-128"/>
                        </a:rPr>
                        <a:t>モビリティ</a:t>
                      </a:r>
                      <a:r>
                        <a:rPr kumimoji="1" lang="zh-TW" altLang="en-US" sz="1800" b="1">
                          <a:solidFill>
                            <a:srgbClr val="FF0000"/>
                          </a:solidFill>
                          <a:highlight>
                            <a:srgbClr val="FFFF00"/>
                          </a:highlight>
                          <a:latin typeface="Meiryo UI" panose="020B0604030504040204" pitchFamily="50" charset="-128"/>
                          <a:ea typeface="Meiryo UI" panose="020B0604030504040204" pitchFamily="50" charset="-128"/>
                        </a:rPr>
                        <a:t>（</a:t>
                      </a:r>
                      <a:r>
                        <a:rPr kumimoji="1" lang="en-US" altLang="zh-TW" sz="1800" b="1">
                          <a:solidFill>
                            <a:srgbClr val="FF0000"/>
                          </a:solidFill>
                          <a:highlight>
                            <a:srgbClr val="FFFF00"/>
                          </a:highlight>
                          <a:latin typeface="Meiryo UI" panose="020B0604030504040204" pitchFamily="50" charset="-128"/>
                          <a:ea typeface="Meiryo UI" panose="020B0604030504040204" pitchFamily="50" charset="-128"/>
                        </a:rPr>
                        <a:t>CASE</a:t>
                      </a:r>
                      <a:r>
                        <a:rPr kumimoji="1" lang="zh-TW" altLang="en-US" sz="1800" b="1">
                          <a:solidFill>
                            <a:srgbClr val="FF0000"/>
                          </a:solidFill>
                          <a:highlight>
                            <a:srgbClr val="FFFF00"/>
                          </a:highlight>
                          <a:latin typeface="Meiryo UI" panose="020B0604030504040204" pitchFamily="50" charset="-128"/>
                          <a:ea typeface="Meiryo UI" panose="020B0604030504040204" pitchFamily="50" charset="-128"/>
                        </a:rPr>
                        <a:t>）普及促進</a:t>
                      </a:r>
                      <a:r>
                        <a:rPr kumimoji="1" lang="ja-JP" altLang="en-US" sz="2400" b="1">
                          <a:solidFill>
                            <a:srgbClr val="FF0000"/>
                          </a:solidFill>
                          <a:highlight>
                            <a:srgbClr val="FFFF00"/>
                          </a:highlight>
                          <a:latin typeface="Meiryo UI" panose="020B0604030504040204" pitchFamily="50" charset="-128"/>
                          <a:ea typeface="Meiryo UI" panose="020B0604030504040204" pitchFamily="50" charset="-128"/>
                        </a:rPr>
                        <a:t>特定</a:t>
                      </a:r>
                      <a:r>
                        <a:rPr kumimoji="1" lang="zh-TW" altLang="en-US" sz="2400" b="1">
                          <a:solidFill>
                            <a:srgbClr val="FF0000"/>
                          </a:solidFill>
                          <a:highlight>
                            <a:srgbClr val="FFFF00"/>
                          </a:highlight>
                          <a:latin typeface="Meiryo UI" panose="020B0604030504040204" pitchFamily="50" charset="-128"/>
                          <a:ea typeface="Meiryo UI" panose="020B0604030504040204" pitchFamily="50" charset="-128"/>
                        </a:rPr>
                        <a:t>財源</a:t>
                      </a:r>
                      <a:endParaRPr kumimoji="1" lang="zh-TW" altLang="en-US" sz="1800" b="1">
                        <a:solidFill>
                          <a:srgbClr val="FF0000"/>
                        </a:solidFill>
                        <a:highlight>
                          <a:srgbClr val="FFFF00"/>
                        </a:highlight>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0" lang="ja-JP" altLang="en-US" sz="1800" b="0">
                          <a:solidFill>
                            <a:schemeClr val="tx1"/>
                          </a:solidFill>
                          <a:latin typeface="Meiryo UI" panose="020B0604030504040204" pitchFamily="50" charset="-128"/>
                          <a:ea typeface="Meiryo UI" panose="020B0604030504040204" pitchFamily="50" charset="-128"/>
                        </a:rPr>
                        <a:t>燃料課税→　</a:t>
                      </a:r>
                      <a:r>
                        <a:rPr kumimoji="0" lang="ja-JP" altLang="en-US" sz="1800" b="1">
                          <a:solidFill>
                            <a:srgbClr val="FF0000"/>
                          </a:solidFill>
                          <a:highlight>
                            <a:srgbClr val="FFFF00"/>
                          </a:highlight>
                          <a:latin typeface="Meiryo UI" panose="020B0604030504040204" pitchFamily="50" charset="-128"/>
                          <a:ea typeface="Meiryo UI" panose="020B0604030504040204" pitchFamily="50" charset="-128"/>
                        </a:rPr>
                        <a:t>カーボンニュートラル</a:t>
                      </a:r>
                      <a:r>
                        <a:rPr kumimoji="0" lang="zh-TW" altLang="en-US" sz="1800" b="1">
                          <a:solidFill>
                            <a:srgbClr val="FF0000"/>
                          </a:solidFill>
                          <a:highlight>
                            <a:srgbClr val="FFFF00"/>
                          </a:highlight>
                          <a:latin typeface="Meiryo UI" panose="020B0604030504040204" pitchFamily="50" charset="-128"/>
                          <a:ea typeface="Meiryo UI" panose="020B0604030504040204" pitchFamily="50" charset="-128"/>
                        </a:rPr>
                        <a:t>促進</a:t>
                      </a:r>
                      <a:r>
                        <a:rPr kumimoji="0" lang="ja-JP" altLang="en-US" sz="2400" b="1">
                          <a:solidFill>
                            <a:srgbClr val="FF0000"/>
                          </a:solidFill>
                          <a:highlight>
                            <a:srgbClr val="FFFF00"/>
                          </a:highlight>
                          <a:latin typeface="Meiryo UI" panose="020B0604030504040204" pitchFamily="50" charset="-128"/>
                          <a:ea typeface="Meiryo UI" panose="020B0604030504040204" pitchFamily="50" charset="-128"/>
                        </a:rPr>
                        <a:t>特定</a:t>
                      </a:r>
                      <a:r>
                        <a:rPr kumimoji="0" lang="zh-TW" altLang="en-US" sz="2400" b="1">
                          <a:solidFill>
                            <a:srgbClr val="FF0000"/>
                          </a:solidFill>
                          <a:highlight>
                            <a:srgbClr val="FFFF00"/>
                          </a:highlight>
                          <a:latin typeface="Meiryo UI" panose="020B0604030504040204" pitchFamily="50" charset="-128"/>
                          <a:ea typeface="Meiryo UI" panose="020B0604030504040204" pitchFamily="50" charset="-128"/>
                        </a:rPr>
                        <a:t>財源</a:t>
                      </a:r>
                      <a:endParaRPr kumimoji="1" lang="ja-JP" altLang="en-US" sz="1800" b="1">
                        <a:solidFill>
                          <a:srgbClr val="FF0000"/>
                        </a:solidFill>
                        <a:highlight>
                          <a:srgbClr val="FFFF00"/>
                        </a:highlight>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958262906"/>
                  </a:ext>
                </a:extLst>
              </a:tr>
              <a:tr h="383131">
                <a:tc>
                  <a:txBody>
                    <a:bodyPr/>
                    <a:lstStyle/>
                    <a:p>
                      <a:pPr algn="ctr"/>
                      <a:r>
                        <a:rPr kumimoji="1" lang="ja-JP" altLang="en-US" sz="1600">
                          <a:latin typeface="Meiryo UI" panose="020B0604030504040204" pitchFamily="50" charset="-128"/>
                          <a:ea typeface="Meiryo UI" panose="020B0604030504040204" pitchFamily="50" charset="-128"/>
                        </a:rPr>
                        <a:t>自動運転の普及や電動車普及につながる急速充電スタンドや水素ステーションなどの設置・管理</a:t>
                      </a:r>
                      <a:r>
                        <a:rPr kumimoji="1" lang="ja-JP" altLang="en-US" sz="1400">
                          <a:latin typeface="Meiryo UI" panose="020B0604030504040204" pitchFamily="50" charset="-128"/>
                          <a:ea typeface="Meiryo UI" panose="020B0604030504040204" pitchFamily="50" charset="-128"/>
                        </a:rPr>
                        <a:t>（二輪の電動化や物流ハブの活用なども含む）</a:t>
                      </a:r>
                      <a:endParaRPr kumimoji="1" lang="en-US" altLang="ja-JP" sz="160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a:latin typeface="Meiryo UI" panose="020B0604030504040204" pitchFamily="50" charset="-128"/>
                          <a:ea typeface="Meiryo UI" panose="020B0604030504040204" pitchFamily="50" charset="-128"/>
                        </a:rPr>
                        <a:t>水素燃料や次世代燃料</a:t>
                      </a:r>
                      <a:r>
                        <a:rPr kumimoji="1" lang="ja-JP" altLang="en-US" sz="1400">
                          <a:latin typeface="Meiryo UI" panose="020B0604030504040204" pitchFamily="50" charset="-128"/>
                          <a:ea typeface="Meiryo UI" panose="020B0604030504040204" pitchFamily="50" charset="-128"/>
                        </a:rPr>
                        <a:t>（</a:t>
                      </a:r>
                      <a:r>
                        <a:rPr kumimoji="1" lang="en-US" altLang="ja-JP" sz="1400">
                          <a:latin typeface="Meiryo UI" panose="020B0604030504040204" pitchFamily="50" charset="-128"/>
                          <a:ea typeface="Meiryo UI" panose="020B0604030504040204" pitchFamily="50" charset="-128"/>
                        </a:rPr>
                        <a:t>e-fuel</a:t>
                      </a:r>
                      <a:r>
                        <a:rPr kumimoji="1" lang="ja-JP" altLang="en-US" sz="1400">
                          <a:latin typeface="Meiryo UI" panose="020B0604030504040204" pitchFamily="50" charset="-128"/>
                          <a:ea typeface="Meiryo UI" panose="020B0604030504040204" pitchFamily="50" charset="-128"/>
                        </a:rPr>
                        <a:t>）</a:t>
                      </a:r>
                      <a:r>
                        <a:rPr kumimoji="1" lang="ja-JP" altLang="en-US" sz="1600">
                          <a:latin typeface="Meiryo UI" panose="020B0604030504040204" pitchFamily="50" charset="-128"/>
                          <a:ea typeface="Meiryo UI" panose="020B0604030504040204" pitchFamily="50" charset="-128"/>
                        </a:rPr>
                        <a:t>などの社会実装に向けた開発・設備投資助成金、エネルギーの脱炭素化、再生可能エネルギーの普及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1256065"/>
                  </a:ext>
                </a:extLst>
              </a:tr>
            </a:tbl>
          </a:graphicData>
        </a:graphic>
      </p:graphicFrame>
      <p:sp>
        <p:nvSpPr>
          <p:cNvPr id="28" name="正方形/長方形 27">
            <a:extLst>
              <a:ext uri="{FF2B5EF4-FFF2-40B4-BE49-F238E27FC236}">
                <a16:creationId xmlns:a16="http://schemas.microsoft.com/office/drawing/2014/main" id="{FBF1CDBC-D884-4146-62CB-8063834B4F99}"/>
              </a:ext>
            </a:extLst>
          </p:cNvPr>
          <p:cNvSpPr/>
          <p:nvPr/>
        </p:nvSpPr>
        <p:spPr>
          <a:xfrm>
            <a:off x="3159491" y="6545837"/>
            <a:ext cx="8887369" cy="338554"/>
          </a:xfrm>
          <a:prstGeom prst="rect">
            <a:avLst/>
          </a:prstGeom>
        </p:spPr>
        <p:txBody>
          <a:bodyPr wrap="none">
            <a:spAutoFit/>
          </a:bodyPr>
          <a:lstStyle/>
          <a:p>
            <a:pPr defTabSz="457200">
              <a:defRPr/>
            </a:pPr>
            <a:r>
              <a:rPr kumimoji="0" lang="en-US" altLang="ja-JP" sz="1600">
                <a:solidFill>
                  <a:srgbClr val="3B372A"/>
                </a:solidFill>
                <a:latin typeface="Meiryo UI" panose="020B0604030504040204" pitchFamily="50" charset="-128"/>
                <a:ea typeface="Meiryo UI" panose="020B0604030504040204" pitchFamily="50" charset="-128"/>
              </a:rPr>
              <a:t>※</a:t>
            </a:r>
            <a:r>
              <a:rPr kumimoji="0" lang="ja-JP" altLang="en-US" sz="1600">
                <a:solidFill>
                  <a:srgbClr val="3B372A"/>
                </a:solidFill>
                <a:latin typeface="Meiryo UI" panose="020B0604030504040204" pitchFamily="50" charset="-128"/>
                <a:ea typeface="Meiryo UI" panose="020B0604030504040204" pitchFamily="50" charset="-128"/>
              </a:rPr>
              <a:t>道路利用の受益は全国民で負担するとの考えの元、</a:t>
            </a:r>
            <a:r>
              <a:rPr kumimoji="0" lang="ja-JP" altLang="en-US" sz="1600" b="1">
                <a:solidFill>
                  <a:srgbClr val="3B372A"/>
                </a:solidFill>
                <a:latin typeface="Meiryo UI" panose="020B0604030504040204" pitchFamily="50" charset="-128"/>
                <a:ea typeface="Meiryo UI" panose="020B0604030504040204" pitchFamily="50" charset="-128"/>
              </a:rPr>
              <a:t>道路の維持管理・修繕保守費は一般財源より拠出</a:t>
            </a:r>
            <a:endParaRPr kumimoji="0" lang="ja-JP" altLang="en-US" sz="1600" b="1">
              <a:solidFill>
                <a:prstClr val="black"/>
              </a:solidFill>
              <a:latin typeface="Calibri"/>
              <a:ea typeface="ＭＳ Ｐゴシック" panose="020B0600070205080204" pitchFamily="50" charset="-128"/>
            </a:endParaRPr>
          </a:p>
        </p:txBody>
      </p:sp>
      <p:sp>
        <p:nvSpPr>
          <p:cNvPr id="29" name="矢印: 左カーブ 28">
            <a:extLst>
              <a:ext uri="{FF2B5EF4-FFF2-40B4-BE49-F238E27FC236}">
                <a16:creationId xmlns:a16="http://schemas.microsoft.com/office/drawing/2014/main" id="{5A1EFADA-E0B6-53BD-9629-E0EF5BB77B2F}"/>
              </a:ext>
            </a:extLst>
          </p:cNvPr>
          <p:cNvSpPr/>
          <p:nvPr/>
        </p:nvSpPr>
        <p:spPr>
          <a:xfrm rot="20880494">
            <a:off x="10699408" y="2209384"/>
            <a:ext cx="1257557" cy="3361004"/>
          </a:xfrm>
          <a:prstGeom prst="curvedLef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爆発: 14 pt 29">
            <a:extLst>
              <a:ext uri="{FF2B5EF4-FFF2-40B4-BE49-F238E27FC236}">
                <a16:creationId xmlns:a16="http://schemas.microsoft.com/office/drawing/2014/main" id="{8AA3D094-7ED9-F815-36C5-8DECF9AAB37C}"/>
              </a:ext>
            </a:extLst>
          </p:cNvPr>
          <p:cNvSpPr/>
          <p:nvPr/>
        </p:nvSpPr>
        <p:spPr>
          <a:xfrm rot="1946448">
            <a:off x="9758989" y="2919803"/>
            <a:ext cx="3031216" cy="1964549"/>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endParaRPr lang="ja-JP" altLang="en-US" sz="1286">
              <a:solidFill>
                <a:prstClr val="white"/>
              </a:solidFill>
              <a:latin typeface="Calibri" panose="020F0502020204030204"/>
              <a:ea typeface="游ゴシック" panose="020B0400000000000000" pitchFamily="50" charset="-128"/>
            </a:endParaRPr>
          </a:p>
        </p:txBody>
      </p:sp>
      <p:sp>
        <p:nvSpPr>
          <p:cNvPr id="31" name="タイトル 1">
            <a:extLst>
              <a:ext uri="{FF2B5EF4-FFF2-40B4-BE49-F238E27FC236}">
                <a16:creationId xmlns:a16="http://schemas.microsoft.com/office/drawing/2014/main" id="{229C97E4-3BCF-E789-A659-F0DCC3DBDDFD}"/>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　「不条理」から脱却し、　「納得感ある納税」へ</a:t>
            </a:r>
            <a:endParaRPr lang="en-US" altLang="ja-JP"/>
          </a:p>
        </p:txBody>
      </p:sp>
      <p:sp>
        <p:nvSpPr>
          <p:cNvPr id="33" name="テキスト ボックス 32">
            <a:extLst>
              <a:ext uri="{FF2B5EF4-FFF2-40B4-BE49-F238E27FC236}">
                <a16:creationId xmlns:a16="http://schemas.microsoft.com/office/drawing/2014/main" id="{9979EDF1-E050-047D-6AFB-6739A317C859}"/>
              </a:ext>
            </a:extLst>
          </p:cNvPr>
          <p:cNvSpPr txBox="1"/>
          <p:nvPr/>
        </p:nvSpPr>
        <p:spPr>
          <a:xfrm rot="727778">
            <a:off x="10195724" y="3304641"/>
            <a:ext cx="2033463" cy="1107996"/>
          </a:xfrm>
          <a:prstGeom prst="rect">
            <a:avLst/>
          </a:prstGeom>
          <a:noFill/>
        </p:spPr>
        <p:txBody>
          <a:bodyPr wrap="square">
            <a:spAutoFit/>
          </a:bodyPr>
          <a:lstStyle/>
          <a:p>
            <a:pPr algn="ctr" defTabSz="457200" eaLnBrk="0" fontAlgn="base" hangingPunct="0">
              <a:spcBef>
                <a:spcPct val="0"/>
              </a:spcBef>
              <a:spcAft>
                <a:spcPct val="0"/>
              </a:spcAft>
              <a:defRPr/>
            </a:pPr>
            <a:r>
              <a:rPr kumimoji="0" lang="ja-JP" altLang="en-US" sz="2200" b="1">
                <a:solidFill>
                  <a:srgbClr val="FF0000"/>
                </a:solidFill>
                <a:latin typeface="Meiryo UI" panose="020B0604030504040204" pitchFamily="50" charset="-128"/>
                <a:ea typeface="Meiryo UI" panose="020B0604030504040204" pitchFamily="50" charset="-128"/>
              </a:rPr>
              <a:t>未来の車社会</a:t>
            </a:r>
            <a:endParaRPr kumimoji="0" lang="en-US" altLang="ja-JP" sz="2200" b="1">
              <a:solidFill>
                <a:srgbClr val="FF0000"/>
              </a:solidFill>
              <a:latin typeface="Meiryo UI" panose="020B0604030504040204" pitchFamily="50" charset="-128"/>
              <a:ea typeface="Meiryo UI" panose="020B0604030504040204" pitchFamily="50" charset="-128"/>
            </a:endParaRPr>
          </a:p>
          <a:p>
            <a:pPr algn="ctr" defTabSz="457200" eaLnBrk="0" fontAlgn="base" hangingPunct="0">
              <a:spcBef>
                <a:spcPct val="0"/>
              </a:spcBef>
              <a:spcAft>
                <a:spcPct val="0"/>
              </a:spcAft>
              <a:defRPr/>
            </a:pPr>
            <a:r>
              <a:rPr kumimoji="0" lang="ja-JP" altLang="en-US" sz="2200" b="1">
                <a:solidFill>
                  <a:srgbClr val="FF0000"/>
                </a:solidFill>
                <a:latin typeface="Meiryo UI" panose="020B0604030504040204" pitchFamily="50" charset="-128"/>
                <a:ea typeface="Meiryo UI" panose="020B0604030504040204" pitchFamily="50" charset="-128"/>
              </a:rPr>
              <a:t>創設のために</a:t>
            </a:r>
            <a:endParaRPr kumimoji="0" lang="en-US" altLang="ja-JP" sz="2200" b="1">
              <a:solidFill>
                <a:srgbClr val="FF0000"/>
              </a:solidFill>
              <a:latin typeface="Meiryo UI" panose="020B0604030504040204" pitchFamily="50" charset="-128"/>
              <a:ea typeface="Meiryo UI" panose="020B0604030504040204" pitchFamily="50" charset="-128"/>
            </a:endParaRPr>
          </a:p>
          <a:p>
            <a:pPr algn="ctr" defTabSz="457200" eaLnBrk="0" fontAlgn="base" hangingPunct="0">
              <a:spcBef>
                <a:spcPct val="0"/>
              </a:spcBef>
              <a:spcAft>
                <a:spcPct val="0"/>
              </a:spcAft>
              <a:defRPr/>
            </a:pPr>
            <a:r>
              <a:rPr kumimoji="0" lang="ja-JP" altLang="en-US" sz="2200" b="1">
                <a:solidFill>
                  <a:srgbClr val="FF0000"/>
                </a:solidFill>
                <a:latin typeface="Meiryo UI" panose="020B0604030504040204" pitchFamily="50" charset="-128"/>
                <a:ea typeface="Meiryo UI" panose="020B0604030504040204" pitchFamily="50" charset="-128"/>
              </a:rPr>
              <a:t>使っていくべき！</a:t>
            </a:r>
            <a:endParaRPr kumimoji="0" lang="ja-JP" altLang="en-US" sz="2200">
              <a:solidFill>
                <a:srgbClr val="3B372A"/>
              </a:solidFill>
              <a:latin typeface="Meiryo UI" panose="020B0604030504040204" pitchFamily="50" charset="-128"/>
              <a:ea typeface="Meiryo UI" panose="020B0604030504040204" pitchFamily="50" charset="-128"/>
            </a:endParaRPr>
          </a:p>
        </p:txBody>
      </p:sp>
      <p:sp>
        <p:nvSpPr>
          <p:cNvPr id="2" name="スライド番号プレースホルダー 3">
            <a:extLst>
              <a:ext uri="{FF2B5EF4-FFF2-40B4-BE49-F238E27FC236}">
                <a16:creationId xmlns:a16="http://schemas.microsoft.com/office/drawing/2014/main" id="{E1FF98F8-5AC1-4661-073D-02091FBC664E}"/>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22</a:t>
            </a:fld>
            <a:endParaRPr lang="ja-JP" altLang="en-US"/>
          </a:p>
        </p:txBody>
      </p:sp>
    </p:spTree>
    <p:extLst>
      <p:ext uri="{BB962C8B-B14F-4D97-AF65-F5344CB8AC3E}">
        <p14:creationId xmlns:p14="http://schemas.microsoft.com/office/powerpoint/2010/main" val="2049223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DCD38322-0AA2-F386-5111-DF18F9A98913}"/>
              </a:ext>
            </a:extLst>
          </p:cNvPr>
          <p:cNvGrpSpPr/>
          <p:nvPr/>
        </p:nvGrpSpPr>
        <p:grpSpPr>
          <a:xfrm>
            <a:off x="692150" y="965536"/>
            <a:ext cx="10807699" cy="5685164"/>
            <a:chOff x="1541999" y="1305000"/>
            <a:chExt cx="9108000" cy="4298045"/>
          </a:xfrm>
        </p:grpSpPr>
        <p:sp>
          <p:nvSpPr>
            <p:cNvPr id="4" name="二等辺三角形 3">
              <a:extLst>
                <a:ext uri="{FF2B5EF4-FFF2-40B4-BE49-F238E27FC236}">
                  <a16:creationId xmlns:a16="http://schemas.microsoft.com/office/drawing/2014/main" id="{00CD57D3-8DAD-0998-F7B1-A6DDBCB3AECE}"/>
                </a:ext>
              </a:extLst>
            </p:cNvPr>
            <p:cNvSpPr>
              <a:spLocks/>
            </p:cNvSpPr>
            <p:nvPr/>
          </p:nvSpPr>
          <p:spPr>
            <a:xfrm flipV="1">
              <a:off x="1541999" y="1305000"/>
              <a:ext cx="9108000" cy="4248000"/>
            </a:xfrm>
            <a:prstGeom prst="triangl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 name="テキスト ボックス 10">
              <a:extLst>
                <a:ext uri="{FF2B5EF4-FFF2-40B4-BE49-F238E27FC236}">
                  <a16:creationId xmlns:a16="http://schemas.microsoft.com/office/drawing/2014/main" id="{1DE50DF2-7AE7-1DFB-DE2A-F09C39FE00C0}"/>
                </a:ext>
              </a:extLst>
            </p:cNvPr>
            <p:cNvSpPr txBox="1">
              <a:spLocks noChangeArrowheads="1"/>
            </p:cNvSpPr>
            <p:nvPr/>
          </p:nvSpPr>
          <p:spPr bwMode="auto">
            <a:xfrm>
              <a:off x="2513999" y="1359995"/>
              <a:ext cx="7164000" cy="72131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en-US" altLang="ja-JP" sz="2800" b="1">
                  <a:solidFill>
                    <a:srgbClr val="3B372A"/>
                  </a:solidFill>
                  <a:latin typeface="Meiryo UI" panose="020B0604030504040204" pitchFamily="50" charset="-128"/>
                  <a:ea typeface="Meiryo UI" panose="020B0604030504040204" pitchFamily="50" charset="-128"/>
                </a:rPr>
                <a:t>【STEP1】</a:t>
              </a:r>
            </a:p>
            <a:p>
              <a:pPr lvl="0" algn="ctr" eaLnBrk="0" fontAlgn="base" hangingPunct="0">
                <a:spcBef>
                  <a:spcPct val="0"/>
                </a:spcBef>
                <a:spcAft>
                  <a:spcPct val="0"/>
                </a:spcAft>
                <a:buNone/>
                <a:defRPr/>
              </a:pPr>
              <a:r>
                <a:rPr kumimoji="0" lang="ja-JP" altLang="en-US" sz="2800" b="1">
                  <a:solidFill>
                    <a:srgbClr val="3B372A"/>
                  </a:solidFill>
                  <a:latin typeface="Meiryo UI" panose="020B0604030504040204" pitchFamily="50" charset="-128"/>
                  <a:ea typeface="Meiryo UI" panose="020B0604030504040204" pitchFamily="50" charset="-128"/>
                </a:rPr>
                <a:t>自動車関係諸税の簡素化・ユーザー負担軽減</a:t>
              </a:r>
              <a:endParaRPr kumimoji="0" lang="en-US" altLang="ja-JP" sz="2800" b="1">
                <a:solidFill>
                  <a:srgbClr val="3B372A"/>
                </a:solidFill>
                <a:latin typeface="Meiryo UI" panose="020B0604030504040204" pitchFamily="50" charset="-128"/>
                <a:ea typeface="Meiryo UI" panose="020B0604030504040204" pitchFamily="50" charset="-128"/>
              </a:endParaRPr>
            </a:p>
          </p:txBody>
        </p:sp>
        <p:sp>
          <p:nvSpPr>
            <p:cNvPr id="6" name="テキスト ボックス 10">
              <a:extLst>
                <a:ext uri="{FF2B5EF4-FFF2-40B4-BE49-F238E27FC236}">
                  <a16:creationId xmlns:a16="http://schemas.microsoft.com/office/drawing/2014/main" id="{714FFBE0-6A5E-6510-69D4-315E7129DD66}"/>
                </a:ext>
              </a:extLst>
            </p:cNvPr>
            <p:cNvSpPr txBox="1">
              <a:spLocks noChangeArrowheads="1"/>
            </p:cNvSpPr>
            <p:nvPr/>
          </p:nvSpPr>
          <p:spPr bwMode="auto">
            <a:xfrm>
              <a:off x="2276225" y="1413880"/>
              <a:ext cx="3600000" cy="279219"/>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eaLnBrk="0" fontAlgn="base" hangingPunct="0">
                <a:spcBef>
                  <a:spcPct val="0"/>
                </a:spcBef>
                <a:spcAft>
                  <a:spcPct val="0"/>
                </a:spcAft>
                <a:buNone/>
                <a:defRPr/>
              </a:pPr>
              <a:r>
                <a:rPr kumimoji="0" lang="ja-JP" altLang="en-US" sz="1800" b="1">
                  <a:solidFill>
                    <a:schemeClr val="bg1"/>
                  </a:solidFill>
                  <a:latin typeface="Meiryo UI" panose="020B0604030504040204" pitchFamily="50" charset="-128"/>
                  <a:ea typeface="Meiryo UI" panose="020B0604030504040204" pitchFamily="50" charset="-128"/>
                </a:rPr>
                <a:t>自動車総連一丁目一番地政策</a:t>
              </a:r>
              <a:endParaRPr kumimoji="0" lang="en-US" altLang="ja-JP" sz="1800" b="1">
                <a:solidFill>
                  <a:schemeClr val="bg1"/>
                </a:solidFill>
                <a:latin typeface="Meiryo UI" panose="020B0604030504040204" pitchFamily="50" charset="-128"/>
                <a:ea typeface="Meiryo UI" panose="020B0604030504040204" pitchFamily="50" charset="-128"/>
              </a:endParaRPr>
            </a:p>
          </p:txBody>
        </p:sp>
        <p:sp>
          <p:nvSpPr>
            <p:cNvPr id="7" name="テキスト ボックス 10">
              <a:extLst>
                <a:ext uri="{FF2B5EF4-FFF2-40B4-BE49-F238E27FC236}">
                  <a16:creationId xmlns:a16="http://schemas.microsoft.com/office/drawing/2014/main" id="{BE008F6E-841E-7BF9-1874-94E51F23E95D}"/>
                </a:ext>
              </a:extLst>
            </p:cNvPr>
            <p:cNvSpPr txBox="1">
              <a:spLocks noChangeArrowheads="1"/>
            </p:cNvSpPr>
            <p:nvPr/>
          </p:nvSpPr>
          <p:spPr bwMode="auto">
            <a:xfrm>
              <a:off x="3621950" y="2133053"/>
              <a:ext cx="4948099" cy="488633"/>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ja-JP" altLang="en-US" sz="3600" b="1">
                  <a:highlight>
                    <a:srgbClr val="FFFF00"/>
                  </a:highlight>
                  <a:latin typeface="Meiryo UI" panose="020B0604030504040204" pitchFamily="50" charset="-128"/>
                  <a:ea typeface="Meiryo UI" panose="020B0604030504040204" pitchFamily="50" charset="-128"/>
                </a:rPr>
                <a:t>大前提　総額</a:t>
              </a:r>
              <a:r>
                <a:rPr kumimoji="0" lang="en-US" altLang="ja-JP" sz="3600" b="1">
                  <a:highlight>
                    <a:srgbClr val="FFFF00"/>
                  </a:highlight>
                  <a:latin typeface="Meiryo UI" panose="020B0604030504040204" pitchFamily="50" charset="-128"/>
                  <a:ea typeface="Meiryo UI" panose="020B0604030504040204" pitchFamily="50" charset="-128"/>
                </a:rPr>
                <a:t>3.2</a:t>
              </a:r>
              <a:r>
                <a:rPr kumimoji="0" lang="ja-JP" altLang="en-US" sz="3600" b="1">
                  <a:highlight>
                    <a:srgbClr val="FFFF00"/>
                  </a:highlight>
                  <a:latin typeface="Meiryo UI" panose="020B0604030504040204" pitchFamily="50" charset="-128"/>
                  <a:ea typeface="Meiryo UI" panose="020B0604030504040204" pitchFamily="50" charset="-128"/>
                </a:rPr>
                <a:t>兆円減税</a:t>
              </a:r>
              <a:endParaRPr kumimoji="0" lang="en-US" altLang="ja-JP" sz="3600" b="1">
                <a:highlight>
                  <a:srgbClr val="FFFF00"/>
                </a:highlight>
                <a:latin typeface="Meiryo UI" panose="020B0604030504040204" pitchFamily="50" charset="-128"/>
                <a:ea typeface="Meiryo UI" panose="020B0604030504040204" pitchFamily="50" charset="-128"/>
              </a:endParaRPr>
            </a:p>
          </p:txBody>
        </p:sp>
        <p:sp>
          <p:nvSpPr>
            <p:cNvPr id="8" name="二等辺三角形 7">
              <a:extLst>
                <a:ext uri="{FF2B5EF4-FFF2-40B4-BE49-F238E27FC236}">
                  <a16:creationId xmlns:a16="http://schemas.microsoft.com/office/drawing/2014/main" id="{C81F898C-38DA-C72B-35DE-03B874499A72}"/>
                </a:ext>
              </a:extLst>
            </p:cNvPr>
            <p:cNvSpPr>
              <a:spLocks noChangeAspect="1"/>
            </p:cNvSpPr>
            <p:nvPr/>
          </p:nvSpPr>
          <p:spPr>
            <a:xfrm flipV="1">
              <a:off x="3347525" y="2936852"/>
              <a:ext cx="5580820" cy="2588750"/>
            </a:xfrm>
            <a:prstGeom prst="triangle">
              <a:avLst>
                <a:gd name="adj" fmla="val 49788"/>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9" name="二等辺三角形 8">
              <a:extLst>
                <a:ext uri="{FF2B5EF4-FFF2-40B4-BE49-F238E27FC236}">
                  <a16:creationId xmlns:a16="http://schemas.microsoft.com/office/drawing/2014/main" id="{DBFAE67C-DEE9-845E-9DC0-AC1591A19425}"/>
                </a:ext>
              </a:extLst>
            </p:cNvPr>
            <p:cNvSpPr>
              <a:spLocks noChangeAspect="1"/>
            </p:cNvSpPr>
            <p:nvPr/>
          </p:nvSpPr>
          <p:spPr>
            <a:xfrm flipV="1">
              <a:off x="3513186" y="3332389"/>
              <a:ext cx="5249498" cy="2222279"/>
            </a:xfrm>
            <a:prstGeom prst="triangle">
              <a:avLst/>
            </a:prstGeom>
            <a:solidFill>
              <a:schemeClr val="accent1">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0" name="テキスト ボックス 9">
              <a:extLst>
                <a:ext uri="{FF2B5EF4-FFF2-40B4-BE49-F238E27FC236}">
                  <a16:creationId xmlns:a16="http://schemas.microsoft.com/office/drawing/2014/main" id="{555420D7-FB1A-E596-9F49-E47416C08DBC}"/>
                </a:ext>
              </a:extLst>
            </p:cNvPr>
            <p:cNvSpPr txBox="1">
              <a:spLocks noChangeArrowheads="1"/>
            </p:cNvSpPr>
            <p:nvPr/>
          </p:nvSpPr>
          <p:spPr bwMode="auto">
            <a:xfrm>
              <a:off x="3730702" y="3475121"/>
              <a:ext cx="4836271" cy="628243"/>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en-US" altLang="ja-JP" sz="2400" b="1">
                  <a:latin typeface="Meiryo UI" panose="020B0604030504040204" pitchFamily="50" charset="-128"/>
                  <a:ea typeface="Meiryo UI" panose="020B0604030504040204" pitchFamily="50" charset="-128"/>
                </a:rPr>
                <a:t>【STEP</a:t>
              </a:r>
              <a:r>
                <a:rPr kumimoji="0" lang="ja-JP" altLang="en-US" sz="2400" b="1">
                  <a:latin typeface="Meiryo UI" panose="020B0604030504040204" pitchFamily="50" charset="-128"/>
                  <a:ea typeface="Meiryo UI" panose="020B0604030504040204" pitchFamily="50" charset="-128"/>
                </a:rPr>
                <a:t>２</a:t>
              </a:r>
              <a:r>
                <a:rPr kumimoji="0" lang="en-US" altLang="ja-JP" sz="2400" b="1">
                  <a:latin typeface="Meiryo UI" panose="020B0604030504040204" pitchFamily="50" charset="-128"/>
                  <a:ea typeface="Meiryo UI" panose="020B0604030504040204" pitchFamily="50" charset="-128"/>
                </a:rPr>
                <a:t>】</a:t>
              </a:r>
            </a:p>
            <a:p>
              <a:pPr lvl="0" algn="ctr" eaLnBrk="0" fontAlgn="base" hangingPunct="0">
                <a:spcBef>
                  <a:spcPct val="0"/>
                </a:spcBef>
                <a:spcAft>
                  <a:spcPct val="0"/>
                </a:spcAft>
                <a:buNone/>
                <a:defRPr/>
              </a:pPr>
              <a:r>
                <a:rPr kumimoji="0" lang="ja-JP" altLang="en-US" sz="2400" b="1">
                  <a:highlight>
                    <a:srgbClr val="FFFF00"/>
                  </a:highlight>
                  <a:latin typeface="Meiryo UI" panose="020B0604030504040204" pitchFamily="50" charset="-128"/>
                  <a:ea typeface="Meiryo UI" panose="020B0604030504040204" pitchFamily="50" charset="-128"/>
                </a:rPr>
                <a:t>地方税収に影響を与えない税制の確立</a:t>
              </a:r>
              <a:endParaRPr kumimoji="0" lang="en-US" altLang="ja-JP" sz="2400" b="1">
                <a:highlight>
                  <a:srgbClr val="FFFF00"/>
                </a:highlight>
                <a:latin typeface="Meiryo UI" panose="020B0604030504040204" pitchFamily="50" charset="-128"/>
                <a:ea typeface="Meiryo UI" panose="020B0604030504040204" pitchFamily="50" charset="-128"/>
              </a:endParaRPr>
            </a:p>
          </p:txBody>
        </p:sp>
        <p:sp>
          <p:nvSpPr>
            <p:cNvPr id="11" name="二等辺三角形 10">
              <a:extLst>
                <a:ext uri="{FF2B5EF4-FFF2-40B4-BE49-F238E27FC236}">
                  <a16:creationId xmlns:a16="http://schemas.microsoft.com/office/drawing/2014/main" id="{97BCE531-7DE5-FA90-8C1A-0F9970965D46}"/>
                </a:ext>
              </a:extLst>
            </p:cNvPr>
            <p:cNvSpPr>
              <a:spLocks noChangeAspect="1"/>
            </p:cNvSpPr>
            <p:nvPr/>
          </p:nvSpPr>
          <p:spPr>
            <a:xfrm flipV="1">
              <a:off x="4535934" y="4253993"/>
              <a:ext cx="3204000" cy="1349052"/>
            </a:xfrm>
            <a:prstGeom prst="triangle">
              <a:avLst/>
            </a:prstGeom>
            <a:solidFill>
              <a:schemeClr val="accent1">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pic>
          <p:nvPicPr>
            <p:cNvPr id="12" name="図 11">
              <a:extLst>
                <a:ext uri="{FF2B5EF4-FFF2-40B4-BE49-F238E27FC236}">
                  <a16:creationId xmlns:a16="http://schemas.microsoft.com/office/drawing/2014/main" id="{37985576-D6D5-4EB5-1966-A765CF3A6A7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305590" y="2938802"/>
              <a:ext cx="5655245" cy="488918"/>
            </a:xfrm>
            <a:prstGeom prst="rect">
              <a:avLst/>
            </a:prstGeom>
          </p:spPr>
        </p:pic>
        <p:sp>
          <p:nvSpPr>
            <p:cNvPr id="13" name="テキスト ボックス 10">
              <a:extLst>
                <a:ext uri="{FF2B5EF4-FFF2-40B4-BE49-F238E27FC236}">
                  <a16:creationId xmlns:a16="http://schemas.microsoft.com/office/drawing/2014/main" id="{6D3C49C3-CCC8-35A0-15E3-58545A59A377}"/>
                </a:ext>
              </a:extLst>
            </p:cNvPr>
            <p:cNvSpPr txBox="1">
              <a:spLocks noChangeArrowheads="1"/>
            </p:cNvSpPr>
            <p:nvPr/>
          </p:nvSpPr>
          <p:spPr bwMode="auto">
            <a:xfrm>
              <a:off x="3347525" y="4360632"/>
              <a:ext cx="5496949" cy="907462"/>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en-US" altLang="ja-JP" sz="2400" b="1">
                  <a:latin typeface="Meiryo UI" panose="020B0604030504040204" pitchFamily="50" charset="-128"/>
                  <a:ea typeface="Meiryo UI" panose="020B0604030504040204" pitchFamily="50" charset="-128"/>
                </a:rPr>
                <a:t>【SETP3】</a:t>
              </a:r>
            </a:p>
            <a:p>
              <a:pPr lvl="0" algn="ctr" eaLnBrk="0" fontAlgn="base" hangingPunct="0">
                <a:spcBef>
                  <a:spcPct val="0"/>
                </a:spcBef>
                <a:spcAft>
                  <a:spcPct val="0"/>
                </a:spcAft>
                <a:buNone/>
                <a:defRPr/>
              </a:pPr>
              <a:r>
                <a:rPr kumimoji="0" lang="ja-JP" altLang="en-US" sz="2400" b="1">
                  <a:highlight>
                    <a:srgbClr val="FFFF00"/>
                  </a:highlight>
                  <a:latin typeface="Meiryo UI" panose="020B0604030504040204" pitchFamily="50" charset="-128"/>
                  <a:ea typeface="Meiryo UI" panose="020B0604030504040204" pitchFamily="50" charset="-128"/>
                </a:rPr>
                <a:t>ユーザーの納得感を踏まえた税の使途明確化</a:t>
              </a:r>
              <a:endParaRPr kumimoji="0" lang="en-US" altLang="ja-JP" sz="2400" b="1">
                <a:highlight>
                  <a:srgbClr val="FFFF00"/>
                </a:highlight>
                <a:latin typeface="Meiryo UI" panose="020B0604030504040204" pitchFamily="50" charset="-128"/>
                <a:ea typeface="Meiryo UI" panose="020B0604030504040204" pitchFamily="50" charset="-128"/>
              </a:endParaRPr>
            </a:p>
            <a:p>
              <a:pPr lvl="0" algn="ctr" eaLnBrk="0" fontAlgn="base" hangingPunct="0">
                <a:spcBef>
                  <a:spcPct val="0"/>
                </a:spcBef>
                <a:spcAft>
                  <a:spcPct val="0"/>
                </a:spcAft>
                <a:buNone/>
                <a:defRPr/>
              </a:pPr>
              <a:r>
                <a:rPr kumimoji="0" lang="ja-JP" altLang="en-US" sz="2400" b="1">
                  <a:highlight>
                    <a:srgbClr val="FFFF00"/>
                  </a:highlight>
                  <a:latin typeface="Meiryo UI" panose="020B0604030504040204" pitchFamily="50" charset="-128"/>
                  <a:ea typeface="Meiryo UI" panose="020B0604030504040204" pitchFamily="50" charset="-128"/>
                </a:rPr>
                <a:t>特定財源化</a:t>
              </a:r>
              <a:endParaRPr kumimoji="0" lang="en-US" altLang="ja-JP" sz="2400" b="1">
                <a:highlight>
                  <a:srgbClr val="FFFF00"/>
                </a:highlight>
                <a:latin typeface="Meiryo UI" panose="020B0604030504040204" pitchFamily="50" charset="-128"/>
                <a:ea typeface="Meiryo UI" panose="020B0604030504040204" pitchFamily="50" charset="-128"/>
              </a:endParaRPr>
            </a:p>
          </p:txBody>
        </p:sp>
      </p:grpSp>
      <p:sp>
        <p:nvSpPr>
          <p:cNvPr id="3" name="タイトル 1">
            <a:extLst>
              <a:ext uri="{FF2B5EF4-FFF2-40B4-BE49-F238E27FC236}">
                <a16:creationId xmlns:a16="http://schemas.microsoft.com/office/drawing/2014/main" id="{B5F7CC7A-2471-298B-A664-64B1977A38F7}"/>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まとめ：積年の自動車税制の課題解消に向けた　「</a:t>
            </a:r>
            <a:r>
              <a:rPr lang="en-US" altLang="ja-JP"/>
              <a:t>3</a:t>
            </a:r>
            <a:r>
              <a:rPr lang="ja-JP" altLang="en-US"/>
              <a:t>つの</a:t>
            </a:r>
            <a:r>
              <a:rPr lang="en-US" altLang="ja-JP"/>
              <a:t>STEP</a:t>
            </a:r>
            <a:r>
              <a:rPr lang="ja-JP" altLang="en-US"/>
              <a:t>」</a:t>
            </a:r>
            <a:endParaRPr lang="en-US" altLang="ja-JP"/>
          </a:p>
        </p:txBody>
      </p:sp>
      <p:sp>
        <p:nvSpPr>
          <p:cNvPr id="17" name="矢印: 左カーブ 16">
            <a:extLst>
              <a:ext uri="{FF2B5EF4-FFF2-40B4-BE49-F238E27FC236}">
                <a16:creationId xmlns:a16="http://schemas.microsoft.com/office/drawing/2014/main" id="{4C6C798C-24F4-16FD-5C62-E020C642450D}"/>
              </a:ext>
            </a:extLst>
          </p:cNvPr>
          <p:cNvSpPr/>
          <p:nvPr/>
        </p:nvSpPr>
        <p:spPr>
          <a:xfrm>
            <a:off x="8701456" y="2132526"/>
            <a:ext cx="1630487" cy="2018316"/>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スライド番号プレースホルダー 3">
            <a:extLst>
              <a:ext uri="{FF2B5EF4-FFF2-40B4-BE49-F238E27FC236}">
                <a16:creationId xmlns:a16="http://schemas.microsoft.com/office/drawing/2014/main" id="{8710128F-482A-934B-7AB9-7CE4196FB117}"/>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23</a:t>
            </a:fld>
            <a:endParaRPr lang="ja-JP" altLang="en-US"/>
          </a:p>
        </p:txBody>
      </p:sp>
      <p:sp>
        <p:nvSpPr>
          <p:cNvPr id="14" name="テキスト ボックス 10">
            <a:extLst>
              <a:ext uri="{FF2B5EF4-FFF2-40B4-BE49-F238E27FC236}">
                <a16:creationId xmlns:a16="http://schemas.microsoft.com/office/drawing/2014/main" id="{DBF5B2FA-6C18-86E4-33A4-1632AE86A68F}"/>
              </a:ext>
            </a:extLst>
          </p:cNvPr>
          <p:cNvSpPr txBox="1">
            <a:spLocks noChangeArrowheads="1"/>
          </p:cNvSpPr>
          <p:nvPr/>
        </p:nvSpPr>
        <p:spPr bwMode="auto">
          <a:xfrm>
            <a:off x="1845542" y="2724769"/>
            <a:ext cx="8500916" cy="30777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400">
                <a:solidFill>
                  <a:schemeClr val="bg1"/>
                </a:solidFill>
                <a:latin typeface="Meiryo UI" panose="020B0604030504040204" pitchFamily="50" charset="-128"/>
                <a:ea typeface="Meiryo UI" panose="020B0604030504040204" pitchFamily="50" charset="-128"/>
              </a:rPr>
              <a:t>車体課税</a:t>
            </a:r>
            <a:r>
              <a:rPr kumimoji="0" lang="en-US" altLang="ja-JP" sz="1400">
                <a:solidFill>
                  <a:schemeClr val="bg1"/>
                </a:solidFill>
                <a:latin typeface="Meiryo UI" panose="020B0604030504040204" pitchFamily="50" charset="-128"/>
                <a:ea typeface="Meiryo UI" panose="020B0604030504040204" pitchFamily="50" charset="-128"/>
              </a:rPr>
              <a:t>2.7</a:t>
            </a:r>
            <a:r>
              <a:rPr kumimoji="0" lang="ja-JP" altLang="en-US" sz="1400">
                <a:solidFill>
                  <a:schemeClr val="bg1"/>
                </a:solidFill>
                <a:latin typeface="Meiryo UI" panose="020B0604030504040204" pitchFamily="50" charset="-128"/>
                <a:ea typeface="Meiryo UI" panose="020B0604030504040204" pitchFamily="50" charset="-128"/>
              </a:rPr>
              <a:t>兆円→</a:t>
            </a:r>
            <a:r>
              <a:rPr kumimoji="0" lang="en-US" altLang="ja-JP" sz="1400">
                <a:solidFill>
                  <a:schemeClr val="bg1"/>
                </a:solidFill>
                <a:latin typeface="Meiryo UI" panose="020B0604030504040204" pitchFamily="50" charset="-128"/>
                <a:ea typeface="Meiryo UI" panose="020B0604030504040204" pitchFamily="50" charset="-128"/>
              </a:rPr>
              <a:t>1.3</a:t>
            </a:r>
            <a:r>
              <a:rPr kumimoji="0" lang="ja-JP" altLang="en-US" sz="1400">
                <a:solidFill>
                  <a:schemeClr val="bg1"/>
                </a:solidFill>
                <a:latin typeface="Meiryo UI" panose="020B0604030504040204" pitchFamily="50" charset="-128"/>
                <a:ea typeface="Meiryo UI" panose="020B0604030504040204" pitchFamily="50" charset="-128"/>
              </a:rPr>
              <a:t>兆円　燃料課税</a:t>
            </a:r>
            <a:r>
              <a:rPr kumimoji="0" lang="en-US" altLang="ja-JP" sz="1400">
                <a:solidFill>
                  <a:schemeClr val="bg1"/>
                </a:solidFill>
                <a:latin typeface="Meiryo UI" panose="020B0604030504040204" pitchFamily="50" charset="-128"/>
                <a:ea typeface="Meiryo UI" panose="020B0604030504040204" pitchFamily="50" charset="-128"/>
              </a:rPr>
              <a:t>3.1</a:t>
            </a:r>
            <a:r>
              <a:rPr kumimoji="0" lang="ja-JP" altLang="en-US" sz="1400">
                <a:solidFill>
                  <a:schemeClr val="bg1"/>
                </a:solidFill>
                <a:latin typeface="Meiryo UI" panose="020B0604030504040204" pitchFamily="50" charset="-128"/>
                <a:ea typeface="Meiryo UI" panose="020B0604030504040204" pitchFamily="50" charset="-128"/>
              </a:rPr>
              <a:t>兆円→</a:t>
            </a:r>
            <a:r>
              <a:rPr kumimoji="0" lang="en-US" altLang="ja-JP" sz="1400">
                <a:solidFill>
                  <a:schemeClr val="bg1"/>
                </a:solidFill>
                <a:latin typeface="Meiryo UI" panose="020B0604030504040204" pitchFamily="50" charset="-128"/>
                <a:ea typeface="Meiryo UI" panose="020B0604030504040204" pitchFamily="50" charset="-128"/>
              </a:rPr>
              <a:t>1.6</a:t>
            </a:r>
            <a:r>
              <a:rPr kumimoji="0" lang="ja-JP" altLang="en-US" sz="1400">
                <a:solidFill>
                  <a:schemeClr val="bg1"/>
                </a:solidFill>
                <a:latin typeface="Meiryo UI" panose="020B0604030504040204" pitchFamily="50" charset="-128"/>
                <a:ea typeface="Meiryo UI" panose="020B0604030504040204" pitchFamily="50" charset="-128"/>
              </a:rPr>
              <a:t>兆円　消費税</a:t>
            </a:r>
            <a:r>
              <a:rPr kumimoji="0" lang="en-US" altLang="ja-JP" sz="1400">
                <a:solidFill>
                  <a:schemeClr val="bg1"/>
                </a:solidFill>
                <a:latin typeface="Meiryo UI" panose="020B0604030504040204" pitchFamily="50" charset="-128"/>
                <a:ea typeface="Meiryo UI" panose="020B0604030504040204" pitchFamily="50" charset="-128"/>
              </a:rPr>
              <a:t>3.1</a:t>
            </a:r>
            <a:r>
              <a:rPr kumimoji="0" lang="ja-JP" altLang="en-US" sz="1400">
                <a:solidFill>
                  <a:schemeClr val="bg1"/>
                </a:solidFill>
                <a:latin typeface="Meiryo UI" panose="020B0604030504040204" pitchFamily="50" charset="-128"/>
                <a:ea typeface="Meiryo UI" panose="020B0604030504040204" pitchFamily="50" charset="-128"/>
              </a:rPr>
              <a:t>兆円→</a:t>
            </a:r>
            <a:r>
              <a:rPr kumimoji="0" lang="en-US" altLang="ja-JP" sz="1400">
                <a:solidFill>
                  <a:schemeClr val="bg1"/>
                </a:solidFill>
                <a:latin typeface="Meiryo UI" panose="020B0604030504040204" pitchFamily="50" charset="-128"/>
                <a:ea typeface="Meiryo UI" panose="020B0604030504040204" pitchFamily="50" charset="-128"/>
              </a:rPr>
              <a:t>2.8</a:t>
            </a:r>
            <a:r>
              <a:rPr kumimoji="0" lang="ja-JP" altLang="en-US" sz="1400">
                <a:solidFill>
                  <a:schemeClr val="bg1"/>
                </a:solidFill>
                <a:latin typeface="Meiryo UI" panose="020B0604030504040204" pitchFamily="50" charset="-128"/>
                <a:ea typeface="Meiryo UI" panose="020B0604030504040204" pitchFamily="50" charset="-128"/>
              </a:rPr>
              <a:t>兆円</a:t>
            </a:r>
            <a:endParaRPr kumimoji="0" lang="en-US" altLang="ja-JP" sz="140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99109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タイトル 1">
            <a:extLst>
              <a:ext uri="{FF2B5EF4-FFF2-40B4-BE49-F238E27FC236}">
                <a16:creationId xmlns:a16="http://schemas.microsoft.com/office/drawing/2014/main" id="{7B2CA26A-9028-57AF-0D8E-7EAD09347815}"/>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まとめ：積年の課題解消　～自動車総連が考える「あるべき税収」～</a:t>
            </a:r>
            <a:endParaRPr lang="en-US" altLang="ja-JP"/>
          </a:p>
        </p:txBody>
      </p:sp>
      <p:graphicFrame>
        <p:nvGraphicFramePr>
          <p:cNvPr id="7" name="グラフ 6">
            <a:extLst>
              <a:ext uri="{FF2B5EF4-FFF2-40B4-BE49-F238E27FC236}">
                <a16:creationId xmlns:a16="http://schemas.microsoft.com/office/drawing/2014/main" id="{4E376588-D0A2-4964-5E49-CCCE423E6E03}"/>
              </a:ext>
            </a:extLst>
          </p:cNvPr>
          <p:cNvGraphicFramePr>
            <a:graphicFrameLocks/>
          </p:cNvGraphicFramePr>
          <p:nvPr/>
        </p:nvGraphicFramePr>
        <p:xfrm>
          <a:off x="9382757" y="667046"/>
          <a:ext cx="2489148" cy="61366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表 7">
            <a:extLst>
              <a:ext uri="{FF2B5EF4-FFF2-40B4-BE49-F238E27FC236}">
                <a16:creationId xmlns:a16="http://schemas.microsoft.com/office/drawing/2014/main" id="{FA62604B-EE3C-7E3D-8015-7ED5BE7DA28E}"/>
              </a:ext>
            </a:extLst>
          </p:cNvPr>
          <p:cNvGraphicFramePr>
            <a:graphicFrameLocks noGrp="1"/>
          </p:cNvGraphicFramePr>
          <p:nvPr/>
        </p:nvGraphicFramePr>
        <p:xfrm>
          <a:off x="660746" y="650827"/>
          <a:ext cx="8448831" cy="5952756"/>
        </p:xfrm>
        <a:graphic>
          <a:graphicData uri="http://schemas.openxmlformats.org/drawingml/2006/table">
            <a:tbl>
              <a:tblPr>
                <a:tableStyleId>{5C22544A-7EE6-4342-B048-85BDC9FD1C3A}</a:tableStyleId>
              </a:tblPr>
              <a:tblGrid>
                <a:gridCol w="2088996">
                  <a:extLst>
                    <a:ext uri="{9D8B030D-6E8A-4147-A177-3AD203B41FA5}">
                      <a16:colId xmlns:a16="http://schemas.microsoft.com/office/drawing/2014/main" val="1912071767"/>
                    </a:ext>
                  </a:extLst>
                </a:gridCol>
                <a:gridCol w="835599">
                  <a:extLst>
                    <a:ext uri="{9D8B030D-6E8A-4147-A177-3AD203B41FA5}">
                      <a16:colId xmlns:a16="http://schemas.microsoft.com/office/drawing/2014/main" val="1809155481"/>
                    </a:ext>
                  </a:extLst>
                </a:gridCol>
                <a:gridCol w="2506796">
                  <a:extLst>
                    <a:ext uri="{9D8B030D-6E8A-4147-A177-3AD203B41FA5}">
                      <a16:colId xmlns:a16="http://schemas.microsoft.com/office/drawing/2014/main" val="2344776667"/>
                    </a:ext>
                  </a:extLst>
                </a:gridCol>
                <a:gridCol w="2181841">
                  <a:extLst>
                    <a:ext uri="{9D8B030D-6E8A-4147-A177-3AD203B41FA5}">
                      <a16:colId xmlns:a16="http://schemas.microsoft.com/office/drawing/2014/main" val="3642512824"/>
                    </a:ext>
                  </a:extLst>
                </a:gridCol>
                <a:gridCol w="835599">
                  <a:extLst>
                    <a:ext uri="{9D8B030D-6E8A-4147-A177-3AD203B41FA5}">
                      <a16:colId xmlns:a16="http://schemas.microsoft.com/office/drawing/2014/main" val="910830398"/>
                    </a:ext>
                  </a:extLst>
                </a:gridCol>
              </a:tblGrid>
              <a:tr h="350791">
                <a:tc gridSpan="2">
                  <a:txBody>
                    <a:bodyPr/>
                    <a:lstStyle/>
                    <a:p>
                      <a:pPr algn="ctr" fontAlgn="ctr"/>
                      <a:r>
                        <a:rPr lang="ja-JP" altLang="en-US" sz="1400" b="1" u="none" strike="noStrike">
                          <a:solidFill>
                            <a:schemeClr val="bg1"/>
                          </a:solidFill>
                          <a:effectLst/>
                          <a:latin typeface="Meiryo UI" panose="020B0604030504040204" pitchFamily="50" charset="-128"/>
                          <a:ea typeface="Meiryo UI" panose="020B0604030504040204" pitchFamily="50" charset="-128"/>
                        </a:rPr>
                        <a:t>現行税収</a:t>
                      </a:r>
                      <a:endParaRPr lang="ja-JP" altLang="en-US" sz="1400" b="1" i="0" u="none" strike="noStrike">
                        <a:solidFill>
                          <a:schemeClr val="bg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kumimoji="1" lang="ja-JP" altLang="en-US"/>
                    </a:p>
                  </a:txBody>
                  <a:tcPr/>
                </a:tc>
                <a:tc rowSpan="13">
                  <a:txBody>
                    <a:bodyPr/>
                    <a:lstStyle/>
                    <a:p>
                      <a:pPr algn="l" fontAlgn="ct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ja-JP" altLang="en-US" sz="2000" b="1" u="none" strike="noStrike">
                          <a:solidFill>
                            <a:srgbClr val="FF0000"/>
                          </a:solidFill>
                          <a:effectLst/>
                          <a:latin typeface="Meiryo UI" panose="020B0604030504040204" pitchFamily="50" charset="-128"/>
                          <a:ea typeface="Meiryo UI" panose="020B0604030504040204" pitchFamily="50" charset="-128"/>
                        </a:rPr>
                        <a:t>あるべき税収</a:t>
                      </a:r>
                      <a:endParaRPr lang="ja-JP" altLang="en-US" sz="2000" b="1" i="0" u="none" strike="noStrike">
                        <a:solidFill>
                          <a:srgbClr val="FF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kumimoji="1" lang="ja-JP" altLang="en-US"/>
                    </a:p>
                  </a:txBody>
                  <a:tcPr/>
                </a:tc>
                <a:extLst>
                  <a:ext uri="{0D108BD9-81ED-4DB2-BD59-A6C34878D82A}">
                    <a16:rowId xmlns:a16="http://schemas.microsoft.com/office/drawing/2014/main" val="583044115"/>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自動車重量税</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a:txBody>
                    <a:bodyPr/>
                    <a:lstStyle/>
                    <a:p>
                      <a:pPr algn="r"/>
                      <a:r>
                        <a:rPr lang="en-US" altLang="ja-JP" sz="1200" u="none" strike="noStrike">
                          <a:effectLst/>
                          <a:latin typeface="Meiryo UI" panose="020B0604030504040204" pitchFamily="50" charset="-128"/>
                          <a:ea typeface="Meiryo UI" panose="020B0604030504040204" pitchFamily="50" charset="-128"/>
                        </a:rPr>
                        <a:t>7,065</a:t>
                      </a:r>
                      <a:endParaRPr kumimoji="1" lang="ja-JP" altLang="en-US" sz="2000"/>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vMerge="1">
                  <a:txBody>
                    <a:bodyPr/>
                    <a:lstStyle/>
                    <a:p>
                      <a:endParaRPr kumimoji="1" lang="ja-JP" altLang="en-US"/>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algn="ctr" fontAlgn="ctr"/>
                      <a:r>
                        <a:rPr lang="zh-TW" altLang="en-US" sz="1800" b="1" u="none" strike="noStrike">
                          <a:effectLst/>
                          <a:latin typeface="Meiryo UI" panose="020B0604030504040204" pitchFamily="50" charset="-128"/>
                          <a:ea typeface="Meiryo UI" panose="020B0604030504040204" pitchFamily="50" charset="-128"/>
                        </a:rPr>
                        <a:t>自動車保有税</a:t>
                      </a:r>
                      <a:endParaRPr lang="en-US" altLang="zh-TW" sz="1800" b="1" u="none" strike="noStrike">
                        <a:effectLst/>
                        <a:latin typeface="Meiryo UI" panose="020B0604030504040204" pitchFamily="50" charset="-128"/>
                        <a:ea typeface="Meiryo UI" panose="020B0604030504040204" pitchFamily="50" charset="-128"/>
                      </a:endParaRPr>
                    </a:p>
                    <a:p>
                      <a:pPr algn="ctr" fontAlgn="ctr"/>
                      <a:endParaRPr lang="en-US" altLang="zh-TW" sz="1800" b="1" u="none" strike="noStrike">
                        <a:effectLst/>
                        <a:latin typeface="Meiryo UI" panose="020B0604030504040204" pitchFamily="50" charset="-128"/>
                        <a:ea typeface="Meiryo UI" panose="020B0604030504040204" pitchFamily="50" charset="-128"/>
                      </a:endParaRPr>
                    </a:p>
                    <a:p>
                      <a:pPr algn="ctr"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次世代モビリティ</a:t>
                      </a:r>
                      <a:endParaRPr lang="en-US" altLang="ja-JP" sz="1400" b="1"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a:t>
                      </a:r>
                      <a:r>
                        <a:rPr lang="en-US" altLang="ja-JP" sz="1400" b="1" i="0" u="none" strike="noStrike">
                          <a:solidFill>
                            <a:srgbClr val="000000"/>
                          </a:solidFill>
                          <a:effectLst/>
                          <a:latin typeface="Meiryo UI" panose="020B0604030504040204" pitchFamily="50" charset="-128"/>
                          <a:ea typeface="Meiryo UI" panose="020B0604030504040204" pitchFamily="50" charset="-128"/>
                        </a:rPr>
                        <a:t>CASE</a:t>
                      </a:r>
                      <a:r>
                        <a:rPr lang="ja-JP" altLang="en-US" sz="1400" b="1" i="0" u="none" strike="noStrike">
                          <a:solidFill>
                            <a:srgbClr val="000000"/>
                          </a:solidFill>
                          <a:effectLst/>
                          <a:latin typeface="Meiryo UI" panose="020B0604030504040204" pitchFamily="50" charset="-128"/>
                          <a:ea typeface="Meiryo UI" panose="020B0604030504040204" pitchFamily="50" charset="-128"/>
                        </a:rPr>
                        <a:t>）</a:t>
                      </a:r>
                      <a:endParaRPr lang="en-US" altLang="ja-JP" sz="1400" b="1"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普及促進特定財源</a:t>
                      </a:r>
                      <a:endParaRPr lang="ja-JP" altLang="en-US" sz="1800" b="1"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a:txBody>
                    <a:bodyPr/>
                    <a:lstStyle/>
                    <a:p>
                      <a:pPr algn="r"/>
                      <a:r>
                        <a:rPr lang="en-US" altLang="ja-JP" sz="1200" u="none" strike="noStrike">
                          <a:effectLst/>
                          <a:latin typeface="Meiryo UI" panose="020B0604030504040204" pitchFamily="50" charset="-128"/>
                          <a:ea typeface="Meiryo UI" panose="020B0604030504040204" pitchFamily="50" charset="-128"/>
                        </a:rPr>
                        <a:t>4,308</a:t>
                      </a:r>
                      <a:endParaRPr kumimoji="1" lang="ja-JP" altLang="en-US" sz="2000"/>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extLst>
                  <a:ext uri="{0D108BD9-81ED-4DB2-BD59-A6C34878D82A}">
                    <a16:rowId xmlns:a16="http://schemas.microsoft.com/office/drawing/2014/main" val="1267887939"/>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自動車税</a:t>
                      </a:r>
                      <a:endParaRPr lang="en-US" altLang="ja-JP" sz="1200" u="none" strike="noStrike">
                        <a:effectLst/>
                        <a:latin typeface="Meiryo UI" panose="020B0604030504040204" pitchFamily="50" charset="-128"/>
                        <a:ea typeface="Meiryo UI" panose="020B0604030504040204" pitchFamily="50" charset="-128"/>
                      </a:endParaRPr>
                    </a:p>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（種別割）</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15,049</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3">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8,917</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extLst>
                  <a:ext uri="{0D108BD9-81ED-4DB2-BD59-A6C34878D82A}">
                    <a16:rowId xmlns:a16="http://schemas.microsoft.com/office/drawing/2014/main" val="1739249354"/>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軽自動車税</a:t>
                      </a:r>
                      <a:endParaRPr lang="en-US" altLang="ja-JP" sz="1200" u="none" strike="noStrike">
                        <a:effectLst/>
                        <a:latin typeface="Meiryo UI" panose="020B0604030504040204" pitchFamily="50" charset="-128"/>
                        <a:ea typeface="Meiryo UI" panose="020B0604030504040204" pitchFamily="50" charset="-128"/>
                      </a:endParaRPr>
                    </a:p>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（種別割）</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3,078</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901760084"/>
                  </a:ext>
                </a:extLst>
              </a:tr>
              <a:tr h="456029">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自動車税・軽自動車税</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（環境性能割）</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1,712</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alpha val="80000"/>
                      </a:schemeClr>
                    </a:solidFill>
                  </a:tcPr>
                </a:tc>
                <a:tc vMerge="1">
                  <a:txBody>
                    <a:bodyPr/>
                    <a:lstStyle/>
                    <a:p>
                      <a:endParaRPr kumimoji="1" lang="ja-JP" altLang="en-US"/>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fontAlgn="ct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8952895"/>
                  </a:ext>
                </a:extLst>
              </a:tr>
              <a:tr h="507833">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消費税</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（車体課税分）</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200" b="0" i="0" u="none" strike="noStrike">
                          <a:solidFill>
                            <a:srgbClr val="000000"/>
                          </a:solidFill>
                          <a:effectLst/>
                          <a:latin typeface="Meiryo UI" panose="020B0604030504040204" pitchFamily="50" charset="-128"/>
                          <a:ea typeface="Meiryo UI" panose="020B0604030504040204" pitchFamily="50" charset="-128"/>
                        </a:rPr>
                        <a:t>21,093</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消費税</a:t>
                      </a:r>
                      <a:endParaRPr lang="en-US" altLang="ja-JP" sz="1400" b="0"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（車体課税分）</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21,093</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131706"/>
                  </a:ext>
                </a:extLst>
              </a:tr>
              <a:tr h="456029">
                <a:tc>
                  <a:txBody>
                    <a:bodyPr/>
                    <a:lstStyle/>
                    <a:p>
                      <a:pPr algn="ctr" fontAlgn="ctr"/>
                      <a:r>
                        <a:rPr lang="zh-TW" altLang="en-US" sz="1200" b="0" u="none" strike="noStrike">
                          <a:effectLst/>
                          <a:latin typeface="Meiryo UI" panose="020B0604030504040204" pitchFamily="50" charset="-128"/>
                          <a:ea typeface="Meiryo UI" panose="020B0604030504040204" pitchFamily="50" charset="-128"/>
                        </a:rPr>
                        <a:t>車体課税総額</a:t>
                      </a:r>
                      <a:endParaRPr lang="zh-TW"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47,997</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TW" altLang="en-US" sz="1400" b="0" u="none" strike="noStrike">
                          <a:effectLst/>
                          <a:latin typeface="Meiryo UI" panose="020B0604030504040204" pitchFamily="50" charset="-128"/>
                          <a:ea typeface="Meiryo UI" panose="020B0604030504040204" pitchFamily="50" charset="-128"/>
                        </a:rPr>
                        <a:t>車体課税総額</a:t>
                      </a:r>
                      <a:endParaRPr lang="zh-TW"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altLang="ja-JP" sz="1200" b="0" u="none" strike="noStrike">
                          <a:effectLst/>
                          <a:latin typeface="Meiryo UI" panose="020B0604030504040204" pitchFamily="50" charset="-128"/>
                          <a:ea typeface="Meiryo UI" panose="020B0604030504040204" pitchFamily="50" charset="-128"/>
                        </a:rPr>
                        <a:t>34,318</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8237266"/>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揮発油税</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20,180</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algn="ctr" fontAlgn="ctr"/>
                      <a:r>
                        <a:rPr lang="ja-JP" altLang="en-US" sz="1800" b="1" u="none" strike="noStrike">
                          <a:effectLst/>
                          <a:latin typeface="Meiryo UI" panose="020B0604030504040204" pitchFamily="50" charset="-128"/>
                          <a:ea typeface="Meiryo UI" panose="020B0604030504040204" pitchFamily="50" charset="-128"/>
                        </a:rPr>
                        <a:t>燃料税</a:t>
                      </a:r>
                      <a:endParaRPr lang="en-US" altLang="ja-JP" sz="1800" b="1" u="none" strike="noStrike">
                        <a:effectLst/>
                        <a:latin typeface="Meiryo UI" panose="020B0604030504040204" pitchFamily="50" charset="-128"/>
                        <a:ea typeface="Meiryo UI" panose="020B0604030504040204" pitchFamily="50" charset="-128"/>
                      </a:endParaRPr>
                    </a:p>
                    <a:p>
                      <a:pPr algn="ctr" fontAlgn="ctr"/>
                      <a:endParaRPr lang="en-US" altLang="ja-JP" sz="1400" b="1" i="0" u="none" strike="noStrike">
                        <a:solidFill>
                          <a:srgbClr val="000000"/>
                        </a:solidFill>
                        <a:effectLst/>
                        <a:latin typeface="Meiryo UI" panose="020B0604030504040204" pitchFamily="50" charset="-128"/>
                        <a:ea typeface="Meiryo UI" panose="020B0604030504040204" pitchFamily="50" charset="-128"/>
                      </a:endParaRPr>
                    </a:p>
                    <a:p>
                      <a:pPr algn="ctr"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カーボンニュートラル</a:t>
                      </a:r>
                    </a:p>
                    <a:p>
                      <a:pPr algn="ctr"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促進特定財源</a:t>
                      </a:r>
                    </a:p>
                    <a:p>
                      <a:pPr algn="ctr" fontAlgn="ct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10,090</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extLst>
                  <a:ext uri="{0D108BD9-81ED-4DB2-BD59-A6C34878D82A}">
                    <a16:rowId xmlns:a16="http://schemas.microsoft.com/office/drawing/2014/main" val="2147237681"/>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地方揮発油税</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2,159</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1,830</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extLst>
                  <a:ext uri="{0D108BD9-81ED-4DB2-BD59-A6C34878D82A}">
                    <a16:rowId xmlns:a16="http://schemas.microsoft.com/office/drawing/2014/main" val="2909508313"/>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軽油引取税</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9,102</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4,253</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extLst>
                  <a:ext uri="{0D108BD9-81ED-4DB2-BD59-A6C34878D82A}">
                    <a16:rowId xmlns:a16="http://schemas.microsoft.com/office/drawing/2014/main" val="1323919969"/>
                  </a:ext>
                </a:extLst>
              </a:tr>
              <a:tr h="456029">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石油ガス税</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80</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80</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80000"/>
                      </a:schemeClr>
                    </a:solidFill>
                  </a:tcPr>
                </a:tc>
                <a:extLst>
                  <a:ext uri="{0D108BD9-81ED-4DB2-BD59-A6C34878D82A}">
                    <a16:rowId xmlns:a16="http://schemas.microsoft.com/office/drawing/2014/main" val="1791601236"/>
                  </a:ext>
                </a:extLst>
              </a:tr>
              <a:tr h="507833">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消費税</a:t>
                      </a:r>
                      <a:endParaRPr lang="en-US" altLang="ja-JP" sz="1200" u="none" strike="noStrike">
                        <a:effectLst/>
                        <a:latin typeface="Meiryo UI" panose="020B0604030504040204" pitchFamily="50" charset="-128"/>
                        <a:ea typeface="Meiryo UI" panose="020B0604030504040204" pitchFamily="50" charset="-128"/>
                      </a:endParaRPr>
                    </a:p>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（燃料課税分）</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10,541</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400" u="none" strike="noStrike">
                          <a:effectLst/>
                          <a:latin typeface="Meiryo UI" panose="020B0604030504040204" pitchFamily="50" charset="-128"/>
                          <a:ea typeface="Meiryo UI" panose="020B0604030504040204" pitchFamily="50" charset="-128"/>
                        </a:rPr>
                        <a:t>消費税</a:t>
                      </a:r>
                      <a:endParaRPr lang="en-US" altLang="ja-JP" sz="1400" u="none" strike="noStrike">
                        <a:effectLst/>
                        <a:latin typeface="Meiryo UI" panose="020B0604030504040204" pitchFamily="50" charset="-128"/>
                        <a:ea typeface="Meiryo UI" panose="020B0604030504040204" pitchFamily="50" charset="-128"/>
                      </a:endParaRPr>
                    </a:p>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（燃料課税分）</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rPr>
                        <a:t>7,389</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44594438"/>
                  </a:ext>
                </a:extLst>
              </a:tr>
              <a:tr h="456029">
                <a:tc>
                  <a:txBody>
                    <a:bodyPr/>
                    <a:lstStyle/>
                    <a:p>
                      <a:pPr algn="ctr" fontAlgn="ctr"/>
                      <a:r>
                        <a:rPr lang="zh-TW" altLang="en-US" sz="1200" b="0" u="none" strike="noStrike">
                          <a:effectLst/>
                          <a:latin typeface="Meiryo UI" panose="020B0604030504040204" pitchFamily="50" charset="-128"/>
                          <a:ea typeface="Meiryo UI" panose="020B0604030504040204" pitchFamily="50" charset="-128"/>
                        </a:rPr>
                        <a:t>燃料課税総額</a:t>
                      </a:r>
                      <a:endParaRPr lang="zh-TW"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42,062</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l"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TW" altLang="en-US" sz="1400" b="0" u="none" strike="noStrike">
                          <a:effectLst/>
                          <a:latin typeface="Meiryo UI" panose="020B0604030504040204" pitchFamily="50" charset="-128"/>
                          <a:ea typeface="Meiryo UI" panose="020B0604030504040204" pitchFamily="50" charset="-128"/>
                        </a:rPr>
                        <a:t>燃料課税総額</a:t>
                      </a:r>
                      <a:endParaRPr lang="zh-TW"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200" b="0" u="none" strike="noStrike">
                          <a:effectLst/>
                          <a:latin typeface="Meiryo UI" panose="020B0604030504040204" pitchFamily="50" charset="-128"/>
                          <a:ea typeface="Meiryo UI" panose="020B0604030504040204" pitchFamily="50" charset="-128"/>
                        </a:rPr>
                        <a:t>23,262</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2963804"/>
                  </a:ext>
                </a:extLst>
              </a:tr>
            </a:tbl>
          </a:graphicData>
        </a:graphic>
      </p:graphicFrame>
      <p:sp>
        <p:nvSpPr>
          <p:cNvPr id="9" name="テキスト ボックス 10">
            <a:extLst>
              <a:ext uri="{FF2B5EF4-FFF2-40B4-BE49-F238E27FC236}">
                <a16:creationId xmlns:a16="http://schemas.microsoft.com/office/drawing/2014/main" id="{6A239E3B-C07F-7EAB-02EF-67F0B2A11A81}"/>
              </a:ext>
            </a:extLst>
          </p:cNvPr>
          <p:cNvSpPr txBox="1">
            <a:spLocks noChangeArrowheads="1"/>
          </p:cNvSpPr>
          <p:nvPr/>
        </p:nvSpPr>
        <p:spPr bwMode="auto">
          <a:xfrm>
            <a:off x="9193137" y="1091774"/>
            <a:ext cx="1873523" cy="46166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2400" b="1">
                <a:solidFill>
                  <a:srgbClr val="FF0000"/>
                </a:solidFill>
                <a:latin typeface="Meiryo UI" panose="020B0604030504040204" pitchFamily="50" charset="-128"/>
                <a:ea typeface="Meiryo UI" panose="020B0604030504040204" pitchFamily="50" charset="-128"/>
              </a:rPr>
              <a:t>90,059</a:t>
            </a:r>
          </a:p>
        </p:txBody>
      </p:sp>
      <p:sp>
        <p:nvSpPr>
          <p:cNvPr id="10" name="テキスト ボックス 10">
            <a:extLst>
              <a:ext uri="{FF2B5EF4-FFF2-40B4-BE49-F238E27FC236}">
                <a16:creationId xmlns:a16="http://schemas.microsoft.com/office/drawing/2014/main" id="{E23B1A4C-AAFA-7678-1DAD-BE34577E7D03}"/>
              </a:ext>
            </a:extLst>
          </p:cNvPr>
          <p:cNvSpPr txBox="1">
            <a:spLocks noChangeArrowheads="1"/>
          </p:cNvSpPr>
          <p:nvPr/>
        </p:nvSpPr>
        <p:spPr bwMode="auto">
          <a:xfrm>
            <a:off x="10653833" y="2987461"/>
            <a:ext cx="1044000" cy="2616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1050" b="1">
                <a:solidFill>
                  <a:prstClr val="black"/>
                </a:solidFill>
                <a:latin typeface="Meiryo UI" panose="020B0604030504040204" pitchFamily="50" charset="-128"/>
                <a:ea typeface="Meiryo UI" panose="020B0604030504040204" pitchFamily="50" charset="-128"/>
              </a:rPr>
              <a:t>57,960</a:t>
            </a:r>
          </a:p>
        </p:txBody>
      </p:sp>
      <p:sp>
        <p:nvSpPr>
          <p:cNvPr id="11" name="テキスト ボックス 10">
            <a:extLst>
              <a:ext uri="{FF2B5EF4-FFF2-40B4-BE49-F238E27FC236}">
                <a16:creationId xmlns:a16="http://schemas.microsoft.com/office/drawing/2014/main" id="{5B10F70F-65F3-C425-1DE8-4AC7EFB77155}"/>
              </a:ext>
            </a:extLst>
          </p:cNvPr>
          <p:cNvSpPr txBox="1">
            <a:spLocks noChangeArrowheads="1"/>
          </p:cNvSpPr>
          <p:nvPr/>
        </p:nvSpPr>
        <p:spPr bwMode="auto">
          <a:xfrm>
            <a:off x="11157005" y="6128448"/>
            <a:ext cx="1214284" cy="2616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100">
                <a:solidFill>
                  <a:prstClr val="black"/>
                </a:solidFill>
                <a:latin typeface="Meiryo UI" panose="020B0604030504040204" pitchFamily="50" charset="-128"/>
                <a:ea typeface="Meiryo UI" panose="020B0604030504040204" pitchFamily="50" charset="-128"/>
              </a:rPr>
              <a:t>（億円）</a:t>
            </a:r>
            <a:endParaRPr kumimoji="0" lang="en-US" altLang="ja-JP" sz="1100">
              <a:solidFill>
                <a:prstClr val="black"/>
              </a:solidFill>
              <a:latin typeface="Meiryo UI" panose="020B0604030504040204" pitchFamily="50" charset="-128"/>
              <a:ea typeface="Meiryo UI" panose="020B0604030504040204" pitchFamily="50" charset="-128"/>
            </a:endParaRPr>
          </a:p>
        </p:txBody>
      </p:sp>
      <p:grpSp>
        <p:nvGrpSpPr>
          <p:cNvPr id="12" name="グループ化 11">
            <a:extLst>
              <a:ext uri="{FF2B5EF4-FFF2-40B4-BE49-F238E27FC236}">
                <a16:creationId xmlns:a16="http://schemas.microsoft.com/office/drawing/2014/main" id="{500167FA-0690-9F2D-BC6C-08CC64DB4317}"/>
              </a:ext>
            </a:extLst>
          </p:cNvPr>
          <p:cNvGrpSpPr/>
          <p:nvPr/>
        </p:nvGrpSpPr>
        <p:grpSpPr>
          <a:xfrm>
            <a:off x="3558522" y="5629679"/>
            <a:ext cx="2570215" cy="504000"/>
            <a:chOff x="2203265" y="5905664"/>
            <a:chExt cx="1996852" cy="504000"/>
          </a:xfrm>
        </p:grpSpPr>
        <p:sp>
          <p:nvSpPr>
            <p:cNvPr id="13" name="矢印: 五方向 12">
              <a:extLst>
                <a:ext uri="{FF2B5EF4-FFF2-40B4-BE49-F238E27FC236}">
                  <a16:creationId xmlns:a16="http://schemas.microsoft.com/office/drawing/2014/main" id="{759AC575-098E-2ECB-1AC1-A86ABE69FBFF}"/>
                </a:ext>
              </a:extLst>
            </p:cNvPr>
            <p:cNvSpPr/>
            <p:nvPr/>
          </p:nvSpPr>
          <p:spPr>
            <a:xfrm>
              <a:off x="2328117" y="5905664"/>
              <a:ext cx="1872000" cy="504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sz="2000" b="1">
                <a:solidFill>
                  <a:srgbClr val="FF0000"/>
                </a:solidFill>
                <a:latin typeface="Calibri"/>
                <a:ea typeface="ＭＳ Ｐゴシック" panose="020B0600070205080204" pitchFamily="50" charset="-128"/>
              </a:endParaRPr>
            </a:p>
          </p:txBody>
        </p:sp>
        <p:sp>
          <p:nvSpPr>
            <p:cNvPr id="14" name="テキスト ボックス 10">
              <a:extLst>
                <a:ext uri="{FF2B5EF4-FFF2-40B4-BE49-F238E27FC236}">
                  <a16:creationId xmlns:a16="http://schemas.microsoft.com/office/drawing/2014/main" id="{87B5FBA4-060C-90CA-3A91-018498784D32}"/>
                </a:ext>
              </a:extLst>
            </p:cNvPr>
            <p:cNvSpPr txBox="1">
              <a:spLocks noChangeArrowheads="1"/>
            </p:cNvSpPr>
            <p:nvPr/>
          </p:nvSpPr>
          <p:spPr bwMode="auto">
            <a:xfrm>
              <a:off x="2203265" y="6019165"/>
              <a:ext cx="1971762" cy="30777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400" b="1">
                  <a:latin typeface="Meiryo UI" panose="020B0604030504040204" pitchFamily="50" charset="-128"/>
                  <a:ea typeface="Meiryo UI" panose="020B0604030504040204" pitchFamily="50" charset="-128"/>
                </a:rPr>
                <a:t>タックス・オン・タックス解消</a:t>
              </a:r>
              <a:endParaRPr kumimoji="0" lang="en-US" altLang="ja-JP" sz="1400" b="1">
                <a:latin typeface="Meiryo UI" panose="020B0604030504040204" pitchFamily="50" charset="-128"/>
                <a:ea typeface="Meiryo UI" panose="020B0604030504040204" pitchFamily="50" charset="-128"/>
              </a:endParaRPr>
            </a:p>
          </p:txBody>
        </p:sp>
      </p:grpSp>
      <p:grpSp>
        <p:nvGrpSpPr>
          <p:cNvPr id="15" name="グループ化 14">
            <a:extLst>
              <a:ext uri="{FF2B5EF4-FFF2-40B4-BE49-F238E27FC236}">
                <a16:creationId xmlns:a16="http://schemas.microsoft.com/office/drawing/2014/main" id="{E9A03274-FD24-2384-6DA0-D4A63F3049B9}"/>
              </a:ext>
            </a:extLst>
          </p:cNvPr>
          <p:cNvGrpSpPr/>
          <p:nvPr/>
        </p:nvGrpSpPr>
        <p:grpSpPr>
          <a:xfrm>
            <a:off x="3668213" y="958197"/>
            <a:ext cx="2409514" cy="523220"/>
            <a:chOff x="2394235" y="1077337"/>
            <a:chExt cx="1872000" cy="523220"/>
          </a:xfrm>
        </p:grpSpPr>
        <p:sp>
          <p:nvSpPr>
            <p:cNvPr id="17" name="矢印: 五方向 16">
              <a:extLst>
                <a:ext uri="{FF2B5EF4-FFF2-40B4-BE49-F238E27FC236}">
                  <a16:creationId xmlns:a16="http://schemas.microsoft.com/office/drawing/2014/main" id="{0A065769-091C-2EF2-C259-F3EBB4E2B1C6}"/>
                </a:ext>
              </a:extLst>
            </p:cNvPr>
            <p:cNvSpPr/>
            <p:nvPr/>
          </p:nvSpPr>
          <p:spPr>
            <a:xfrm>
              <a:off x="2394235" y="1092027"/>
              <a:ext cx="1872000" cy="504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sz="2000" b="1">
                <a:solidFill>
                  <a:srgbClr val="FF0000"/>
                </a:solidFill>
                <a:latin typeface="Calibri"/>
                <a:ea typeface="ＭＳ Ｐゴシック" panose="020B0600070205080204" pitchFamily="50" charset="-128"/>
              </a:endParaRPr>
            </a:p>
          </p:txBody>
        </p:sp>
        <p:sp>
          <p:nvSpPr>
            <p:cNvPr id="19" name="テキスト ボックス 10">
              <a:extLst>
                <a:ext uri="{FF2B5EF4-FFF2-40B4-BE49-F238E27FC236}">
                  <a16:creationId xmlns:a16="http://schemas.microsoft.com/office/drawing/2014/main" id="{07964629-9261-B858-72A2-DB2BB11A54CB}"/>
                </a:ext>
              </a:extLst>
            </p:cNvPr>
            <p:cNvSpPr txBox="1">
              <a:spLocks noChangeArrowheads="1"/>
            </p:cNvSpPr>
            <p:nvPr/>
          </p:nvSpPr>
          <p:spPr bwMode="auto">
            <a:xfrm>
              <a:off x="2496155" y="1077337"/>
              <a:ext cx="1404000" cy="52322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400" b="1">
                  <a:latin typeface="Meiryo UI" panose="020B0604030504040204" pitchFamily="50" charset="-128"/>
                  <a:ea typeface="Meiryo UI" panose="020B0604030504040204" pitchFamily="50" charset="-128"/>
                </a:rPr>
                <a:t>当分の間税率廃止</a:t>
              </a:r>
              <a:endParaRPr kumimoji="0" lang="en-US" altLang="ja-JP" sz="1400" b="1">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400">
                  <a:latin typeface="Meiryo UI" panose="020B0604030504040204" pitchFamily="50" charset="-128"/>
                  <a:ea typeface="Meiryo UI" panose="020B0604030504040204" pitchFamily="50" charset="-128"/>
                </a:rPr>
                <a:t>（本則</a:t>
              </a:r>
              <a:r>
                <a:rPr kumimoji="0" lang="en-US" altLang="ja-JP" sz="1400">
                  <a:latin typeface="Meiryo UI" panose="020B0604030504040204" pitchFamily="50" charset="-128"/>
                  <a:ea typeface="Meiryo UI" panose="020B0604030504040204" pitchFamily="50" charset="-128"/>
                </a:rPr>
                <a:t>1.64</a:t>
              </a:r>
              <a:r>
                <a:rPr kumimoji="0" lang="ja-JP" altLang="en-US" sz="1400">
                  <a:latin typeface="Meiryo UI" panose="020B0604030504040204" pitchFamily="50" charset="-128"/>
                  <a:ea typeface="Meiryo UI" panose="020B0604030504040204" pitchFamily="50" charset="-128"/>
                </a:rPr>
                <a:t>倍）</a:t>
              </a:r>
              <a:endParaRPr kumimoji="0" lang="en-US" altLang="ja-JP" sz="1400">
                <a:latin typeface="Meiryo UI" panose="020B0604030504040204" pitchFamily="50" charset="-128"/>
                <a:ea typeface="Meiryo UI" panose="020B0604030504040204" pitchFamily="50" charset="-128"/>
              </a:endParaRPr>
            </a:p>
          </p:txBody>
        </p:sp>
      </p:grpSp>
      <p:grpSp>
        <p:nvGrpSpPr>
          <p:cNvPr id="20" name="グループ化 19">
            <a:extLst>
              <a:ext uri="{FF2B5EF4-FFF2-40B4-BE49-F238E27FC236}">
                <a16:creationId xmlns:a16="http://schemas.microsoft.com/office/drawing/2014/main" id="{5A452798-8766-24CE-64CA-7E1E07459E51}"/>
              </a:ext>
            </a:extLst>
          </p:cNvPr>
          <p:cNvGrpSpPr/>
          <p:nvPr/>
        </p:nvGrpSpPr>
        <p:grpSpPr>
          <a:xfrm>
            <a:off x="3661091" y="2315525"/>
            <a:ext cx="2436953" cy="523220"/>
            <a:chOff x="2366794" y="2554044"/>
            <a:chExt cx="1893318" cy="523220"/>
          </a:xfrm>
        </p:grpSpPr>
        <p:sp>
          <p:nvSpPr>
            <p:cNvPr id="21" name="矢印: 五方向 20">
              <a:extLst>
                <a:ext uri="{FF2B5EF4-FFF2-40B4-BE49-F238E27FC236}">
                  <a16:creationId xmlns:a16="http://schemas.microsoft.com/office/drawing/2014/main" id="{F97966B9-170F-D140-763A-EF63B316B071}"/>
                </a:ext>
              </a:extLst>
            </p:cNvPr>
            <p:cNvSpPr/>
            <p:nvPr/>
          </p:nvSpPr>
          <p:spPr>
            <a:xfrm>
              <a:off x="2388112" y="2569600"/>
              <a:ext cx="1872000" cy="481259"/>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sz="2000" b="1">
                <a:solidFill>
                  <a:srgbClr val="FF0000"/>
                </a:solidFill>
                <a:latin typeface="Calibri"/>
                <a:ea typeface="ＭＳ Ｐゴシック" panose="020B0600070205080204" pitchFamily="50" charset="-128"/>
              </a:endParaRPr>
            </a:p>
          </p:txBody>
        </p:sp>
        <p:sp>
          <p:nvSpPr>
            <p:cNvPr id="22" name="テキスト ボックス 10">
              <a:extLst>
                <a:ext uri="{FF2B5EF4-FFF2-40B4-BE49-F238E27FC236}">
                  <a16:creationId xmlns:a16="http://schemas.microsoft.com/office/drawing/2014/main" id="{1F408E90-AE29-E5E7-BE0A-7E92FB988A30}"/>
                </a:ext>
              </a:extLst>
            </p:cNvPr>
            <p:cNvSpPr txBox="1">
              <a:spLocks noChangeArrowheads="1"/>
            </p:cNvSpPr>
            <p:nvPr/>
          </p:nvSpPr>
          <p:spPr bwMode="auto">
            <a:xfrm>
              <a:off x="2366794" y="2554044"/>
              <a:ext cx="1656000" cy="52322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400">
                  <a:latin typeface="Meiryo UI" panose="020B0604030504040204" pitchFamily="50" charset="-128"/>
                  <a:ea typeface="Meiryo UI" panose="020B0604030504040204" pitchFamily="50" charset="-128"/>
                </a:rPr>
                <a:t>環境性能割</a:t>
              </a:r>
              <a:endParaRPr kumimoji="0" lang="en-US" altLang="ja-JP" sz="1400">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400" b="1">
                  <a:latin typeface="Meiryo UI" panose="020B0604030504040204" pitchFamily="50" charset="-128"/>
                  <a:ea typeface="Meiryo UI" panose="020B0604030504040204" pitchFamily="50" charset="-128"/>
                </a:rPr>
                <a:t>廃止</a:t>
              </a:r>
              <a:endParaRPr kumimoji="0" lang="en-US" altLang="ja-JP" sz="1400" b="1">
                <a:latin typeface="Meiryo UI" panose="020B0604030504040204" pitchFamily="50" charset="-128"/>
                <a:ea typeface="Meiryo UI" panose="020B0604030504040204" pitchFamily="50" charset="-128"/>
              </a:endParaRPr>
            </a:p>
          </p:txBody>
        </p:sp>
      </p:grpSp>
      <p:grpSp>
        <p:nvGrpSpPr>
          <p:cNvPr id="23" name="グループ化 22">
            <a:extLst>
              <a:ext uri="{FF2B5EF4-FFF2-40B4-BE49-F238E27FC236}">
                <a16:creationId xmlns:a16="http://schemas.microsoft.com/office/drawing/2014/main" id="{6762F91D-271B-468D-E0F6-2B8BF482A582}"/>
              </a:ext>
            </a:extLst>
          </p:cNvPr>
          <p:cNvGrpSpPr/>
          <p:nvPr/>
        </p:nvGrpSpPr>
        <p:grpSpPr>
          <a:xfrm>
            <a:off x="3668213" y="3809208"/>
            <a:ext cx="2427787" cy="1786662"/>
            <a:chOff x="2333245" y="4069318"/>
            <a:chExt cx="1889541" cy="1786662"/>
          </a:xfrm>
        </p:grpSpPr>
        <p:sp>
          <p:nvSpPr>
            <p:cNvPr id="24" name="矢印: 五方向 23">
              <a:extLst>
                <a:ext uri="{FF2B5EF4-FFF2-40B4-BE49-F238E27FC236}">
                  <a16:creationId xmlns:a16="http://schemas.microsoft.com/office/drawing/2014/main" id="{6F703608-3E3E-FF18-0BFF-960A07C255FA}"/>
                </a:ext>
              </a:extLst>
            </p:cNvPr>
            <p:cNvSpPr/>
            <p:nvPr/>
          </p:nvSpPr>
          <p:spPr>
            <a:xfrm>
              <a:off x="2333245" y="4069318"/>
              <a:ext cx="1889541" cy="1786662"/>
            </a:xfrm>
            <a:prstGeom prst="homePlate">
              <a:avLst>
                <a:gd name="adj" fmla="val 131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sz="2000" b="1">
                <a:solidFill>
                  <a:srgbClr val="FF0000"/>
                </a:solidFill>
                <a:latin typeface="Calibri"/>
                <a:ea typeface="ＭＳ Ｐゴシック" panose="020B0600070205080204" pitchFamily="50" charset="-128"/>
              </a:endParaRPr>
            </a:p>
          </p:txBody>
        </p:sp>
        <p:sp>
          <p:nvSpPr>
            <p:cNvPr id="25" name="テキスト ボックス 10">
              <a:extLst>
                <a:ext uri="{FF2B5EF4-FFF2-40B4-BE49-F238E27FC236}">
                  <a16:creationId xmlns:a16="http://schemas.microsoft.com/office/drawing/2014/main" id="{8EF2493E-4FC5-A9CD-500B-B0A85502D8E0}"/>
                </a:ext>
              </a:extLst>
            </p:cNvPr>
            <p:cNvSpPr txBox="1">
              <a:spLocks noChangeArrowheads="1"/>
            </p:cNvSpPr>
            <p:nvPr/>
          </p:nvSpPr>
          <p:spPr bwMode="auto">
            <a:xfrm>
              <a:off x="2441259" y="4095723"/>
              <a:ext cx="311405" cy="1700602"/>
            </a:xfrm>
            <a:prstGeom prst="rect">
              <a:avLst/>
            </a:prstGeom>
            <a:noFill/>
            <a:ln>
              <a:noFill/>
            </a:ln>
          </p:spPr>
          <p:txBody>
            <a:bodyPr vert="eaVert"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400" b="1" spc="20">
                  <a:latin typeface="Meiryo UI" panose="020B0604030504040204" pitchFamily="50" charset="-128"/>
                  <a:ea typeface="Meiryo UI" panose="020B0604030504040204" pitchFamily="50" charset="-128"/>
                </a:rPr>
                <a:t>当分の間税率廃止</a:t>
              </a:r>
              <a:endParaRPr kumimoji="0" lang="en-US" altLang="ja-JP" sz="1400" b="1" spc="20">
                <a:latin typeface="Meiryo UI" panose="020B0604030504040204" pitchFamily="50" charset="-128"/>
                <a:ea typeface="Meiryo UI" panose="020B0604030504040204" pitchFamily="50" charset="-128"/>
              </a:endParaRPr>
            </a:p>
          </p:txBody>
        </p:sp>
        <p:sp>
          <p:nvSpPr>
            <p:cNvPr id="26" name="テキスト ボックス 10">
              <a:extLst>
                <a:ext uri="{FF2B5EF4-FFF2-40B4-BE49-F238E27FC236}">
                  <a16:creationId xmlns:a16="http://schemas.microsoft.com/office/drawing/2014/main" id="{753EE338-A030-A36C-47AD-4683A8220609}"/>
                </a:ext>
              </a:extLst>
            </p:cNvPr>
            <p:cNvSpPr txBox="1">
              <a:spLocks noChangeArrowheads="1"/>
            </p:cNvSpPr>
            <p:nvPr/>
          </p:nvSpPr>
          <p:spPr bwMode="auto">
            <a:xfrm>
              <a:off x="2684022" y="4186961"/>
              <a:ext cx="1296000" cy="30777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kumimoji="0" lang="ja-JP" altLang="en-US" sz="1400">
                  <a:latin typeface="Meiryo UI" panose="020B0604030504040204" pitchFamily="50" charset="-128"/>
                  <a:ea typeface="Meiryo UI" panose="020B0604030504040204" pitchFamily="50" charset="-128"/>
                </a:rPr>
                <a:t>（本則２倍）</a:t>
              </a:r>
              <a:endParaRPr kumimoji="0" lang="en-US" altLang="ja-JP" sz="1400">
                <a:latin typeface="Meiryo UI" panose="020B0604030504040204" pitchFamily="50" charset="-128"/>
                <a:ea typeface="Meiryo UI" panose="020B0604030504040204" pitchFamily="50" charset="-128"/>
              </a:endParaRPr>
            </a:p>
          </p:txBody>
        </p:sp>
        <p:sp>
          <p:nvSpPr>
            <p:cNvPr id="27" name="テキスト ボックス 10">
              <a:extLst>
                <a:ext uri="{FF2B5EF4-FFF2-40B4-BE49-F238E27FC236}">
                  <a16:creationId xmlns:a16="http://schemas.microsoft.com/office/drawing/2014/main" id="{A3762FF6-14AE-9CEA-54E9-811DF41F1C4D}"/>
                </a:ext>
              </a:extLst>
            </p:cNvPr>
            <p:cNvSpPr txBox="1">
              <a:spLocks noChangeArrowheads="1"/>
            </p:cNvSpPr>
            <p:nvPr/>
          </p:nvSpPr>
          <p:spPr bwMode="auto">
            <a:xfrm>
              <a:off x="2684022" y="4630232"/>
              <a:ext cx="1296000" cy="30777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kumimoji="0" lang="ja-JP" altLang="en-US" sz="1400">
                  <a:latin typeface="Meiryo UI" panose="020B0604030504040204" pitchFamily="50" charset="-128"/>
                  <a:ea typeface="Meiryo UI" panose="020B0604030504040204" pitchFamily="50" charset="-128"/>
                </a:rPr>
                <a:t>（本則</a:t>
              </a:r>
              <a:r>
                <a:rPr kumimoji="0" lang="en-US" altLang="ja-JP" sz="1400">
                  <a:latin typeface="Meiryo UI" panose="020B0604030504040204" pitchFamily="50" charset="-128"/>
                  <a:ea typeface="Meiryo UI" panose="020B0604030504040204" pitchFamily="50" charset="-128"/>
                </a:rPr>
                <a:t>1.18</a:t>
              </a:r>
              <a:r>
                <a:rPr kumimoji="0" lang="ja-JP" altLang="en-US" sz="1400">
                  <a:latin typeface="Meiryo UI" panose="020B0604030504040204" pitchFamily="50" charset="-128"/>
                  <a:ea typeface="Meiryo UI" panose="020B0604030504040204" pitchFamily="50" charset="-128"/>
                </a:rPr>
                <a:t>倍）</a:t>
              </a:r>
              <a:endParaRPr kumimoji="0" lang="en-US" altLang="ja-JP" sz="1400">
                <a:latin typeface="Meiryo UI" panose="020B0604030504040204" pitchFamily="50" charset="-128"/>
                <a:ea typeface="Meiryo UI" panose="020B0604030504040204" pitchFamily="50" charset="-128"/>
              </a:endParaRPr>
            </a:p>
          </p:txBody>
        </p:sp>
        <p:sp>
          <p:nvSpPr>
            <p:cNvPr id="28" name="テキスト ボックス 10">
              <a:extLst>
                <a:ext uri="{FF2B5EF4-FFF2-40B4-BE49-F238E27FC236}">
                  <a16:creationId xmlns:a16="http://schemas.microsoft.com/office/drawing/2014/main" id="{142D69F5-7F7F-BCB5-662A-B98D94C4FD40}"/>
                </a:ext>
              </a:extLst>
            </p:cNvPr>
            <p:cNvSpPr txBox="1">
              <a:spLocks noChangeArrowheads="1"/>
            </p:cNvSpPr>
            <p:nvPr/>
          </p:nvSpPr>
          <p:spPr bwMode="auto">
            <a:xfrm>
              <a:off x="2684022" y="5073503"/>
              <a:ext cx="1296000" cy="30777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kumimoji="0" lang="ja-JP" altLang="en-US" sz="1400">
                  <a:latin typeface="Meiryo UI" panose="020B0604030504040204" pitchFamily="50" charset="-128"/>
                  <a:ea typeface="Meiryo UI" panose="020B0604030504040204" pitchFamily="50" charset="-128"/>
                </a:rPr>
                <a:t>（本則</a:t>
              </a:r>
              <a:r>
                <a:rPr kumimoji="0" lang="en-US" altLang="ja-JP" sz="1400">
                  <a:latin typeface="Meiryo UI" panose="020B0604030504040204" pitchFamily="50" charset="-128"/>
                  <a:ea typeface="Meiryo UI" panose="020B0604030504040204" pitchFamily="50" charset="-128"/>
                </a:rPr>
                <a:t>2.14</a:t>
              </a:r>
              <a:r>
                <a:rPr kumimoji="0" lang="ja-JP" altLang="en-US" sz="1400">
                  <a:latin typeface="Meiryo UI" panose="020B0604030504040204" pitchFamily="50" charset="-128"/>
                  <a:ea typeface="Meiryo UI" panose="020B0604030504040204" pitchFamily="50" charset="-128"/>
                </a:rPr>
                <a:t>倍）</a:t>
              </a:r>
              <a:endParaRPr kumimoji="0" lang="en-US" altLang="ja-JP" sz="1400">
                <a:latin typeface="Meiryo UI" panose="020B0604030504040204" pitchFamily="50" charset="-128"/>
                <a:ea typeface="Meiryo UI" panose="020B0604030504040204" pitchFamily="50" charset="-128"/>
              </a:endParaRPr>
            </a:p>
          </p:txBody>
        </p:sp>
        <p:sp>
          <p:nvSpPr>
            <p:cNvPr id="29" name="テキスト ボックス 10">
              <a:extLst>
                <a:ext uri="{FF2B5EF4-FFF2-40B4-BE49-F238E27FC236}">
                  <a16:creationId xmlns:a16="http://schemas.microsoft.com/office/drawing/2014/main" id="{EA37C495-14BB-6C40-95C0-BCB4BB634696}"/>
                </a:ext>
              </a:extLst>
            </p:cNvPr>
            <p:cNvSpPr txBox="1">
              <a:spLocks noChangeArrowheads="1"/>
            </p:cNvSpPr>
            <p:nvPr/>
          </p:nvSpPr>
          <p:spPr bwMode="auto">
            <a:xfrm>
              <a:off x="2684022" y="5516775"/>
              <a:ext cx="1296000" cy="30777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kumimoji="0" lang="ja-JP" altLang="en-US" sz="1400">
                  <a:latin typeface="Meiryo UI" panose="020B0604030504040204" pitchFamily="50" charset="-128"/>
                  <a:ea typeface="Meiryo UI" panose="020B0604030504040204" pitchFamily="50" charset="-128"/>
                </a:rPr>
                <a:t>（本則通り）</a:t>
              </a:r>
              <a:endParaRPr kumimoji="0" lang="en-US" altLang="ja-JP" sz="1400">
                <a:latin typeface="Meiryo UI" panose="020B0604030504040204" pitchFamily="50" charset="-128"/>
                <a:ea typeface="Meiryo UI" panose="020B0604030504040204" pitchFamily="50" charset="-128"/>
              </a:endParaRPr>
            </a:p>
          </p:txBody>
        </p:sp>
      </p:grpSp>
      <p:sp>
        <p:nvSpPr>
          <p:cNvPr id="30" name="テキスト ボックス 10">
            <a:extLst>
              <a:ext uri="{FF2B5EF4-FFF2-40B4-BE49-F238E27FC236}">
                <a16:creationId xmlns:a16="http://schemas.microsoft.com/office/drawing/2014/main" id="{44F362DD-A172-EFCD-953A-90B7AC9A2C24}"/>
              </a:ext>
            </a:extLst>
          </p:cNvPr>
          <p:cNvSpPr txBox="1">
            <a:spLocks noChangeArrowheads="1"/>
          </p:cNvSpPr>
          <p:nvPr/>
        </p:nvSpPr>
        <p:spPr bwMode="auto">
          <a:xfrm>
            <a:off x="9129545" y="1541207"/>
            <a:ext cx="1872000" cy="43088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200" b="1">
                <a:solidFill>
                  <a:prstClr val="black"/>
                </a:solidFill>
                <a:latin typeface="Meiryo UI" panose="020B0604030504040204" pitchFamily="50" charset="-128"/>
                <a:ea typeface="Meiryo UI" panose="020B0604030504040204" pitchFamily="50" charset="-128"/>
              </a:rPr>
              <a:t>車体課税</a:t>
            </a:r>
            <a:endParaRPr kumimoji="0" lang="en-US" altLang="ja-JP" sz="1200" b="1">
              <a:solidFill>
                <a:prstClr val="black"/>
              </a:solidFill>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000">
                <a:solidFill>
                  <a:prstClr val="black"/>
                </a:solidFill>
                <a:latin typeface="Meiryo UI" panose="020B0604030504040204" pitchFamily="50" charset="-128"/>
                <a:ea typeface="Meiryo UI" panose="020B0604030504040204" pitchFamily="50" charset="-128"/>
              </a:rPr>
              <a:t>（除く消費税）</a:t>
            </a:r>
            <a:endParaRPr kumimoji="0" lang="en-US" altLang="ja-JP" sz="1000">
              <a:solidFill>
                <a:prstClr val="black"/>
              </a:solidFill>
              <a:latin typeface="Meiryo UI" panose="020B0604030504040204" pitchFamily="50" charset="-128"/>
              <a:ea typeface="Meiryo UI" panose="020B0604030504040204" pitchFamily="50" charset="-128"/>
            </a:endParaRPr>
          </a:p>
        </p:txBody>
      </p:sp>
      <p:sp>
        <p:nvSpPr>
          <p:cNvPr id="31" name="テキスト ボックス 10">
            <a:extLst>
              <a:ext uri="{FF2B5EF4-FFF2-40B4-BE49-F238E27FC236}">
                <a16:creationId xmlns:a16="http://schemas.microsoft.com/office/drawing/2014/main" id="{0A3806DD-9ECB-FE8D-B27F-130FBFFB2B15}"/>
              </a:ext>
            </a:extLst>
          </p:cNvPr>
          <p:cNvSpPr txBox="1">
            <a:spLocks noChangeArrowheads="1"/>
          </p:cNvSpPr>
          <p:nvPr/>
        </p:nvSpPr>
        <p:spPr bwMode="auto">
          <a:xfrm>
            <a:off x="9129545" y="3022546"/>
            <a:ext cx="1872000" cy="43088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200" b="1">
                <a:solidFill>
                  <a:prstClr val="black"/>
                </a:solidFill>
                <a:latin typeface="Meiryo UI" panose="020B0604030504040204" pitchFamily="50" charset="-128"/>
                <a:ea typeface="Meiryo UI" panose="020B0604030504040204" pitchFamily="50" charset="-128"/>
              </a:rPr>
              <a:t>燃料課税</a:t>
            </a:r>
            <a:endParaRPr kumimoji="0" lang="en-US" altLang="ja-JP" sz="1200" b="1">
              <a:solidFill>
                <a:prstClr val="black"/>
              </a:solidFill>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000">
                <a:solidFill>
                  <a:prstClr val="black"/>
                </a:solidFill>
                <a:latin typeface="Meiryo UI" panose="020B0604030504040204" pitchFamily="50" charset="-128"/>
                <a:ea typeface="Meiryo UI" panose="020B0604030504040204" pitchFamily="50" charset="-128"/>
              </a:rPr>
              <a:t>（除く消費税）</a:t>
            </a:r>
            <a:endParaRPr kumimoji="0" lang="en-US" altLang="ja-JP" sz="1000">
              <a:solidFill>
                <a:prstClr val="black"/>
              </a:solidFill>
              <a:latin typeface="Meiryo UI" panose="020B0604030504040204" pitchFamily="50" charset="-128"/>
              <a:ea typeface="Meiryo UI" panose="020B0604030504040204" pitchFamily="50" charset="-128"/>
            </a:endParaRPr>
          </a:p>
        </p:txBody>
      </p:sp>
      <p:sp>
        <p:nvSpPr>
          <p:cNvPr id="32" name="テキスト ボックス 10">
            <a:extLst>
              <a:ext uri="{FF2B5EF4-FFF2-40B4-BE49-F238E27FC236}">
                <a16:creationId xmlns:a16="http://schemas.microsoft.com/office/drawing/2014/main" id="{7317C953-72A5-0F72-17DD-9DD181775581}"/>
              </a:ext>
            </a:extLst>
          </p:cNvPr>
          <p:cNvSpPr txBox="1">
            <a:spLocks noChangeArrowheads="1"/>
          </p:cNvSpPr>
          <p:nvPr/>
        </p:nvSpPr>
        <p:spPr bwMode="auto">
          <a:xfrm>
            <a:off x="10545833" y="3677202"/>
            <a:ext cx="1260000" cy="276999"/>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200" b="1">
                <a:solidFill>
                  <a:srgbClr val="FF0000"/>
                </a:solidFill>
                <a:latin typeface="Meiryo UI" panose="020B0604030504040204" pitchFamily="50" charset="-128"/>
                <a:ea typeface="Meiryo UI" panose="020B0604030504040204" pitchFamily="50" charset="-128"/>
              </a:rPr>
              <a:t>▲</a:t>
            </a:r>
            <a:r>
              <a:rPr kumimoji="0" lang="en-US" altLang="ja-JP" sz="1200" b="1">
                <a:solidFill>
                  <a:srgbClr val="FF0000"/>
                </a:solidFill>
                <a:latin typeface="Meiryo UI" panose="020B0604030504040204" pitchFamily="50" charset="-128"/>
                <a:ea typeface="Meiryo UI" panose="020B0604030504040204" pitchFamily="50" charset="-128"/>
              </a:rPr>
              <a:t>1.36</a:t>
            </a:r>
            <a:r>
              <a:rPr kumimoji="0" lang="ja-JP" altLang="en-US" sz="1200" b="1">
                <a:solidFill>
                  <a:srgbClr val="FF0000"/>
                </a:solidFill>
                <a:latin typeface="Meiryo UI" panose="020B0604030504040204" pitchFamily="50" charset="-128"/>
                <a:ea typeface="Meiryo UI" panose="020B0604030504040204" pitchFamily="50" charset="-128"/>
              </a:rPr>
              <a:t>兆円</a:t>
            </a:r>
            <a:endParaRPr kumimoji="0" lang="en-US" altLang="ja-JP" sz="1000" b="1">
              <a:solidFill>
                <a:srgbClr val="FF0000"/>
              </a:solidFill>
              <a:latin typeface="Meiryo UI" panose="020B0604030504040204" pitchFamily="50" charset="-128"/>
              <a:ea typeface="Meiryo UI" panose="020B0604030504040204" pitchFamily="50" charset="-128"/>
            </a:endParaRPr>
          </a:p>
        </p:txBody>
      </p:sp>
      <p:sp>
        <p:nvSpPr>
          <p:cNvPr id="33" name="テキスト ボックス 10">
            <a:extLst>
              <a:ext uri="{FF2B5EF4-FFF2-40B4-BE49-F238E27FC236}">
                <a16:creationId xmlns:a16="http://schemas.microsoft.com/office/drawing/2014/main" id="{74CC3097-7F5D-12FC-BEB4-C2AC6F707AE6}"/>
              </a:ext>
            </a:extLst>
          </p:cNvPr>
          <p:cNvSpPr txBox="1">
            <a:spLocks noChangeArrowheads="1"/>
          </p:cNvSpPr>
          <p:nvPr/>
        </p:nvSpPr>
        <p:spPr bwMode="auto">
          <a:xfrm>
            <a:off x="10545833" y="4521173"/>
            <a:ext cx="1260000" cy="276999"/>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200" b="1">
                <a:solidFill>
                  <a:srgbClr val="FF0000"/>
                </a:solidFill>
                <a:latin typeface="Meiryo UI" panose="020B0604030504040204" pitchFamily="50" charset="-128"/>
                <a:ea typeface="Meiryo UI" panose="020B0604030504040204" pitchFamily="50" charset="-128"/>
              </a:rPr>
              <a:t>▲</a:t>
            </a:r>
            <a:r>
              <a:rPr kumimoji="0" lang="en-US" altLang="ja-JP" sz="1200" b="1">
                <a:solidFill>
                  <a:srgbClr val="FF0000"/>
                </a:solidFill>
                <a:latin typeface="Meiryo UI" panose="020B0604030504040204" pitchFamily="50" charset="-128"/>
                <a:ea typeface="Meiryo UI" panose="020B0604030504040204" pitchFamily="50" charset="-128"/>
              </a:rPr>
              <a:t>1.53</a:t>
            </a:r>
            <a:r>
              <a:rPr kumimoji="0" lang="ja-JP" altLang="en-US" sz="1200" b="1">
                <a:solidFill>
                  <a:srgbClr val="FF0000"/>
                </a:solidFill>
                <a:latin typeface="Meiryo UI" panose="020B0604030504040204" pitchFamily="50" charset="-128"/>
                <a:ea typeface="Meiryo UI" panose="020B0604030504040204" pitchFamily="50" charset="-128"/>
              </a:rPr>
              <a:t>兆円</a:t>
            </a:r>
            <a:endParaRPr kumimoji="0" lang="en-US" altLang="ja-JP" sz="1000" b="1">
              <a:solidFill>
                <a:srgbClr val="FF0000"/>
              </a:solidFill>
              <a:latin typeface="Meiryo UI" panose="020B0604030504040204" pitchFamily="50" charset="-128"/>
              <a:ea typeface="Meiryo UI" panose="020B0604030504040204" pitchFamily="50" charset="-128"/>
            </a:endParaRPr>
          </a:p>
        </p:txBody>
      </p:sp>
      <p:cxnSp>
        <p:nvCxnSpPr>
          <p:cNvPr id="34" name="直線矢印コネクタ 33">
            <a:extLst>
              <a:ext uri="{FF2B5EF4-FFF2-40B4-BE49-F238E27FC236}">
                <a16:creationId xmlns:a16="http://schemas.microsoft.com/office/drawing/2014/main" id="{652B812F-B170-A6F9-313D-8CED0CDCD631}"/>
              </a:ext>
            </a:extLst>
          </p:cNvPr>
          <p:cNvCxnSpPr>
            <a:cxnSpLocks/>
          </p:cNvCxnSpPr>
          <p:nvPr/>
        </p:nvCxnSpPr>
        <p:spPr>
          <a:xfrm>
            <a:off x="10480448" y="1560741"/>
            <a:ext cx="661932" cy="14267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10">
            <a:extLst>
              <a:ext uri="{FF2B5EF4-FFF2-40B4-BE49-F238E27FC236}">
                <a16:creationId xmlns:a16="http://schemas.microsoft.com/office/drawing/2014/main" id="{5753619E-30DB-1657-9478-608B17BCFBEA}"/>
              </a:ext>
            </a:extLst>
          </p:cNvPr>
          <p:cNvSpPr txBox="1">
            <a:spLocks noChangeArrowheads="1"/>
          </p:cNvSpPr>
          <p:nvPr/>
        </p:nvSpPr>
        <p:spPr bwMode="auto">
          <a:xfrm>
            <a:off x="9471545" y="2076086"/>
            <a:ext cx="1188000" cy="4001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2000" b="1">
                <a:solidFill>
                  <a:prstClr val="black"/>
                </a:solidFill>
                <a:latin typeface="Meiryo UI" panose="020B0604030504040204" pitchFamily="50" charset="-128"/>
                <a:ea typeface="Meiryo UI" panose="020B0604030504040204" pitchFamily="50" charset="-128"/>
              </a:rPr>
              <a:t>26,904</a:t>
            </a:r>
          </a:p>
        </p:txBody>
      </p:sp>
      <p:sp>
        <p:nvSpPr>
          <p:cNvPr id="36" name="テキスト ボックス 10">
            <a:extLst>
              <a:ext uri="{FF2B5EF4-FFF2-40B4-BE49-F238E27FC236}">
                <a16:creationId xmlns:a16="http://schemas.microsoft.com/office/drawing/2014/main" id="{898B1AF9-FAC9-FF59-CB3D-2EB0E7C28954}"/>
              </a:ext>
            </a:extLst>
          </p:cNvPr>
          <p:cNvSpPr txBox="1">
            <a:spLocks noChangeArrowheads="1"/>
          </p:cNvSpPr>
          <p:nvPr/>
        </p:nvSpPr>
        <p:spPr bwMode="auto">
          <a:xfrm>
            <a:off x="10581833" y="3366635"/>
            <a:ext cx="1188000" cy="4001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2000" b="1">
                <a:solidFill>
                  <a:prstClr val="black"/>
                </a:solidFill>
                <a:latin typeface="Meiryo UI" panose="020B0604030504040204" pitchFamily="50" charset="-128"/>
                <a:ea typeface="Meiryo UI" panose="020B0604030504040204" pitchFamily="50" charset="-128"/>
              </a:rPr>
              <a:t>13,225</a:t>
            </a:r>
          </a:p>
        </p:txBody>
      </p:sp>
      <p:sp>
        <p:nvSpPr>
          <p:cNvPr id="37" name="テキスト ボックス 10">
            <a:extLst>
              <a:ext uri="{FF2B5EF4-FFF2-40B4-BE49-F238E27FC236}">
                <a16:creationId xmlns:a16="http://schemas.microsoft.com/office/drawing/2014/main" id="{3DC6BE7E-5A1A-9FDF-63BC-3B08B2AB80DD}"/>
              </a:ext>
            </a:extLst>
          </p:cNvPr>
          <p:cNvSpPr txBox="1">
            <a:spLocks noChangeArrowheads="1"/>
          </p:cNvSpPr>
          <p:nvPr/>
        </p:nvSpPr>
        <p:spPr bwMode="auto">
          <a:xfrm>
            <a:off x="9471545" y="3614000"/>
            <a:ext cx="1188000" cy="4001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2000" b="1">
                <a:solidFill>
                  <a:prstClr val="black"/>
                </a:solidFill>
                <a:latin typeface="Meiryo UI" panose="020B0604030504040204" pitchFamily="50" charset="-128"/>
                <a:ea typeface="Meiryo UI" panose="020B0604030504040204" pitchFamily="50" charset="-128"/>
              </a:rPr>
              <a:t>31,521</a:t>
            </a:r>
          </a:p>
        </p:txBody>
      </p:sp>
      <p:sp>
        <p:nvSpPr>
          <p:cNvPr id="38" name="テキスト ボックス 10">
            <a:extLst>
              <a:ext uri="{FF2B5EF4-FFF2-40B4-BE49-F238E27FC236}">
                <a16:creationId xmlns:a16="http://schemas.microsoft.com/office/drawing/2014/main" id="{E50EED19-DC93-11DB-0A89-57B3805BB73C}"/>
              </a:ext>
            </a:extLst>
          </p:cNvPr>
          <p:cNvSpPr txBox="1">
            <a:spLocks noChangeArrowheads="1"/>
          </p:cNvSpPr>
          <p:nvPr/>
        </p:nvSpPr>
        <p:spPr bwMode="auto">
          <a:xfrm>
            <a:off x="10581833" y="4214651"/>
            <a:ext cx="1188000" cy="40011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en-US" altLang="ja-JP" sz="2000" b="1">
                <a:solidFill>
                  <a:prstClr val="black"/>
                </a:solidFill>
                <a:latin typeface="Meiryo UI" panose="020B0604030504040204" pitchFamily="50" charset="-128"/>
                <a:ea typeface="Meiryo UI" panose="020B0604030504040204" pitchFamily="50" charset="-128"/>
              </a:rPr>
              <a:t>16,253</a:t>
            </a:r>
          </a:p>
        </p:txBody>
      </p:sp>
      <p:sp>
        <p:nvSpPr>
          <p:cNvPr id="39" name="テキスト ボックス 2">
            <a:extLst>
              <a:ext uri="{FF2B5EF4-FFF2-40B4-BE49-F238E27FC236}">
                <a16:creationId xmlns:a16="http://schemas.microsoft.com/office/drawing/2014/main" id="{44368E7A-4571-2E0E-004E-8A607803A94E}"/>
              </a:ext>
            </a:extLst>
          </p:cNvPr>
          <p:cNvSpPr txBox="1">
            <a:spLocks noChangeArrowheads="1"/>
          </p:cNvSpPr>
          <p:nvPr/>
        </p:nvSpPr>
        <p:spPr bwMode="auto">
          <a:xfrm>
            <a:off x="2639733" y="6576160"/>
            <a:ext cx="6687447" cy="253916"/>
          </a:xfrm>
          <a:prstGeom prst="rect">
            <a:avLst/>
          </a:prstGeom>
          <a:noFill/>
          <a:ln w="9525">
            <a:noFill/>
            <a:miter lim="800000"/>
            <a:headEnd/>
            <a:tailEnd/>
          </a:ln>
        </p:spPr>
        <p:txBody>
          <a:bodyPr rot="0" vert="horz" wrap="square" lIns="91440" tIns="45720" rIns="91440" bIns="45720" anchor="t" anchorCtr="0">
            <a:spAutoFit/>
          </a:bodyPr>
          <a:lstStyle/>
          <a:p>
            <a:pPr algn="just" defTabSz="457200">
              <a:defRPr/>
            </a:pPr>
            <a:r>
              <a:rPr kumimoji="0" lang="ja-JP" altLang="en-US" sz="1050" kern="100">
                <a:solidFill>
                  <a:prstClr val="black"/>
                </a:solidFill>
                <a:latin typeface="游明朝" panose="02020400000000000000" pitchFamily="18" charset="-128"/>
                <a:ea typeface="游明朝" panose="02020400000000000000" pitchFamily="18" charset="-128"/>
                <a:cs typeface="Times New Roman" panose="02020603050405020304" pitchFamily="18" charset="0"/>
              </a:rPr>
              <a:t>左図出典：日本自動車工業会　　</a:t>
            </a:r>
          </a:p>
        </p:txBody>
      </p:sp>
      <p:grpSp>
        <p:nvGrpSpPr>
          <p:cNvPr id="40" name="グループ化 39">
            <a:extLst>
              <a:ext uri="{FF2B5EF4-FFF2-40B4-BE49-F238E27FC236}">
                <a16:creationId xmlns:a16="http://schemas.microsoft.com/office/drawing/2014/main" id="{F6B0EBF7-B017-8AA2-449A-DB50D8B1139A}"/>
              </a:ext>
            </a:extLst>
          </p:cNvPr>
          <p:cNvGrpSpPr/>
          <p:nvPr/>
        </p:nvGrpSpPr>
        <p:grpSpPr>
          <a:xfrm>
            <a:off x="3584001" y="1520386"/>
            <a:ext cx="2521781" cy="830997"/>
            <a:chOff x="2290097" y="1588725"/>
            <a:chExt cx="1959223" cy="830997"/>
          </a:xfrm>
        </p:grpSpPr>
        <p:sp>
          <p:nvSpPr>
            <p:cNvPr id="41" name="矢印: 五方向 40">
              <a:extLst>
                <a:ext uri="{FF2B5EF4-FFF2-40B4-BE49-F238E27FC236}">
                  <a16:creationId xmlns:a16="http://schemas.microsoft.com/office/drawing/2014/main" id="{CBFFAC25-05EF-1970-6FD9-954C623C4A68}"/>
                </a:ext>
              </a:extLst>
            </p:cNvPr>
            <p:cNvSpPr/>
            <p:nvPr/>
          </p:nvSpPr>
          <p:spPr>
            <a:xfrm>
              <a:off x="2377320" y="1592090"/>
              <a:ext cx="1872000" cy="77387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b="1">
                <a:solidFill>
                  <a:schemeClr val="tx1"/>
                </a:solidFill>
                <a:latin typeface="Calibri"/>
                <a:ea typeface="ＭＳ Ｐゴシック" panose="020B0600070205080204" pitchFamily="50" charset="-128"/>
              </a:endParaRPr>
            </a:p>
          </p:txBody>
        </p:sp>
        <p:sp>
          <p:nvSpPr>
            <p:cNvPr id="42" name="テキスト ボックス 10">
              <a:extLst>
                <a:ext uri="{FF2B5EF4-FFF2-40B4-BE49-F238E27FC236}">
                  <a16:creationId xmlns:a16="http://schemas.microsoft.com/office/drawing/2014/main" id="{33C7109E-531D-6F3F-4789-4BF8A73A1F89}"/>
                </a:ext>
              </a:extLst>
            </p:cNvPr>
            <p:cNvSpPr txBox="1">
              <a:spLocks noChangeArrowheads="1"/>
            </p:cNvSpPr>
            <p:nvPr/>
          </p:nvSpPr>
          <p:spPr bwMode="auto">
            <a:xfrm>
              <a:off x="2290097" y="1588725"/>
              <a:ext cx="1836000" cy="83099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200">
                  <a:latin typeface="Meiryo UI" panose="020B0604030504040204" pitchFamily="50" charset="-128"/>
                  <a:ea typeface="Meiryo UI" panose="020B0604030504040204" pitchFamily="50" charset="-128"/>
                </a:rPr>
                <a:t>自動車税（種別割）</a:t>
              </a:r>
              <a:endParaRPr kumimoji="0" lang="en-US" altLang="ja-JP" sz="1200">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200">
                  <a:latin typeface="Meiryo UI" panose="020B0604030504040204" pitchFamily="50" charset="-128"/>
                  <a:ea typeface="Meiryo UI" panose="020B0604030504040204" pitchFamily="50" charset="-128"/>
                </a:rPr>
                <a:t>現行の</a:t>
              </a:r>
              <a:r>
                <a:rPr kumimoji="0" lang="ja-JP" altLang="en-US" sz="1200" b="1">
                  <a:latin typeface="Meiryo UI" panose="020B0604030504040204" pitchFamily="50" charset="-128"/>
                  <a:ea typeface="Meiryo UI" panose="020B0604030504040204" pitchFamily="50" charset="-128"/>
                </a:rPr>
                <a:t>軽自動車税水準</a:t>
              </a:r>
              <a:endParaRPr kumimoji="0" lang="en-US" altLang="ja-JP" sz="1200" b="1">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200">
                  <a:latin typeface="Meiryo UI" panose="020B0604030504040204" pitchFamily="50" charset="-128"/>
                  <a:ea typeface="Meiryo UI" panose="020B0604030504040204" pitchFamily="50" charset="-128"/>
                </a:rPr>
                <a:t>軽自動車税（種別割）</a:t>
              </a:r>
              <a:endParaRPr kumimoji="0" lang="en-US" altLang="ja-JP" sz="1200">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200" b="1">
                  <a:latin typeface="Meiryo UI" panose="020B0604030504040204" pitchFamily="50" charset="-128"/>
                  <a:ea typeface="Meiryo UI" panose="020B0604030504040204" pitchFamily="50" charset="-128"/>
                </a:rPr>
                <a:t>現行水準を軽減</a:t>
              </a:r>
              <a:endParaRPr kumimoji="0" lang="en-US" altLang="ja-JP" sz="1200" b="1">
                <a:latin typeface="Meiryo UI" panose="020B0604030504040204" pitchFamily="50" charset="-128"/>
                <a:ea typeface="Meiryo UI" panose="020B0604030504040204" pitchFamily="50" charset="-128"/>
              </a:endParaRPr>
            </a:p>
          </p:txBody>
        </p:sp>
      </p:grpSp>
      <p:sp>
        <p:nvSpPr>
          <p:cNvPr id="44" name="正方形/長方形 43">
            <a:extLst>
              <a:ext uri="{FF2B5EF4-FFF2-40B4-BE49-F238E27FC236}">
                <a16:creationId xmlns:a16="http://schemas.microsoft.com/office/drawing/2014/main" id="{30464C59-F575-9920-D53D-C402CBE971C1}"/>
              </a:ext>
            </a:extLst>
          </p:cNvPr>
          <p:cNvSpPr/>
          <p:nvPr/>
        </p:nvSpPr>
        <p:spPr>
          <a:xfrm>
            <a:off x="6054999" y="647040"/>
            <a:ext cx="3145712" cy="6136616"/>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爆発: 14 pt 44">
            <a:extLst>
              <a:ext uri="{FF2B5EF4-FFF2-40B4-BE49-F238E27FC236}">
                <a16:creationId xmlns:a16="http://schemas.microsoft.com/office/drawing/2014/main" id="{3F27DE3E-0607-8A8F-CD67-5F08B7D67E0D}"/>
              </a:ext>
            </a:extLst>
          </p:cNvPr>
          <p:cNvSpPr/>
          <p:nvPr/>
        </p:nvSpPr>
        <p:spPr>
          <a:xfrm rot="1946448">
            <a:off x="10696978" y="1289547"/>
            <a:ext cx="1601562" cy="1324652"/>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endParaRPr lang="ja-JP" altLang="en-US" sz="1286">
              <a:solidFill>
                <a:prstClr val="white"/>
              </a:solidFill>
              <a:latin typeface="Calibri" panose="020F0502020204030204"/>
              <a:ea typeface="游ゴシック" panose="020B0400000000000000" pitchFamily="50" charset="-128"/>
            </a:endParaRPr>
          </a:p>
        </p:txBody>
      </p:sp>
      <p:sp>
        <p:nvSpPr>
          <p:cNvPr id="46" name="テキスト ボックス 10">
            <a:extLst>
              <a:ext uri="{FF2B5EF4-FFF2-40B4-BE49-F238E27FC236}">
                <a16:creationId xmlns:a16="http://schemas.microsoft.com/office/drawing/2014/main" id="{8E803D6A-BAB8-1B57-6A0E-F2056760C58B}"/>
              </a:ext>
            </a:extLst>
          </p:cNvPr>
          <p:cNvSpPr txBox="1">
            <a:spLocks noChangeArrowheads="1"/>
          </p:cNvSpPr>
          <p:nvPr/>
        </p:nvSpPr>
        <p:spPr bwMode="auto">
          <a:xfrm>
            <a:off x="10432299" y="1401017"/>
            <a:ext cx="2092544" cy="95410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2800" b="1">
                <a:solidFill>
                  <a:srgbClr val="FF0000"/>
                </a:solidFill>
                <a:latin typeface="Meiryo UI" panose="020B0604030504040204" pitchFamily="50" charset="-128"/>
                <a:ea typeface="Meiryo UI" panose="020B0604030504040204" pitchFamily="50" charset="-128"/>
              </a:rPr>
              <a:t>減税</a:t>
            </a:r>
            <a:endParaRPr kumimoji="0" lang="en-US" altLang="ja-JP" sz="2800" b="1">
              <a:solidFill>
                <a:srgbClr val="FF0000"/>
              </a:solidFill>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en-US" altLang="ja-JP" sz="2800" b="1">
                <a:solidFill>
                  <a:srgbClr val="FF0000"/>
                </a:solidFill>
                <a:latin typeface="Meiryo UI" panose="020B0604030504040204" pitchFamily="50" charset="-128"/>
                <a:ea typeface="Meiryo UI" panose="020B0604030504040204" pitchFamily="50" charset="-128"/>
              </a:rPr>
              <a:t>3.2</a:t>
            </a:r>
            <a:r>
              <a:rPr kumimoji="0" lang="ja-JP" altLang="en-US" sz="2800" b="1">
                <a:solidFill>
                  <a:srgbClr val="FF0000"/>
                </a:solidFill>
                <a:latin typeface="Meiryo UI" panose="020B0604030504040204" pitchFamily="50" charset="-128"/>
                <a:ea typeface="Meiryo UI" panose="020B0604030504040204" pitchFamily="50" charset="-128"/>
              </a:rPr>
              <a:t>兆円</a:t>
            </a:r>
            <a:endParaRPr kumimoji="0" lang="en-US" altLang="ja-JP" sz="2800" b="1">
              <a:solidFill>
                <a:srgbClr val="FF0000"/>
              </a:solidFill>
              <a:latin typeface="Meiryo UI" panose="020B0604030504040204" pitchFamily="50" charset="-128"/>
              <a:ea typeface="Meiryo UI" panose="020B0604030504040204" pitchFamily="50" charset="-128"/>
            </a:endParaRPr>
          </a:p>
        </p:txBody>
      </p:sp>
      <p:sp>
        <p:nvSpPr>
          <p:cNvPr id="47" name="スライド番号プレースホルダー 3">
            <a:extLst>
              <a:ext uri="{FF2B5EF4-FFF2-40B4-BE49-F238E27FC236}">
                <a16:creationId xmlns:a16="http://schemas.microsoft.com/office/drawing/2014/main" id="{F3F1FAAC-7090-DB80-EC85-277024887058}"/>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24</a:t>
            </a:fld>
            <a:endParaRPr lang="ja-JP" altLang="en-US"/>
          </a:p>
        </p:txBody>
      </p:sp>
    </p:spTree>
    <p:extLst>
      <p:ext uri="{BB962C8B-B14F-4D97-AF65-F5344CB8AC3E}">
        <p14:creationId xmlns:p14="http://schemas.microsoft.com/office/powerpoint/2010/main" val="33705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A856569B-0F9D-BB1D-0097-43419156E2BE}"/>
              </a:ext>
            </a:extLst>
          </p:cNvPr>
          <p:cNvSpPr/>
          <p:nvPr/>
        </p:nvSpPr>
        <p:spPr>
          <a:xfrm>
            <a:off x="311960" y="1378660"/>
            <a:ext cx="8368619" cy="3245950"/>
          </a:xfrm>
          <a:prstGeom prst="rect">
            <a:avLst/>
          </a:prstGeom>
          <a:solidFill>
            <a:srgbClr val="DAE3F3">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正方形/長方形 8">
            <a:extLst>
              <a:ext uri="{FF2B5EF4-FFF2-40B4-BE49-F238E27FC236}">
                <a16:creationId xmlns:a16="http://schemas.microsoft.com/office/drawing/2014/main" id="{F406DC32-1563-7915-1AED-D482303E8A24}"/>
              </a:ext>
            </a:extLst>
          </p:cNvPr>
          <p:cNvSpPr/>
          <p:nvPr/>
        </p:nvSpPr>
        <p:spPr>
          <a:xfrm>
            <a:off x="6320274" y="2720123"/>
            <a:ext cx="5173474" cy="1904487"/>
          </a:xfrm>
          <a:prstGeom prst="rect">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a:extLst>
              <a:ext uri="{FF2B5EF4-FFF2-40B4-BE49-F238E27FC236}">
                <a16:creationId xmlns:a16="http://schemas.microsoft.com/office/drawing/2014/main" id="{CD7B26D2-3D8C-7A5E-417B-A16B14A6F1A0}"/>
              </a:ext>
            </a:extLst>
          </p:cNvPr>
          <p:cNvSpPr/>
          <p:nvPr/>
        </p:nvSpPr>
        <p:spPr>
          <a:xfrm>
            <a:off x="75604" y="1817651"/>
            <a:ext cx="6110343" cy="71847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lnSpc>
                <a:spcPts val="2400"/>
              </a:lnSpc>
              <a:spcAft>
                <a:spcPts val="600"/>
              </a:spcAft>
            </a:pPr>
            <a:r>
              <a:rPr lang="ja-JP" altLang="en-US" sz="2400" b="1">
                <a:solidFill>
                  <a:schemeClr val="tx1"/>
                </a:solidFill>
                <a:latin typeface="Meiryo UI" panose="020B0604030504040204" pitchFamily="50" charset="-128"/>
                <a:ea typeface="Meiryo UI" panose="020B0604030504040204" pitchFamily="50" charset="-128"/>
              </a:rPr>
              <a:t>複雑且つ過重で不条理な自動車税制</a:t>
            </a:r>
            <a:endParaRPr lang="en-US" altLang="ja-JP" sz="2400" b="1">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71310424-358A-17E9-881F-F62CBB78F1B9}"/>
              </a:ext>
            </a:extLst>
          </p:cNvPr>
          <p:cNvSpPr/>
          <p:nvPr/>
        </p:nvSpPr>
        <p:spPr>
          <a:xfrm>
            <a:off x="6901687" y="3253185"/>
            <a:ext cx="4010647" cy="12334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ts val="2400"/>
              </a:lnSpc>
              <a:spcAft>
                <a:spcPts val="600"/>
              </a:spcAft>
            </a:pPr>
            <a:r>
              <a:rPr lang="ja-JP" altLang="en-US" sz="2400" b="1">
                <a:solidFill>
                  <a:schemeClr val="tx1"/>
                </a:solidFill>
                <a:latin typeface="Meiryo UI" panose="020B0604030504040204" pitchFamily="50" charset="-128"/>
                <a:ea typeface="Meiryo UI" panose="020B0604030504040204" pitchFamily="50" charset="-128"/>
              </a:rPr>
              <a:t>走行距離課税</a:t>
            </a:r>
            <a:endParaRPr lang="en-US" altLang="ja-JP" sz="2400" b="1">
              <a:solidFill>
                <a:schemeClr val="tx1"/>
              </a:solidFill>
              <a:latin typeface="Meiryo UI" panose="020B0604030504040204" pitchFamily="50" charset="-128"/>
              <a:ea typeface="Meiryo UI" panose="020B0604030504040204" pitchFamily="50" charset="-128"/>
            </a:endParaRPr>
          </a:p>
          <a:p>
            <a:pPr algn="ctr">
              <a:lnSpc>
                <a:spcPts val="2400"/>
              </a:lnSpc>
              <a:spcAft>
                <a:spcPts val="600"/>
              </a:spcAft>
            </a:pPr>
            <a:r>
              <a:rPr lang="en-US" altLang="ja-JP" sz="2400" b="1">
                <a:solidFill>
                  <a:schemeClr val="tx1"/>
                </a:solidFill>
                <a:latin typeface="Meiryo UI" panose="020B0604030504040204" pitchFamily="50" charset="-128"/>
                <a:ea typeface="Meiryo UI" panose="020B0604030504040204" pitchFamily="50" charset="-128"/>
              </a:rPr>
              <a:t>EV</a:t>
            </a:r>
            <a:r>
              <a:rPr lang="ja-JP" altLang="en-US" sz="2400" b="1">
                <a:solidFill>
                  <a:schemeClr val="tx1"/>
                </a:solidFill>
                <a:latin typeface="Meiryo UI" panose="020B0604030504040204" pitchFamily="50" charset="-128"/>
                <a:ea typeface="Meiryo UI" panose="020B0604030504040204" pitchFamily="50" charset="-128"/>
              </a:rPr>
              <a:t>・</a:t>
            </a:r>
            <a:r>
              <a:rPr lang="en-US" altLang="ja-JP" sz="2400" b="1">
                <a:solidFill>
                  <a:schemeClr val="tx1"/>
                </a:solidFill>
                <a:latin typeface="Meiryo UI" panose="020B0604030504040204" pitchFamily="50" charset="-128"/>
                <a:ea typeface="Meiryo UI" panose="020B0604030504040204" pitchFamily="50" charset="-128"/>
              </a:rPr>
              <a:t>FCV</a:t>
            </a:r>
            <a:r>
              <a:rPr lang="ja-JP" altLang="en-US" sz="2400" b="1">
                <a:solidFill>
                  <a:schemeClr val="tx1"/>
                </a:solidFill>
                <a:latin typeface="Meiryo UI" panose="020B0604030504040204" pitchFamily="50" charset="-128"/>
                <a:ea typeface="Meiryo UI" panose="020B0604030504040204" pitchFamily="50" charset="-128"/>
              </a:rPr>
              <a:t>への新たな課税</a:t>
            </a:r>
            <a:endParaRPr lang="en-US" altLang="ja-JP" sz="2400" b="1">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9165C5CD-FD5F-1F91-4421-2CA80A608BEE}"/>
              </a:ext>
            </a:extLst>
          </p:cNvPr>
          <p:cNvSpPr/>
          <p:nvPr/>
        </p:nvSpPr>
        <p:spPr>
          <a:xfrm>
            <a:off x="311959" y="1376084"/>
            <a:ext cx="8368619" cy="423401"/>
          </a:xfrm>
          <a:prstGeom prst="rect">
            <a:avLst/>
          </a:prstGeom>
          <a:solidFill>
            <a:schemeClr val="accent1">
              <a:lumMod val="75000"/>
            </a:schemeClr>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spcAft>
                <a:spcPts val="600"/>
              </a:spcAft>
            </a:pPr>
            <a:r>
              <a:rPr lang="ja-JP" altLang="en-US" sz="2000">
                <a:solidFill>
                  <a:schemeClr val="bg1"/>
                </a:solidFill>
                <a:latin typeface="Meiryo UI" panose="020B0604030504040204" pitchFamily="50" charset="-128"/>
                <a:ea typeface="Meiryo UI" panose="020B0604030504040204" pitchFamily="50" charset="-128"/>
              </a:rPr>
              <a:t>　積年の自動車税制の課題</a:t>
            </a:r>
            <a:endParaRPr lang="en-US" altLang="ja-JP" sz="2000">
              <a:solidFill>
                <a:schemeClr val="bg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5D4650B6-DE75-4249-DDD6-15E4E0CDD355}"/>
              </a:ext>
            </a:extLst>
          </p:cNvPr>
          <p:cNvSpPr/>
          <p:nvPr/>
        </p:nvSpPr>
        <p:spPr>
          <a:xfrm>
            <a:off x="6320274" y="2720124"/>
            <a:ext cx="5173474" cy="427081"/>
          </a:xfrm>
          <a:prstGeom prst="rect">
            <a:avLst/>
          </a:prstGeom>
          <a:solidFill>
            <a:schemeClr val="accent1">
              <a:lumMod val="75000"/>
            </a:schemeClr>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lgn="ctr">
              <a:spcAft>
                <a:spcPts val="600"/>
              </a:spcAft>
            </a:pPr>
            <a:r>
              <a:rPr lang="ja-JP" altLang="en-US">
                <a:solidFill>
                  <a:schemeClr val="bg1"/>
                </a:solidFill>
                <a:latin typeface="Meiryo UI" panose="020B0604030504040204" pitchFamily="50" charset="-128"/>
                <a:ea typeface="Meiryo UI" panose="020B0604030504040204" pitchFamily="50" charset="-128"/>
              </a:rPr>
              <a:t>電動化に伴い発生した課題</a:t>
            </a:r>
            <a:endParaRPr lang="en-US" altLang="ja-JP" b="1">
              <a:solidFill>
                <a:schemeClr val="bg1"/>
              </a:solidFill>
              <a:latin typeface="Meiryo UI" panose="020B0604030504040204" pitchFamily="50" charset="-128"/>
              <a:ea typeface="Meiryo UI" panose="020B0604030504040204" pitchFamily="50" charset="-128"/>
            </a:endParaRPr>
          </a:p>
        </p:txBody>
      </p:sp>
      <p:sp>
        <p:nvSpPr>
          <p:cNvPr id="15" name="二等辺三角形 14">
            <a:extLst>
              <a:ext uri="{FF2B5EF4-FFF2-40B4-BE49-F238E27FC236}">
                <a16:creationId xmlns:a16="http://schemas.microsoft.com/office/drawing/2014/main" id="{969FFA92-EDD5-9116-EB96-18CE96B296F8}"/>
              </a:ext>
            </a:extLst>
          </p:cNvPr>
          <p:cNvSpPr/>
          <p:nvPr/>
        </p:nvSpPr>
        <p:spPr>
          <a:xfrm rot="10800000">
            <a:off x="3838574" y="4930459"/>
            <a:ext cx="4352925" cy="52227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 name="図 3">
            <a:extLst>
              <a:ext uri="{FF2B5EF4-FFF2-40B4-BE49-F238E27FC236}">
                <a16:creationId xmlns:a16="http://schemas.microsoft.com/office/drawing/2014/main" id="{46FB39DB-5DD3-9916-11C0-1B6DFCDBE3D4}"/>
              </a:ext>
            </a:extLst>
          </p:cNvPr>
          <p:cNvPicPr>
            <a:picLocks noChangeAspect="1"/>
          </p:cNvPicPr>
          <p:nvPr/>
        </p:nvPicPr>
        <p:blipFill rotWithShape="1">
          <a:blip r:embed="rId3">
            <a:extLst>
              <a:ext uri="{28A0092B-C50C-407E-A947-70E740481C1C}">
                <a14:useLocalDpi xmlns:a14="http://schemas.microsoft.com/office/drawing/2010/main" val="0"/>
              </a:ext>
            </a:extLst>
          </a:blip>
          <a:srcRect l="2867" t="7157" r="2544" b="22458"/>
          <a:stretch/>
        </p:blipFill>
        <p:spPr bwMode="auto">
          <a:xfrm>
            <a:off x="359468" y="2536125"/>
            <a:ext cx="5567403" cy="2046395"/>
          </a:xfrm>
          <a:prstGeom prst="rect">
            <a:avLst/>
          </a:prstGeom>
          <a:noFill/>
          <a:ln>
            <a:noFill/>
          </a:ln>
          <a:extLst>
            <a:ext uri="{53640926-AAD7-44D8-BBD7-CCE9431645EC}">
              <a14:shadowObscured xmlns:a14="http://schemas.microsoft.com/office/drawing/2010/main"/>
            </a:ext>
          </a:extLst>
        </p:spPr>
      </p:pic>
      <p:sp>
        <p:nvSpPr>
          <p:cNvPr id="7" name="正方形/長方形 6">
            <a:extLst>
              <a:ext uri="{FF2B5EF4-FFF2-40B4-BE49-F238E27FC236}">
                <a16:creationId xmlns:a16="http://schemas.microsoft.com/office/drawing/2014/main" id="{77F527FD-F5DF-4FD5-08D8-A1483B389645}"/>
              </a:ext>
            </a:extLst>
          </p:cNvPr>
          <p:cNvSpPr/>
          <p:nvPr/>
        </p:nvSpPr>
        <p:spPr>
          <a:xfrm>
            <a:off x="6096000" y="2536125"/>
            <a:ext cx="5730240" cy="2281113"/>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3D8F0202-1845-FA88-9716-843DE14292E7}"/>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自動車関係諸税の大きな２つの課題</a:t>
            </a:r>
            <a:endParaRPr lang="en-US" altLang="ja-JP"/>
          </a:p>
        </p:txBody>
      </p:sp>
      <p:sp>
        <p:nvSpPr>
          <p:cNvPr id="3" name="テキスト ボックス 2">
            <a:extLst>
              <a:ext uri="{FF2B5EF4-FFF2-40B4-BE49-F238E27FC236}">
                <a16:creationId xmlns:a16="http://schemas.microsoft.com/office/drawing/2014/main" id="{B5C44A66-6D5D-A6FB-3AE4-80A1B3F0DE71}"/>
              </a:ext>
            </a:extLst>
          </p:cNvPr>
          <p:cNvSpPr txBox="1">
            <a:spLocks noChangeArrowheads="1"/>
          </p:cNvSpPr>
          <p:nvPr/>
        </p:nvSpPr>
        <p:spPr bwMode="auto">
          <a:xfrm>
            <a:off x="243840" y="5565953"/>
            <a:ext cx="11582400" cy="1020537"/>
          </a:xfrm>
          <a:prstGeom prst="rect">
            <a:avLst/>
          </a:prstGeom>
          <a:solidFill>
            <a:schemeClr val="accent5">
              <a:lumMod val="20000"/>
              <a:lumOff val="80000"/>
            </a:schemeClr>
          </a:solidFill>
          <a:ln>
            <a:noFill/>
          </a:ln>
        </p:spPr>
        <p:txBody>
          <a:bodyPr wrap="square" lIns="99692" tIns="66462" rIns="99692" bIns="66462" anchor="ctr" anchorCtr="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buNone/>
            </a:pPr>
            <a:r>
              <a:rPr kumimoji="0" lang="ja-JP" altLang="en-US" sz="2800" spc="-100">
                <a:latin typeface="Meiryo UI" pitchFamily="50" charset="-128"/>
                <a:ea typeface="Meiryo UI" pitchFamily="50" charset="-128"/>
              </a:rPr>
              <a:t>積年の課題解消に</a:t>
            </a:r>
            <a:r>
              <a:rPr kumimoji="0" lang="ja-JP" altLang="en-US" sz="2800" spc="-100">
                <a:latin typeface="Meiryo UI" pitchFamily="50" charset="-128"/>
                <a:ea typeface="Meiryo UI" pitchFamily="50" charset="-128"/>
                <a:cs typeface="Meiryo UI" pitchFamily="50" charset="-128"/>
              </a:rPr>
              <a:t>加え、喫緊では</a:t>
            </a:r>
            <a:r>
              <a:rPr kumimoji="0" lang="ja-JP" altLang="en-US" b="1" spc="-100">
                <a:solidFill>
                  <a:srgbClr val="FF0000"/>
                </a:solidFill>
                <a:latin typeface="Meiryo UI" pitchFamily="50" charset="-128"/>
                <a:ea typeface="Meiryo UI" pitchFamily="50" charset="-128"/>
              </a:rPr>
              <a:t>電動化に伴う課税議論</a:t>
            </a:r>
            <a:r>
              <a:rPr kumimoji="0" lang="ja-JP" altLang="en-US" sz="2800" spc="-100">
                <a:latin typeface="Meiryo UI" pitchFamily="50" charset="-128"/>
                <a:ea typeface="Meiryo UI" pitchFamily="50" charset="-128"/>
              </a:rPr>
              <a:t>の対応も必須に！</a:t>
            </a:r>
            <a:endParaRPr kumimoji="0" lang="en-US" altLang="ja-JP" spc="-100">
              <a:latin typeface="Meiryo UI" pitchFamily="50" charset="-128"/>
              <a:ea typeface="Meiryo UI" pitchFamily="50" charset="-128"/>
            </a:endParaRPr>
          </a:p>
        </p:txBody>
      </p:sp>
      <p:sp>
        <p:nvSpPr>
          <p:cNvPr id="2" name="スライド番号プレースホルダー 3">
            <a:extLst>
              <a:ext uri="{FF2B5EF4-FFF2-40B4-BE49-F238E27FC236}">
                <a16:creationId xmlns:a16="http://schemas.microsoft.com/office/drawing/2014/main" id="{34D86628-3F29-B575-C0D0-41608CF1F431}"/>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25</a:t>
            </a:fld>
            <a:endParaRPr lang="ja-JP" altLang="en-US"/>
          </a:p>
        </p:txBody>
      </p:sp>
    </p:spTree>
    <p:extLst>
      <p:ext uri="{BB962C8B-B14F-4D97-AF65-F5344CB8AC3E}">
        <p14:creationId xmlns:p14="http://schemas.microsoft.com/office/powerpoint/2010/main" val="1811129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9">
            <a:extLst>
              <a:ext uri="{FF2B5EF4-FFF2-40B4-BE49-F238E27FC236}">
                <a16:creationId xmlns:a16="http://schemas.microsoft.com/office/drawing/2014/main" id="{D1ED5085-50D1-583C-F735-FA40A76EA89E}"/>
              </a:ext>
            </a:extLst>
          </p:cNvPr>
          <p:cNvSpPr/>
          <p:nvPr/>
        </p:nvSpPr>
        <p:spPr>
          <a:xfrm>
            <a:off x="382107" y="5493850"/>
            <a:ext cx="11427786" cy="1299417"/>
          </a:xfrm>
          <a:prstGeom prst="roundRect">
            <a:avLst>
              <a:gd name="adj" fmla="val 10830"/>
            </a:avLst>
          </a:prstGeom>
          <a:noFill/>
          <a:ln w="222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solidFill>
                <a:schemeClr val="tx1"/>
              </a:solidFill>
              <a:latin typeface="HG丸ｺﾞｼｯｸM-PRO" pitchFamily="50" charset="-128"/>
              <a:ea typeface="HG丸ｺﾞｼｯｸM-PRO" pitchFamily="50" charset="-128"/>
            </a:endParaRPr>
          </a:p>
        </p:txBody>
      </p:sp>
      <p:sp>
        <p:nvSpPr>
          <p:cNvPr id="32" name="正方形/長方形 31">
            <a:extLst>
              <a:ext uri="{FF2B5EF4-FFF2-40B4-BE49-F238E27FC236}">
                <a16:creationId xmlns:a16="http://schemas.microsoft.com/office/drawing/2014/main" id="{5AA2CE6A-A5DF-C80C-E9AF-42958B1EA0C7}"/>
              </a:ext>
            </a:extLst>
          </p:cNvPr>
          <p:cNvSpPr/>
          <p:nvPr/>
        </p:nvSpPr>
        <p:spPr>
          <a:xfrm>
            <a:off x="537298" y="5314670"/>
            <a:ext cx="3322321" cy="358360"/>
          </a:xfrm>
          <a:prstGeom prst="rect">
            <a:avLst/>
          </a:prstGeom>
          <a:solidFill>
            <a:schemeClr val="accent5">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lgn="ctr">
              <a:spcAft>
                <a:spcPts val="450"/>
              </a:spcAft>
            </a:pPr>
            <a:r>
              <a:rPr lang="ja-JP" altLang="en-US">
                <a:solidFill>
                  <a:schemeClr val="tx1"/>
                </a:solidFill>
                <a:latin typeface="Meiryo UI" panose="020B0604030504040204" pitchFamily="50" charset="-128"/>
                <a:ea typeface="Meiryo UI" panose="020B0604030504040204" pitchFamily="50" charset="-128"/>
              </a:rPr>
              <a:t>＜ご参考＞税制改正大綱とは？</a:t>
            </a:r>
            <a:endParaRPr lang="en-US" altLang="ja-JP">
              <a:solidFill>
                <a:schemeClr val="tx1"/>
              </a:solidFill>
              <a:latin typeface="Meiryo UI" panose="020B0604030504040204" pitchFamily="50" charset="-128"/>
              <a:ea typeface="Meiryo UI" panose="020B0604030504040204" pitchFamily="50" charset="-128"/>
            </a:endParaRPr>
          </a:p>
        </p:txBody>
      </p:sp>
      <p:sp>
        <p:nvSpPr>
          <p:cNvPr id="33" name="テキスト ボックス 10">
            <a:extLst>
              <a:ext uri="{FF2B5EF4-FFF2-40B4-BE49-F238E27FC236}">
                <a16:creationId xmlns:a16="http://schemas.microsoft.com/office/drawing/2014/main" id="{385920D0-FC0B-FD7E-9A77-C8E28197DBA7}"/>
              </a:ext>
            </a:extLst>
          </p:cNvPr>
          <p:cNvSpPr txBox="1">
            <a:spLocks noChangeArrowheads="1"/>
          </p:cNvSpPr>
          <p:nvPr/>
        </p:nvSpPr>
        <p:spPr bwMode="auto">
          <a:xfrm>
            <a:off x="523000" y="5817650"/>
            <a:ext cx="11286890" cy="83099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lnSpc>
                <a:spcPts val="1600"/>
              </a:lnSpc>
              <a:buNone/>
            </a:pPr>
            <a:r>
              <a:rPr kumimoji="0" lang="ja-JP" altLang="en-US" sz="2000" b="1">
                <a:latin typeface="Meiryo UI" panose="020B0604030504040204" pitchFamily="50" charset="-128"/>
                <a:ea typeface="Meiryo UI" panose="020B0604030504040204" pitchFamily="50" charset="-128"/>
                <a:cs typeface="Times New Roman" panose="02020603050405020304" pitchFamily="18" charset="0"/>
              </a:rPr>
              <a:t>翌年度以降の増税や減税などの新しい税制措置の内容や検討事項をまとめた文書</a:t>
            </a: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a:t>
            </a:r>
            <a:endParaRPr kumimoji="0" lang="en-US" altLang="ja-JP" sz="200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600"/>
              </a:lnSpc>
              <a:buNone/>
            </a:pP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例年秋から自民、公明両党それぞれの税制調査会が議論を重ね、与党として</a:t>
            </a:r>
            <a:r>
              <a:rPr kumimoji="0" lang="en-US" altLang="ja-JP" sz="2000">
                <a:latin typeface="Meiryo UI" panose="020B0604030504040204" pitchFamily="50" charset="-128"/>
                <a:ea typeface="Meiryo UI" panose="020B0604030504040204" pitchFamily="50" charset="-128"/>
                <a:cs typeface="Times New Roman" panose="02020603050405020304" pitchFamily="18" charset="0"/>
              </a:rPr>
              <a:t>12</a:t>
            </a: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月にまとめるのが恒例の流れ。</a:t>
            </a:r>
            <a:endParaRPr kumimoji="0" lang="en-US" altLang="ja-JP" sz="200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600"/>
              </a:lnSpc>
              <a:buNone/>
            </a:pPr>
            <a:r>
              <a:rPr kumimoji="0" lang="ja-JP" altLang="en-US" sz="2000" b="1">
                <a:latin typeface="Meiryo UI" panose="020B0604030504040204" pitchFamily="50" charset="-128"/>
                <a:ea typeface="Meiryo UI" panose="020B0604030504040204" pitchFamily="50" charset="-128"/>
                <a:cs typeface="Times New Roman" panose="02020603050405020304" pitchFamily="18" charset="0"/>
              </a:rPr>
              <a:t>政府はこの大綱をもとに税制改正法案をつくり</a:t>
            </a: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、翌年</a:t>
            </a:r>
            <a:r>
              <a:rPr kumimoji="0" lang="en-US" altLang="ja-JP" sz="2000">
                <a:latin typeface="Meiryo UI" panose="020B0604030504040204" pitchFamily="50" charset="-128"/>
                <a:ea typeface="Meiryo UI" panose="020B0604030504040204" pitchFamily="50" charset="-128"/>
                <a:cs typeface="Times New Roman" panose="02020603050405020304" pitchFamily="18" charset="0"/>
              </a:rPr>
              <a:t>1</a:t>
            </a: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月召集の通常国会に提出する。</a:t>
            </a:r>
            <a:endParaRPr kumimoji="0" lang="en-US" altLang="ja-JP" sz="20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8" name="正方形/長方形 7">
            <a:extLst>
              <a:ext uri="{FF2B5EF4-FFF2-40B4-BE49-F238E27FC236}">
                <a16:creationId xmlns:a16="http://schemas.microsoft.com/office/drawing/2014/main" id="{72B2B946-B701-5DD2-4B78-5039E3169547}"/>
              </a:ext>
            </a:extLst>
          </p:cNvPr>
          <p:cNvSpPr>
            <a:spLocks noChangeArrowheads="1"/>
          </p:cNvSpPr>
          <p:nvPr/>
        </p:nvSpPr>
        <p:spPr bwMode="auto">
          <a:xfrm>
            <a:off x="382106" y="1425705"/>
            <a:ext cx="11427783" cy="3646167"/>
          </a:xfrm>
          <a:prstGeom prst="rect">
            <a:avLst/>
          </a:prstGeom>
          <a:solidFill>
            <a:schemeClr val="accent5">
              <a:lumMod val="20000"/>
              <a:lumOff val="80000"/>
            </a:schemeClr>
          </a:solidFill>
          <a:ln w="19050" cmpd="thickThin" algn="ctr">
            <a:solidFill>
              <a:srgbClr val="BBE0E3"/>
            </a:solidFill>
            <a:round/>
            <a:headEnd/>
            <a:tailEnd/>
          </a:ln>
        </p:spPr>
        <p:txBody>
          <a:bodyPr lIns="91429" tIns="45714" rIns="72000" bIns="45714" anchor="ctr"/>
          <a:lstStyle/>
          <a:p>
            <a:pPr marL="216000" lvl="0" indent="-457200" algn="just" defTabSz="829544">
              <a:defRPr/>
            </a:pPr>
            <a:r>
              <a:rPr kumimoji="1" lang="ja-JP" altLang="en-US" sz="2400" kern="0">
                <a:solidFill>
                  <a:srgbClr val="000000"/>
                </a:solidFill>
                <a:latin typeface="Meiryo UI" panose="020B0604030504040204" pitchFamily="50" charset="-128"/>
                <a:ea typeface="Meiryo UI" panose="020B0604030504040204" pitchFamily="50" charset="-128"/>
              </a:rPr>
              <a:t>　　＜ポイント＞</a:t>
            </a:r>
            <a:endParaRPr kumimoji="1" lang="en-US" altLang="ja-JP" sz="2400" kern="0">
              <a:solidFill>
                <a:srgbClr val="000000"/>
              </a:solidFill>
              <a:latin typeface="Meiryo UI" panose="020B0604030504040204" pitchFamily="50" charset="-128"/>
              <a:ea typeface="Meiryo UI" panose="020B0604030504040204" pitchFamily="50" charset="-128"/>
            </a:endParaRPr>
          </a:p>
          <a:p>
            <a:pPr marL="216000" indent="-457200" algn="just" defTabSz="829544">
              <a:defRPr/>
            </a:pPr>
            <a:r>
              <a:rPr kumimoji="1" lang="ja-JP" altLang="en-US" sz="3600" b="1" kern="0">
                <a:solidFill>
                  <a:srgbClr val="000000"/>
                </a:solidFill>
                <a:latin typeface="Meiryo UI" panose="020B0604030504040204" pitchFamily="50" charset="-128"/>
                <a:ea typeface="Meiryo UI" panose="020B0604030504040204" pitchFamily="50" charset="-128"/>
              </a:rPr>
              <a:t> 　</a:t>
            </a:r>
            <a:r>
              <a:rPr kumimoji="1" lang="ja-JP" altLang="en-US" sz="3600" kern="0">
                <a:solidFill>
                  <a:srgbClr val="000000"/>
                </a:solidFill>
                <a:latin typeface="Meiryo UI" panose="020B0604030504040204" pitchFamily="50" charset="-128"/>
                <a:ea typeface="Meiryo UI" panose="020B0604030504040204" pitchFamily="50" charset="-128"/>
              </a:rPr>
              <a:t>・</a:t>
            </a:r>
            <a:r>
              <a:rPr lang="ja-JP" altLang="en-US" sz="2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令和</a:t>
            </a:r>
            <a:r>
              <a:rPr lang="en-US" altLang="ja-JP" sz="2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8</a:t>
            </a:r>
            <a:r>
              <a:rPr lang="ja-JP" altLang="en-US" sz="2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年度</a:t>
            </a:r>
            <a:r>
              <a:rPr lang="ja-JP" altLang="en-US" sz="2800">
                <a:latin typeface="Meiryo UI" panose="020B0604030504040204" pitchFamily="50" charset="-128"/>
                <a:ea typeface="Meiryo UI" panose="020B0604030504040204" pitchFamily="50" charset="-128"/>
                <a:cs typeface="Times New Roman" panose="02020603050405020304" pitchFamily="18" charset="0"/>
              </a:rPr>
              <a:t>に</a:t>
            </a:r>
            <a:r>
              <a:rPr lang="ja-JP" altLang="en-US" sz="2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自動車税制の抜本改革が予定</a:t>
            </a:r>
            <a:r>
              <a:rPr lang="ja-JP" altLang="en-US" sz="2800">
                <a:latin typeface="Meiryo UI" panose="020B0604030504040204" pitchFamily="50" charset="-128"/>
                <a:ea typeface="Meiryo UI" panose="020B0604030504040204" pitchFamily="50" charset="-128"/>
                <a:cs typeface="Times New Roman" panose="02020603050405020304" pitchFamily="18" charset="0"/>
              </a:rPr>
              <a:t>されている</a:t>
            </a:r>
            <a:endParaRPr kumimoji="1" lang="en-US" altLang="ja-JP" sz="3600" kern="0">
              <a:solidFill>
                <a:srgbClr val="000000"/>
              </a:solidFill>
              <a:latin typeface="Meiryo UI" panose="020B0604030504040204" pitchFamily="50" charset="-128"/>
              <a:ea typeface="Meiryo UI" panose="020B0604030504040204" pitchFamily="50" charset="-128"/>
            </a:endParaRPr>
          </a:p>
          <a:p>
            <a:pPr marL="216000" lvl="0" indent="-457200" algn="just" defTabSz="829544">
              <a:defRPr/>
            </a:pPr>
            <a:r>
              <a:rPr kumimoji="1" lang="ja-JP" altLang="en-US" sz="3600" kern="0">
                <a:solidFill>
                  <a:srgbClr val="000000"/>
                </a:solidFill>
                <a:latin typeface="Meiryo UI" panose="020B0604030504040204" pitchFamily="50" charset="-128"/>
                <a:ea typeface="Meiryo UI" panose="020B0604030504040204" pitchFamily="50" charset="-128"/>
              </a:rPr>
              <a:t> 　・</a:t>
            </a:r>
            <a:r>
              <a:rPr lang="ja-JP" altLang="en-US" sz="2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ガソリン・軽油税収が減少</a:t>
            </a:r>
            <a:r>
              <a:rPr lang="ja-JP" altLang="en-US" sz="2800">
                <a:latin typeface="Meiryo UI" panose="020B0604030504040204" pitchFamily="50" charset="-128"/>
                <a:ea typeface="Meiryo UI" panose="020B0604030504040204" pitchFamily="50" charset="-128"/>
                <a:cs typeface="Times New Roman" panose="02020603050405020304" pitchFamily="18" charset="0"/>
              </a:rPr>
              <a:t>していくことを見込んで、</a:t>
            </a:r>
            <a:endParaRPr lang="en-US" altLang="ja-JP" sz="2800">
              <a:latin typeface="Meiryo UI" panose="020B0604030504040204" pitchFamily="50" charset="-128"/>
              <a:ea typeface="Meiryo UI" panose="020B0604030504040204" pitchFamily="50" charset="-128"/>
              <a:cs typeface="Times New Roman" panose="02020603050405020304" pitchFamily="18" charset="0"/>
            </a:endParaRPr>
          </a:p>
          <a:p>
            <a:pPr marL="216000" lvl="0" indent="-457200" algn="just" defTabSz="829544">
              <a:defRPr/>
            </a:pPr>
            <a:r>
              <a:rPr lang="ja-JP" altLang="en-US" sz="2800" b="1">
                <a:solidFill>
                  <a:srgbClr val="C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2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国の</a:t>
            </a:r>
            <a:r>
              <a:rPr lang="ja-JP" altLang="ja-JP" sz="2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財源</a:t>
            </a:r>
            <a:r>
              <a:rPr lang="ja-JP" altLang="en-US" sz="2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確保</a:t>
            </a:r>
            <a:r>
              <a:rPr lang="ja-JP" altLang="ja-JP" sz="2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ありきで</a:t>
            </a:r>
            <a:r>
              <a:rPr lang="ja-JP" altLang="en-US" sz="2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自動車に課税</a:t>
            </a:r>
            <a:r>
              <a:rPr lang="ja-JP" altLang="en-US" sz="2800">
                <a:latin typeface="Meiryo UI" panose="020B0604030504040204" pitchFamily="50" charset="-128"/>
                <a:ea typeface="Meiryo UI" panose="020B0604030504040204" pitchFamily="50" charset="-128"/>
                <a:cs typeface="Times New Roman" panose="02020603050405020304" pitchFamily="18" charset="0"/>
              </a:rPr>
              <a:t>をするよう、議論が</a:t>
            </a:r>
            <a:r>
              <a:rPr lang="ja-JP" altLang="ja-JP" sz="2800">
                <a:latin typeface="Meiryo UI" panose="020B0604030504040204" pitchFamily="50" charset="-128"/>
                <a:ea typeface="Meiryo UI" panose="020B0604030504040204" pitchFamily="50" charset="-128"/>
                <a:cs typeface="Times New Roman" panose="02020603050405020304" pitchFamily="18" charset="0"/>
              </a:rPr>
              <a:t>進む可能性</a:t>
            </a:r>
            <a:r>
              <a:rPr lang="ja-JP" altLang="en-US" sz="2800">
                <a:latin typeface="Meiryo UI" panose="020B0604030504040204" pitchFamily="50" charset="-128"/>
                <a:ea typeface="Meiryo UI" panose="020B0604030504040204" pitchFamily="50" charset="-128"/>
                <a:cs typeface="Times New Roman" panose="02020603050405020304" pitchFamily="18" charset="0"/>
              </a:rPr>
              <a:t>がある</a:t>
            </a:r>
            <a:endParaRPr lang="en-US" altLang="ja-JP" sz="2800">
              <a:latin typeface="Meiryo UI" panose="020B0604030504040204" pitchFamily="50" charset="-128"/>
              <a:ea typeface="Meiryo UI" panose="020B0604030504040204" pitchFamily="50" charset="-128"/>
              <a:cs typeface="Times New Roman" panose="02020603050405020304" pitchFamily="18" charset="0"/>
            </a:endParaRPr>
          </a:p>
          <a:p>
            <a:pPr marL="216000" lvl="0" indent="-457200" algn="just" defTabSz="829544">
              <a:defRPr/>
            </a:pPr>
            <a:r>
              <a:rPr kumimoji="1" lang="ja-JP" altLang="en-US" sz="3600" kern="0">
                <a:solidFill>
                  <a:srgbClr val="000000"/>
                </a:solidFill>
                <a:latin typeface="Meiryo UI" panose="020B0604030504040204" pitchFamily="50" charset="-128"/>
                <a:ea typeface="Meiryo UI" panose="020B0604030504040204" pitchFamily="50" charset="-128"/>
              </a:rPr>
              <a:t> 　・</a:t>
            </a:r>
            <a:r>
              <a:rPr lang="ja-JP" altLang="ja-JP" sz="2800" b="1">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「走行距離課税」</a:t>
            </a:r>
            <a:r>
              <a:rPr lang="ja-JP" altLang="en-US" sz="2800">
                <a:effectLst/>
                <a:latin typeface="Meiryo UI" panose="020B0604030504040204" pitchFamily="50" charset="-128"/>
                <a:ea typeface="Meiryo UI" panose="020B0604030504040204" pitchFamily="50" charset="-128"/>
                <a:cs typeface="Times New Roman" panose="02020603050405020304" pitchFamily="18" charset="0"/>
              </a:rPr>
              <a:t>や</a:t>
            </a:r>
            <a:r>
              <a:rPr lang="ja-JP" altLang="en-US" sz="2800" b="1">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2800" b="1">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EV</a:t>
            </a:r>
            <a:r>
              <a:rPr lang="ja-JP" altLang="ja-JP" sz="2800" b="1">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2800" b="1">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FCV</a:t>
            </a:r>
            <a:r>
              <a:rPr lang="ja-JP" altLang="ja-JP" sz="2800" b="1">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に対するみなし課税</a:t>
            </a:r>
            <a:r>
              <a:rPr lang="ja-JP" altLang="en-US" sz="2800" b="1">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2800">
                <a:effectLst/>
                <a:latin typeface="Meiryo UI" panose="020B0604030504040204" pitchFamily="50" charset="-128"/>
                <a:ea typeface="Meiryo UI" panose="020B0604030504040204" pitchFamily="50" charset="-128"/>
                <a:cs typeface="Times New Roman" panose="02020603050405020304" pitchFamily="18" charset="0"/>
              </a:rPr>
              <a:t>など、</a:t>
            </a:r>
            <a:endParaRPr lang="en-US" altLang="ja-JP" sz="2800">
              <a:effectLst/>
              <a:latin typeface="Meiryo UI" panose="020B0604030504040204" pitchFamily="50" charset="-128"/>
              <a:ea typeface="Meiryo UI" panose="020B0604030504040204" pitchFamily="50" charset="-128"/>
              <a:cs typeface="Times New Roman" panose="02020603050405020304" pitchFamily="18" charset="0"/>
            </a:endParaRPr>
          </a:p>
          <a:p>
            <a:pPr marL="216000" lvl="0" indent="-457200" algn="just" defTabSz="829544">
              <a:defRPr/>
            </a:pPr>
            <a:r>
              <a:rPr lang="ja-JP" altLang="en-US" sz="2800">
                <a:latin typeface="Meiryo UI" panose="020B0604030504040204" pitchFamily="50" charset="-128"/>
                <a:ea typeface="Meiryo UI" panose="020B0604030504040204" pitchFamily="50" charset="-128"/>
                <a:cs typeface="Times New Roman" panose="02020603050405020304" pitchFamily="18" charset="0"/>
              </a:rPr>
              <a:t>　　</a:t>
            </a:r>
            <a:r>
              <a:rPr lang="ja-JP" altLang="en-US" sz="2800" b="1">
                <a:solidFill>
                  <a:srgbClr val="C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2800">
                <a:latin typeface="Meiryo UI" panose="020B0604030504040204" pitchFamily="50" charset="-128"/>
                <a:ea typeface="Meiryo UI" panose="020B0604030504040204" pitchFamily="50" charset="-128"/>
                <a:cs typeface="Times New Roman" panose="02020603050405020304" pitchFamily="18" charset="0"/>
              </a:rPr>
              <a:t>つまりは、</a:t>
            </a:r>
            <a:r>
              <a:rPr lang="ja-JP" altLang="ja-JP" sz="3600" b="1">
                <a:solidFill>
                  <a:srgbClr val="FF0000"/>
                </a:solidFill>
                <a:highlight>
                  <a:srgbClr val="FFFF00"/>
                </a:highlight>
                <a:latin typeface="Meiryo UI" panose="020B0604030504040204" pitchFamily="50" charset="-128"/>
                <a:ea typeface="Meiryo UI" panose="020B0604030504040204" pitchFamily="50" charset="-128"/>
                <a:cs typeface="Times New Roman" panose="02020603050405020304" pitchFamily="18" charset="0"/>
              </a:rPr>
              <a:t>自動車</a:t>
            </a:r>
            <a:r>
              <a:rPr lang="ja-JP" altLang="en-US" sz="3600" b="1">
                <a:solidFill>
                  <a:srgbClr val="FF0000"/>
                </a:solidFill>
                <a:highlight>
                  <a:srgbClr val="FFFF00"/>
                </a:highlight>
                <a:latin typeface="Meiryo UI" panose="020B0604030504040204" pitchFamily="50" charset="-128"/>
                <a:ea typeface="Meiryo UI" panose="020B0604030504040204" pitchFamily="50" charset="-128"/>
                <a:cs typeface="Times New Roman" panose="02020603050405020304" pitchFamily="18" charset="0"/>
              </a:rPr>
              <a:t>への新たな</a:t>
            </a:r>
            <a:r>
              <a:rPr lang="ja-JP" altLang="ja-JP" sz="3600" b="1">
                <a:solidFill>
                  <a:srgbClr val="FF0000"/>
                </a:solidFill>
                <a:highlight>
                  <a:srgbClr val="FFFF00"/>
                </a:highlight>
                <a:latin typeface="Meiryo UI" panose="020B0604030504040204" pitchFamily="50" charset="-128"/>
                <a:ea typeface="Meiryo UI" panose="020B0604030504040204" pitchFamily="50" charset="-128"/>
                <a:cs typeface="Times New Roman" panose="02020603050405020304" pitchFamily="18" charset="0"/>
              </a:rPr>
              <a:t>増税</a:t>
            </a:r>
            <a:r>
              <a:rPr lang="ja-JP" altLang="ja-JP" sz="2800">
                <a:latin typeface="Meiryo UI" panose="020B0604030504040204" pitchFamily="50" charset="-128"/>
                <a:ea typeface="Meiryo UI" panose="020B0604030504040204" pitchFamily="50" charset="-128"/>
                <a:cs typeface="Times New Roman" panose="02020603050405020304" pitchFamily="18" charset="0"/>
              </a:rPr>
              <a:t>の議論が行われる</a:t>
            </a:r>
            <a:r>
              <a:rPr lang="ja-JP" altLang="ja-JP" sz="2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可能性</a:t>
            </a:r>
            <a:r>
              <a:rPr lang="ja-JP" altLang="en-US" sz="2800">
                <a:latin typeface="Meiryo UI" panose="020B0604030504040204" pitchFamily="50" charset="-128"/>
                <a:ea typeface="Meiryo UI" panose="020B0604030504040204" pitchFamily="50" charset="-128"/>
                <a:cs typeface="Times New Roman" panose="02020603050405020304" pitchFamily="18" charset="0"/>
              </a:rPr>
              <a:t>がある</a:t>
            </a:r>
            <a:endParaRPr lang="en-US" altLang="ja-JP" sz="2800">
              <a:latin typeface="Meiryo UI" panose="020B0604030504040204" pitchFamily="50" charset="-128"/>
              <a:ea typeface="Meiryo UI" panose="020B0604030504040204" pitchFamily="50" charset="-128"/>
              <a:cs typeface="Times New Roman" panose="02020603050405020304" pitchFamily="18" charset="0"/>
            </a:endParaRPr>
          </a:p>
          <a:p>
            <a:pPr marL="216000" lvl="0" indent="-457200" algn="just" defTabSz="829544">
              <a:defRPr/>
            </a:pPr>
            <a:endParaRPr lang="en-US" altLang="ja-JP" sz="11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吹き出し: 四角形 1">
            <a:extLst>
              <a:ext uri="{FF2B5EF4-FFF2-40B4-BE49-F238E27FC236}">
                <a16:creationId xmlns:a16="http://schemas.microsoft.com/office/drawing/2014/main" id="{D6AF32FE-3CFD-2371-6150-12453088D2B2}"/>
              </a:ext>
            </a:extLst>
          </p:cNvPr>
          <p:cNvSpPr/>
          <p:nvPr/>
        </p:nvSpPr>
        <p:spPr>
          <a:xfrm>
            <a:off x="9228070" y="2161887"/>
            <a:ext cx="2954694" cy="584776"/>
          </a:xfrm>
          <a:prstGeom prst="wedgeRectCallout">
            <a:avLst>
              <a:gd name="adj1" fmla="val -59720"/>
              <a:gd name="adj2" fmla="val 111840"/>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ja-JP" altLang="en-US"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電動化に伴い発生した課題</a:t>
            </a:r>
            <a:endParaRPr lang="en-US" altLang="ja-JP" sz="1800"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BA1E1A95-0725-7189-1EDE-40E7A8BD2FDF}"/>
              </a:ext>
            </a:extLst>
          </p:cNvPr>
          <p:cNvSpPr>
            <a:spLocks noChangeArrowheads="1"/>
          </p:cNvSpPr>
          <p:nvPr/>
        </p:nvSpPr>
        <p:spPr bwMode="auto">
          <a:xfrm>
            <a:off x="382107" y="723305"/>
            <a:ext cx="10639461" cy="523220"/>
          </a:xfrm>
          <a:prstGeom prst="rect">
            <a:avLst/>
          </a:prstGeom>
          <a:solidFill>
            <a:schemeClr val="accent1">
              <a:lumMod val="75000"/>
            </a:schemeClr>
          </a:solidFill>
          <a:ln>
            <a:headEnd/>
            <a:tailEnd/>
          </a:ln>
        </p:spPr>
        <p:style>
          <a:lnRef idx="3">
            <a:schemeClr val="lt1"/>
          </a:lnRef>
          <a:fillRef idx="1">
            <a:schemeClr val="accent6"/>
          </a:fillRef>
          <a:effectRef idx="1">
            <a:schemeClr val="accent6"/>
          </a:effectRef>
          <a:fontRef idx="minor">
            <a:schemeClr val="lt1"/>
          </a:fontRef>
        </p:style>
        <p:txBody>
          <a:bodyPr wrap="square">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algn="l" defTabSz="844083" eaLnBrk="0" fontAlgn="base" hangingPunct="0">
              <a:spcBef>
                <a:spcPct val="0"/>
              </a:spcBef>
              <a:spcAft>
                <a:spcPct val="0"/>
              </a:spcAft>
              <a:defRPr/>
            </a:pPr>
            <a:r>
              <a:rPr lang="ja-JP" altLang="en-US" sz="2800">
                <a:latin typeface="Meiryo UI" panose="020B0604030504040204" pitchFamily="50" charset="-128"/>
                <a:ea typeface="Meiryo UI" panose="020B0604030504040204" pitchFamily="50" charset="-128"/>
              </a:rPr>
              <a:t>近年、政府で議論されてきた内容　</a:t>
            </a:r>
            <a:r>
              <a:rPr lang="ja-JP" altLang="en-US" sz="2800" b="1">
                <a:latin typeface="Meiryo UI" panose="020B0604030504040204" pitchFamily="50" charset="-128"/>
                <a:ea typeface="Meiryo UI" panose="020B0604030504040204" pitchFamily="50" charset="-128"/>
                <a:cs typeface="Meiryo UI" panose="020B0604030504040204" pitchFamily="50" charset="-128"/>
              </a:rPr>
              <a:t>　</a:t>
            </a:r>
            <a:r>
              <a:rPr lang="ja-JP" altLang="en-US" sz="2000" b="0">
                <a:latin typeface="Meiryo UI" panose="020B0604030504040204" pitchFamily="50" charset="-128"/>
                <a:ea typeface="Meiryo UI" panose="020B0604030504040204" pitchFamily="50" charset="-128"/>
                <a:cs typeface="Meiryo UI" panose="020B0604030504040204" pitchFamily="50" charset="-128"/>
              </a:rPr>
              <a:t>　*一昨年の税制改正大綱より</a:t>
            </a:r>
            <a:endParaRPr kumimoji="0" lang="ja-JP" altLang="en-US" sz="2800" b="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タイトル 1">
            <a:extLst>
              <a:ext uri="{FF2B5EF4-FFF2-40B4-BE49-F238E27FC236}">
                <a16:creationId xmlns:a16="http://schemas.microsoft.com/office/drawing/2014/main" id="{D931B81D-29D1-35DA-7B2E-17E1716F4A93}"/>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国・政府の自動車関係諸税へのスタンス（電動化に伴い発生した課題）</a:t>
            </a:r>
            <a:endParaRPr lang="en-US" altLang="ja-JP"/>
          </a:p>
        </p:txBody>
      </p:sp>
      <p:sp>
        <p:nvSpPr>
          <p:cNvPr id="3" name="スライド番号プレースホルダー 3">
            <a:extLst>
              <a:ext uri="{FF2B5EF4-FFF2-40B4-BE49-F238E27FC236}">
                <a16:creationId xmlns:a16="http://schemas.microsoft.com/office/drawing/2014/main" id="{7C9E13C7-07E6-C99D-F3B1-6918D64830AF}"/>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26</a:t>
            </a:fld>
            <a:endParaRPr lang="ja-JP" altLang="en-US"/>
          </a:p>
        </p:txBody>
      </p:sp>
    </p:spTree>
    <p:extLst>
      <p:ext uri="{BB962C8B-B14F-4D97-AF65-F5344CB8AC3E}">
        <p14:creationId xmlns:p14="http://schemas.microsoft.com/office/powerpoint/2010/main" val="2262896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11">
            <a:extLst>
              <a:ext uri="{FF2B5EF4-FFF2-40B4-BE49-F238E27FC236}">
                <a16:creationId xmlns:a16="http://schemas.microsoft.com/office/drawing/2014/main" id="{C04C5345-F580-06D0-6D07-2C4BDD09EF20}"/>
              </a:ext>
            </a:extLst>
          </p:cNvPr>
          <p:cNvSpPr>
            <a:spLocks noChangeArrowheads="1"/>
          </p:cNvSpPr>
          <p:nvPr/>
        </p:nvSpPr>
        <p:spPr bwMode="auto">
          <a:xfrm>
            <a:off x="1" y="82466"/>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a:solidFill>
                  <a:srgbClr val="000000"/>
                </a:solidFill>
                <a:latin typeface="Meiryo UI" panose="020B0604030504040204" pitchFamily="50" charset="-128"/>
                <a:ea typeface="Meiryo UI" panose="020B0604030504040204" pitchFamily="50" charset="-128"/>
              </a:rPr>
              <a:t>参考）</a:t>
            </a:r>
            <a:r>
              <a:rPr lang="en-US" altLang="ja-JP" sz="2800">
                <a:solidFill>
                  <a:srgbClr val="000000"/>
                </a:solidFill>
                <a:latin typeface="Meiryo UI" panose="020B0604030504040204" pitchFamily="50" charset="-128"/>
                <a:ea typeface="Meiryo UI" panose="020B0604030504040204" pitchFamily="50" charset="-128"/>
              </a:rPr>
              <a:t>R6</a:t>
            </a:r>
            <a:r>
              <a:rPr lang="ja-JP" altLang="ja-JP" sz="2800">
                <a:solidFill>
                  <a:srgbClr val="000000"/>
                </a:solidFill>
                <a:latin typeface="Meiryo UI" panose="020B0604030504040204" pitchFamily="50" charset="-128"/>
                <a:ea typeface="Meiryo UI" panose="020B0604030504040204" pitchFamily="50" charset="-128"/>
              </a:rPr>
              <a:t>大綱</a:t>
            </a:r>
            <a:r>
              <a:rPr lang="en-US" altLang="ja-JP" sz="2800">
                <a:solidFill>
                  <a:srgbClr val="000000"/>
                </a:solidFill>
                <a:latin typeface="Meiryo UI" panose="020B0604030504040204" pitchFamily="50" charset="-128"/>
                <a:ea typeface="Meiryo UI" panose="020B0604030504040204" pitchFamily="50" charset="-128"/>
              </a:rPr>
              <a:t> </a:t>
            </a:r>
            <a:r>
              <a:rPr lang="ja-JP" altLang="ja-JP" sz="2800">
                <a:solidFill>
                  <a:srgbClr val="000000"/>
                </a:solidFill>
                <a:latin typeface="Meiryo UI" panose="020B0604030504040204" pitchFamily="50" charset="-128"/>
                <a:ea typeface="Meiryo UI" panose="020B0604030504040204" pitchFamily="50" charset="-128"/>
              </a:rPr>
              <a:t>関係箇所</a:t>
            </a:r>
            <a:r>
              <a:rPr lang="ja-JP" altLang="en-US" sz="2800">
                <a:solidFill>
                  <a:srgbClr val="000000"/>
                </a:solidFill>
                <a:latin typeface="Meiryo UI" panose="020B0604030504040204" pitchFamily="50" charset="-128"/>
                <a:ea typeface="Meiryo UI" panose="020B0604030504040204" pitchFamily="50" charset="-128"/>
              </a:rPr>
              <a:t>「</a:t>
            </a:r>
            <a:r>
              <a:rPr lang="ja-JP" altLang="ja-JP" sz="2800">
                <a:solidFill>
                  <a:srgbClr val="000000"/>
                </a:solidFill>
                <a:latin typeface="Meiryo UI" panose="020B0604030504040204" pitchFamily="50" charset="-128"/>
                <a:ea typeface="Meiryo UI" panose="020B0604030504040204" pitchFamily="50" charset="-128"/>
              </a:rPr>
              <a:t>自動車関係諸税の見直し</a:t>
            </a:r>
            <a:r>
              <a:rPr lang="ja-JP" altLang="en-US" sz="2800">
                <a:solidFill>
                  <a:srgbClr val="000000"/>
                </a:solidFill>
                <a:latin typeface="Meiryo UI" panose="020B0604030504040204" pitchFamily="50" charset="-128"/>
                <a:ea typeface="Meiryo UI" panose="020B0604030504040204" pitchFamily="50" charset="-128"/>
              </a:rPr>
              <a:t>」抜粋</a:t>
            </a:r>
            <a:r>
              <a:rPr lang="ja-JP" altLang="en-US" sz="1800" b="1">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800" b="1">
                <a:solidFill>
                  <a:srgbClr val="000000"/>
                </a:solidFill>
                <a:latin typeface="Meiryo UI" panose="020B0604030504040204" pitchFamily="50" charset="-128"/>
                <a:ea typeface="Meiryo UI" panose="020B0604030504040204" pitchFamily="50" charset="-128"/>
                <a:cs typeface="Times New Roman" panose="02020603050405020304" pitchFamily="18" charset="0"/>
              </a:rPr>
              <a:t>（「検討事項５」より） </a:t>
            </a:r>
            <a:r>
              <a:rPr lang="ja-JP" altLang="en-US" sz="1800" b="1">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800" b="1">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正方形/長方形 7">
            <a:extLst>
              <a:ext uri="{FF2B5EF4-FFF2-40B4-BE49-F238E27FC236}">
                <a16:creationId xmlns:a16="http://schemas.microsoft.com/office/drawing/2014/main" id="{2D38D94C-6598-1098-DAD7-48BA7DA312EB}"/>
              </a:ext>
            </a:extLst>
          </p:cNvPr>
          <p:cNvSpPr>
            <a:spLocks noChangeArrowheads="1"/>
          </p:cNvSpPr>
          <p:nvPr/>
        </p:nvSpPr>
        <p:spPr bwMode="auto">
          <a:xfrm>
            <a:off x="253409" y="904104"/>
            <a:ext cx="11685182" cy="5618613"/>
          </a:xfrm>
          <a:prstGeom prst="rect">
            <a:avLst/>
          </a:prstGeom>
          <a:solidFill>
            <a:srgbClr val="FFFFFF">
              <a:lumMod val="95000"/>
            </a:srgbClr>
          </a:solidFill>
          <a:ln w="19050" cmpd="thickThin" algn="ctr">
            <a:solidFill>
              <a:srgbClr val="BBE0E3"/>
            </a:solidFill>
            <a:round/>
            <a:headEnd/>
            <a:tailEnd/>
          </a:ln>
        </p:spPr>
        <p:txBody>
          <a:bodyPr lIns="90000" tIns="45714" rIns="0" bIns="45714" anchor="ctr">
            <a:noAutofit/>
          </a:bodyPr>
          <a:lstStyle/>
          <a:p>
            <a:r>
              <a:rPr kumimoji="1" lang="ja-JP" altLang="en-US" sz="2000" kern="0">
                <a:solidFill>
                  <a:srgbClr val="000000"/>
                </a:solidFill>
                <a:latin typeface="Meiryo UI" panose="020B0604030504040204" pitchFamily="50" charset="-128"/>
                <a:ea typeface="Meiryo UI" panose="020B0604030504040204" pitchFamily="50" charset="-128"/>
              </a:rPr>
              <a:t>　　</a:t>
            </a:r>
            <a:r>
              <a:rPr kumimoji="1" lang="ja-JP" altLang="ja-JP" sz="2000" kern="0">
                <a:solidFill>
                  <a:srgbClr val="000000"/>
                </a:solidFill>
                <a:latin typeface="Meiryo UI" panose="020B0604030504040204" pitchFamily="50" charset="-128"/>
                <a:ea typeface="Meiryo UI" panose="020B0604030504040204" pitchFamily="50" charset="-128"/>
              </a:rPr>
              <a:t>自動車関係諸税の見直しについては、日本の自動車戦略やインフラ整備の長期展望を踏まえるとともに、</a:t>
            </a:r>
            <a:endParaRPr kumimoji="1" lang="en-US" altLang="ja-JP" sz="2000" kern="0">
              <a:solidFill>
                <a:srgbClr val="000000"/>
              </a:solidFill>
              <a:latin typeface="Meiryo UI" panose="020B0604030504040204" pitchFamily="50" charset="-128"/>
              <a:ea typeface="Meiryo UI" panose="020B0604030504040204" pitchFamily="50" charset="-128"/>
            </a:endParaRPr>
          </a:p>
          <a:p>
            <a:r>
              <a:rPr kumimoji="1" lang="ja-JP" altLang="en-US" sz="2000" kern="0">
                <a:solidFill>
                  <a:srgbClr val="000000"/>
                </a:solidFill>
                <a:latin typeface="Meiryo UI" panose="020B0604030504040204" pitchFamily="50" charset="-128"/>
                <a:ea typeface="Meiryo UI" panose="020B0604030504040204" pitchFamily="50" charset="-128"/>
              </a:rPr>
              <a:t>　</a:t>
            </a:r>
            <a:r>
              <a:rPr kumimoji="1" lang="ja-JP" altLang="ja-JP" sz="2000" kern="0">
                <a:solidFill>
                  <a:srgbClr val="000000"/>
                </a:solidFill>
                <a:latin typeface="Meiryo UI" panose="020B0604030504040204" pitchFamily="50" charset="-128"/>
                <a:ea typeface="Meiryo UI" panose="020B0604030504040204" pitchFamily="50" charset="-128"/>
              </a:rPr>
              <a:t>「</a:t>
            </a:r>
            <a:r>
              <a:rPr kumimoji="1" lang="en-US" altLang="ja-JP" sz="2000" kern="0">
                <a:solidFill>
                  <a:srgbClr val="000000"/>
                </a:solidFill>
                <a:latin typeface="Meiryo UI" panose="020B0604030504040204" pitchFamily="50" charset="-128"/>
                <a:ea typeface="Meiryo UI" panose="020B0604030504040204" pitchFamily="50" charset="-128"/>
              </a:rPr>
              <a:t>2050</a:t>
            </a:r>
            <a:r>
              <a:rPr kumimoji="1" lang="ja-JP" altLang="ja-JP" sz="2000" kern="0">
                <a:solidFill>
                  <a:srgbClr val="000000"/>
                </a:solidFill>
                <a:latin typeface="Meiryo UI" panose="020B0604030504040204" pitchFamily="50" charset="-128"/>
                <a:ea typeface="Meiryo UI" panose="020B0604030504040204" pitchFamily="50" charset="-128"/>
              </a:rPr>
              <a:t>年カーボンニュートラル」目標の実現に積極的に貢献するものでなければならない。</a:t>
            </a:r>
            <a:endParaRPr kumimoji="1" lang="en-US" altLang="ja-JP" sz="2000" kern="0">
              <a:solidFill>
                <a:srgbClr val="000000"/>
              </a:solidFill>
              <a:latin typeface="Meiryo UI" panose="020B0604030504040204" pitchFamily="50" charset="-128"/>
              <a:ea typeface="Meiryo UI" panose="020B0604030504040204" pitchFamily="50" charset="-128"/>
            </a:endParaRPr>
          </a:p>
          <a:p>
            <a:r>
              <a:rPr kumimoji="1" lang="ja-JP" altLang="en-US" sz="2000" kern="0">
                <a:solidFill>
                  <a:srgbClr val="000000"/>
                </a:solidFill>
                <a:latin typeface="Meiryo UI" panose="020B0604030504040204" pitchFamily="50" charset="-128"/>
                <a:ea typeface="Meiryo UI" panose="020B0604030504040204" pitchFamily="50" charset="-128"/>
              </a:rPr>
              <a:t>　　</a:t>
            </a:r>
            <a:r>
              <a:rPr kumimoji="1" lang="ja-JP" altLang="ja-JP" sz="2000" kern="0">
                <a:solidFill>
                  <a:srgbClr val="000000"/>
                </a:solidFill>
                <a:latin typeface="Meiryo UI" panose="020B0604030504040204" pitchFamily="50" charset="-128"/>
                <a:ea typeface="Meiryo UI" panose="020B0604030504040204" pitchFamily="50" charset="-128"/>
              </a:rPr>
              <a:t>その上で、自動車の枠を超えたモビリティ産業の発展に伴う経済的</a:t>
            </a:r>
            <a:r>
              <a:rPr kumimoji="1" lang="ja-JP" altLang="en-US" sz="2000" kern="0">
                <a:solidFill>
                  <a:srgbClr val="000000"/>
                </a:solidFill>
                <a:latin typeface="Meiryo UI" panose="020B0604030504040204" pitchFamily="50" charset="-128"/>
                <a:ea typeface="Meiryo UI" panose="020B0604030504040204" pitchFamily="50" charset="-128"/>
              </a:rPr>
              <a:t>・</a:t>
            </a:r>
            <a:r>
              <a:rPr kumimoji="1" lang="ja-JP" altLang="ja-JP" sz="2000" kern="0">
                <a:solidFill>
                  <a:srgbClr val="000000"/>
                </a:solidFill>
                <a:latin typeface="Meiryo UI" panose="020B0604030504040204" pitchFamily="50" charset="-128"/>
                <a:ea typeface="Meiryo UI" panose="020B0604030504040204" pitchFamily="50" charset="-128"/>
              </a:rPr>
              <a:t>社会的な受益者の広がりや</a:t>
            </a:r>
            <a:endParaRPr kumimoji="1" lang="en-US" altLang="ja-JP" sz="2000" kern="0">
              <a:solidFill>
                <a:srgbClr val="000000"/>
              </a:solidFill>
              <a:latin typeface="Meiryo UI" panose="020B0604030504040204" pitchFamily="50" charset="-128"/>
              <a:ea typeface="Meiryo UI" panose="020B0604030504040204" pitchFamily="50" charset="-128"/>
            </a:endParaRPr>
          </a:p>
          <a:p>
            <a:r>
              <a:rPr kumimoji="1" lang="ja-JP" altLang="en-US" sz="2000" kern="0">
                <a:solidFill>
                  <a:srgbClr val="000000"/>
                </a:solidFill>
                <a:latin typeface="Meiryo UI" panose="020B0604030504040204" pitchFamily="50" charset="-128"/>
                <a:ea typeface="Meiryo UI" panose="020B0604030504040204" pitchFamily="50" charset="-128"/>
              </a:rPr>
              <a:t>　</a:t>
            </a:r>
            <a:r>
              <a:rPr kumimoji="1" lang="ja-JP" altLang="ja-JP" sz="2000" kern="0">
                <a:solidFill>
                  <a:srgbClr val="000000"/>
                </a:solidFill>
                <a:latin typeface="Meiryo UI" panose="020B0604030504040204" pitchFamily="50" charset="-128"/>
                <a:ea typeface="Meiryo UI" panose="020B0604030504040204" pitchFamily="50" charset="-128"/>
              </a:rPr>
              <a:t>保有から利用への移行、地域公共交通へのニーズの高まり、</a:t>
            </a:r>
            <a:endParaRPr kumimoji="1" lang="en-US" altLang="ja-JP" sz="2000" kern="0">
              <a:solidFill>
                <a:srgbClr val="000000"/>
              </a:solidFill>
              <a:latin typeface="Meiryo UI" panose="020B0604030504040204" pitchFamily="50" charset="-128"/>
              <a:ea typeface="Meiryo UI" panose="020B0604030504040204" pitchFamily="50" charset="-128"/>
            </a:endParaRPr>
          </a:p>
          <a:p>
            <a:r>
              <a:rPr kumimoji="1" lang="ja-JP" altLang="en-US" sz="2000" kern="0">
                <a:solidFill>
                  <a:srgbClr val="000000"/>
                </a:solidFill>
                <a:latin typeface="Meiryo UI" panose="020B0604030504040204" pitchFamily="50" charset="-128"/>
                <a:ea typeface="Meiryo UI" panose="020B0604030504040204" pitchFamily="50" charset="-128"/>
              </a:rPr>
              <a:t>　</a:t>
            </a:r>
            <a:r>
              <a:rPr kumimoji="1" lang="en-US" altLang="ja-JP" sz="2000" kern="0">
                <a:solidFill>
                  <a:srgbClr val="000000"/>
                </a:solidFill>
                <a:latin typeface="Meiryo UI" panose="020B0604030504040204" pitchFamily="50" charset="-128"/>
                <a:ea typeface="Meiryo UI" panose="020B0604030504040204" pitchFamily="50" charset="-128"/>
              </a:rPr>
              <a:t>CASE</a:t>
            </a:r>
            <a:r>
              <a:rPr kumimoji="1" lang="ja-JP" altLang="ja-JP" sz="2000" kern="0">
                <a:solidFill>
                  <a:srgbClr val="000000"/>
                </a:solidFill>
                <a:latin typeface="Meiryo UI" panose="020B0604030504040204" pitchFamily="50" charset="-128"/>
                <a:ea typeface="Meiryo UI" panose="020B0604030504040204" pitchFamily="50" charset="-128"/>
              </a:rPr>
              <a:t>に代表される環境変化にも対応するためのインフラの維持管理</a:t>
            </a:r>
            <a:r>
              <a:rPr kumimoji="1" lang="ja-JP" altLang="en-US" sz="2000" kern="0">
                <a:solidFill>
                  <a:srgbClr val="000000"/>
                </a:solidFill>
                <a:latin typeface="Meiryo UI" panose="020B0604030504040204" pitchFamily="50" charset="-128"/>
                <a:ea typeface="Meiryo UI" panose="020B0604030504040204" pitchFamily="50" charset="-128"/>
              </a:rPr>
              <a:t>・</a:t>
            </a:r>
            <a:r>
              <a:rPr kumimoji="1" lang="ja-JP" altLang="ja-JP" sz="2000" kern="0">
                <a:solidFill>
                  <a:srgbClr val="000000"/>
                </a:solidFill>
                <a:latin typeface="Meiryo UI" panose="020B0604030504040204" pitchFamily="50" charset="-128"/>
                <a:ea typeface="Meiryo UI" panose="020B0604030504040204" pitchFamily="50" charset="-128"/>
              </a:rPr>
              <a:t>機能強化の必要性等を踏まえつつ、</a:t>
            </a:r>
            <a:endParaRPr kumimoji="1" lang="en-US" altLang="ja-JP" sz="2000" kern="0">
              <a:solidFill>
                <a:srgbClr val="000000"/>
              </a:solidFill>
              <a:latin typeface="Meiryo UI" panose="020B0604030504040204" pitchFamily="50" charset="-128"/>
              <a:ea typeface="Meiryo UI" panose="020B0604030504040204" pitchFamily="50" charset="-128"/>
            </a:endParaRPr>
          </a:p>
          <a:p>
            <a:r>
              <a:rPr kumimoji="1" lang="ja-JP" altLang="en-US" sz="2400" b="1" kern="0">
                <a:solidFill>
                  <a:srgbClr val="000000"/>
                </a:solidFill>
                <a:latin typeface="Meiryo UI" panose="020B0604030504040204" pitchFamily="50" charset="-128"/>
                <a:ea typeface="Meiryo UI" panose="020B0604030504040204" pitchFamily="50" charset="-128"/>
              </a:rPr>
              <a:t>　</a:t>
            </a:r>
            <a:r>
              <a:rPr kumimoji="1" lang="ja-JP" altLang="ja-JP" sz="2400" b="1" kern="0">
                <a:solidFill>
                  <a:srgbClr val="000000"/>
                </a:solidFill>
                <a:highlight>
                  <a:srgbClr val="FFFF00"/>
                </a:highlight>
                <a:latin typeface="Meiryo UI" panose="020B0604030504040204" pitchFamily="50" charset="-128"/>
                <a:ea typeface="Meiryo UI" panose="020B0604030504040204" pitchFamily="50" charset="-128"/>
              </a:rPr>
              <a:t>国</a:t>
            </a:r>
            <a:r>
              <a:rPr kumimoji="1" lang="ja-JP" altLang="en-US" sz="2400" b="1" kern="0">
                <a:solidFill>
                  <a:srgbClr val="000000"/>
                </a:solidFill>
                <a:highlight>
                  <a:srgbClr val="FFFF00"/>
                </a:highlight>
                <a:latin typeface="Meiryo UI" panose="020B0604030504040204" pitchFamily="50" charset="-128"/>
                <a:ea typeface="Meiryo UI" panose="020B0604030504040204" pitchFamily="50" charset="-128"/>
              </a:rPr>
              <a:t>・</a:t>
            </a:r>
            <a:r>
              <a:rPr kumimoji="1" lang="ja-JP" altLang="ja-JP" sz="2400" b="1" kern="0">
                <a:solidFill>
                  <a:srgbClr val="000000"/>
                </a:solidFill>
                <a:highlight>
                  <a:srgbClr val="FFFF00"/>
                </a:highlight>
                <a:latin typeface="Meiryo UI" panose="020B0604030504040204" pitchFamily="50" charset="-128"/>
                <a:ea typeface="Meiryo UI" panose="020B0604030504040204" pitchFamily="50" charset="-128"/>
              </a:rPr>
              <a:t>地方を通じた財源を安定的に確保</a:t>
            </a:r>
            <a:r>
              <a:rPr kumimoji="1" lang="ja-JP" altLang="ja-JP" sz="2400" kern="0">
                <a:solidFill>
                  <a:srgbClr val="000000"/>
                </a:solidFill>
                <a:highlight>
                  <a:srgbClr val="FFFF00"/>
                </a:highlight>
                <a:latin typeface="Meiryo UI" panose="020B0604030504040204" pitchFamily="50" charset="-128"/>
                <a:ea typeface="Meiryo UI" panose="020B0604030504040204" pitchFamily="50" charset="-128"/>
              </a:rPr>
              <a:t>していくことを前提</a:t>
            </a:r>
            <a:r>
              <a:rPr kumimoji="1" lang="ja-JP" altLang="ja-JP" sz="2000" kern="0">
                <a:solidFill>
                  <a:srgbClr val="000000"/>
                </a:solidFill>
                <a:latin typeface="Meiryo UI" panose="020B0604030504040204" pitchFamily="50" charset="-128"/>
                <a:ea typeface="Meiryo UI" panose="020B0604030504040204" pitchFamily="50" charset="-128"/>
              </a:rPr>
              <a:t>に、受益と負担の関係も含め、</a:t>
            </a:r>
            <a:endParaRPr kumimoji="1" lang="en-US" altLang="ja-JP" sz="2000" kern="0">
              <a:solidFill>
                <a:srgbClr val="000000"/>
              </a:solidFill>
              <a:latin typeface="Meiryo UI" panose="020B0604030504040204" pitchFamily="50" charset="-128"/>
              <a:ea typeface="Meiryo UI" panose="020B0604030504040204" pitchFamily="50" charset="-128"/>
            </a:endParaRPr>
          </a:p>
          <a:p>
            <a:r>
              <a:rPr kumimoji="1" lang="ja-JP" altLang="en-US" sz="2000" kern="0">
                <a:solidFill>
                  <a:srgbClr val="000000"/>
                </a:solidFill>
                <a:latin typeface="Meiryo UI" panose="020B0604030504040204" pitchFamily="50" charset="-128"/>
                <a:ea typeface="Meiryo UI" panose="020B0604030504040204" pitchFamily="50" charset="-128"/>
              </a:rPr>
              <a:t>　</a:t>
            </a:r>
            <a:r>
              <a:rPr kumimoji="1" lang="ja-JP" altLang="ja-JP" sz="2000" kern="0">
                <a:solidFill>
                  <a:srgbClr val="000000"/>
                </a:solidFill>
                <a:latin typeface="Meiryo UI" panose="020B0604030504040204" pitchFamily="50" charset="-128"/>
                <a:ea typeface="Meiryo UI" panose="020B0604030504040204" pitchFamily="50" charset="-128"/>
              </a:rPr>
              <a:t>公平</a:t>
            </a:r>
            <a:r>
              <a:rPr kumimoji="1" lang="ja-JP" altLang="en-US" sz="2000" kern="0">
                <a:solidFill>
                  <a:srgbClr val="000000"/>
                </a:solidFill>
                <a:latin typeface="Meiryo UI" panose="020B0604030504040204" pitchFamily="50" charset="-128"/>
                <a:ea typeface="Meiryo UI" panose="020B0604030504040204" pitchFamily="50" charset="-128"/>
              </a:rPr>
              <a:t>・</a:t>
            </a:r>
            <a:r>
              <a:rPr kumimoji="1" lang="ja-JP" altLang="ja-JP" sz="2000" kern="0">
                <a:solidFill>
                  <a:srgbClr val="000000"/>
                </a:solidFill>
                <a:latin typeface="Meiryo UI" panose="020B0604030504040204" pitchFamily="50" charset="-128"/>
                <a:ea typeface="Meiryo UI" panose="020B0604030504040204" pitchFamily="50" charset="-128"/>
              </a:rPr>
              <a:t>中立</a:t>
            </a:r>
            <a:r>
              <a:rPr kumimoji="1" lang="ja-JP" altLang="en-US" sz="2000" kern="0">
                <a:solidFill>
                  <a:srgbClr val="000000"/>
                </a:solidFill>
                <a:latin typeface="Meiryo UI" panose="020B0604030504040204" pitchFamily="50" charset="-128"/>
                <a:ea typeface="Meiryo UI" panose="020B0604030504040204" pitchFamily="50" charset="-128"/>
              </a:rPr>
              <a:t>・</a:t>
            </a:r>
            <a:r>
              <a:rPr kumimoji="1" lang="ja-JP" altLang="ja-JP" sz="2000" kern="0">
                <a:solidFill>
                  <a:srgbClr val="000000"/>
                </a:solidFill>
                <a:latin typeface="Meiryo UI" panose="020B0604030504040204" pitchFamily="50" charset="-128"/>
                <a:ea typeface="Meiryo UI" panose="020B0604030504040204" pitchFamily="50" charset="-128"/>
              </a:rPr>
              <a:t>簡素な課税のあり方について、中長期的な視点に立って検討を行う。</a:t>
            </a:r>
            <a:endParaRPr kumimoji="1" lang="en-US" altLang="ja-JP" sz="2000" kern="0">
              <a:solidFill>
                <a:srgbClr val="000000"/>
              </a:solidFill>
              <a:latin typeface="Meiryo UI" panose="020B0604030504040204" pitchFamily="50" charset="-128"/>
              <a:ea typeface="Meiryo UI" panose="020B0604030504040204" pitchFamily="50" charset="-128"/>
            </a:endParaRPr>
          </a:p>
          <a:p>
            <a:endParaRPr kumimoji="1" lang="en-US" altLang="ja-JP" sz="1400" kern="0">
              <a:solidFill>
                <a:srgbClr val="000000"/>
              </a:solidFill>
              <a:latin typeface="Meiryo UI" panose="020B0604030504040204" pitchFamily="50" charset="-128"/>
              <a:ea typeface="Meiryo UI" panose="020B0604030504040204" pitchFamily="50" charset="-128"/>
            </a:endParaRPr>
          </a:p>
          <a:p>
            <a:r>
              <a:rPr kumimoji="1" lang="ja-JP" altLang="en-US" sz="2000" kern="0">
                <a:solidFill>
                  <a:srgbClr val="000000"/>
                </a:solidFill>
                <a:latin typeface="Meiryo UI" panose="020B0604030504040204" pitchFamily="50" charset="-128"/>
                <a:ea typeface="Meiryo UI" panose="020B0604030504040204" pitchFamily="50" charset="-128"/>
              </a:rPr>
              <a:t>　　</a:t>
            </a:r>
            <a:r>
              <a:rPr kumimoji="1" lang="ja-JP" altLang="ja-JP" sz="2000" kern="0">
                <a:solidFill>
                  <a:srgbClr val="000000"/>
                </a:solidFill>
                <a:latin typeface="Meiryo UI" panose="020B0604030504040204" pitchFamily="50" charset="-128"/>
                <a:ea typeface="Meiryo UI" panose="020B0604030504040204" pitchFamily="50" charset="-128"/>
              </a:rPr>
              <a:t>その際、</a:t>
            </a:r>
            <a:r>
              <a:rPr lang="ja-JP" altLang="ja-JP" sz="2000" b="1" u="sng" kern="0">
                <a:solidFill>
                  <a:srgbClr val="FF0000"/>
                </a:solidFill>
                <a:highlight>
                  <a:srgbClr val="FFFF00"/>
                </a:highlight>
                <a:latin typeface="Meiryo UI" panose="020B0604030504040204" pitchFamily="50" charset="-128"/>
                <a:ea typeface="Meiryo UI" panose="020B0604030504040204" pitchFamily="50" charset="-128"/>
              </a:rPr>
              <a:t>電気自動車等の普及や市場の活性化等の観点から、</a:t>
            </a:r>
            <a:r>
              <a:rPr kumimoji="1" lang="ja-JP" altLang="ja-JP" sz="2000" b="1" u="sng" kern="0">
                <a:solidFill>
                  <a:srgbClr val="FF0000"/>
                </a:solidFill>
                <a:highlight>
                  <a:srgbClr val="FFFF00"/>
                </a:highlight>
                <a:latin typeface="Meiryo UI" panose="020B0604030504040204" pitchFamily="50" charset="-128"/>
                <a:ea typeface="Meiryo UI" panose="020B0604030504040204" pitchFamily="50" charset="-128"/>
              </a:rPr>
              <a:t>原因者負担</a:t>
            </a:r>
            <a:r>
              <a:rPr kumimoji="1" lang="ja-JP" altLang="en-US" sz="2000" b="1" u="sng" kern="0">
                <a:solidFill>
                  <a:srgbClr val="FF0000"/>
                </a:solidFill>
                <a:highlight>
                  <a:srgbClr val="FFFF00"/>
                </a:highlight>
                <a:latin typeface="Meiryo UI" panose="020B0604030504040204" pitchFamily="50" charset="-128"/>
                <a:ea typeface="Meiryo UI" panose="020B0604030504040204" pitchFamily="50" charset="-128"/>
              </a:rPr>
              <a:t>・</a:t>
            </a:r>
            <a:r>
              <a:rPr kumimoji="1" lang="ja-JP" altLang="ja-JP" sz="2000" b="1" u="sng" kern="0">
                <a:solidFill>
                  <a:srgbClr val="FF0000"/>
                </a:solidFill>
                <a:highlight>
                  <a:srgbClr val="FFFF00"/>
                </a:highlight>
                <a:latin typeface="Meiryo UI" panose="020B0604030504040204" pitchFamily="50" charset="-128"/>
                <a:ea typeface="Meiryo UI" panose="020B0604030504040204" pitchFamily="50" charset="-128"/>
              </a:rPr>
              <a:t>受益者負担の原則を踏まえ、</a:t>
            </a:r>
            <a:endParaRPr kumimoji="1" lang="en-US" altLang="ja-JP" sz="2000" b="1" u="sng" kern="0">
              <a:solidFill>
                <a:srgbClr val="FF0000"/>
              </a:solidFill>
              <a:highlight>
                <a:srgbClr val="FFFF00"/>
              </a:highlight>
              <a:latin typeface="Meiryo UI" panose="020B0604030504040204" pitchFamily="50" charset="-128"/>
              <a:ea typeface="Meiryo UI" panose="020B0604030504040204" pitchFamily="50" charset="-128"/>
            </a:endParaRPr>
          </a:p>
          <a:p>
            <a:r>
              <a:rPr kumimoji="1" lang="ja-JP" altLang="en-US" sz="2000" kern="0">
                <a:solidFill>
                  <a:srgbClr val="000000"/>
                </a:solidFill>
                <a:latin typeface="Meiryo UI" panose="020B0604030504040204" pitchFamily="50" charset="-128"/>
                <a:ea typeface="Meiryo UI" panose="020B0604030504040204" pitchFamily="50" charset="-128"/>
              </a:rPr>
              <a:t>　</a:t>
            </a:r>
            <a:r>
              <a:rPr kumimoji="1" lang="ja-JP" altLang="ja-JP" sz="2000" kern="0">
                <a:solidFill>
                  <a:srgbClr val="000000"/>
                </a:solidFill>
                <a:latin typeface="Meiryo UI" panose="020B0604030504040204" pitchFamily="50" charset="-128"/>
                <a:ea typeface="Meiryo UI" panose="020B0604030504040204" pitchFamily="50" charset="-128"/>
              </a:rPr>
              <a:t>また、その負担分でモビリティ分野を支え、産業の成長と</a:t>
            </a:r>
            <a:r>
              <a:rPr lang="ja-JP" altLang="ja-JP" sz="2000" b="1" kern="0">
                <a:highlight>
                  <a:srgbClr val="FFFF00"/>
                </a:highlight>
                <a:latin typeface="Meiryo UI" panose="020B0604030504040204" pitchFamily="50" charset="-128"/>
                <a:ea typeface="Meiryo UI" panose="020B0604030504040204" pitchFamily="50" charset="-128"/>
              </a:rPr>
              <a:t>財政健全化</a:t>
            </a:r>
            <a:r>
              <a:rPr kumimoji="1" lang="ja-JP" altLang="ja-JP" sz="2000" kern="0">
                <a:solidFill>
                  <a:srgbClr val="000000"/>
                </a:solidFill>
                <a:latin typeface="Meiryo UI" panose="020B0604030504040204" pitchFamily="50" charset="-128"/>
                <a:ea typeface="Meiryo UI" panose="020B0604030504040204" pitchFamily="50" charset="-128"/>
              </a:rPr>
              <a:t>の好循環の形成につなげるため、</a:t>
            </a:r>
            <a:endParaRPr kumimoji="1" lang="en-US" altLang="ja-JP" sz="2000" kern="0">
              <a:solidFill>
                <a:srgbClr val="000000"/>
              </a:solidFill>
              <a:latin typeface="Meiryo UI" panose="020B0604030504040204" pitchFamily="50" charset="-128"/>
              <a:ea typeface="Meiryo UI" panose="020B0604030504040204" pitchFamily="50" charset="-128"/>
            </a:endParaRPr>
          </a:p>
          <a:p>
            <a:r>
              <a:rPr lang="ja-JP" altLang="en-US" sz="2000" kern="0">
                <a:solidFill>
                  <a:srgbClr val="000000"/>
                </a:solidFill>
                <a:latin typeface="Meiryo UI" panose="020B0604030504040204" pitchFamily="50" charset="-128"/>
                <a:ea typeface="Meiryo UI" panose="020B0604030504040204" pitchFamily="50" charset="-128"/>
              </a:rPr>
              <a:t>　</a:t>
            </a:r>
            <a:r>
              <a:rPr kumimoji="1" lang="ja-JP" altLang="ja-JP" sz="2000" b="1" u="sng" kern="0">
                <a:solidFill>
                  <a:srgbClr val="FF0000"/>
                </a:solidFill>
                <a:highlight>
                  <a:srgbClr val="FFFF00"/>
                </a:highlight>
                <a:latin typeface="Meiryo UI" panose="020B0604030504040204" pitchFamily="50" charset="-128"/>
                <a:ea typeface="Meiryo UI" panose="020B0604030504040204" pitchFamily="50" charset="-128"/>
              </a:rPr>
              <a:t>利用に応じた負担の適正化</a:t>
            </a:r>
            <a:r>
              <a:rPr kumimoji="1" lang="ja-JP" altLang="ja-JP" sz="2000" kern="0">
                <a:solidFill>
                  <a:srgbClr val="000000"/>
                </a:solidFill>
                <a:latin typeface="Meiryo UI" panose="020B0604030504040204" pitchFamily="50" charset="-128"/>
                <a:ea typeface="Meiryo UI" panose="020B0604030504040204" pitchFamily="50" charset="-128"/>
              </a:rPr>
              <a:t>等に向けた具体的な制度の枠組みについて</a:t>
            </a:r>
            <a:endParaRPr kumimoji="1" lang="en-US" altLang="ja-JP" sz="2000" kern="0">
              <a:solidFill>
                <a:srgbClr val="000000"/>
              </a:solidFill>
              <a:latin typeface="Meiryo UI" panose="020B0604030504040204" pitchFamily="50" charset="-128"/>
              <a:ea typeface="Meiryo UI" panose="020B0604030504040204" pitchFamily="50" charset="-128"/>
            </a:endParaRPr>
          </a:p>
          <a:p>
            <a:endParaRPr kumimoji="1" lang="en-US" altLang="ja-JP" sz="2000" kern="0">
              <a:solidFill>
                <a:srgbClr val="000000"/>
              </a:solidFill>
              <a:latin typeface="Meiryo UI" panose="020B0604030504040204" pitchFamily="50" charset="-128"/>
              <a:ea typeface="Meiryo UI" panose="020B0604030504040204" pitchFamily="50" charset="-128"/>
            </a:endParaRPr>
          </a:p>
          <a:p>
            <a:r>
              <a:rPr kumimoji="1" lang="ja-JP" altLang="en-US" sz="2400" b="1" kern="0">
                <a:solidFill>
                  <a:srgbClr val="000000"/>
                </a:solidFill>
                <a:latin typeface="Meiryo UI" panose="020B0604030504040204" pitchFamily="50" charset="-128"/>
                <a:ea typeface="Meiryo UI" panose="020B0604030504040204" pitchFamily="50" charset="-128"/>
              </a:rPr>
              <a:t>　</a:t>
            </a:r>
            <a:r>
              <a:rPr kumimoji="1" lang="ja-JP" altLang="ja-JP" sz="2400" b="1" kern="0">
                <a:solidFill>
                  <a:srgbClr val="000000"/>
                </a:solidFill>
                <a:highlight>
                  <a:srgbClr val="FFFF00"/>
                </a:highlight>
                <a:latin typeface="Meiryo UI" panose="020B0604030504040204" pitchFamily="50" charset="-128"/>
                <a:ea typeface="Meiryo UI" panose="020B0604030504040204" pitchFamily="50" charset="-128"/>
              </a:rPr>
              <a:t>次のエコカー減税の期限到来時までに検討を進める</a:t>
            </a:r>
            <a:r>
              <a:rPr kumimoji="1" lang="ja-JP" altLang="ja-JP" sz="2000" kern="0">
                <a:solidFill>
                  <a:srgbClr val="000000"/>
                </a:solidFill>
                <a:latin typeface="Meiryo UI" panose="020B0604030504040204" pitchFamily="50" charset="-128"/>
                <a:ea typeface="Meiryo UI" panose="020B0604030504040204" pitchFamily="50" charset="-128"/>
              </a:rPr>
              <a:t>。</a:t>
            </a:r>
            <a:endParaRPr kumimoji="1" lang="en-US" altLang="ja-JP" sz="2000" kern="0">
              <a:solidFill>
                <a:srgbClr val="000000"/>
              </a:solidFill>
              <a:latin typeface="Meiryo UI" panose="020B0604030504040204" pitchFamily="50" charset="-128"/>
              <a:ea typeface="Meiryo UI" panose="020B0604030504040204" pitchFamily="50" charset="-128"/>
            </a:endParaRPr>
          </a:p>
          <a:p>
            <a:endParaRPr kumimoji="1" lang="en-US" altLang="ja-JP" sz="1400" kern="0">
              <a:solidFill>
                <a:srgbClr val="000000"/>
              </a:solidFill>
              <a:latin typeface="Meiryo UI" panose="020B0604030504040204" pitchFamily="50" charset="-128"/>
              <a:ea typeface="Meiryo UI" panose="020B0604030504040204" pitchFamily="50" charset="-128"/>
            </a:endParaRPr>
          </a:p>
          <a:p>
            <a:r>
              <a:rPr kumimoji="1" lang="ja-JP" altLang="en-US" sz="2000" kern="0">
                <a:solidFill>
                  <a:srgbClr val="000000"/>
                </a:solidFill>
                <a:latin typeface="Meiryo UI" panose="020B0604030504040204" pitchFamily="50" charset="-128"/>
                <a:ea typeface="Meiryo UI" panose="020B0604030504040204" pitchFamily="50" charset="-128"/>
              </a:rPr>
              <a:t>　　</a:t>
            </a:r>
            <a:r>
              <a:rPr kumimoji="1" lang="ja-JP" altLang="ja-JP" sz="2000" kern="0">
                <a:solidFill>
                  <a:srgbClr val="000000"/>
                </a:solidFill>
                <a:latin typeface="Meiryo UI" panose="020B0604030504040204" pitchFamily="50" charset="-128"/>
                <a:ea typeface="Meiryo UI" panose="020B0604030504040204" pitchFamily="50" charset="-128"/>
              </a:rPr>
              <a:t>また、</a:t>
            </a:r>
            <a:r>
              <a:rPr lang="ja-JP" altLang="ja-JP" sz="2000" b="1" u="sng" kern="0">
                <a:solidFill>
                  <a:srgbClr val="FF0000"/>
                </a:solidFill>
                <a:highlight>
                  <a:srgbClr val="FFFF00"/>
                </a:highlight>
                <a:latin typeface="Meiryo UI" panose="020B0604030504040204" pitchFamily="50" charset="-128"/>
                <a:ea typeface="Meiryo UI" panose="020B0604030504040204" pitchFamily="50" charset="-128"/>
              </a:rPr>
              <a:t>自動車税については、電気自動車等の普及等のカーボンニュートラルに向けた動きを考慮し、</a:t>
            </a:r>
            <a:endParaRPr lang="en-US" altLang="ja-JP" sz="2000" b="1" u="sng" kern="0">
              <a:solidFill>
                <a:srgbClr val="FF0000"/>
              </a:solidFill>
              <a:highlight>
                <a:srgbClr val="FFFF00"/>
              </a:highlight>
              <a:latin typeface="Meiryo UI" panose="020B0604030504040204" pitchFamily="50" charset="-128"/>
              <a:ea typeface="Meiryo UI" panose="020B0604030504040204" pitchFamily="50" charset="-128"/>
            </a:endParaRPr>
          </a:p>
          <a:p>
            <a:r>
              <a:rPr kumimoji="1" lang="ja-JP" altLang="en-US" sz="2000" kern="0">
                <a:solidFill>
                  <a:srgbClr val="000000"/>
                </a:solidFill>
                <a:latin typeface="Meiryo UI" panose="020B0604030504040204" pitchFamily="50" charset="-128"/>
                <a:ea typeface="Meiryo UI" panose="020B0604030504040204" pitchFamily="50" charset="-128"/>
              </a:rPr>
              <a:t>　</a:t>
            </a:r>
            <a:r>
              <a:rPr lang="ja-JP" altLang="ja-JP" sz="2000" b="1" u="sng" kern="0">
                <a:solidFill>
                  <a:srgbClr val="FF0000"/>
                </a:solidFill>
                <a:highlight>
                  <a:srgbClr val="FFFF00"/>
                </a:highlight>
                <a:latin typeface="Meiryo UI" panose="020B0604030504040204" pitchFamily="50" charset="-128"/>
                <a:ea typeface="Meiryo UI" panose="020B0604030504040204" pitchFamily="50" charset="-128"/>
              </a:rPr>
              <a:t>税負担の公平性を早期に確保</a:t>
            </a:r>
            <a:r>
              <a:rPr kumimoji="1" lang="ja-JP" altLang="ja-JP" sz="2000" kern="0">
                <a:solidFill>
                  <a:srgbClr val="000000"/>
                </a:solidFill>
                <a:latin typeface="Meiryo UI" panose="020B0604030504040204" pitchFamily="50" charset="-128"/>
                <a:ea typeface="Meiryo UI" panose="020B0604030504040204" pitchFamily="50" charset="-128"/>
              </a:rPr>
              <a:t>するため、その課税趣旨を適切に踏まえた課税のあり方について、</a:t>
            </a:r>
            <a:endParaRPr kumimoji="1" lang="en-US" altLang="ja-JP" sz="2000" kern="0">
              <a:solidFill>
                <a:srgbClr val="000000"/>
              </a:solidFill>
              <a:latin typeface="Meiryo UI" panose="020B0604030504040204" pitchFamily="50" charset="-128"/>
              <a:ea typeface="Meiryo UI" panose="020B0604030504040204" pitchFamily="50" charset="-128"/>
            </a:endParaRPr>
          </a:p>
          <a:p>
            <a:r>
              <a:rPr kumimoji="1" lang="ja-JP" altLang="en-US" sz="2000" kern="0">
                <a:solidFill>
                  <a:srgbClr val="000000"/>
                </a:solidFill>
                <a:latin typeface="Meiryo UI" panose="020B0604030504040204" pitchFamily="50" charset="-128"/>
                <a:ea typeface="Meiryo UI" panose="020B0604030504040204" pitchFamily="50" charset="-128"/>
              </a:rPr>
              <a:t>　</a:t>
            </a:r>
            <a:r>
              <a:rPr kumimoji="1" lang="ja-JP" altLang="ja-JP" sz="2000" kern="0">
                <a:solidFill>
                  <a:srgbClr val="000000"/>
                </a:solidFill>
                <a:latin typeface="Meiryo UI" panose="020B0604030504040204" pitchFamily="50" charset="-128"/>
                <a:ea typeface="Meiryo UI" panose="020B0604030504040204" pitchFamily="50" charset="-128"/>
              </a:rPr>
              <a:t>イノベーションへの影響等の多面的な観点も含め、関係者の意見を聴取しつつ検討する。</a:t>
            </a:r>
            <a:endParaRPr kumimoji="1" lang="ja-JP" altLang="en-US" sz="2000" kern="0">
              <a:solidFill>
                <a:srgbClr val="000000"/>
              </a:solidFill>
              <a:latin typeface="Meiryo UI" panose="020B0604030504040204" pitchFamily="50" charset="-128"/>
              <a:ea typeface="Meiryo UI" panose="020B0604030504040204" pitchFamily="50" charset="-128"/>
            </a:endParaRPr>
          </a:p>
        </p:txBody>
      </p:sp>
      <p:sp>
        <p:nvSpPr>
          <p:cNvPr id="3" name="Line 10">
            <a:extLst>
              <a:ext uri="{FF2B5EF4-FFF2-40B4-BE49-F238E27FC236}">
                <a16:creationId xmlns:a16="http://schemas.microsoft.com/office/drawing/2014/main" id="{C0337263-726A-AF7D-1E7F-25BE6DDAB462}"/>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426537F7-99DC-1E03-31B2-CCE01AC03F15}"/>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27</a:t>
            </a:fld>
            <a:endParaRPr lang="ja-JP" altLang="en-US"/>
          </a:p>
        </p:txBody>
      </p:sp>
    </p:spTree>
    <p:extLst>
      <p:ext uri="{BB962C8B-B14F-4D97-AF65-F5344CB8AC3E}">
        <p14:creationId xmlns:p14="http://schemas.microsoft.com/office/powerpoint/2010/main" val="638891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1B943F2F-C76D-F30A-19DE-CD3531C69539}"/>
              </a:ext>
            </a:extLst>
          </p:cNvPr>
          <p:cNvSpPr/>
          <p:nvPr/>
        </p:nvSpPr>
        <p:spPr>
          <a:xfrm rot="10800000">
            <a:off x="272520" y="740572"/>
            <a:ext cx="11827838" cy="10556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50" charset="-128"/>
            </a:endParaRPr>
          </a:p>
        </p:txBody>
      </p:sp>
      <p:sp>
        <p:nvSpPr>
          <p:cNvPr id="7" name="二等辺三角形 6">
            <a:extLst>
              <a:ext uri="{FF2B5EF4-FFF2-40B4-BE49-F238E27FC236}">
                <a16:creationId xmlns:a16="http://schemas.microsoft.com/office/drawing/2014/main" id="{C2C2D067-4E22-E09A-72EA-8B962F7C5C47}"/>
              </a:ext>
            </a:extLst>
          </p:cNvPr>
          <p:cNvSpPr/>
          <p:nvPr/>
        </p:nvSpPr>
        <p:spPr>
          <a:xfrm rot="10800000">
            <a:off x="3549568" y="4702744"/>
            <a:ext cx="5092862" cy="1054825"/>
          </a:xfrm>
          <a:prstGeom prst="triangle">
            <a:avLst>
              <a:gd name="adj" fmla="val 50129"/>
            </a:avLst>
          </a:prstGeom>
          <a:solidFill>
            <a:schemeClr val="bg2">
              <a:lumMod val="9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50" charset="-128"/>
            </a:endParaRPr>
          </a:p>
        </p:txBody>
      </p:sp>
      <p:sp>
        <p:nvSpPr>
          <p:cNvPr id="6" name="正方形/長方形 5">
            <a:extLst>
              <a:ext uri="{FF2B5EF4-FFF2-40B4-BE49-F238E27FC236}">
                <a16:creationId xmlns:a16="http://schemas.microsoft.com/office/drawing/2014/main" id="{F3A8C924-DEB4-81F0-458C-4908FEBE5505}"/>
              </a:ext>
            </a:extLst>
          </p:cNvPr>
          <p:cNvSpPr/>
          <p:nvPr/>
        </p:nvSpPr>
        <p:spPr>
          <a:xfrm rot="10800000">
            <a:off x="1669773" y="4899739"/>
            <a:ext cx="9515061" cy="55602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latin typeface="Calibri" panose="020F0502020204030204"/>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001CE9AF-0BBA-4560-B667-68301F297817}"/>
              </a:ext>
            </a:extLst>
          </p:cNvPr>
          <p:cNvSpPr txBox="1">
            <a:spLocks noChangeArrowheads="1"/>
          </p:cNvSpPr>
          <p:nvPr/>
        </p:nvSpPr>
        <p:spPr bwMode="auto">
          <a:xfrm>
            <a:off x="4147930" y="4898866"/>
            <a:ext cx="6831015" cy="565109"/>
          </a:xfrm>
          <a:prstGeom prst="rect">
            <a:avLst/>
          </a:prstGeom>
          <a:noFill/>
          <a:ln>
            <a:noFill/>
          </a:ln>
        </p:spPr>
        <p:txBody>
          <a:bodyPr wrap="square" lIns="99692" tIns="66462" rIns="99692" bIns="66462"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844083" eaLnBrk="0" fontAlgn="base" hangingPunct="0">
              <a:spcBef>
                <a:spcPct val="0"/>
              </a:spcBef>
              <a:spcAft>
                <a:spcPct val="0"/>
              </a:spcAft>
              <a:buNone/>
              <a:defRPr/>
            </a:pPr>
            <a:r>
              <a:rPr lang="ja-JP" altLang="en-US" sz="2800" b="1">
                <a:latin typeface="Meiryo UI" panose="020B0604030504040204" pitchFamily="50" charset="-128"/>
                <a:ea typeface="Meiryo UI" panose="020B0604030504040204" pitchFamily="50" charset="-128"/>
                <a:cs typeface="Meiryo UI" panose="020B0604030504040204" pitchFamily="50" charset="-128"/>
              </a:rPr>
              <a:t>電動車普及促進 ・ ユーザー負担軽減</a:t>
            </a:r>
            <a:endParaRPr lang="en-US" altLang="ja-JP" sz="2800" b="1">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D3EFF638-3A7B-49BC-BD3D-CE9C3C52CE58}"/>
              </a:ext>
            </a:extLst>
          </p:cNvPr>
          <p:cNvSpPr txBox="1">
            <a:spLocks noChangeArrowheads="1"/>
          </p:cNvSpPr>
          <p:nvPr/>
        </p:nvSpPr>
        <p:spPr bwMode="auto">
          <a:xfrm>
            <a:off x="0" y="-21028"/>
            <a:ext cx="12191999"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solidFill>
                  <a:schemeClr val="lt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solidFill>
                  <a:schemeClr val="lt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lt1"/>
                </a:solidFill>
                <a:latin typeface="Calibri" panose="020F0502020204030204" pitchFamily="34" charset="0"/>
                <a:ea typeface="ＭＳ Ｐゴシック" panose="020B0600070205080204" pitchFamily="50" charset="-128"/>
              </a:defRPr>
            </a:lvl9pPr>
          </a:lstStyle>
          <a:p>
            <a:r>
              <a:rPr lang="ja-JP" altLang="en-US"/>
              <a:t>　電動化に伴い発生した課題　　～電動車への新税導入による増税～</a:t>
            </a:r>
            <a:endParaRPr lang="en-US" altLang="ja-JP"/>
          </a:p>
        </p:txBody>
      </p:sp>
      <p:sp>
        <p:nvSpPr>
          <p:cNvPr id="19" name="テキスト ボックス 18">
            <a:extLst>
              <a:ext uri="{FF2B5EF4-FFF2-40B4-BE49-F238E27FC236}">
                <a16:creationId xmlns:a16="http://schemas.microsoft.com/office/drawing/2014/main" id="{87511172-F55D-4923-B729-FE06D8874174}"/>
              </a:ext>
            </a:extLst>
          </p:cNvPr>
          <p:cNvSpPr txBox="1">
            <a:spLocks noChangeArrowheads="1"/>
          </p:cNvSpPr>
          <p:nvPr/>
        </p:nvSpPr>
        <p:spPr bwMode="auto">
          <a:xfrm>
            <a:off x="272520" y="5640297"/>
            <a:ext cx="11815679" cy="1119107"/>
          </a:xfrm>
          <a:prstGeom prst="rect">
            <a:avLst/>
          </a:prstGeom>
          <a:solidFill>
            <a:schemeClr val="accent5">
              <a:lumMod val="20000"/>
              <a:lumOff val="80000"/>
            </a:schemeClr>
          </a:solidFill>
          <a:ln>
            <a:noFill/>
          </a:ln>
        </p:spPr>
        <p:txBody>
          <a:bodyPr wrap="square" lIns="99692" tIns="66462" rIns="99692" bIns="66462" anchor="ctr" anchorCtr="0">
            <a:noAutofit/>
          </a:bodyPr>
          <a:lstStyle>
            <a:defPPr>
              <a:defRPr lang="ja-JP"/>
            </a:defPPr>
            <a:lvl1pPr algn="ctr">
              <a:spcBef>
                <a:spcPct val="20000"/>
              </a:spcBef>
              <a:buFont typeface="Arial" panose="020B0604020202020204" pitchFamily="34" charset="0"/>
              <a:buNone/>
              <a:defRPr kumimoji="0" sz="3200" b="1" spc="-100">
                <a:solidFill>
                  <a:schemeClr val="bg1"/>
                </a:solidFill>
                <a:latin typeface="Meiryo UI" pitchFamily="50" charset="-128"/>
                <a:ea typeface="Meiryo UI" pitchFamily="50"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defRPr>
            </a:lvl9pPr>
          </a:lstStyle>
          <a:p>
            <a:r>
              <a:rPr lang="ja-JP" altLang="en-US" sz="2800" b="0">
                <a:solidFill>
                  <a:schemeClr val="tx1"/>
                </a:solidFill>
              </a:rPr>
              <a:t>走行距離課税や</a:t>
            </a:r>
            <a:r>
              <a:rPr lang="en-US" altLang="ja-JP" sz="2800" b="0">
                <a:solidFill>
                  <a:schemeClr val="tx1"/>
                </a:solidFill>
              </a:rPr>
              <a:t>EV</a:t>
            </a:r>
            <a:r>
              <a:rPr lang="ja-JP" altLang="en-US" sz="2800" b="0">
                <a:solidFill>
                  <a:schemeClr val="tx1"/>
                </a:solidFill>
              </a:rPr>
              <a:t>・</a:t>
            </a:r>
            <a:r>
              <a:rPr lang="en-US" altLang="ja-JP" sz="2800" b="0">
                <a:solidFill>
                  <a:schemeClr val="tx1"/>
                </a:solidFill>
              </a:rPr>
              <a:t>FCV</a:t>
            </a:r>
            <a:r>
              <a:rPr lang="ja-JP" altLang="en-US" sz="2800" b="0">
                <a:solidFill>
                  <a:schemeClr val="tx1"/>
                </a:solidFill>
              </a:rPr>
              <a:t>に対する増税等</a:t>
            </a:r>
            <a:endParaRPr lang="en-US" altLang="ja-JP" sz="2800" b="0">
              <a:solidFill>
                <a:schemeClr val="tx1"/>
              </a:solidFill>
            </a:endParaRPr>
          </a:p>
          <a:p>
            <a:r>
              <a:rPr lang="ja-JP" altLang="en-US">
                <a:solidFill>
                  <a:srgbClr val="FF0000"/>
                </a:solidFill>
              </a:rPr>
              <a:t>税収確保ありきの論議には断じて反対</a:t>
            </a:r>
            <a:r>
              <a:rPr lang="ja-JP" altLang="en-US" sz="2800" b="0">
                <a:solidFill>
                  <a:schemeClr val="tx1"/>
                </a:solidFill>
              </a:rPr>
              <a:t>を主張していく</a:t>
            </a:r>
            <a:endParaRPr lang="ja-JP" altLang="en-US" b="0">
              <a:solidFill>
                <a:schemeClr val="tx1"/>
              </a:solidFill>
            </a:endParaRPr>
          </a:p>
        </p:txBody>
      </p:sp>
      <p:sp>
        <p:nvSpPr>
          <p:cNvPr id="8" name="正方形/長方形 7">
            <a:extLst>
              <a:ext uri="{FF2B5EF4-FFF2-40B4-BE49-F238E27FC236}">
                <a16:creationId xmlns:a16="http://schemas.microsoft.com/office/drawing/2014/main" id="{961E7C24-B4E3-A9AE-A409-BAEDE8BE0D21}"/>
              </a:ext>
            </a:extLst>
          </p:cNvPr>
          <p:cNvSpPr>
            <a:spLocks noChangeArrowheads="1"/>
          </p:cNvSpPr>
          <p:nvPr/>
        </p:nvSpPr>
        <p:spPr bwMode="auto">
          <a:xfrm>
            <a:off x="425040" y="829471"/>
            <a:ext cx="1927138" cy="461665"/>
          </a:xfrm>
          <a:prstGeom prst="rect">
            <a:avLst/>
          </a:prstGeom>
          <a:solidFill>
            <a:schemeClr val="accent1">
              <a:lumMod val="75000"/>
            </a:schemeClr>
          </a:solidFill>
          <a:ln>
            <a:headEnd/>
            <a:tailEnd/>
          </a:ln>
        </p:spPr>
        <p:style>
          <a:lnRef idx="3">
            <a:schemeClr val="lt1"/>
          </a:lnRef>
          <a:fillRef idx="1">
            <a:schemeClr val="accent6"/>
          </a:fillRef>
          <a:effectRef idx="1">
            <a:schemeClr val="accent6"/>
          </a:effectRef>
          <a:fontRef idx="minor">
            <a:schemeClr val="lt1"/>
          </a:fontRef>
        </p:style>
        <p:txBody>
          <a:bodyPr wrap="square">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844083" eaLnBrk="0" fontAlgn="base" hangingPunct="0">
              <a:spcBef>
                <a:spcPct val="0"/>
              </a:spcBef>
              <a:spcAft>
                <a:spcPct val="0"/>
              </a:spcAft>
            </a:pPr>
            <a:r>
              <a:rPr kumimoji="0" lang="ja-JP" altLang="en-US" sz="2400">
                <a:solidFill>
                  <a:prstClr val="white"/>
                </a:solidFill>
                <a:latin typeface="Meiryo UI" panose="020B0604030504040204" pitchFamily="50" charset="-128"/>
                <a:ea typeface="Meiryo UI" panose="020B0604030504040204" pitchFamily="50" charset="-128"/>
              </a:rPr>
              <a:t>取り巻く環境</a:t>
            </a:r>
          </a:p>
        </p:txBody>
      </p:sp>
      <p:sp>
        <p:nvSpPr>
          <p:cNvPr id="11" name="二等辺三角形 10">
            <a:extLst>
              <a:ext uri="{FF2B5EF4-FFF2-40B4-BE49-F238E27FC236}">
                <a16:creationId xmlns:a16="http://schemas.microsoft.com/office/drawing/2014/main" id="{BA048148-D702-2389-71F0-4F81C74A5352}"/>
              </a:ext>
            </a:extLst>
          </p:cNvPr>
          <p:cNvSpPr/>
          <p:nvPr/>
        </p:nvSpPr>
        <p:spPr>
          <a:xfrm rot="10800000">
            <a:off x="5175647" y="1689327"/>
            <a:ext cx="1623183" cy="290068"/>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正方形/長方形 24">
            <a:extLst>
              <a:ext uri="{FF2B5EF4-FFF2-40B4-BE49-F238E27FC236}">
                <a16:creationId xmlns:a16="http://schemas.microsoft.com/office/drawing/2014/main" id="{3F0B8E91-D40D-DF3A-EB28-651B4BC9D0FA}"/>
              </a:ext>
            </a:extLst>
          </p:cNvPr>
          <p:cNvSpPr>
            <a:spLocks noChangeArrowheads="1"/>
          </p:cNvSpPr>
          <p:nvPr/>
        </p:nvSpPr>
        <p:spPr bwMode="auto">
          <a:xfrm>
            <a:off x="324825" y="4945109"/>
            <a:ext cx="4054705" cy="461665"/>
          </a:xfrm>
          <a:prstGeom prst="rect">
            <a:avLst/>
          </a:prstGeom>
          <a:solidFill>
            <a:schemeClr val="accent1">
              <a:lumMod val="75000"/>
            </a:schemeClr>
          </a:solidFill>
          <a:ln>
            <a:headEnd/>
            <a:tailEnd/>
          </a:ln>
        </p:spPr>
        <p:style>
          <a:lnRef idx="3">
            <a:schemeClr val="lt1"/>
          </a:lnRef>
          <a:fillRef idx="1">
            <a:schemeClr val="accent6"/>
          </a:fillRef>
          <a:effectRef idx="1">
            <a:schemeClr val="accent6"/>
          </a:effectRef>
          <a:fontRef idx="minor">
            <a:schemeClr val="lt1"/>
          </a:fontRef>
        </p:style>
        <p:txBody>
          <a:bodyPr wrap="square">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844083" eaLnBrk="0" fontAlgn="base" hangingPunct="0">
              <a:spcBef>
                <a:spcPct val="0"/>
              </a:spcBef>
              <a:spcAft>
                <a:spcPct val="0"/>
              </a:spcAft>
            </a:pPr>
            <a:r>
              <a:rPr kumimoji="0" lang="ja-JP" altLang="en-US" sz="2400">
                <a:solidFill>
                  <a:prstClr val="white"/>
                </a:solidFill>
                <a:latin typeface="Meiryo UI" panose="020B0604030504040204" pitchFamily="50" charset="-128"/>
                <a:ea typeface="Meiryo UI" panose="020B0604030504040204" pitchFamily="50" charset="-128"/>
              </a:rPr>
              <a:t>取り組むべきは</a:t>
            </a:r>
            <a:r>
              <a:rPr kumimoji="0" lang="ja-JP" altLang="en-US" sz="1800">
                <a:solidFill>
                  <a:prstClr val="white"/>
                </a:solidFill>
                <a:latin typeface="Meiryo UI" panose="020B0604030504040204" pitchFamily="50" charset="-128"/>
                <a:ea typeface="Meiryo UI" panose="020B0604030504040204" pitchFamily="50" charset="-128"/>
              </a:rPr>
              <a:t>（総連の目指す姿）</a:t>
            </a:r>
            <a:endParaRPr kumimoji="0" lang="ja-JP" altLang="en-US" sz="2400">
              <a:solidFill>
                <a:prstClr val="white"/>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7073162A-E930-F153-3068-77DD1FC21B52}"/>
              </a:ext>
            </a:extLst>
          </p:cNvPr>
          <p:cNvSpPr txBox="1"/>
          <p:nvPr/>
        </p:nvSpPr>
        <p:spPr>
          <a:xfrm>
            <a:off x="284680" y="1945932"/>
            <a:ext cx="11977353" cy="461665"/>
          </a:xfrm>
          <a:prstGeom prst="rect">
            <a:avLst/>
          </a:prstGeom>
          <a:noFill/>
        </p:spPr>
        <p:txBody>
          <a:bodyPr wrap="square">
            <a:spAutoFit/>
          </a:bodyPr>
          <a:lstStyle/>
          <a:p>
            <a:pPr defTabSz="457200" eaLnBrk="0" fontAlgn="base" hangingPunct="0">
              <a:spcBef>
                <a:spcPct val="0"/>
              </a:spcBef>
              <a:spcAft>
                <a:spcPct val="0"/>
              </a:spcAft>
              <a:defRPr/>
            </a:pPr>
            <a:r>
              <a:rPr kumimoji="0" lang="ja-JP" altLang="en-US" sz="2400">
                <a:latin typeface="Meiryo UI" panose="020B0604030504040204" pitchFamily="50" charset="-128"/>
                <a:ea typeface="Meiryo UI" panose="020B0604030504040204" pitchFamily="50" charset="-128"/>
              </a:rPr>
              <a:t>▶</a:t>
            </a:r>
            <a:r>
              <a:rPr kumimoji="0" lang="ja-JP" altLang="en-US" sz="2400" b="1">
                <a:solidFill>
                  <a:srgbClr val="FF0000"/>
                </a:solidFill>
                <a:latin typeface="Meiryo UI" panose="020B0604030504040204" pitchFamily="50" charset="-128"/>
                <a:ea typeface="Meiryo UI" panose="020B0604030504040204" pitchFamily="50" charset="-128"/>
              </a:rPr>
              <a:t>走行距離課税等の、</a:t>
            </a:r>
            <a:r>
              <a:rPr kumimoji="0" lang="en-US" altLang="ja-JP" sz="2400" b="1">
                <a:solidFill>
                  <a:srgbClr val="FF0000"/>
                </a:solidFill>
                <a:latin typeface="Meiryo UI" panose="020B0604030504040204" pitchFamily="50" charset="-128"/>
                <a:ea typeface="Meiryo UI" panose="020B0604030504040204" pitchFamily="50" charset="-128"/>
              </a:rPr>
              <a:t>EV</a:t>
            </a:r>
            <a:r>
              <a:rPr kumimoji="0" lang="ja-JP" altLang="en-US" sz="2400" b="1">
                <a:solidFill>
                  <a:srgbClr val="FF0000"/>
                </a:solidFill>
                <a:latin typeface="Meiryo UI" panose="020B0604030504040204" pitchFamily="50" charset="-128"/>
                <a:ea typeface="Meiryo UI" panose="020B0604030504040204" pitchFamily="50" charset="-128"/>
              </a:rPr>
              <a:t>・</a:t>
            </a:r>
            <a:r>
              <a:rPr kumimoji="0" lang="en-US" altLang="ja-JP" sz="2400" b="1">
                <a:solidFill>
                  <a:srgbClr val="FF0000"/>
                </a:solidFill>
                <a:latin typeface="Meiryo UI" panose="020B0604030504040204" pitchFamily="50" charset="-128"/>
                <a:ea typeface="Meiryo UI" panose="020B0604030504040204" pitchFamily="50" charset="-128"/>
              </a:rPr>
              <a:t>FCV</a:t>
            </a:r>
            <a:r>
              <a:rPr kumimoji="0" lang="ja-JP" altLang="en-US" sz="2400" b="1">
                <a:solidFill>
                  <a:srgbClr val="FF0000"/>
                </a:solidFill>
                <a:latin typeface="Meiryo UI" panose="020B0604030504040204" pitchFamily="50" charset="-128"/>
                <a:ea typeface="Meiryo UI" panose="020B0604030504040204" pitchFamily="50" charset="-128"/>
              </a:rPr>
              <a:t>に対する新たな税導入</a:t>
            </a:r>
            <a:r>
              <a:rPr kumimoji="0" lang="ja-JP" altLang="en-US" sz="2400">
                <a:latin typeface="Meiryo UI" panose="020B0604030504040204" pitchFamily="50" charset="-128"/>
                <a:ea typeface="Meiryo UI" panose="020B0604030504040204" pitchFamily="50" charset="-128"/>
              </a:rPr>
              <a:t>の意見が議論され始めた</a:t>
            </a:r>
          </a:p>
        </p:txBody>
      </p:sp>
      <p:sp>
        <p:nvSpPr>
          <p:cNvPr id="9" name="正方形/長方形 8">
            <a:extLst>
              <a:ext uri="{FF2B5EF4-FFF2-40B4-BE49-F238E27FC236}">
                <a16:creationId xmlns:a16="http://schemas.microsoft.com/office/drawing/2014/main" id="{A9782EDC-64FD-31B1-5F05-F9D8382C99FF}"/>
              </a:ext>
            </a:extLst>
          </p:cNvPr>
          <p:cNvSpPr/>
          <p:nvPr/>
        </p:nvSpPr>
        <p:spPr>
          <a:xfrm rot="10800000">
            <a:off x="324825" y="2676049"/>
            <a:ext cx="11666876" cy="197929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D93222D7-B4AD-EC4D-858A-A8B7EC172E18}"/>
              </a:ext>
            </a:extLst>
          </p:cNvPr>
          <p:cNvSpPr txBox="1"/>
          <p:nvPr/>
        </p:nvSpPr>
        <p:spPr>
          <a:xfrm>
            <a:off x="703290" y="2911779"/>
            <a:ext cx="11288412" cy="1692771"/>
          </a:xfrm>
          <a:prstGeom prst="rect">
            <a:avLst/>
          </a:prstGeom>
          <a:noFill/>
        </p:spPr>
        <p:txBody>
          <a:bodyPr wrap="square">
            <a:spAutoFit/>
          </a:bodyPr>
          <a:lstStyle/>
          <a:p>
            <a:pPr eaLnBrk="0" fontAlgn="base" hangingPunct="0">
              <a:spcBef>
                <a:spcPct val="0"/>
              </a:spcBef>
              <a:spcAft>
                <a:spcPct val="0"/>
              </a:spcAft>
              <a:buNone/>
              <a:defRPr/>
            </a:pPr>
            <a:r>
              <a:rPr kumimoji="0" lang="ja-JP" altLang="en-US" sz="2400">
                <a:solidFill>
                  <a:srgbClr val="3B372A"/>
                </a:solidFill>
                <a:latin typeface="Meiryo UI" panose="020B0604030504040204" pitchFamily="50" charset="-128"/>
                <a:ea typeface="Meiryo UI" panose="020B0604030504040204" pitchFamily="50" charset="-128"/>
              </a:rPr>
              <a:t>・</a:t>
            </a:r>
            <a:r>
              <a:rPr kumimoji="0" lang="en-US" altLang="ja-JP" sz="2400" b="1">
                <a:solidFill>
                  <a:srgbClr val="3B372A"/>
                </a:solidFill>
                <a:latin typeface="Meiryo UI" panose="020B0604030504040204" pitchFamily="50" charset="-128"/>
                <a:ea typeface="Meiryo UI" panose="020B0604030504040204" pitchFamily="50" charset="-128"/>
              </a:rPr>
              <a:t>2035</a:t>
            </a:r>
            <a:r>
              <a:rPr kumimoji="0" lang="ja-JP" altLang="en-US" sz="2400" b="1">
                <a:solidFill>
                  <a:srgbClr val="3B372A"/>
                </a:solidFill>
                <a:latin typeface="Meiryo UI" panose="020B0604030504040204" pitchFamily="50" charset="-128"/>
                <a:ea typeface="Meiryo UI" panose="020B0604030504040204" pitchFamily="50" charset="-128"/>
              </a:rPr>
              <a:t>年乗用車国内新車販売 電動車</a:t>
            </a:r>
            <a:r>
              <a:rPr kumimoji="0" lang="en-US" altLang="ja-JP" sz="2400" b="1">
                <a:solidFill>
                  <a:srgbClr val="3B372A"/>
                </a:solidFill>
                <a:latin typeface="Meiryo UI" panose="020B0604030504040204" pitchFamily="50" charset="-128"/>
                <a:ea typeface="Meiryo UI" panose="020B0604030504040204" pitchFamily="50" charset="-128"/>
              </a:rPr>
              <a:t>100%</a:t>
            </a:r>
            <a:r>
              <a:rPr kumimoji="0" lang="ja-JP" altLang="en-US" sz="2400" b="1">
                <a:solidFill>
                  <a:srgbClr val="3B372A"/>
                </a:solidFill>
                <a:latin typeface="Meiryo UI" panose="020B0604030504040204" pitchFamily="50" charset="-128"/>
                <a:ea typeface="Meiryo UI" panose="020B0604030504040204" pitchFamily="50" charset="-128"/>
              </a:rPr>
              <a:t>達成に反し、</a:t>
            </a:r>
            <a:endParaRPr kumimoji="0" lang="en-US" altLang="ja-JP" sz="2400" b="1">
              <a:solidFill>
                <a:srgbClr val="3B372A"/>
              </a:solidFill>
              <a:latin typeface="Meiryo UI" panose="020B0604030504040204" pitchFamily="50" charset="-128"/>
              <a:ea typeface="Meiryo UI" panose="020B0604030504040204" pitchFamily="50" charset="-128"/>
            </a:endParaRPr>
          </a:p>
          <a:p>
            <a:pPr eaLnBrk="0" fontAlgn="base" hangingPunct="0">
              <a:spcBef>
                <a:spcPct val="0"/>
              </a:spcBef>
              <a:spcAft>
                <a:spcPct val="0"/>
              </a:spcAft>
              <a:buNone/>
              <a:defRPr/>
            </a:pPr>
            <a:r>
              <a:rPr kumimoji="0" lang="ja-JP" altLang="en-US" sz="2400" b="1">
                <a:solidFill>
                  <a:srgbClr val="3B372A"/>
                </a:solidFill>
                <a:latin typeface="Meiryo UI" panose="020B0604030504040204" pitchFamily="50" charset="-128"/>
                <a:ea typeface="Meiryo UI" panose="020B0604030504040204" pitchFamily="50" charset="-128"/>
              </a:rPr>
              <a:t>　</a:t>
            </a:r>
            <a:r>
              <a:rPr kumimoji="0" lang="ja-JP" altLang="en-US" sz="2400" b="1">
                <a:solidFill>
                  <a:srgbClr val="3B372A"/>
                </a:solidFill>
                <a:highlight>
                  <a:srgbClr val="FFFF00"/>
                </a:highlight>
                <a:latin typeface="Meiryo UI" panose="020B0604030504040204" pitchFamily="50" charset="-128"/>
                <a:ea typeface="Meiryo UI" panose="020B0604030504040204" pitchFamily="50" charset="-128"/>
              </a:rPr>
              <a:t>電動車購入／保有者等のユーザー負担</a:t>
            </a:r>
            <a:r>
              <a:rPr kumimoji="0" lang="ja-JP" altLang="en-US" sz="2400" b="1">
                <a:solidFill>
                  <a:prstClr val="black"/>
                </a:solidFill>
                <a:highlight>
                  <a:srgbClr val="FFFF00"/>
                </a:highlight>
                <a:latin typeface="Meiryo UI" panose="020B0604030504040204" pitchFamily="50" charset="-128"/>
                <a:ea typeface="Meiryo UI" panose="020B0604030504040204" pitchFamily="50" charset="-128"/>
              </a:rPr>
              <a:t>増</a:t>
            </a:r>
            <a:endParaRPr kumimoji="0" lang="en-US" altLang="ja-JP" sz="2400" b="1">
              <a:solidFill>
                <a:prstClr val="black"/>
              </a:solidFill>
              <a:highlight>
                <a:srgbClr val="FFFF00"/>
              </a:highlight>
              <a:latin typeface="Meiryo UI" panose="020B0604030504040204" pitchFamily="50" charset="-128"/>
              <a:ea typeface="Meiryo UI" panose="020B0604030504040204" pitchFamily="50" charset="-128"/>
            </a:endParaRPr>
          </a:p>
          <a:p>
            <a:pPr eaLnBrk="0" fontAlgn="base" hangingPunct="0">
              <a:spcBef>
                <a:spcPct val="0"/>
              </a:spcBef>
              <a:spcAft>
                <a:spcPct val="0"/>
              </a:spcAft>
              <a:buNone/>
              <a:defRPr/>
            </a:pPr>
            <a:endParaRPr kumimoji="0" lang="en-US" altLang="ja-JP" sz="800" b="1">
              <a:solidFill>
                <a:prstClr val="black"/>
              </a:solidFill>
              <a:latin typeface="Meiryo UI" panose="020B0604030504040204" pitchFamily="50" charset="-128"/>
              <a:ea typeface="Meiryo UI" panose="020B0604030504040204" pitchFamily="50" charset="-128"/>
            </a:endParaRPr>
          </a:p>
          <a:p>
            <a:pPr eaLnBrk="0" fontAlgn="base" hangingPunct="0">
              <a:spcBef>
                <a:spcPct val="0"/>
              </a:spcBef>
              <a:spcAft>
                <a:spcPct val="0"/>
              </a:spcAft>
              <a:defRPr/>
            </a:pPr>
            <a:r>
              <a:rPr kumimoji="0" lang="ja-JP" altLang="en-US" sz="2400">
                <a:solidFill>
                  <a:srgbClr val="3B372A"/>
                </a:solidFill>
                <a:latin typeface="Meiryo UI" panose="020B0604030504040204" pitchFamily="50" charset="-128"/>
                <a:ea typeface="Meiryo UI" panose="020B0604030504040204" pitchFamily="50" charset="-128"/>
              </a:rPr>
              <a:t>・</a:t>
            </a:r>
            <a:r>
              <a:rPr kumimoji="0" lang="ja-JP" altLang="en-US" sz="2400" b="1">
                <a:solidFill>
                  <a:srgbClr val="3B372A"/>
                </a:solidFill>
                <a:latin typeface="Meiryo UI" panose="020B0604030504040204" pitchFamily="50" charset="-128"/>
                <a:ea typeface="Meiryo UI" panose="020B0604030504040204" pitchFamily="50" charset="-128"/>
              </a:rPr>
              <a:t>走ったら、走った分だけ税金がかかる仕組みは、</a:t>
            </a:r>
            <a:endParaRPr kumimoji="0" lang="en-US" altLang="ja-JP" sz="2400" b="1">
              <a:solidFill>
                <a:srgbClr val="3B372A"/>
              </a:solidFill>
              <a:latin typeface="Meiryo UI" panose="020B0604030504040204" pitchFamily="50" charset="-128"/>
              <a:ea typeface="Meiryo UI" panose="020B0604030504040204" pitchFamily="50" charset="-128"/>
            </a:endParaRPr>
          </a:p>
          <a:p>
            <a:pPr eaLnBrk="0" fontAlgn="base" hangingPunct="0">
              <a:spcBef>
                <a:spcPct val="0"/>
              </a:spcBef>
              <a:spcAft>
                <a:spcPct val="0"/>
              </a:spcAft>
              <a:defRPr/>
            </a:pPr>
            <a:r>
              <a:rPr kumimoji="0" lang="ja-JP" altLang="en-US" sz="2400" b="1">
                <a:solidFill>
                  <a:srgbClr val="3B372A"/>
                </a:solidFill>
                <a:latin typeface="Meiryo UI" panose="020B0604030504040204" pitchFamily="50" charset="-128"/>
                <a:ea typeface="Meiryo UI" panose="020B0604030504040204" pitchFamily="50" charset="-128"/>
              </a:rPr>
              <a:t>　</a:t>
            </a:r>
            <a:r>
              <a:rPr kumimoji="0" lang="ja-JP" altLang="en-US" sz="2400" b="1">
                <a:solidFill>
                  <a:srgbClr val="3B372A"/>
                </a:solidFill>
                <a:highlight>
                  <a:srgbClr val="FFFF00"/>
                </a:highlight>
                <a:latin typeface="Meiryo UI" panose="020B0604030504040204" pitchFamily="50" charset="-128"/>
                <a:ea typeface="Meiryo UI" panose="020B0604030504040204" pitchFamily="50" charset="-128"/>
              </a:rPr>
              <a:t>地方の生活や経済を中心に大きな負担となる</a:t>
            </a:r>
            <a:r>
              <a:rPr kumimoji="0" lang="ja-JP" altLang="en-US" sz="2000" b="1">
                <a:solidFill>
                  <a:srgbClr val="3B372A"/>
                </a:solidFill>
                <a:latin typeface="Meiryo UI" panose="020B0604030504040204" pitchFamily="50" charset="-128"/>
                <a:ea typeface="Meiryo UI" panose="020B0604030504040204" pitchFamily="50" charset="-128"/>
              </a:rPr>
              <a:t>（通勤や日常移動から配送物流まで）</a:t>
            </a:r>
            <a:endParaRPr kumimoji="0" lang="en-US" altLang="ja-JP" sz="2000" b="1">
              <a:solidFill>
                <a:srgbClr val="3B372A"/>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D7DA19D3-17E5-7DBF-8EAC-53B4F0361386}"/>
              </a:ext>
            </a:extLst>
          </p:cNvPr>
          <p:cNvSpPr>
            <a:spLocks noChangeArrowheads="1"/>
          </p:cNvSpPr>
          <p:nvPr/>
        </p:nvSpPr>
        <p:spPr bwMode="auto">
          <a:xfrm>
            <a:off x="425040" y="2463525"/>
            <a:ext cx="2267364" cy="461665"/>
          </a:xfrm>
          <a:prstGeom prst="rect">
            <a:avLst/>
          </a:prstGeom>
          <a:solidFill>
            <a:schemeClr val="accent1">
              <a:lumMod val="75000"/>
            </a:schemeClr>
          </a:solidFill>
          <a:ln>
            <a:headEnd/>
            <a:tailEnd/>
          </a:ln>
        </p:spPr>
        <p:style>
          <a:lnRef idx="3">
            <a:schemeClr val="lt1"/>
          </a:lnRef>
          <a:fillRef idx="1">
            <a:schemeClr val="accent6"/>
          </a:fillRef>
          <a:effectRef idx="1">
            <a:schemeClr val="accent6"/>
          </a:effectRef>
          <a:fontRef idx="minor">
            <a:schemeClr val="lt1"/>
          </a:fontRef>
        </p:style>
        <p:txBody>
          <a:bodyPr wrap="square">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844083" eaLnBrk="0" fontAlgn="base" hangingPunct="0">
              <a:spcBef>
                <a:spcPct val="0"/>
              </a:spcBef>
              <a:spcAft>
                <a:spcPct val="0"/>
              </a:spcAft>
            </a:pPr>
            <a:r>
              <a:rPr kumimoji="0" lang="ja-JP" altLang="en-US" sz="2400">
                <a:solidFill>
                  <a:prstClr val="white"/>
                </a:solidFill>
                <a:latin typeface="Meiryo UI" panose="020B0604030504040204" pitchFamily="50" charset="-128"/>
                <a:ea typeface="Meiryo UI" panose="020B0604030504040204" pitchFamily="50" charset="-128"/>
              </a:rPr>
              <a:t>懸念される未来</a:t>
            </a:r>
          </a:p>
        </p:txBody>
      </p:sp>
      <p:sp>
        <p:nvSpPr>
          <p:cNvPr id="14" name="爆発: 14 pt 13">
            <a:extLst>
              <a:ext uri="{FF2B5EF4-FFF2-40B4-BE49-F238E27FC236}">
                <a16:creationId xmlns:a16="http://schemas.microsoft.com/office/drawing/2014/main" id="{13A95F83-58D7-A890-0A40-8D69DDA36AB7}"/>
              </a:ext>
            </a:extLst>
          </p:cNvPr>
          <p:cNvSpPr/>
          <p:nvPr/>
        </p:nvSpPr>
        <p:spPr>
          <a:xfrm>
            <a:off x="9042023" y="2098900"/>
            <a:ext cx="3220010" cy="1244960"/>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b="1">
              <a:solidFill>
                <a:schemeClr val="tx1"/>
              </a:solidFill>
              <a:latin typeface="Meiryo UI" panose="020B0604030504040204" pitchFamily="50" charset="-128"/>
              <a:ea typeface="Meiryo UI" panose="020B0604030504040204" pitchFamily="50" charset="-128"/>
            </a:endParaRPr>
          </a:p>
        </p:txBody>
      </p:sp>
      <p:sp>
        <p:nvSpPr>
          <p:cNvPr id="15" name="テキスト ボックス 10">
            <a:extLst>
              <a:ext uri="{FF2B5EF4-FFF2-40B4-BE49-F238E27FC236}">
                <a16:creationId xmlns:a16="http://schemas.microsoft.com/office/drawing/2014/main" id="{3B556270-34FD-4FDB-8E5F-B5204B80FBD1}"/>
              </a:ext>
            </a:extLst>
          </p:cNvPr>
          <p:cNvSpPr txBox="1">
            <a:spLocks noChangeArrowheads="1"/>
          </p:cNvSpPr>
          <p:nvPr/>
        </p:nvSpPr>
        <p:spPr bwMode="auto">
          <a:xfrm>
            <a:off x="9485703" y="2385427"/>
            <a:ext cx="2266565" cy="83099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2400" b="1">
                <a:solidFill>
                  <a:srgbClr val="FF0000"/>
                </a:solidFill>
                <a:latin typeface="Meiryo UI" panose="020B0604030504040204" pitchFamily="50" charset="-128"/>
                <a:ea typeface="Meiryo UI" panose="020B0604030504040204" pitchFamily="50" charset="-128"/>
              </a:rPr>
              <a:t>電動車普及への足かせにも</a:t>
            </a:r>
            <a:endParaRPr kumimoji="0" lang="en-US" altLang="ja-JP" sz="2400" b="1">
              <a:solidFill>
                <a:srgbClr val="FF0000"/>
              </a:solidFill>
              <a:latin typeface="Meiryo UI" panose="020B0604030504040204" pitchFamily="50" charset="-128"/>
              <a:ea typeface="Meiryo UI" panose="020B0604030504040204" pitchFamily="50" charset="-128"/>
            </a:endParaRPr>
          </a:p>
        </p:txBody>
      </p:sp>
      <p:sp>
        <p:nvSpPr>
          <p:cNvPr id="18" name="二等辺三角形 17">
            <a:extLst>
              <a:ext uri="{FF2B5EF4-FFF2-40B4-BE49-F238E27FC236}">
                <a16:creationId xmlns:a16="http://schemas.microsoft.com/office/drawing/2014/main" id="{369685B6-59E0-BE6F-AE0C-F65C22205E69}"/>
              </a:ext>
            </a:extLst>
          </p:cNvPr>
          <p:cNvSpPr/>
          <p:nvPr/>
        </p:nvSpPr>
        <p:spPr>
          <a:xfrm rot="10800000">
            <a:off x="4287526" y="2505879"/>
            <a:ext cx="3395973" cy="385008"/>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テキスト ボックス 10">
            <a:extLst>
              <a:ext uri="{FF2B5EF4-FFF2-40B4-BE49-F238E27FC236}">
                <a16:creationId xmlns:a16="http://schemas.microsoft.com/office/drawing/2014/main" id="{6108694F-CCBE-A7BD-3414-26376FAE082A}"/>
              </a:ext>
            </a:extLst>
          </p:cNvPr>
          <p:cNvSpPr txBox="1">
            <a:spLocks noChangeArrowheads="1"/>
          </p:cNvSpPr>
          <p:nvPr/>
        </p:nvSpPr>
        <p:spPr bwMode="auto">
          <a:xfrm>
            <a:off x="2406546" y="799203"/>
            <a:ext cx="9512931" cy="830997"/>
          </a:xfrm>
          <a:prstGeom prst="rect">
            <a:avLst/>
          </a:prstGeom>
          <a:noFill/>
          <a:ln>
            <a:noFill/>
          </a:ln>
        </p:spPr>
        <p:txBody>
          <a:bodyPr wrap="square" anchor="t" anchorCtr="0">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kumimoji="0" lang="ja-JP" altLang="en-US" sz="2400">
                <a:solidFill>
                  <a:schemeClr val="bg1"/>
                </a:solidFill>
                <a:latin typeface="Meiryo UI" panose="020B0604030504040204" pitchFamily="50" charset="-128"/>
                <a:ea typeface="Meiryo UI" panose="020B0604030504040204" pitchFamily="50" charset="-128"/>
              </a:rPr>
              <a:t>◆</a:t>
            </a:r>
            <a:r>
              <a:rPr kumimoji="0" lang="en-US" altLang="ja-JP" sz="2400" b="1">
                <a:solidFill>
                  <a:schemeClr val="bg1"/>
                </a:solidFill>
                <a:latin typeface="Meiryo UI" panose="020B0604030504040204" pitchFamily="50" charset="-128"/>
                <a:ea typeface="Meiryo UI" panose="020B0604030504040204" pitchFamily="50" charset="-128"/>
              </a:rPr>
              <a:t>2050</a:t>
            </a:r>
            <a:r>
              <a:rPr kumimoji="0" lang="ja-JP" altLang="en-US" sz="2400" b="1">
                <a:solidFill>
                  <a:schemeClr val="bg1"/>
                </a:solidFill>
                <a:latin typeface="Meiryo UI" panose="020B0604030504040204" pitchFamily="50" charset="-128"/>
                <a:ea typeface="Meiryo UI" panose="020B0604030504040204" pitchFamily="50" charset="-128"/>
              </a:rPr>
              <a:t>年カーボンニュートラル実現に向けた電動車普及促進</a:t>
            </a:r>
            <a:endParaRPr kumimoji="0" lang="en-US" altLang="ja-JP" sz="2400" b="1">
              <a:solidFill>
                <a:schemeClr val="bg1"/>
              </a:solidFill>
              <a:latin typeface="Meiryo UI" panose="020B0604030504040204" pitchFamily="50" charset="-128"/>
              <a:ea typeface="Meiryo UI" panose="020B0604030504040204" pitchFamily="50" charset="-128"/>
            </a:endParaRPr>
          </a:p>
          <a:p>
            <a:pPr eaLnBrk="0" fontAlgn="base" hangingPunct="0">
              <a:spcBef>
                <a:spcPct val="0"/>
              </a:spcBef>
              <a:spcAft>
                <a:spcPct val="0"/>
              </a:spcAft>
              <a:buNone/>
              <a:defRPr/>
            </a:pPr>
            <a:r>
              <a:rPr kumimoji="0" lang="ja-JP" altLang="en-US" sz="2400">
                <a:solidFill>
                  <a:schemeClr val="bg1"/>
                </a:solidFill>
                <a:latin typeface="Meiryo UI" panose="020B0604030504040204" pitchFamily="50" charset="-128"/>
                <a:ea typeface="Meiryo UI" panose="020B0604030504040204" pitchFamily="50" charset="-128"/>
              </a:rPr>
              <a:t>　　⇔　今の自動車税のままでは、燃料課税の大きな減収が見込まれる</a:t>
            </a:r>
            <a:endParaRPr kumimoji="0" lang="en-US" altLang="ja-JP" sz="2400">
              <a:solidFill>
                <a:schemeClr val="bg1"/>
              </a:solidFill>
              <a:latin typeface="Meiryo UI" panose="020B0604030504040204" pitchFamily="50" charset="-128"/>
              <a:ea typeface="Meiryo UI" panose="020B0604030504040204" pitchFamily="50" charset="-128"/>
            </a:endParaRPr>
          </a:p>
        </p:txBody>
      </p:sp>
      <p:sp>
        <p:nvSpPr>
          <p:cNvPr id="2" name="スライド番号プレースホルダー 3">
            <a:extLst>
              <a:ext uri="{FF2B5EF4-FFF2-40B4-BE49-F238E27FC236}">
                <a16:creationId xmlns:a16="http://schemas.microsoft.com/office/drawing/2014/main" id="{EB197FE8-7A5F-7F16-DA7A-87A4581C22A1}"/>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28</a:t>
            </a:fld>
            <a:endParaRPr lang="ja-JP" altLang="en-US"/>
          </a:p>
        </p:txBody>
      </p:sp>
    </p:spTree>
    <p:extLst>
      <p:ext uri="{BB962C8B-B14F-4D97-AF65-F5344CB8AC3E}">
        <p14:creationId xmlns:p14="http://schemas.microsoft.com/office/powerpoint/2010/main" val="1118241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A856569B-0F9D-BB1D-0097-43419156E2BE}"/>
              </a:ext>
            </a:extLst>
          </p:cNvPr>
          <p:cNvSpPr/>
          <p:nvPr/>
        </p:nvSpPr>
        <p:spPr>
          <a:xfrm>
            <a:off x="311960" y="1378660"/>
            <a:ext cx="8368619" cy="3245950"/>
          </a:xfrm>
          <a:prstGeom prst="rect">
            <a:avLst/>
          </a:prstGeom>
          <a:solidFill>
            <a:srgbClr val="DAE3F3">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正方形/長方形 8">
            <a:extLst>
              <a:ext uri="{FF2B5EF4-FFF2-40B4-BE49-F238E27FC236}">
                <a16:creationId xmlns:a16="http://schemas.microsoft.com/office/drawing/2014/main" id="{F406DC32-1563-7915-1AED-D482303E8A24}"/>
              </a:ext>
            </a:extLst>
          </p:cNvPr>
          <p:cNvSpPr/>
          <p:nvPr/>
        </p:nvSpPr>
        <p:spPr>
          <a:xfrm>
            <a:off x="6320274" y="2720123"/>
            <a:ext cx="5173474" cy="1904487"/>
          </a:xfrm>
          <a:prstGeom prst="rect">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a:extLst>
              <a:ext uri="{FF2B5EF4-FFF2-40B4-BE49-F238E27FC236}">
                <a16:creationId xmlns:a16="http://schemas.microsoft.com/office/drawing/2014/main" id="{CD7B26D2-3D8C-7A5E-417B-A16B14A6F1A0}"/>
              </a:ext>
            </a:extLst>
          </p:cNvPr>
          <p:cNvSpPr/>
          <p:nvPr/>
        </p:nvSpPr>
        <p:spPr>
          <a:xfrm>
            <a:off x="75604" y="1817651"/>
            <a:ext cx="6110343" cy="71847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lnSpc>
                <a:spcPts val="2400"/>
              </a:lnSpc>
              <a:spcAft>
                <a:spcPts val="600"/>
              </a:spcAft>
            </a:pPr>
            <a:r>
              <a:rPr lang="ja-JP" altLang="en-US" sz="2400" b="1">
                <a:solidFill>
                  <a:schemeClr val="tx1"/>
                </a:solidFill>
                <a:latin typeface="Meiryo UI" panose="020B0604030504040204" pitchFamily="50" charset="-128"/>
                <a:ea typeface="Meiryo UI" panose="020B0604030504040204" pitchFamily="50" charset="-128"/>
              </a:rPr>
              <a:t>複雑且つ過重で不条理な自動車税制</a:t>
            </a:r>
            <a:endParaRPr lang="en-US" altLang="ja-JP" sz="2400" b="1">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71310424-358A-17E9-881F-F62CBB78F1B9}"/>
              </a:ext>
            </a:extLst>
          </p:cNvPr>
          <p:cNvSpPr/>
          <p:nvPr/>
        </p:nvSpPr>
        <p:spPr>
          <a:xfrm>
            <a:off x="6901687" y="3253185"/>
            <a:ext cx="4010647" cy="12334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ts val="2400"/>
              </a:lnSpc>
              <a:spcAft>
                <a:spcPts val="600"/>
              </a:spcAft>
            </a:pPr>
            <a:r>
              <a:rPr lang="ja-JP" altLang="en-US" sz="2400" b="1">
                <a:solidFill>
                  <a:schemeClr val="tx1"/>
                </a:solidFill>
                <a:latin typeface="Meiryo UI" panose="020B0604030504040204" pitchFamily="50" charset="-128"/>
                <a:ea typeface="Meiryo UI" panose="020B0604030504040204" pitchFamily="50" charset="-128"/>
              </a:rPr>
              <a:t>走行距離課税</a:t>
            </a:r>
            <a:endParaRPr lang="en-US" altLang="ja-JP" sz="2400" b="1">
              <a:solidFill>
                <a:schemeClr val="tx1"/>
              </a:solidFill>
              <a:latin typeface="Meiryo UI" panose="020B0604030504040204" pitchFamily="50" charset="-128"/>
              <a:ea typeface="Meiryo UI" panose="020B0604030504040204" pitchFamily="50" charset="-128"/>
            </a:endParaRPr>
          </a:p>
          <a:p>
            <a:pPr algn="ctr">
              <a:lnSpc>
                <a:spcPts val="2400"/>
              </a:lnSpc>
              <a:spcAft>
                <a:spcPts val="600"/>
              </a:spcAft>
            </a:pPr>
            <a:r>
              <a:rPr lang="en-US" altLang="ja-JP" sz="2400" b="1">
                <a:solidFill>
                  <a:schemeClr val="tx1"/>
                </a:solidFill>
                <a:latin typeface="Meiryo UI" panose="020B0604030504040204" pitchFamily="50" charset="-128"/>
                <a:ea typeface="Meiryo UI" panose="020B0604030504040204" pitchFamily="50" charset="-128"/>
              </a:rPr>
              <a:t>EV</a:t>
            </a:r>
            <a:r>
              <a:rPr lang="ja-JP" altLang="en-US" sz="2400" b="1">
                <a:solidFill>
                  <a:schemeClr val="tx1"/>
                </a:solidFill>
                <a:latin typeface="Meiryo UI" panose="020B0604030504040204" pitchFamily="50" charset="-128"/>
                <a:ea typeface="Meiryo UI" panose="020B0604030504040204" pitchFamily="50" charset="-128"/>
              </a:rPr>
              <a:t>・</a:t>
            </a:r>
            <a:r>
              <a:rPr lang="en-US" altLang="ja-JP" sz="2400" b="1">
                <a:solidFill>
                  <a:schemeClr val="tx1"/>
                </a:solidFill>
                <a:latin typeface="Meiryo UI" panose="020B0604030504040204" pitchFamily="50" charset="-128"/>
                <a:ea typeface="Meiryo UI" panose="020B0604030504040204" pitchFamily="50" charset="-128"/>
              </a:rPr>
              <a:t>FCV</a:t>
            </a:r>
            <a:r>
              <a:rPr lang="ja-JP" altLang="en-US" sz="2400" b="1">
                <a:solidFill>
                  <a:schemeClr val="tx1"/>
                </a:solidFill>
                <a:latin typeface="Meiryo UI" panose="020B0604030504040204" pitchFamily="50" charset="-128"/>
                <a:ea typeface="Meiryo UI" panose="020B0604030504040204" pitchFamily="50" charset="-128"/>
              </a:rPr>
              <a:t>への新たな課税</a:t>
            </a:r>
            <a:endParaRPr lang="en-US" altLang="ja-JP" sz="2400" b="1">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9165C5CD-FD5F-1F91-4421-2CA80A608BEE}"/>
              </a:ext>
            </a:extLst>
          </p:cNvPr>
          <p:cNvSpPr/>
          <p:nvPr/>
        </p:nvSpPr>
        <p:spPr>
          <a:xfrm>
            <a:off x="311959" y="1376084"/>
            <a:ext cx="8368619" cy="423401"/>
          </a:xfrm>
          <a:prstGeom prst="rect">
            <a:avLst/>
          </a:prstGeom>
          <a:solidFill>
            <a:schemeClr val="accent1">
              <a:lumMod val="75000"/>
            </a:schemeClr>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spcAft>
                <a:spcPts val="600"/>
              </a:spcAft>
            </a:pPr>
            <a:r>
              <a:rPr lang="ja-JP" altLang="en-US" sz="2000">
                <a:solidFill>
                  <a:schemeClr val="bg1"/>
                </a:solidFill>
                <a:latin typeface="Meiryo UI" panose="020B0604030504040204" pitchFamily="50" charset="-128"/>
                <a:ea typeface="Meiryo UI" panose="020B0604030504040204" pitchFamily="50" charset="-128"/>
              </a:rPr>
              <a:t>　積年の自動車税制の課題</a:t>
            </a:r>
            <a:endParaRPr lang="en-US" altLang="ja-JP" sz="2000">
              <a:solidFill>
                <a:schemeClr val="bg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5D4650B6-DE75-4249-DDD6-15E4E0CDD355}"/>
              </a:ext>
            </a:extLst>
          </p:cNvPr>
          <p:cNvSpPr/>
          <p:nvPr/>
        </p:nvSpPr>
        <p:spPr>
          <a:xfrm>
            <a:off x="6320274" y="2720124"/>
            <a:ext cx="5173474" cy="427081"/>
          </a:xfrm>
          <a:prstGeom prst="rect">
            <a:avLst/>
          </a:prstGeom>
          <a:solidFill>
            <a:schemeClr val="accent1">
              <a:lumMod val="75000"/>
            </a:schemeClr>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lgn="ctr">
              <a:spcAft>
                <a:spcPts val="600"/>
              </a:spcAft>
            </a:pPr>
            <a:r>
              <a:rPr lang="ja-JP" altLang="en-US">
                <a:solidFill>
                  <a:schemeClr val="bg1"/>
                </a:solidFill>
                <a:latin typeface="Meiryo UI" panose="020B0604030504040204" pitchFamily="50" charset="-128"/>
                <a:ea typeface="Meiryo UI" panose="020B0604030504040204" pitchFamily="50" charset="-128"/>
              </a:rPr>
              <a:t>電動化に伴い発生した課題</a:t>
            </a:r>
            <a:endParaRPr lang="en-US" altLang="ja-JP" b="1">
              <a:solidFill>
                <a:schemeClr val="bg1"/>
              </a:solidFill>
              <a:latin typeface="Meiryo UI" panose="020B0604030504040204" pitchFamily="50" charset="-128"/>
              <a:ea typeface="Meiryo UI" panose="020B0604030504040204" pitchFamily="50" charset="-128"/>
            </a:endParaRPr>
          </a:p>
        </p:txBody>
      </p:sp>
      <p:sp>
        <p:nvSpPr>
          <p:cNvPr id="15" name="二等辺三角形 14">
            <a:extLst>
              <a:ext uri="{FF2B5EF4-FFF2-40B4-BE49-F238E27FC236}">
                <a16:creationId xmlns:a16="http://schemas.microsoft.com/office/drawing/2014/main" id="{969FFA92-EDD5-9116-EB96-18CE96B296F8}"/>
              </a:ext>
            </a:extLst>
          </p:cNvPr>
          <p:cNvSpPr/>
          <p:nvPr/>
        </p:nvSpPr>
        <p:spPr>
          <a:xfrm rot="10800000">
            <a:off x="3838574" y="4930459"/>
            <a:ext cx="4352925" cy="52227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 name="図 3">
            <a:extLst>
              <a:ext uri="{FF2B5EF4-FFF2-40B4-BE49-F238E27FC236}">
                <a16:creationId xmlns:a16="http://schemas.microsoft.com/office/drawing/2014/main" id="{46FB39DB-5DD3-9916-11C0-1B6DFCDBE3D4}"/>
              </a:ext>
            </a:extLst>
          </p:cNvPr>
          <p:cNvPicPr>
            <a:picLocks noChangeAspect="1"/>
          </p:cNvPicPr>
          <p:nvPr/>
        </p:nvPicPr>
        <p:blipFill rotWithShape="1">
          <a:blip r:embed="rId3">
            <a:extLst>
              <a:ext uri="{28A0092B-C50C-407E-A947-70E740481C1C}">
                <a14:useLocalDpi xmlns:a14="http://schemas.microsoft.com/office/drawing/2010/main" val="0"/>
              </a:ext>
            </a:extLst>
          </a:blip>
          <a:srcRect l="2867" t="7157" r="2544" b="22458"/>
          <a:stretch/>
        </p:blipFill>
        <p:spPr bwMode="auto">
          <a:xfrm>
            <a:off x="359468" y="2536125"/>
            <a:ext cx="5567403" cy="2046395"/>
          </a:xfrm>
          <a:prstGeom prst="rect">
            <a:avLst/>
          </a:prstGeom>
          <a:noFill/>
          <a:ln>
            <a:noFill/>
          </a:ln>
          <a:extLst>
            <a:ext uri="{53640926-AAD7-44D8-BBD7-CCE9431645EC}">
              <a14:shadowObscured xmlns:a14="http://schemas.microsoft.com/office/drawing/2010/main"/>
            </a:ext>
          </a:extLst>
        </p:spPr>
      </p:pic>
      <p:sp>
        <p:nvSpPr>
          <p:cNvPr id="7" name="正方形/長方形 6">
            <a:extLst>
              <a:ext uri="{FF2B5EF4-FFF2-40B4-BE49-F238E27FC236}">
                <a16:creationId xmlns:a16="http://schemas.microsoft.com/office/drawing/2014/main" id="{77F527FD-F5DF-4FD5-08D8-A1483B389645}"/>
              </a:ext>
            </a:extLst>
          </p:cNvPr>
          <p:cNvSpPr/>
          <p:nvPr/>
        </p:nvSpPr>
        <p:spPr>
          <a:xfrm>
            <a:off x="243840" y="1222322"/>
            <a:ext cx="11785600" cy="3594915"/>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3D8F0202-1845-FA88-9716-843DE14292E7}"/>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自動車関係諸税の大きな２つの課題</a:t>
            </a:r>
            <a:endParaRPr lang="en-US" altLang="ja-JP"/>
          </a:p>
        </p:txBody>
      </p:sp>
      <p:sp>
        <p:nvSpPr>
          <p:cNvPr id="3" name="テキスト ボックス 2">
            <a:extLst>
              <a:ext uri="{FF2B5EF4-FFF2-40B4-BE49-F238E27FC236}">
                <a16:creationId xmlns:a16="http://schemas.microsoft.com/office/drawing/2014/main" id="{B5C44A66-6D5D-A6FB-3AE4-80A1B3F0DE71}"/>
              </a:ext>
            </a:extLst>
          </p:cNvPr>
          <p:cNvSpPr txBox="1">
            <a:spLocks noChangeArrowheads="1"/>
          </p:cNvSpPr>
          <p:nvPr/>
        </p:nvSpPr>
        <p:spPr bwMode="auto">
          <a:xfrm>
            <a:off x="243840" y="5565953"/>
            <a:ext cx="11582400" cy="1020537"/>
          </a:xfrm>
          <a:prstGeom prst="rect">
            <a:avLst/>
          </a:prstGeom>
          <a:solidFill>
            <a:schemeClr val="accent5">
              <a:lumMod val="20000"/>
              <a:lumOff val="80000"/>
            </a:schemeClr>
          </a:solidFill>
          <a:ln>
            <a:noFill/>
          </a:ln>
        </p:spPr>
        <p:txBody>
          <a:bodyPr wrap="square" lIns="99692" tIns="66462" rIns="99692" bIns="66462" anchor="ctr" anchorCtr="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buNone/>
            </a:pPr>
            <a:r>
              <a:rPr kumimoji="0" lang="ja-JP" altLang="en-US" b="1" spc="-100">
                <a:solidFill>
                  <a:srgbClr val="FF0000"/>
                </a:solidFill>
                <a:latin typeface="Meiryo UI" pitchFamily="50" charset="-128"/>
                <a:ea typeface="Meiryo UI" pitchFamily="50" charset="-128"/>
              </a:rPr>
              <a:t>積年の課題解消</a:t>
            </a:r>
            <a:r>
              <a:rPr kumimoji="0" lang="ja-JP" altLang="en-US" sz="2800" spc="-100">
                <a:latin typeface="Meiryo UI" pitchFamily="50" charset="-128"/>
                <a:ea typeface="Meiryo UI" pitchFamily="50" charset="-128"/>
                <a:cs typeface="Meiryo UI" pitchFamily="50" charset="-128"/>
              </a:rPr>
              <a:t>に加え、喫緊では</a:t>
            </a:r>
            <a:r>
              <a:rPr kumimoji="0" lang="ja-JP" altLang="en-US" b="1" spc="-100">
                <a:solidFill>
                  <a:srgbClr val="FF0000"/>
                </a:solidFill>
                <a:latin typeface="Meiryo UI" pitchFamily="50" charset="-128"/>
                <a:ea typeface="Meiryo UI" pitchFamily="50" charset="-128"/>
              </a:rPr>
              <a:t>電動化に伴う課税議論</a:t>
            </a:r>
            <a:r>
              <a:rPr kumimoji="0" lang="ja-JP" altLang="en-US" sz="2800" spc="-100">
                <a:latin typeface="Meiryo UI" pitchFamily="50" charset="-128"/>
                <a:ea typeface="Meiryo UI" pitchFamily="50" charset="-128"/>
              </a:rPr>
              <a:t>の対応も必須に！</a:t>
            </a:r>
            <a:endParaRPr kumimoji="0" lang="en-US" altLang="ja-JP" spc="-100">
              <a:latin typeface="Meiryo UI" pitchFamily="50" charset="-128"/>
              <a:ea typeface="Meiryo UI" pitchFamily="50" charset="-128"/>
            </a:endParaRPr>
          </a:p>
        </p:txBody>
      </p:sp>
      <p:sp>
        <p:nvSpPr>
          <p:cNvPr id="2" name="スライド番号プレースホルダー 3">
            <a:extLst>
              <a:ext uri="{FF2B5EF4-FFF2-40B4-BE49-F238E27FC236}">
                <a16:creationId xmlns:a16="http://schemas.microsoft.com/office/drawing/2014/main" id="{D85E0A49-C8D4-5DC7-A00D-8701BAEF6B91}"/>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29</a:t>
            </a:fld>
            <a:endParaRPr lang="ja-JP" altLang="en-US"/>
          </a:p>
        </p:txBody>
      </p:sp>
    </p:spTree>
    <p:extLst>
      <p:ext uri="{BB962C8B-B14F-4D97-AF65-F5344CB8AC3E}">
        <p14:creationId xmlns:p14="http://schemas.microsoft.com/office/powerpoint/2010/main" val="3283086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F2BBC96-A813-E2A7-7899-37B95C5D4393}"/>
              </a:ext>
            </a:extLst>
          </p:cNvPr>
          <p:cNvSpPr txBox="1">
            <a:spLocks noChangeArrowheads="1"/>
          </p:cNvSpPr>
          <p:nvPr/>
        </p:nvSpPr>
        <p:spPr bwMode="auto">
          <a:xfrm>
            <a:off x="0" y="-225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lang="ja-JP" altLang="en-US">
                <a:solidFill>
                  <a:schemeClr val="bg1"/>
                </a:solidFill>
                <a:latin typeface="Meiryo UI" panose="020B0604030504040204" pitchFamily="50" charset="-128"/>
                <a:ea typeface="Meiryo UI" panose="020B0604030504040204" pitchFamily="50" charset="-128"/>
              </a:rPr>
              <a:t>　はじめに　　</a:t>
            </a:r>
            <a:r>
              <a:rPr lang="ja-JP" altLang="en-US" sz="2800">
                <a:solidFill>
                  <a:schemeClr val="bg1"/>
                </a:solidFill>
                <a:latin typeface="Meiryo UI" panose="020B0604030504040204" pitchFamily="50" charset="-128"/>
                <a:ea typeface="Meiryo UI" panose="020B0604030504040204" pitchFamily="50" charset="-128"/>
              </a:rPr>
              <a:t>～令和</a:t>
            </a:r>
            <a:r>
              <a:rPr lang="en-US" altLang="ja-JP" sz="2800">
                <a:solidFill>
                  <a:schemeClr val="bg1"/>
                </a:solidFill>
                <a:latin typeface="Meiryo UI" panose="020B0604030504040204" pitchFamily="50" charset="-128"/>
                <a:ea typeface="Meiryo UI" panose="020B0604030504040204" pitchFamily="50" charset="-128"/>
              </a:rPr>
              <a:t>8</a:t>
            </a:r>
            <a:r>
              <a:rPr lang="ja-JP" altLang="en-US" sz="2800">
                <a:solidFill>
                  <a:schemeClr val="bg1"/>
                </a:solidFill>
                <a:latin typeface="Meiryo UI" panose="020B0604030504040204" pitchFamily="50" charset="-128"/>
                <a:ea typeface="Meiryo UI" panose="020B0604030504040204" pitchFamily="50" charset="-128"/>
              </a:rPr>
              <a:t>年度　自動車関係諸税などに関する要望（抜粋）～</a:t>
            </a:r>
            <a:endParaRPr lang="en-US" altLang="ja-JP">
              <a:solidFill>
                <a:schemeClr val="bg1"/>
              </a:solidFill>
              <a:latin typeface="Meiryo UI" panose="020B0604030504040204" pitchFamily="50" charset="-128"/>
              <a:ea typeface="Meiryo UI" panose="020B0604030504040204" pitchFamily="50" charset="-128"/>
            </a:endParaRPr>
          </a:p>
        </p:txBody>
      </p:sp>
      <p:sp>
        <p:nvSpPr>
          <p:cNvPr id="3" name="角丸四角形 9">
            <a:extLst>
              <a:ext uri="{FF2B5EF4-FFF2-40B4-BE49-F238E27FC236}">
                <a16:creationId xmlns:a16="http://schemas.microsoft.com/office/drawing/2014/main" id="{E03747C5-39EE-367B-5D08-4CC2734811B7}"/>
              </a:ext>
            </a:extLst>
          </p:cNvPr>
          <p:cNvSpPr/>
          <p:nvPr/>
        </p:nvSpPr>
        <p:spPr>
          <a:xfrm>
            <a:off x="224159" y="896030"/>
            <a:ext cx="5766918" cy="5817654"/>
          </a:xfrm>
          <a:prstGeom prst="roundRect">
            <a:avLst>
              <a:gd name="adj" fmla="val 10830"/>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chemeClr val="tx1"/>
              </a:solidFill>
              <a:latin typeface="HG丸ｺﾞｼｯｸM-PRO" pitchFamily="50" charset="-128"/>
              <a:ea typeface="HG丸ｺﾞｼｯｸM-PRO" pitchFamily="50" charset="-128"/>
            </a:endParaRPr>
          </a:p>
        </p:txBody>
      </p:sp>
      <p:sp>
        <p:nvSpPr>
          <p:cNvPr id="5" name="正方形/長方形 4">
            <a:extLst>
              <a:ext uri="{FF2B5EF4-FFF2-40B4-BE49-F238E27FC236}">
                <a16:creationId xmlns:a16="http://schemas.microsoft.com/office/drawing/2014/main" id="{9975F9C4-3FC3-94E5-BA96-8E1F642E715C}"/>
              </a:ext>
            </a:extLst>
          </p:cNvPr>
          <p:cNvSpPr/>
          <p:nvPr/>
        </p:nvSpPr>
        <p:spPr>
          <a:xfrm>
            <a:off x="224159" y="708404"/>
            <a:ext cx="4473850" cy="358360"/>
          </a:xfrm>
          <a:prstGeom prst="rect">
            <a:avLst/>
          </a:prstGeom>
          <a:solidFill>
            <a:schemeClr val="accent1">
              <a:lumMod val="75000"/>
            </a:schemeClr>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lgn="ctr">
              <a:spcAft>
                <a:spcPts val="450"/>
              </a:spcAft>
            </a:pPr>
            <a:r>
              <a:rPr lang="ja-JP" altLang="en-US" sz="1600">
                <a:solidFill>
                  <a:schemeClr val="bg1"/>
                </a:solidFill>
                <a:latin typeface="Meiryo UI" panose="020B0604030504040204" pitchFamily="50" charset="-128"/>
                <a:ea typeface="Meiryo UI" panose="020B0604030504040204" pitchFamily="50" charset="-128"/>
              </a:rPr>
              <a:t>自動車関係諸税の抜本的な改革に向けて</a:t>
            </a:r>
            <a:endParaRPr lang="en-US" altLang="ja-JP" sz="1600">
              <a:solidFill>
                <a:schemeClr val="bg1"/>
              </a:solidFill>
              <a:latin typeface="Meiryo UI" panose="020B0604030504040204" pitchFamily="50" charset="-128"/>
              <a:ea typeface="Meiryo UI" panose="020B0604030504040204" pitchFamily="50" charset="-128"/>
            </a:endParaRPr>
          </a:p>
        </p:txBody>
      </p:sp>
      <p:sp>
        <p:nvSpPr>
          <p:cNvPr id="6" name="角丸四角形 9">
            <a:extLst>
              <a:ext uri="{FF2B5EF4-FFF2-40B4-BE49-F238E27FC236}">
                <a16:creationId xmlns:a16="http://schemas.microsoft.com/office/drawing/2014/main" id="{2F90FA99-C34A-E20C-8974-6399F93B79C6}"/>
              </a:ext>
            </a:extLst>
          </p:cNvPr>
          <p:cNvSpPr/>
          <p:nvPr/>
        </p:nvSpPr>
        <p:spPr>
          <a:xfrm>
            <a:off x="6200924" y="896030"/>
            <a:ext cx="5766915" cy="2737986"/>
          </a:xfrm>
          <a:prstGeom prst="roundRect">
            <a:avLst>
              <a:gd name="adj" fmla="val 10830"/>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chemeClr val="tx1"/>
              </a:solidFill>
              <a:latin typeface="HG丸ｺﾞｼｯｸM-PRO" pitchFamily="50" charset="-128"/>
              <a:ea typeface="HG丸ｺﾞｼｯｸM-PRO" pitchFamily="50" charset="-128"/>
            </a:endParaRPr>
          </a:p>
        </p:txBody>
      </p:sp>
      <p:sp>
        <p:nvSpPr>
          <p:cNvPr id="7" name="角丸四角形 9">
            <a:extLst>
              <a:ext uri="{FF2B5EF4-FFF2-40B4-BE49-F238E27FC236}">
                <a16:creationId xmlns:a16="http://schemas.microsoft.com/office/drawing/2014/main" id="{AFC6DD2B-8666-1721-A2B2-6B0E8972C839}"/>
              </a:ext>
            </a:extLst>
          </p:cNvPr>
          <p:cNvSpPr/>
          <p:nvPr/>
        </p:nvSpPr>
        <p:spPr>
          <a:xfrm>
            <a:off x="6200924" y="4002945"/>
            <a:ext cx="5766915" cy="2710739"/>
          </a:xfrm>
          <a:prstGeom prst="roundRect">
            <a:avLst>
              <a:gd name="adj" fmla="val 10830"/>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chemeClr val="tx1"/>
              </a:solidFill>
              <a:latin typeface="HG丸ｺﾞｼｯｸM-PRO" pitchFamily="50" charset="-128"/>
              <a:ea typeface="HG丸ｺﾞｼｯｸM-PRO" pitchFamily="50" charset="-128"/>
            </a:endParaRPr>
          </a:p>
        </p:txBody>
      </p:sp>
      <p:sp>
        <p:nvSpPr>
          <p:cNvPr id="8" name="正方形/長方形 7">
            <a:extLst>
              <a:ext uri="{FF2B5EF4-FFF2-40B4-BE49-F238E27FC236}">
                <a16:creationId xmlns:a16="http://schemas.microsoft.com/office/drawing/2014/main" id="{AA641DFE-C8B0-3F1E-E5ED-08A3A2660798}"/>
              </a:ext>
            </a:extLst>
          </p:cNvPr>
          <p:cNvSpPr/>
          <p:nvPr/>
        </p:nvSpPr>
        <p:spPr>
          <a:xfrm>
            <a:off x="6304125" y="3820913"/>
            <a:ext cx="2580375" cy="358360"/>
          </a:xfrm>
          <a:prstGeom prst="rect">
            <a:avLst/>
          </a:prstGeom>
          <a:solidFill>
            <a:schemeClr val="accent5">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lgn="ctr">
              <a:spcAft>
                <a:spcPts val="450"/>
              </a:spcAft>
            </a:pPr>
            <a:r>
              <a:rPr lang="ja-JP" altLang="en-US" sz="1600">
                <a:solidFill>
                  <a:schemeClr val="tx1"/>
                </a:solidFill>
                <a:latin typeface="Meiryo UI" panose="020B0604030504040204" pitchFamily="50" charset="-128"/>
                <a:ea typeface="Meiryo UI" panose="020B0604030504040204" pitchFamily="50" charset="-128"/>
              </a:rPr>
              <a:t>その他要望</a:t>
            </a:r>
            <a:endParaRPr lang="en-US" altLang="ja-JP" sz="1600">
              <a:solidFill>
                <a:schemeClr val="tx1"/>
              </a:solidFill>
              <a:latin typeface="Meiryo UI" panose="020B0604030504040204" pitchFamily="50" charset="-128"/>
              <a:ea typeface="Meiryo UI" panose="020B0604030504040204" pitchFamily="50" charset="-128"/>
            </a:endParaRPr>
          </a:p>
        </p:txBody>
      </p:sp>
      <p:sp>
        <p:nvSpPr>
          <p:cNvPr id="9" name="テキスト ボックス 10">
            <a:extLst>
              <a:ext uri="{FF2B5EF4-FFF2-40B4-BE49-F238E27FC236}">
                <a16:creationId xmlns:a16="http://schemas.microsoft.com/office/drawing/2014/main" id="{043B59D9-5121-57DC-2A18-6FB70F7F227B}"/>
              </a:ext>
            </a:extLst>
          </p:cNvPr>
          <p:cNvSpPr txBox="1">
            <a:spLocks noChangeArrowheads="1"/>
          </p:cNvSpPr>
          <p:nvPr/>
        </p:nvSpPr>
        <p:spPr bwMode="auto">
          <a:xfrm>
            <a:off x="6187019" y="4305480"/>
            <a:ext cx="5656555" cy="2308324"/>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lnSpc>
                <a:spcPts val="2000"/>
              </a:lnSpc>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１．自動車の使用に係るユーザー負担の軽減</a:t>
            </a:r>
          </a:p>
          <a:p>
            <a:pPr algn="l">
              <a:lnSpc>
                <a:spcPts val="2000"/>
              </a:lnSpc>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（高速道路料金の引き下げ、自動車保険の所得対象控除化）</a:t>
            </a:r>
            <a:endParaRPr kumimoji="0" lang="en-US" altLang="ja-JP" sz="1600" b="1">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buNone/>
            </a:pPr>
            <a:endParaRPr kumimoji="0" lang="ja-JP" altLang="ja-JP" sz="1000" b="1">
              <a:latin typeface="Meiryo UI" panose="020B0604030504040204" pitchFamily="50" charset="-128"/>
              <a:ea typeface="Meiryo UI" panose="020B0604030504040204" pitchFamily="50" charset="-128"/>
              <a:cs typeface="Times New Roman" panose="02020603050405020304" pitchFamily="18" charset="0"/>
            </a:endParaRPr>
          </a:p>
          <a:p>
            <a:pPr algn="l">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２．次世代エネルギー車普及に資する環境整備</a:t>
            </a:r>
            <a:endParaRPr kumimoji="0" lang="en-US" altLang="ja-JP" sz="1600" b="1">
              <a:latin typeface="Meiryo UI" panose="020B0604030504040204" pitchFamily="50" charset="-128"/>
              <a:ea typeface="Meiryo UI" panose="020B0604030504040204" pitchFamily="50" charset="-128"/>
              <a:cs typeface="Times New Roman" panose="02020603050405020304" pitchFamily="18" charset="0"/>
            </a:endParaRPr>
          </a:p>
          <a:p>
            <a:pPr algn="l">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（充電、充填インフラの拡充）</a:t>
            </a:r>
            <a:endParaRPr kumimoji="0" lang="en-US" altLang="ja-JP" sz="1600" b="1">
              <a:latin typeface="Meiryo UI" panose="020B0604030504040204" pitchFamily="50" charset="-128"/>
              <a:ea typeface="Meiryo UI" panose="020B0604030504040204" pitchFamily="50" charset="-128"/>
              <a:cs typeface="Times New Roman" panose="02020603050405020304" pitchFamily="18" charset="0"/>
            </a:endParaRPr>
          </a:p>
          <a:p>
            <a:pPr algn="l">
              <a:buNone/>
            </a:pPr>
            <a:endParaRPr kumimoji="0" lang="ja-JP" altLang="ja-JP" sz="1000" b="1">
              <a:latin typeface="Meiryo UI" panose="020B0604030504040204" pitchFamily="50" charset="-128"/>
              <a:ea typeface="Meiryo UI" panose="020B0604030504040204" pitchFamily="50" charset="-128"/>
              <a:cs typeface="Times New Roman" panose="02020603050405020304" pitchFamily="18" charset="0"/>
            </a:endParaRPr>
          </a:p>
          <a:p>
            <a:pPr algn="l">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３．中小・中堅企業支援の拡充</a:t>
            </a:r>
            <a:endParaRPr kumimoji="0" lang="en-US" altLang="ja-JP" sz="1600" b="1">
              <a:latin typeface="Meiryo UI" panose="020B0604030504040204" pitchFamily="50" charset="-128"/>
              <a:ea typeface="Meiryo UI" panose="020B0604030504040204" pitchFamily="50" charset="-128"/>
              <a:cs typeface="Times New Roman" panose="02020603050405020304" pitchFamily="18" charset="0"/>
            </a:endParaRPr>
          </a:p>
          <a:p>
            <a:pPr algn="l">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（事業転換、成長投資への支援）</a:t>
            </a:r>
          </a:p>
        </p:txBody>
      </p:sp>
      <p:sp>
        <p:nvSpPr>
          <p:cNvPr id="16" name="テキスト ボックス 10">
            <a:extLst>
              <a:ext uri="{FF2B5EF4-FFF2-40B4-BE49-F238E27FC236}">
                <a16:creationId xmlns:a16="http://schemas.microsoft.com/office/drawing/2014/main" id="{FFBBB97D-0296-DAD8-68A7-7060D618AFC7}"/>
              </a:ext>
            </a:extLst>
          </p:cNvPr>
          <p:cNvSpPr txBox="1">
            <a:spLocks noChangeArrowheads="1"/>
          </p:cNvSpPr>
          <p:nvPr/>
        </p:nvSpPr>
        <p:spPr bwMode="auto">
          <a:xfrm>
            <a:off x="287045" y="1197547"/>
            <a:ext cx="5656555" cy="5496889"/>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indent="139700" defTabSz="914400" eaLnBrk="0" fontAlgn="base" hangingPunct="0">
              <a:spcBef>
                <a:spcPct val="0"/>
              </a:spcBef>
              <a:spcAft>
                <a:spcPct val="0"/>
              </a:spcAft>
              <a:buNone/>
            </a:pP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〇</a:t>
            </a:r>
            <a:r>
              <a:rPr kumimoji="0" lang="ja-JP" altLang="ja-JP" sz="2000">
                <a:highlight>
                  <a:srgbClr val="C0C0C0"/>
                </a:highlight>
                <a:latin typeface="Meiryo UI" panose="020B0604030504040204" pitchFamily="50" charset="-128"/>
                <a:ea typeface="Meiryo UI" panose="020B0604030504040204" pitchFamily="50" charset="-128"/>
                <a:cs typeface="Times New Roman" panose="02020603050405020304" pitchFamily="18" charset="0"/>
              </a:rPr>
              <a:t>自動車</a:t>
            </a:r>
            <a:r>
              <a:rPr kumimoji="0" lang="ja-JP" altLang="en-US" sz="2000">
                <a:highlight>
                  <a:srgbClr val="C0C0C0"/>
                </a:highlight>
                <a:latin typeface="Meiryo UI" panose="020B0604030504040204" pitchFamily="50" charset="-128"/>
                <a:ea typeface="Meiryo UI" panose="020B0604030504040204" pitchFamily="50" charset="-128"/>
                <a:cs typeface="Times New Roman" panose="02020603050405020304" pitchFamily="18" charset="0"/>
              </a:rPr>
              <a:t>関係諸税の</a:t>
            </a:r>
            <a:r>
              <a:rPr kumimoji="0" lang="ja-JP" altLang="ja-JP" sz="2000">
                <a:highlight>
                  <a:srgbClr val="C0C0C0"/>
                </a:highlight>
                <a:latin typeface="Meiryo UI" panose="020B0604030504040204" pitchFamily="50" charset="-128"/>
                <a:ea typeface="Meiryo UI" panose="020B0604030504040204" pitchFamily="50" charset="-128"/>
                <a:cs typeface="Times New Roman" panose="02020603050405020304" pitchFamily="18" charset="0"/>
              </a:rPr>
              <a:t>負担軽減</a:t>
            </a:r>
            <a:r>
              <a:rPr kumimoji="0" lang="ja-JP" altLang="en-US" sz="2000">
                <a:highlight>
                  <a:srgbClr val="C0C0C0"/>
                </a:highlight>
                <a:latin typeface="Meiryo UI" panose="020B0604030504040204" pitchFamily="50" charset="-128"/>
                <a:ea typeface="Meiryo UI" panose="020B0604030504040204" pitchFamily="50" charset="-128"/>
                <a:cs typeface="Times New Roman" panose="02020603050405020304" pitchFamily="18" charset="0"/>
              </a:rPr>
              <a:t>に向けて</a:t>
            </a:r>
            <a:endParaRPr kumimoji="0" lang="ja-JP" altLang="ja-JP" sz="2000">
              <a:highlight>
                <a:srgbClr val="C0C0C0"/>
              </a:highlight>
              <a:latin typeface="Meiryo UI" panose="020B0604030504040204" pitchFamily="50" charset="-128"/>
              <a:ea typeface="Meiryo UI" panose="020B0604030504040204" pitchFamily="50" charset="-128"/>
              <a:cs typeface="Times New Roman" panose="02020603050405020304" pitchFamily="18" charset="0"/>
            </a:endParaRPr>
          </a:p>
          <a:p>
            <a:pPr algn="l">
              <a:buNone/>
            </a:pP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１．車体課税</a:t>
            </a: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を</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見直し、簡素化・負担の軽減を図る</a:t>
            </a:r>
          </a:p>
          <a:p>
            <a:pPr marL="266700">
              <a:buNone/>
            </a:pPr>
            <a:r>
              <a:rPr lang="ja-JP" altLang="ja-JP" sz="1400" kern="0">
                <a:effectLst/>
                <a:latin typeface="Meiryo UI" panose="020B0604030504040204" pitchFamily="50" charset="-128"/>
                <a:ea typeface="Meiryo UI" panose="020B0604030504040204" pitchFamily="50" charset="-128"/>
                <a:cs typeface="MeiryoUI"/>
              </a:rPr>
              <a:t>１）</a:t>
            </a:r>
            <a:r>
              <a:rPr lang="ja-JP" altLang="ja-JP" sz="1400" kern="0">
                <a:latin typeface="Meiryo UI" panose="020B0604030504040204" pitchFamily="50" charset="-128"/>
                <a:ea typeface="Meiryo UI" panose="020B0604030504040204" pitchFamily="50" charset="-128"/>
                <a:cs typeface="MeiryoUI"/>
              </a:rPr>
              <a:t>自動車税・軽自動車税（</a:t>
            </a:r>
            <a:r>
              <a:rPr lang="ja-JP" altLang="ja-JP" sz="1400" kern="100">
                <a:latin typeface="Meiryo UI" panose="020B0604030504040204" pitchFamily="50" charset="-128"/>
                <a:ea typeface="Meiryo UI" panose="020B0604030504040204" pitchFamily="50" charset="-128"/>
                <a:cs typeface="Times New Roman" panose="02020603050405020304" pitchFamily="18" charset="0"/>
              </a:rPr>
              <a:t>環境性能割）</a:t>
            </a:r>
            <a:r>
              <a:rPr lang="ja-JP" altLang="en-US" sz="1400" kern="100">
                <a:latin typeface="Meiryo UI" panose="020B0604030504040204" pitchFamily="50" charset="-128"/>
                <a:ea typeface="Meiryo UI" panose="020B0604030504040204" pitchFamily="50" charset="-128"/>
                <a:cs typeface="Times New Roman" panose="02020603050405020304" pitchFamily="18" charset="0"/>
              </a:rPr>
              <a:t>の</a:t>
            </a:r>
            <a:r>
              <a:rPr lang="ja-JP" altLang="ja-JP" sz="1400" kern="100">
                <a:latin typeface="Meiryo UI" panose="020B0604030504040204" pitchFamily="50" charset="-128"/>
                <a:ea typeface="Meiryo UI" panose="020B0604030504040204" pitchFamily="50" charset="-128"/>
                <a:cs typeface="Times New Roman" panose="02020603050405020304" pitchFamily="18" charset="0"/>
              </a:rPr>
              <a:t>廃止</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p>
            <a:pPr marL="266700">
              <a:buNone/>
            </a:pPr>
            <a:r>
              <a:rPr lang="ja-JP" altLang="ja-JP" sz="1400" kern="0">
                <a:effectLst/>
                <a:latin typeface="Meiryo UI" panose="020B0604030504040204" pitchFamily="50" charset="-128"/>
                <a:ea typeface="Meiryo UI" panose="020B0604030504040204" pitchFamily="50" charset="-128"/>
                <a:cs typeface="MeiryoUI"/>
              </a:rPr>
              <a:t>２）</a:t>
            </a:r>
            <a:r>
              <a:rPr lang="ja-JP" altLang="ja-JP" sz="1400" kern="0">
                <a:latin typeface="Meiryo UI" panose="020B0604030504040204" pitchFamily="50" charset="-128"/>
                <a:ea typeface="Meiryo UI" panose="020B0604030504040204" pitchFamily="50" charset="-128"/>
                <a:cs typeface="MeiryoUI"/>
              </a:rPr>
              <a:t>自動車重量税</a:t>
            </a:r>
            <a:r>
              <a:rPr lang="ja-JP" altLang="en-US" sz="1400" kern="0">
                <a:latin typeface="Meiryo UI" panose="020B0604030504040204" pitchFamily="50" charset="-128"/>
                <a:ea typeface="Meiryo UI" panose="020B0604030504040204" pitchFamily="50" charset="-128"/>
                <a:cs typeface="MeiryoUI"/>
              </a:rPr>
              <a:t>にかかる</a:t>
            </a:r>
            <a:r>
              <a:rPr lang="ja-JP" altLang="ja-JP" sz="1400" kern="0">
                <a:latin typeface="Meiryo UI" panose="020B0604030504040204" pitchFamily="50" charset="-128"/>
                <a:ea typeface="Meiryo UI" panose="020B0604030504040204" pitchFamily="50" charset="-128"/>
                <a:cs typeface="MeiryoUI"/>
              </a:rPr>
              <a:t>「当分の間税率」</a:t>
            </a:r>
            <a:r>
              <a:rPr lang="ja-JP" altLang="en-US" sz="1400" kern="0">
                <a:latin typeface="Meiryo UI" panose="020B0604030504040204" pitchFamily="50" charset="-128"/>
                <a:ea typeface="Meiryo UI" panose="020B0604030504040204" pitchFamily="50" charset="-128"/>
                <a:cs typeface="MeiryoUI"/>
              </a:rPr>
              <a:t>の</a:t>
            </a:r>
            <a:r>
              <a:rPr lang="ja-JP" altLang="ja-JP" sz="1400" kern="0">
                <a:latin typeface="Meiryo UI" panose="020B0604030504040204" pitchFamily="50" charset="-128"/>
                <a:ea typeface="Meiryo UI" panose="020B0604030504040204" pitchFamily="50" charset="-128"/>
                <a:cs typeface="MeiryoUI"/>
              </a:rPr>
              <a:t>廃止</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p>
            <a:pPr marL="266700" algn="l">
              <a:buNone/>
            </a:pPr>
            <a:r>
              <a:rPr lang="ja-JP" altLang="ja-JP" sz="1400" kern="0">
                <a:effectLst/>
                <a:latin typeface="Meiryo UI" panose="020B0604030504040204" pitchFamily="50" charset="-128"/>
                <a:ea typeface="Meiryo UI" panose="020B0604030504040204" pitchFamily="50" charset="-128"/>
                <a:cs typeface="MeiryoUI"/>
              </a:rPr>
              <a:t>３）</a:t>
            </a:r>
            <a:r>
              <a:rPr lang="ja-JP" altLang="ja-JP" sz="1400" kern="0">
                <a:latin typeface="Meiryo UI" panose="020B0604030504040204" pitchFamily="50" charset="-128"/>
                <a:ea typeface="Meiryo UI" panose="020B0604030504040204" pitchFamily="50" charset="-128"/>
                <a:cs typeface="MeiryoUI"/>
              </a:rPr>
              <a:t>自動車重量税</a:t>
            </a:r>
            <a:r>
              <a:rPr lang="ja-JP" altLang="en-US" sz="1400" kern="0">
                <a:latin typeface="Meiryo UI" panose="020B0604030504040204" pitchFamily="50" charset="-128"/>
                <a:ea typeface="Meiryo UI" panose="020B0604030504040204" pitchFamily="50" charset="-128"/>
                <a:cs typeface="MeiryoUI"/>
              </a:rPr>
              <a:t>および</a:t>
            </a:r>
            <a:r>
              <a:rPr lang="ja-JP" altLang="ja-JP" sz="1400" kern="0">
                <a:effectLst/>
                <a:latin typeface="Meiryo UI" panose="020B0604030504040204" pitchFamily="50" charset="-128"/>
                <a:ea typeface="Meiryo UI" panose="020B0604030504040204" pitchFamily="50" charset="-128"/>
                <a:cs typeface="MeiryoUI"/>
              </a:rPr>
              <a:t>自動車税・軽自動車税（種別割／四輪車・</a:t>
            </a:r>
            <a:endParaRPr lang="en-US" altLang="ja-JP" sz="1400" kern="0">
              <a:effectLst/>
              <a:latin typeface="Meiryo UI" panose="020B0604030504040204" pitchFamily="50" charset="-128"/>
              <a:ea typeface="Meiryo UI" panose="020B0604030504040204" pitchFamily="50" charset="-128"/>
              <a:cs typeface="MeiryoUI"/>
            </a:endParaRPr>
          </a:p>
          <a:p>
            <a:pPr marL="266700" algn="l">
              <a:buNone/>
            </a:pPr>
            <a:r>
              <a:rPr lang="ja-JP" altLang="en-US" sz="1400" kern="0">
                <a:latin typeface="Meiryo UI" panose="020B0604030504040204" pitchFamily="50" charset="-128"/>
                <a:ea typeface="Meiryo UI" panose="020B0604030504040204" pitchFamily="50" charset="-128"/>
                <a:cs typeface="MeiryoUI"/>
              </a:rPr>
              <a:t>　　　</a:t>
            </a:r>
            <a:r>
              <a:rPr lang="ja-JP" altLang="ja-JP" sz="1400" kern="0">
                <a:effectLst/>
                <a:latin typeface="Meiryo UI" panose="020B0604030504040204" pitchFamily="50" charset="-128"/>
                <a:ea typeface="Meiryo UI" panose="020B0604030504040204" pitchFamily="50" charset="-128"/>
                <a:cs typeface="MeiryoUI"/>
              </a:rPr>
              <a:t>二輪車等）の税額引き下げによる負担軽減措置を講ずる</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p>
            <a:pPr marL="266700" algn="l">
              <a:buNone/>
            </a:pPr>
            <a:r>
              <a:rPr lang="ja-JP" altLang="ja-JP" sz="1400" kern="0">
                <a:effectLst/>
                <a:latin typeface="Meiryo UI" panose="020B0604030504040204" pitchFamily="50" charset="-128"/>
                <a:ea typeface="Meiryo UI" panose="020B0604030504040204" pitchFamily="50" charset="-128"/>
                <a:cs typeface="MeiryoUI"/>
              </a:rPr>
              <a:t>４）</a:t>
            </a:r>
            <a:r>
              <a:rPr lang="ja-JP" altLang="ja-JP" sz="1400" kern="0">
                <a:latin typeface="Meiryo UI" panose="020B0604030504040204" pitchFamily="50" charset="-128"/>
                <a:ea typeface="Meiryo UI" panose="020B0604030504040204" pitchFamily="50" charset="-128"/>
              </a:rPr>
              <a:t>複雑な車体課税</a:t>
            </a:r>
            <a:r>
              <a:rPr lang="ja-JP" altLang="en-US" sz="1400" kern="0">
                <a:latin typeface="Meiryo UI" panose="020B0604030504040204" pitchFamily="50" charset="-128"/>
                <a:ea typeface="Meiryo UI" panose="020B0604030504040204" pitchFamily="50" charset="-128"/>
              </a:rPr>
              <a:t>の</a:t>
            </a:r>
            <a:r>
              <a:rPr lang="ja-JP" altLang="ja-JP" sz="1400" kern="0">
                <a:latin typeface="Meiryo UI" panose="020B0604030504040204" pitchFamily="50" charset="-128"/>
                <a:ea typeface="Meiryo UI" panose="020B0604030504040204" pitchFamily="50" charset="-128"/>
              </a:rPr>
              <a:t>簡素化に向けた「自動車の重量及び環境性能</a:t>
            </a:r>
            <a:endParaRPr lang="en-US" altLang="ja-JP" sz="1400" kern="0">
              <a:latin typeface="Meiryo UI" panose="020B0604030504040204" pitchFamily="50" charset="-128"/>
              <a:ea typeface="Meiryo UI" panose="020B0604030504040204" pitchFamily="50" charset="-128"/>
            </a:endParaRPr>
          </a:p>
          <a:p>
            <a:pPr marL="266700" algn="l">
              <a:buNone/>
            </a:pPr>
            <a:r>
              <a:rPr lang="ja-JP" altLang="en-US" sz="1400" kern="0">
                <a:latin typeface="Meiryo UI" panose="020B0604030504040204" pitchFamily="50" charset="-128"/>
                <a:ea typeface="Meiryo UI" panose="020B0604030504040204" pitchFamily="50" charset="-128"/>
              </a:rPr>
              <a:t>　　　</a:t>
            </a:r>
            <a:r>
              <a:rPr lang="ja-JP" altLang="ja-JP" sz="1400" kern="0">
                <a:latin typeface="Meiryo UI" panose="020B0604030504040204" pitchFamily="50" charset="-128"/>
                <a:ea typeface="Meiryo UI" panose="020B0604030504040204" pitchFamily="50" charset="-128"/>
              </a:rPr>
              <a:t>に応じた保有時の税の公平・中立・簡素な税負担」のいち早い実現</a:t>
            </a:r>
            <a:endParaRPr lang="en-US" altLang="ja-JP" sz="1400" kern="0">
              <a:latin typeface="Meiryo UI" panose="020B0604030504040204" pitchFamily="50" charset="-128"/>
              <a:ea typeface="Meiryo UI" panose="020B0604030504040204" pitchFamily="50" charset="-128"/>
            </a:endParaRPr>
          </a:p>
          <a:p>
            <a:pPr marL="266700" algn="l">
              <a:buNone/>
            </a:pPr>
            <a:r>
              <a:rPr lang="ja-JP" altLang="en-US" sz="1400" kern="0">
                <a:latin typeface="Meiryo UI" panose="020B0604030504040204" pitchFamily="50" charset="-128"/>
                <a:ea typeface="Meiryo UI" panose="020B0604030504040204" pitchFamily="50" charset="-128"/>
              </a:rPr>
              <a:t>　　　</a:t>
            </a:r>
            <a:r>
              <a:rPr lang="ja-JP" altLang="ja-JP" sz="1400" kern="0">
                <a:latin typeface="Meiryo UI" panose="020B0604030504040204" pitchFamily="50" charset="-128"/>
                <a:ea typeface="Meiryo UI" panose="020B0604030504040204" pitchFamily="50" charset="-128"/>
              </a:rPr>
              <a:t>を行う</a:t>
            </a:r>
            <a:endParaRPr lang="en-US" altLang="ja-JP" sz="1400" kern="0">
              <a:latin typeface="Meiryo UI" panose="020B0604030504040204" pitchFamily="50" charset="-128"/>
              <a:ea typeface="Meiryo UI" panose="020B0604030504040204" pitchFamily="50" charset="-128"/>
            </a:endParaRPr>
          </a:p>
          <a:p>
            <a:pPr marL="266700" algn="l">
              <a:buNone/>
            </a:pPr>
            <a:endParaRPr lang="en-US" altLang="ja-JP" sz="900" kern="0">
              <a:latin typeface="Meiryo UI" panose="020B0604030504040204" pitchFamily="50" charset="-128"/>
              <a:ea typeface="Meiryo UI" panose="020B0604030504040204" pitchFamily="50" charset="-128"/>
            </a:endParaRPr>
          </a:p>
          <a:p>
            <a:pPr>
              <a:buNone/>
            </a:pP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２．燃料課税を見直し、簡素化・負担の軽減を図る</a:t>
            </a:r>
          </a:p>
          <a:p>
            <a:pPr marL="266700" algn="l">
              <a:buNone/>
            </a:pPr>
            <a:r>
              <a:rPr lang="ja-JP" altLang="ja-JP" sz="1400" kern="0">
                <a:effectLst/>
                <a:latin typeface="Meiryo UI" panose="020B0604030504040204" pitchFamily="50" charset="-128"/>
                <a:ea typeface="Meiryo UI" panose="020B0604030504040204" pitchFamily="50" charset="-128"/>
                <a:cs typeface="MeiryoUI"/>
              </a:rPr>
              <a:t>１）「当分の間税率」</a:t>
            </a:r>
            <a:r>
              <a:rPr lang="ja-JP" altLang="en-US" sz="1400" kern="0">
                <a:effectLst/>
                <a:latin typeface="Meiryo UI" panose="020B0604030504040204" pitchFamily="50" charset="-128"/>
                <a:ea typeface="Meiryo UI" panose="020B0604030504040204" pitchFamily="50" charset="-128"/>
                <a:cs typeface="MeiryoUI"/>
              </a:rPr>
              <a:t>の</a:t>
            </a:r>
            <a:r>
              <a:rPr lang="ja-JP" altLang="ja-JP" sz="1400" kern="0">
                <a:effectLst/>
                <a:latin typeface="Meiryo UI" panose="020B0604030504040204" pitchFamily="50" charset="-128"/>
                <a:ea typeface="Meiryo UI" panose="020B0604030504040204" pitchFamily="50" charset="-128"/>
                <a:cs typeface="MeiryoUI"/>
              </a:rPr>
              <a:t>廃止</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p>
            <a:pPr marL="266700" algn="l">
              <a:buNone/>
            </a:pPr>
            <a:r>
              <a:rPr lang="ja-JP" altLang="ja-JP" sz="1400" kern="0">
                <a:effectLst/>
                <a:latin typeface="Meiryo UI" panose="020B0604030504040204" pitchFamily="50" charset="-128"/>
                <a:ea typeface="Meiryo UI" panose="020B0604030504040204" pitchFamily="50" charset="-128"/>
                <a:cs typeface="MeiryoUI"/>
              </a:rPr>
              <a:t>２）複雑な燃料課税を簡素化</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p>
            <a:pPr marL="266700" algn="l">
              <a:buNone/>
            </a:pPr>
            <a:r>
              <a:rPr lang="ja-JP" altLang="ja-JP" sz="1400" kern="0">
                <a:effectLst/>
                <a:latin typeface="Meiryo UI" panose="020B0604030504040204" pitchFamily="50" charset="-128"/>
                <a:ea typeface="Meiryo UI" panose="020B0604030504040204" pitchFamily="50" charset="-128"/>
                <a:cs typeface="MeiryoUI"/>
              </a:rPr>
              <a:t>３）タックス・オン・タックスを解消</a:t>
            </a:r>
            <a:endParaRPr lang="en-US" altLang="ja-JP" sz="1400" kern="0">
              <a:latin typeface="Meiryo UI" panose="020B0604030504040204" pitchFamily="50" charset="-128"/>
              <a:ea typeface="Meiryo UI" panose="020B0604030504040204" pitchFamily="50" charset="-128"/>
              <a:cs typeface="MeiryoUI"/>
            </a:endParaRPr>
          </a:p>
          <a:p>
            <a:pPr marL="266700" algn="l">
              <a:buNone/>
            </a:pPr>
            <a:endParaRPr lang="en-US" altLang="ja-JP" sz="900" kern="0">
              <a:effectLst/>
              <a:latin typeface="Meiryo UI" panose="020B0604030504040204" pitchFamily="50" charset="-128"/>
              <a:ea typeface="Meiryo UI" panose="020B0604030504040204" pitchFamily="50" charset="-128"/>
              <a:cs typeface="MeiryoUI"/>
            </a:endParaRPr>
          </a:p>
          <a:p>
            <a:pPr>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３</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．受益者負担の在り方</a:t>
            </a:r>
          </a:p>
          <a:p>
            <a:pPr marL="571500" indent="-304800" algn="l">
              <a:buNone/>
            </a:pPr>
            <a:r>
              <a:rPr lang="ja-JP" altLang="ja-JP" sz="1400" kern="0">
                <a:latin typeface="Meiryo UI" panose="020B0604030504040204" pitchFamily="50" charset="-128"/>
                <a:ea typeface="Meiryo UI" panose="020B0604030504040204" pitchFamily="50" charset="-128"/>
              </a:rPr>
              <a:t>１）電動車普及の足かせ、及び、車を必需品とする生活者ほど重税と</a:t>
            </a:r>
            <a:endParaRPr lang="en-US" altLang="ja-JP" sz="1400" kern="0">
              <a:latin typeface="Meiryo UI" panose="020B0604030504040204" pitchFamily="50" charset="-128"/>
              <a:ea typeface="Meiryo UI" panose="020B0604030504040204" pitchFamily="50" charset="-128"/>
            </a:endParaRPr>
          </a:p>
          <a:p>
            <a:pPr marL="571500" indent="-304800" algn="l">
              <a:buNone/>
            </a:pPr>
            <a:r>
              <a:rPr lang="ja-JP" altLang="en-US" sz="1400" kern="0">
                <a:latin typeface="Meiryo UI" panose="020B0604030504040204" pitchFamily="50" charset="-128"/>
                <a:ea typeface="Meiryo UI" panose="020B0604030504040204" pitchFamily="50" charset="-128"/>
              </a:rPr>
              <a:t>　　　</a:t>
            </a:r>
            <a:r>
              <a:rPr lang="ja-JP" altLang="ja-JP" sz="1400" kern="0">
                <a:latin typeface="Meiryo UI" panose="020B0604030504040204" pitchFamily="50" charset="-128"/>
                <a:ea typeface="Meiryo UI" panose="020B0604030504040204" pitchFamily="50" charset="-128"/>
              </a:rPr>
              <a:t>なる走行距離等の利用に応じた課税は導入すべきでない</a:t>
            </a:r>
          </a:p>
          <a:p>
            <a:pPr marL="571500" indent="-304800" algn="l">
              <a:buNone/>
            </a:pPr>
            <a:r>
              <a:rPr lang="ja-JP" altLang="ja-JP" sz="1400" kern="0">
                <a:latin typeface="Meiryo UI" panose="020B0604030504040204" pitchFamily="50" charset="-128"/>
                <a:ea typeface="Meiryo UI" panose="020B0604030504040204" pitchFamily="50" charset="-128"/>
              </a:rPr>
              <a:t>２）インフラの維持管理、機能強化の必要性等の財源確保」については、</a:t>
            </a:r>
          </a:p>
          <a:p>
            <a:pPr marL="533400" algn="l">
              <a:buNone/>
            </a:pPr>
            <a:r>
              <a:rPr lang="ja-JP" altLang="en-US" sz="1400" kern="0">
                <a:latin typeface="Meiryo UI" panose="020B0604030504040204" pitchFamily="50" charset="-128"/>
                <a:ea typeface="Meiryo UI" panose="020B0604030504040204" pitchFamily="50" charset="-128"/>
              </a:rPr>
              <a:t>　</a:t>
            </a:r>
            <a:r>
              <a:rPr lang="ja-JP" altLang="ja-JP" sz="1400" kern="0">
                <a:latin typeface="Meiryo UI" panose="020B0604030504040204" pitchFamily="50" charset="-128"/>
                <a:ea typeface="Meiryo UI" panose="020B0604030504040204" pitchFamily="50" charset="-128"/>
              </a:rPr>
              <a:t>幅広い負担先の検討および議論から進める</a:t>
            </a:r>
          </a:p>
          <a:p>
            <a:pPr marL="266700" algn="l">
              <a:buNone/>
            </a:pPr>
            <a:r>
              <a:rPr lang="ja-JP" altLang="ja-JP" sz="1400" kern="0">
                <a:latin typeface="Meiryo UI" panose="020B0604030504040204" pitchFamily="50" charset="-128"/>
                <a:ea typeface="Meiryo UI" panose="020B0604030504040204" pitchFamily="50" charset="-128"/>
              </a:rPr>
              <a:t>３）新たな税目提案をする場合は、使途の明確化とセットで行う</a:t>
            </a:r>
            <a:endParaRPr lang="en-US" altLang="ja-JP" sz="1400" kern="0">
              <a:effectLst/>
              <a:latin typeface="Meiryo UI" panose="020B0604030504040204" pitchFamily="50" charset="-128"/>
              <a:ea typeface="Meiryo UI" panose="020B0604030504040204" pitchFamily="50" charset="-128"/>
              <a:cs typeface="MeiryoUI"/>
            </a:endParaRPr>
          </a:p>
        </p:txBody>
      </p:sp>
      <p:sp>
        <p:nvSpPr>
          <p:cNvPr id="17" name="テキスト ボックス 10">
            <a:extLst>
              <a:ext uri="{FF2B5EF4-FFF2-40B4-BE49-F238E27FC236}">
                <a16:creationId xmlns:a16="http://schemas.microsoft.com/office/drawing/2014/main" id="{19562414-BAA3-803B-218A-5498F65ECD3B}"/>
              </a:ext>
            </a:extLst>
          </p:cNvPr>
          <p:cNvSpPr txBox="1">
            <a:spLocks noChangeArrowheads="1"/>
          </p:cNvSpPr>
          <p:nvPr/>
        </p:nvSpPr>
        <p:spPr bwMode="auto">
          <a:xfrm>
            <a:off x="6248400" y="966713"/>
            <a:ext cx="5656555" cy="258224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indent="139700" defTabSz="914400" eaLnBrk="0" fontAlgn="base" hangingPunct="0">
              <a:spcBef>
                <a:spcPct val="0"/>
              </a:spcBef>
              <a:spcAft>
                <a:spcPct val="0"/>
              </a:spcAft>
              <a:buNone/>
            </a:pPr>
            <a:r>
              <a:rPr kumimoji="0" lang="ja-JP" altLang="en-US" sz="1800">
                <a:latin typeface="Meiryo UI" panose="020B0604030504040204" pitchFamily="50" charset="-128"/>
                <a:ea typeface="Meiryo UI" panose="020B0604030504040204" pitchFamily="50" charset="-128"/>
                <a:cs typeface="Times New Roman" panose="02020603050405020304" pitchFamily="18" charset="0"/>
              </a:rPr>
              <a:t>〇</a:t>
            </a:r>
            <a:r>
              <a:rPr kumimoji="0" lang="ja-JP" altLang="en-US" sz="1800">
                <a:highlight>
                  <a:srgbClr val="C0C0C0"/>
                </a:highlight>
                <a:latin typeface="Meiryo UI" panose="020B0604030504040204" pitchFamily="50" charset="-128"/>
                <a:ea typeface="Meiryo UI" panose="020B0604030504040204" pitchFamily="50" charset="-128"/>
                <a:cs typeface="Times New Roman" panose="02020603050405020304" pitchFamily="18" charset="0"/>
              </a:rPr>
              <a:t>新たな税体系の構築にあたって</a:t>
            </a:r>
            <a:endParaRPr kumimoji="0" lang="en-US" altLang="ja-JP" sz="1800">
              <a:highlight>
                <a:srgbClr val="C0C0C0"/>
              </a:highlight>
              <a:latin typeface="Meiryo UI" panose="020B0604030504040204" pitchFamily="50" charset="-128"/>
              <a:ea typeface="Meiryo UI" panose="020B0604030504040204" pitchFamily="50" charset="-128"/>
              <a:cs typeface="Times New Roman" panose="02020603050405020304" pitchFamily="18" charset="0"/>
            </a:endParaRPr>
          </a:p>
          <a:p>
            <a:pPr indent="139700" defTabSz="914400" eaLnBrk="0" fontAlgn="base" hangingPunct="0">
              <a:spcBef>
                <a:spcPct val="0"/>
              </a:spcBef>
              <a:spcAft>
                <a:spcPct val="0"/>
              </a:spcAft>
              <a:buNone/>
            </a:pPr>
            <a:endParaRPr kumimoji="0" lang="en-US" altLang="ja-JP" sz="700">
              <a:latin typeface="Meiryo UI" panose="020B0604030504040204" pitchFamily="50" charset="-128"/>
              <a:ea typeface="Meiryo UI" panose="020B0604030504040204" pitchFamily="50" charset="-128"/>
              <a:cs typeface="Times New Roman" panose="02020603050405020304" pitchFamily="18" charset="0"/>
            </a:endParaRPr>
          </a:p>
          <a:p>
            <a:pPr>
              <a:buNone/>
            </a:pPr>
            <a:r>
              <a:rPr kumimoji="0" lang="ja-JP" altLang="ja-JP" sz="1400" b="1">
                <a:latin typeface="Meiryo UI" panose="020B0604030504040204" pitchFamily="50" charset="-128"/>
                <a:ea typeface="Meiryo UI" panose="020B0604030504040204" pitchFamily="50" charset="-128"/>
                <a:cs typeface="Times New Roman" panose="02020603050405020304" pitchFamily="18" charset="0"/>
              </a:rPr>
              <a:t>１．車体課税および燃料課税どちらにおいても、</a:t>
            </a:r>
          </a:p>
          <a:p>
            <a:pPr>
              <a:buNone/>
            </a:pPr>
            <a:r>
              <a:rPr kumimoji="0" lang="ja-JP" altLang="en-US" sz="14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400" b="1">
                <a:latin typeface="Meiryo UI" panose="020B0604030504040204" pitchFamily="50" charset="-128"/>
                <a:ea typeface="Meiryo UI" panose="020B0604030504040204" pitchFamily="50" charset="-128"/>
                <a:cs typeface="Times New Roman" panose="02020603050405020304" pitchFamily="18" charset="0"/>
              </a:rPr>
              <a:t>過重で不条理な税は廃止とし、税の付け替え等は行なわない</a:t>
            </a:r>
          </a:p>
          <a:p>
            <a:pPr>
              <a:buNone/>
            </a:pPr>
            <a:r>
              <a:rPr kumimoji="0" lang="ja-JP" altLang="ja-JP" sz="1400" b="1">
                <a:latin typeface="Meiryo UI" panose="020B0604030504040204" pitchFamily="50" charset="-128"/>
                <a:ea typeface="Meiryo UI" panose="020B0604030504040204" pitchFamily="50" charset="-128"/>
                <a:cs typeface="Times New Roman" panose="02020603050405020304" pitchFamily="18" charset="0"/>
              </a:rPr>
              <a:t>２．地方税収に影響をおよぼさない税体系とする</a:t>
            </a:r>
          </a:p>
          <a:p>
            <a:pPr marL="571500" indent="-304800" algn="l">
              <a:buNone/>
            </a:pPr>
            <a:r>
              <a:rPr lang="ja-JP" altLang="ja-JP" sz="1400" kern="0">
                <a:latin typeface="Meiryo UI" panose="020B0604030504040204" pitchFamily="50" charset="-128"/>
                <a:ea typeface="Meiryo UI" panose="020B0604030504040204" pitchFamily="50" charset="-128"/>
              </a:rPr>
              <a:t>１）自動車関係諸税の国税部分について、地方への負担軽減策を講じ、</a:t>
            </a:r>
          </a:p>
          <a:p>
            <a:pPr marL="533400" algn="l">
              <a:buNone/>
            </a:pPr>
            <a:r>
              <a:rPr lang="ja-JP" altLang="ja-JP" sz="1400" kern="0">
                <a:latin typeface="Meiryo UI" panose="020B0604030504040204" pitchFamily="50" charset="-128"/>
                <a:ea typeface="Meiryo UI" panose="020B0604030504040204" pitchFamily="50" charset="-128"/>
              </a:rPr>
              <a:t>地方税収へ影響を与えないユーザー負担軽減を目指す</a:t>
            </a:r>
          </a:p>
          <a:p>
            <a:pPr>
              <a:buNone/>
            </a:pPr>
            <a:r>
              <a:rPr kumimoji="0" lang="ja-JP" altLang="ja-JP" sz="1400" b="1">
                <a:latin typeface="Meiryo UI" panose="020B0604030504040204" pitchFamily="50" charset="-128"/>
                <a:ea typeface="Meiryo UI" panose="020B0604030504040204" pitchFamily="50" charset="-128"/>
                <a:cs typeface="Times New Roman" panose="02020603050405020304" pitchFamily="18" charset="0"/>
              </a:rPr>
              <a:t>３．税目に対する使途を明確化する</a:t>
            </a:r>
          </a:p>
          <a:p>
            <a:pPr marL="571500" indent="-304800">
              <a:buNone/>
            </a:pPr>
            <a:r>
              <a:rPr lang="ja-JP" altLang="ja-JP" sz="1400" kern="0">
                <a:latin typeface="Meiryo UI" panose="020B0604030504040204" pitchFamily="50" charset="-128"/>
                <a:ea typeface="Meiryo UI" panose="020B0604030504040204" pitchFamily="50" charset="-128"/>
              </a:rPr>
              <a:t>１）車体課税は、次世代モビリティ（</a:t>
            </a:r>
            <a:r>
              <a:rPr lang="en-US" altLang="ja-JP" sz="1400" kern="0">
                <a:latin typeface="Meiryo UI" panose="020B0604030504040204" pitchFamily="50" charset="-128"/>
                <a:ea typeface="Meiryo UI" panose="020B0604030504040204" pitchFamily="50" charset="-128"/>
              </a:rPr>
              <a:t>CASE</a:t>
            </a:r>
            <a:r>
              <a:rPr lang="ja-JP" altLang="ja-JP" sz="1400" kern="0">
                <a:latin typeface="Meiryo UI" panose="020B0604030504040204" pitchFamily="50" charset="-128"/>
                <a:ea typeface="Meiryo UI" panose="020B0604030504040204" pitchFamily="50" charset="-128"/>
              </a:rPr>
              <a:t>）普及促進特定財源化</a:t>
            </a:r>
          </a:p>
          <a:p>
            <a:pPr marL="266700">
              <a:buNone/>
            </a:pPr>
            <a:r>
              <a:rPr lang="ja-JP" altLang="ja-JP" sz="1400" kern="0">
                <a:latin typeface="Meiryo UI" panose="020B0604030504040204" pitchFamily="50" charset="-128"/>
                <a:ea typeface="Meiryo UI" panose="020B0604030504040204" pitchFamily="50" charset="-128"/>
              </a:rPr>
              <a:t>２）燃料課税は、カーボンニュートラル促進特定財源化</a:t>
            </a:r>
            <a:endParaRPr lang="ja-JP" altLang="en-US" sz="1400" kern="0">
              <a:latin typeface="Meiryo UI" panose="020B0604030504040204" pitchFamily="50" charset="-128"/>
              <a:ea typeface="Meiryo UI" panose="020B0604030504040204" pitchFamily="50" charset="-128"/>
            </a:endParaRPr>
          </a:p>
        </p:txBody>
      </p:sp>
      <p:sp>
        <p:nvSpPr>
          <p:cNvPr id="18" name="スライド番号プレースホルダー 3">
            <a:extLst>
              <a:ext uri="{FF2B5EF4-FFF2-40B4-BE49-F238E27FC236}">
                <a16:creationId xmlns:a16="http://schemas.microsoft.com/office/drawing/2014/main" id="{EAFDDC39-74E8-D3D6-625D-BDA3703B71A5}"/>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3</a:t>
            </a:fld>
            <a:endParaRPr lang="ja-JP" altLang="en-US"/>
          </a:p>
        </p:txBody>
      </p:sp>
    </p:spTree>
    <p:extLst>
      <p:ext uri="{BB962C8B-B14F-4D97-AF65-F5344CB8AC3E}">
        <p14:creationId xmlns:p14="http://schemas.microsoft.com/office/powerpoint/2010/main" val="3242292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E7E52-1BAE-D70A-CFFB-6AB7736D07B4}"/>
            </a:ext>
          </a:extLst>
        </p:cNvPr>
        <p:cNvGrpSpPr/>
        <p:nvPr/>
      </p:nvGrpSpPr>
      <p:grpSpPr>
        <a:xfrm>
          <a:off x="0" y="0"/>
          <a:ext cx="0" cy="0"/>
          <a:chOff x="0" y="0"/>
          <a:chExt cx="0" cy="0"/>
        </a:xfrm>
      </p:grpSpPr>
      <p:sp>
        <p:nvSpPr>
          <p:cNvPr id="25" name="タイトル 1">
            <a:extLst>
              <a:ext uri="{FF2B5EF4-FFF2-40B4-BE49-F238E27FC236}">
                <a16:creationId xmlns:a16="http://schemas.microsoft.com/office/drawing/2014/main" id="{E48E5A44-C5D8-5D59-830F-EB70482026CF}"/>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自動車税制の抜本改革に向けた議論</a:t>
            </a:r>
            <a:endParaRPr lang="en-US" altLang="ja-JP"/>
          </a:p>
        </p:txBody>
      </p:sp>
      <p:sp>
        <p:nvSpPr>
          <p:cNvPr id="7" name="矢印: 右 6">
            <a:extLst>
              <a:ext uri="{FF2B5EF4-FFF2-40B4-BE49-F238E27FC236}">
                <a16:creationId xmlns:a16="http://schemas.microsoft.com/office/drawing/2014/main" id="{A8156B36-4688-DB37-735F-557A1A5D31AC}"/>
              </a:ext>
            </a:extLst>
          </p:cNvPr>
          <p:cNvSpPr/>
          <p:nvPr/>
        </p:nvSpPr>
        <p:spPr>
          <a:xfrm>
            <a:off x="0" y="2798366"/>
            <a:ext cx="12192000" cy="1001051"/>
          </a:xfrm>
          <a:prstGeom prst="rightArrow">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上向き折線 8">
            <a:extLst>
              <a:ext uri="{FF2B5EF4-FFF2-40B4-BE49-F238E27FC236}">
                <a16:creationId xmlns:a16="http://schemas.microsoft.com/office/drawing/2014/main" id="{29A9CB99-07C5-B94D-FF01-D7A6E5FFDDDC}"/>
              </a:ext>
            </a:extLst>
          </p:cNvPr>
          <p:cNvSpPr/>
          <p:nvPr/>
        </p:nvSpPr>
        <p:spPr>
          <a:xfrm flipV="1">
            <a:off x="1440488" y="2532021"/>
            <a:ext cx="1080922" cy="1259654"/>
          </a:xfrm>
          <a:prstGeom prst="bentUpArrow">
            <a:avLst>
              <a:gd name="adj1" fmla="val 16036"/>
              <a:gd name="adj2" fmla="val 18030"/>
              <a:gd name="adj3" fmla="val 15719"/>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6732263B-E94D-4077-01DE-73D162760249}"/>
              </a:ext>
            </a:extLst>
          </p:cNvPr>
          <p:cNvSpPr/>
          <p:nvPr/>
        </p:nvSpPr>
        <p:spPr>
          <a:xfrm rot="16200000" flipV="1">
            <a:off x="9650336" y="2310479"/>
            <a:ext cx="1093355" cy="398883"/>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2BB303E-CD34-12BC-9BC7-466C4BC9B179}"/>
              </a:ext>
            </a:extLst>
          </p:cNvPr>
          <p:cNvSpPr txBox="1"/>
          <p:nvPr/>
        </p:nvSpPr>
        <p:spPr>
          <a:xfrm>
            <a:off x="1558390" y="1344802"/>
            <a:ext cx="1419805" cy="523220"/>
          </a:xfrm>
          <a:prstGeom prst="rect">
            <a:avLst/>
          </a:prstGeom>
          <a:noFill/>
        </p:spPr>
        <p:txBody>
          <a:bodyPr wrap="square" rtlCol="0">
            <a:spAutoFit/>
          </a:bodyPr>
          <a:lstStyle/>
          <a:p>
            <a:r>
              <a:rPr lang="en-US" altLang="ja-JP" sz="2400">
                <a:latin typeface="Meiryo UI" panose="020B0604030504040204" pitchFamily="50" charset="-128"/>
                <a:ea typeface="Meiryo UI" panose="020B0604030504040204" pitchFamily="50" charset="-128"/>
              </a:rPr>
              <a:t>R7</a:t>
            </a:r>
            <a:r>
              <a:rPr lang="ja-JP" altLang="en-US" sz="2400">
                <a:latin typeface="Meiryo UI" panose="020B0604030504040204" pitchFamily="50" charset="-128"/>
                <a:ea typeface="Meiryo UI" panose="020B0604030504040204" pitchFamily="50" charset="-128"/>
              </a:rPr>
              <a:t>～</a:t>
            </a:r>
            <a:r>
              <a:rPr lang="en-US" altLang="ja-JP" sz="2800" b="1">
                <a:solidFill>
                  <a:srgbClr val="FF0000"/>
                </a:solidFill>
                <a:latin typeface="Meiryo UI" panose="020B0604030504040204" pitchFamily="50" charset="-128"/>
                <a:ea typeface="Meiryo UI" panose="020B0604030504040204" pitchFamily="50" charset="-128"/>
              </a:rPr>
              <a:t>  </a:t>
            </a:r>
            <a:r>
              <a:rPr lang="ja-JP" altLang="en-US" sz="2800" b="1">
                <a:solidFill>
                  <a:srgbClr val="FF0000"/>
                </a:solidFill>
                <a:latin typeface="Meiryo UI" panose="020B0604030504040204" pitchFamily="50" charset="-128"/>
                <a:ea typeface="Meiryo UI" panose="020B0604030504040204" pitchFamily="50" charset="-128"/>
              </a:rPr>
              <a:t>　　　</a:t>
            </a:r>
          </a:p>
        </p:txBody>
      </p:sp>
      <p:sp>
        <p:nvSpPr>
          <p:cNvPr id="18" name="テキスト ボックス 17">
            <a:extLst>
              <a:ext uri="{FF2B5EF4-FFF2-40B4-BE49-F238E27FC236}">
                <a16:creationId xmlns:a16="http://schemas.microsoft.com/office/drawing/2014/main" id="{721E1E4E-39E8-16E6-A98F-B45C5C220218}"/>
              </a:ext>
            </a:extLst>
          </p:cNvPr>
          <p:cNvSpPr txBox="1"/>
          <p:nvPr/>
        </p:nvSpPr>
        <p:spPr>
          <a:xfrm>
            <a:off x="-78883" y="2312024"/>
            <a:ext cx="2011128" cy="646331"/>
          </a:xfrm>
          <a:prstGeom prst="rect">
            <a:avLst/>
          </a:prstGeom>
          <a:noFill/>
        </p:spPr>
        <p:txBody>
          <a:bodyPr wrap="square" rtlCol="0">
            <a:spAutoFit/>
          </a:bodyPr>
          <a:lstStyle/>
          <a:p>
            <a:pPr algn="ctr"/>
            <a:r>
              <a:rPr lang="en-US" altLang="ja-JP" b="1">
                <a:solidFill>
                  <a:srgbClr val="FF0000"/>
                </a:solidFill>
                <a:latin typeface="Meiryo UI" panose="020B0604030504040204" pitchFamily="50" charset="-128"/>
                <a:ea typeface="Meiryo UI" panose="020B0604030504040204" pitchFamily="50" charset="-128"/>
              </a:rPr>
              <a:t>R7</a:t>
            </a:r>
            <a:r>
              <a:rPr lang="ja-JP" altLang="en-US" b="1">
                <a:solidFill>
                  <a:srgbClr val="FF0000"/>
                </a:solidFill>
                <a:latin typeface="Meiryo UI" panose="020B0604030504040204" pitchFamily="50" charset="-128"/>
                <a:ea typeface="Meiryo UI" panose="020B0604030504040204" pitchFamily="50" charset="-128"/>
              </a:rPr>
              <a:t>税制</a:t>
            </a:r>
            <a:endParaRPr lang="en-US" altLang="ja-JP" b="1">
              <a:solidFill>
                <a:srgbClr val="FF0000"/>
              </a:solidFill>
              <a:latin typeface="Meiryo UI" panose="020B0604030504040204" pitchFamily="50" charset="-128"/>
              <a:ea typeface="Meiryo UI" panose="020B0604030504040204" pitchFamily="50" charset="-128"/>
            </a:endParaRPr>
          </a:p>
          <a:p>
            <a:pPr algn="ctr"/>
            <a:r>
              <a:rPr lang="ja-JP" altLang="en-US" b="1">
                <a:solidFill>
                  <a:srgbClr val="FF0000"/>
                </a:solidFill>
                <a:latin typeface="Meiryo UI" panose="020B0604030504040204" pitchFamily="50" charset="-128"/>
                <a:ea typeface="Meiryo UI" panose="020B0604030504040204" pitchFamily="50" charset="-128"/>
              </a:rPr>
              <a:t>改正大綱</a:t>
            </a:r>
            <a:endParaRPr lang="ja-JP" altLang="en-US" sz="2400" b="1">
              <a:solidFill>
                <a:srgbClr val="FF0000"/>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3CA1A71F-462D-349F-9E37-E297487142C1}"/>
              </a:ext>
            </a:extLst>
          </p:cNvPr>
          <p:cNvSpPr txBox="1"/>
          <p:nvPr/>
        </p:nvSpPr>
        <p:spPr>
          <a:xfrm>
            <a:off x="395273" y="1990342"/>
            <a:ext cx="1080936" cy="369332"/>
          </a:xfrm>
          <a:prstGeom prst="rect">
            <a:avLst/>
          </a:prstGeom>
          <a:noFill/>
        </p:spPr>
        <p:txBody>
          <a:bodyPr wrap="square" rtlCol="0">
            <a:spAutoFit/>
          </a:bodyPr>
          <a:lstStyle/>
          <a:p>
            <a:pPr algn="ctr"/>
            <a:r>
              <a:rPr lang="en-US" altLang="ja-JP">
                <a:latin typeface="Meiryo UI" panose="020B0604030504040204" pitchFamily="50" charset="-128"/>
                <a:ea typeface="Meiryo UI" panose="020B0604030504040204" pitchFamily="50" charset="-128"/>
              </a:rPr>
              <a:t>12</a:t>
            </a:r>
            <a:r>
              <a:rPr lang="ja-JP" altLang="en-US">
                <a:latin typeface="Meiryo UI" panose="020B0604030504040204" pitchFamily="50" charset="-128"/>
                <a:ea typeface="Meiryo UI" panose="020B0604030504040204" pitchFamily="50" charset="-128"/>
              </a:rPr>
              <a:t>月</a:t>
            </a:r>
            <a:endParaRPr lang="en-US" altLang="ja-JP">
              <a:latin typeface="Meiryo UI" panose="020B0604030504040204" pitchFamily="50" charset="-128"/>
              <a:ea typeface="Meiryo UI" panose="020B0604030504040204" pitchFamily="50" charset="-128"/>
            </a:endParaRPr>
          </a:p>
        </p:txBody>
      </p:sp>
      <p:cxnSp>
        <p:nvCxnSpPr>
          <p:cNvPr id="28" name="直線コネクタ 27">
            <a:extLst>
              <a:ext uri="{FF2B5EF4-FFF2-40B4-BE49-F238E27FC236}">
                <a16:creationId xmlns:a16="http://schemas.microsoft.com/office/drawing/2014/main" id="{C26CBC10-080E-FC72-8710-8E16A7520C82}"/>
              </a:ext>
            </a:extLst>
          </p:cNvPr>
          <p:cNvCxnSpPr>
            <a:cxnSpLocks/>
          </p:cNvCxnSpPr>
          <p:nvPr/>
        </p:nvCxnSpPr>
        <p:spPr>
          <a:xfrm>
            <a:off x="9233507" y="1931888"/>
            <a:ext cx="0" cy="1611577"/>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38ED1EB-043F-AFA4-6588-2E497EDBBD7C}"/>
              </a:ext>
            </a:extLst>
          </p:cNvPr>
          <p:cNvSpPr txBox="1"/>
          <p:nvPr/>
        </p:nvSpPr>
        <p:spPr>
          <a:xfrm>
            <a:off x="8052231" y="2012498"/>
            <a:ext cx="981724" cy="369332"/>
          </a:xfrm>
          <a:prstGeom prst="rect">
            <a:avLst/>
          </a:prstGeom>
          <a:noFill/>
        </p:spPr>
        <p:txBody>
          <a:bodyPr wrap="square" rtlCol="0">
            <a:spAutoFit/>
          </a:bodyPr>
          <a:lstStyle/>
          <a:p>
            <a:pPr algn="ctr"/>
            <a:r>
              <a:rPr lang="en-US" altLang="ja-JP">
                <a:latin typeface="Meiryo UI" panose="020B0604030504040204" pitchFamily="50" charset="-128"/>
                <a:ea typeface="Meiryo UI" panose="020B0604030504040204" pitchFamily="50" charset="-128"/>
              </a:rPr>
              <a:t>12</a:t>
            </a:r>
            <a:r>
              <a:rPr lang="ja-JP" altLang="en-US">
                <a:latin typeface="Meiryo UI" panose="020B0604030504040204" pitchFamily="50" charset="-128"/>
                <a:ea typeface="Meiryo UI" panose="020B0604030504040204" pitchFamily="50" charset="-128"/>
              </a:rPr>
              <a:t>月</a:t>
            </a:r>
            <a:endParaRPr lang="en-US" altLang="ja-JP">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1C411DFF-6638-A8C4-24DB-3CAC799F8B51}"/>
              </a:ext>
            </a:extLst>
          </p:cNvPr>
          <p:cNvSpPr txBox="1"/>
          <p:nvPr/>
        </p:nvSpPr>
        <p:spPr>
          <a:xfrm>
            <a:off x="8678164" y="1383310"/>
            <a:ext cx="1080935" cy="461665"/>
          </a:xfrm>
          <a:prstGeom prst="rect">
            <a:avLst/>
          </a:prstGeom>
          <a:noFill/>
        </p:spPr>
        <p:txBody>
          <a:bodyPr wrap="square" rtlCol="0">
            <a:spAutoFit/>
          </a:bodyPr>
          <a:lstStyle/>
          <a:p>
            <a:pPr algn="ctr"/>
            <a:r>
              <a:rPr lang="en-US" altLang="ja-JP" sz="2400">
                <a:latin typeface="Meiryo UI" panose="020B0604030504040204" pitchFamily="50" charset="-128"/>
                <a:ea typeface="Meiryo UI" panose="020B0604030504040204" pitchFamily="50" charset="-128"/>
              </a:rPr>
              <a:t>R8</a:t>
            </a:r>
            <a:r>
              <a:rPr lang="ja-JP" altLang="en-US" sz="2400">
                <a:latin typeface="Meiryo UI" panose="020B0604030504040204" pitchFamily="50" charset="-128"/>
                <a:ea typeface="Meiryo UI" panose="020B0604030504040204" pitchFamily="50" charset="-128"/>
              </a:rPr>
              <a:t>～</a:t>
            </a:r>
            <a:endParaRPr lang="ja-JP" altLang="en-US" sz="3200" b="1">
              <a:solidFill>
                <a:srgbClr val="FF0000"/>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4AEA19BA-859C-B673-85EF-256442C57FE8}"/>
              </a:ext>
            </a:extLst>
          </p:cNvPr>
          <p:cNvSpPr txBox="1"/>
          <p:nvPr/>
        </p:nvSpPr>
        <p:spPr>
          <a:xfrm>
            <a:off x="10369821" y="2147456"/>
            <a:ext cx="1372153" cy="378674"/>
          </a:xfrm>
          <a:prstGeom prst="rect">
            <a:avLst/>
          </a:prstGeom>
          <a:noFill/>
        </p:spPr>
        <p:txBody>
          <a:bodyPr wrap="square" rtlCol="0">
            <a:spAutoFit/>
          </a:bodyPr>
          <a:lstStyle/>
          <a:p>
            <a:pPr algn="ctr"/>
            <a:r>
              <a:rPr lang="en-US" altLang="ja-JP">
                <a:latin typeface="Meiryo UI" panose="020B0604030504040204" pitchFamily="50" charset="-128"/>
                <a:ea typeface="Meiryo UI" panose="020B0604030504040204" pitchFamily="50" charset="-128"/>
              </a:rPr>
              <a:t>4</a:t>
            </a:r>
            <a:r>
              <a:rPr lang="ja-JP" altLang="en-US">
                <a:latin typeface="Meiryo UI" panose="020B0604030504040204" pitchFamily="50" charset="-128"/>
                <a:ea typeface="Meiryo UI" panose="020B0604030504040204" pitchFamily="50" charset="-128"/>
              </a:rPr>
              <a:t>月末</a:t>
            </a:r>
            <a:endParaRPr lang="ja-JP" altLang="en-US" sz="2400" b="1">
              <a:solidFill>
                <a:srgbClr val="FF0000"/>
              </a:solidFill>
              <a:latin typeface="Meiryo UI" panose="020B0604030504040204" pitchFamily="50" charset="-128"/>
              <a:ea typeface="Meiryo UI" panose="020B0604030504040204" pitchFamily="50" charset="-128"/>
            </a:endParaRPr>
          </a:p>
        </p:txBody>
      </p:sp>
      <p:cxnSp>
        <p:nvCxnSpPr>
          <p:cNvPr id="33" name="直線コネクタ 32">
            <a:extLst>
              <a:ext uri="{FF2B5EF4-FFF2-40B4-BE49-F238E27FC236}">
                <a16:creationId xmlns:a16="http://schemas.microsoft.com/office/drawing/2014/main" id="{E9117DCE-820B-4D1A-0EED-49796017CB79}"/>
              </a:ext>
            </a:extLst>
          </p:cNvPr>
          <p:cNvCxnSpPr>
            <a:cxnSpLocks/>
          </p:cNvCxnSpPr>
          <p:nvPr/>
        </p:nvCxnSpPr>
        <p:spPr>
          <a:xfrm>
            <a:off x="1822834" y="2043005"/>
            <a:ext cx="0" cy="1492997"/>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FE6160A0-BAF1-B4D5-B272-8B97B5382B60}"/>
              </a:ext>
            </a:extLst>
          </p:cNvPr>
          <p:cNvSpPr txBox="1"/>
          <p:nvPr/>
        </p:nvSpPr>
        <p:spPr>
          <a:xfrm>
            <a:off x="7537529" y="2350904"/>
            <a:ext cx="2011128" cy="646331"/>
          </a:xfrm>
          <a:prstGeom prst="rect">
            <a:avLst/>
          </a:prstGeom>
          <a:noFill/>
        </p:spPr>
        <p:txBody>
          <a:bodyPr wrap="square" rtlCol="0">
            <a:spAutoFit/>
          </a:bodyPr>
          <a:lstStyle>
            <a:defPPr>
              <a:defRPr lang="en-US"/>
            </a:defPPr>
            <a:lvl1pPr algn="ctr">
              <a:defRPr b="1">
                <a:solidFill>
                  <a:srgbClr val="FF0000"/>
                </a:solidFill>
                <a:latin typeface="Meiryo UI" panose="020B0604030504040204" pitchFamily="50" charset="-128"/>
                <a:ea typeface="Meiryo UI" panose="020B0604030504040204" pitchFamily="50" charset="-128"/>
              </a:defRPr>
            </a:lvl1pPr>
          </a:lstStyle>
          <a:p>
            <a:r>
              <a:rPr lang="en-US" altLang="ja-JP"/>
              <a:t>R8</a:t>
            </a:r>
            <a:r>
              <a:rPr lang="ja-JP" altLang="en-US"/>
              <a:t>税制</a:t>
            </a:r>
            <a:endParaRPr lang="en-US" altLang="ja-JP"/>
          </a:p>
          <a:p>
            <a:r>
              <a:rPr lang="ja-JP" altLang="en-US"/>
              <a:t>改正大綱</a:t>
            </a:r>
          </a:p>
        </p:txBody>
      </p:sp>
      <p:sp>
        <p:nvSpPr>
          <p:cNvPr id="36" name="テキスト ボックス 35">
            <a:extLst>
              <a:ext uri="{FF2B5EF4-FFF2-40B4-BE49-F238E27FC236}">
                <a16:creationId xmlns:a16="http://schemas.microsoft.com/office/drawing/2014/main" id="{358F651E-844C-2978-D207-5867BF14E6E8}"/>
              </a:ext>
            </a:extLst>
          </p:cNvPr>
          <p:cNvSpPr txBox="1"/>
          <p:nvPr/>
        </p:nvSpPr>
        <p:spPr>
          <a:xfrm>
            <a:off x="10200155" y="2398554"/>
            <a:ext cx="1723944" cy="646331"/>
          </a:xfrm>
          <a:prstGeom prst="rect">
            <a:avLst/>
          </a:prstGeom>
          <a:noFill/>
        </p:spPr>
        <p:txBody>
          <a:bodyPr wrap="square" rtlCol="0">
            <a:spAutoFit/>
          </a:bodyPr>
          <a:lstStyle/>
          <a:p>
            <a:pPr algn="ctr"/>
            <a:r>
              <a:rPr lang="ja-JP" altLang="en-US">
                <a:latin typeface="Meiryo UI" panose="020B0604030504040204" pitchFamily="50" charset="-128"/>
                <a:ea typeface="Meiryo UI" panose="020B0604030504040204" pitchFamily="50" charset="-128"/>
              </a:rPr>
              <a:t>エコカー減税</a:t>
            </a:r>
            <a:endParaRPr lang="en-US" altLang="ja-JP">
              <a:latin typeface="Meiryo UI" panose="020B0604030504040204" pitchFamily="50" charset="-128"/>
              <a:ea typeface="Meiryo UI" panose="020B0604030504040204" pitchFamily="50" charset="-128"/>
            </a:endParaRPr>
          </a:p>
          <a:p>
            <a:pPr algn="ctr"/>
            <a:r>
              <a:rPr lang="ja-JP" altLang="en-US">
                <a:latin typeface="Meiryo UI" panose="020B0604030504040204" pitchFamily="50" charset="-128"/>
                <a:ea typeface="Meiryo UI" panose="020B0604030504040204" pitchFamily="50" charset="-128"/>
              </a:rPr>
              <a:t>期限到来</a:t>
            </a:r>
          </a:p>
        </p:txBody>
      </p:sp>
      <p:sp>
        <p:nvSpPr>
          <p:cNvPr id="39" name="四角形: 角を丸くする 38">
            <a:extLst>
              <a:ext uri="{FF2B5EF4-FFF2-40B4-BE49-F238E27FC236}">
                <a16:creationId xmlns:a16="http://schemas.microsoft.com/office/drawing/2014/main" id="{1CC1AF29-8B88-5487-AFA8-D1ECB1718A04}"/>
              </a:ext>
            </a:extLst>
          </p:cNvPr>
          <p:cNvSpPr/>
          <p:nvPr/>
        </p:nvSpPr>
        <p:spPr>
          <a:xfrm>
            <a:off x="1266309" y="3798766"/>
            <a:ext cx="7037406" cy="711032"/>
          </a:xfrm>
          <a:prstGeom prst="roundRect">
            <a:avLst/>
          </a:prstGeom>
          <a:solidFill>
            <a:schemeClr val="accent5">
              <a:lumMod val="20000"/>
              <a:lumOff val="80000"/>
            </a:schemeClr>
          </a:solidFill>
          <a:ln>
            <a:solidFill>
              <a:schemeClr val="accent5">
                <a:lumMod val="60000"/>
                <a:lumOff val="40000"/>
              </a:schemeClr>
            </a:solidFill>
          </a:ln>
        </p:spPr>
        <p:txBody>
          <a:bodyPr wrap="square" lIns="0" tIns="0" rIns="0" bIns="0" rtlCol="0" anchor="ctr" anchorCtr="0">
            <a:noAutofit/>
          </a:bodyPr>
          <a:lstStyle/>
          <a:p>
            <a:pPr algn="ctr"/>
            <a:r>
              <a:rPr lang="ja-JP" altLang="en-US" sz="2400" b="1">
                <a:latin typeface="Meiryo UI" panose="020B0604030504040204" pitchFamily="50" charset="-128"/>
                <a:ea typeface="Meiryo UI" panose="020B0604030504040204" pitchFamily="50" charset="-128"/>
              </a:rPr>
              <a:t>新しい自動車税制に向けた制度設計の議論</a:t>
            </a:r>
            <a:endParaRPr lang="en-US" altLang="ja-JP" sz="2400" b="1">
              <a:latin typeface="Meiryo UI" panose="020B0604030504040204" pitchFamily="50" charset="-128"/>
              <a:ea typeface="Meiryo UI" panose="020B0604030504040204" pitchFamily="50" charset="-128"/>
            </a:endParaRPr>
          </a:p>
        </p:txBody>
      </p:sp>
      <p:sp>
        <p:nvSpPr>
          <p:cNvPr id="41" name="矢印: 上向き折線 40">
            <a:extLst>
              <a:ext uri="{FF2B5EF4-FFF2-40B4-BE49-F238E27FC236}">
                <a16:creationId xmlns:a16="http://schemas.microsoft.com/office/drawing/2014/main" id="{F615F678-82CF-5C17-8807-002D60047A00}"/>
              </a:ext>
            </a:extLst>
          </p:cNvPr>
          <p:cNvSpPr/>
          <p:nvPr/>
        </p:nvSpPr>
        <p:spPr>
          <a:xfrm>
            <a:off x="8178001" y="2956693"/>
            <a:ext cx="689911" cy="1387819"/>
          </a:xfrm>
          <a:prstGeom prst="bentUp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42">
            <a:extLst>
              <a:ext uri="{FF2B5EF4-FFF2-40B4-BE49-F238E27FC236}">
                <a16:creationId xmlns:a16="http://schemas.microsoft.com/office/drawing/2014/main" id="{C285274A-77BE-3DAF-F5ED-8C0F71D1228D}"/>
              </a:ext>
            </a:extLst>
          </p:cNvPr>
          <p:cNvSpPr/>
          <p:nvPr/>
        </p:nvSpPr>
        <p:spPr>
          <a:xfrm>
            <a:off x="2052463" y="3062160"/>
            <a:ext cx="2590107" cy="481305"/>
          </a:xfrm>
          <a:prstGeom prst="roundRect">
            <a:avLst/>
          </a:prstGeom>
          <a:solidFill>
            <a:schemeClr val="accent5">
              <a:lumMod val="7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ja-JP" altLang="en-US" sz="2000" b="1">
                <a:solidFill>
                  <a:schemeClr val="bg1"/>
                </a:solidFill>
                <a:latin typeface="Meiryo UI" panose="020B0604030504040204" pitchFamily="50" charset="-128"/>
                <a:ea typeface="Meiryo UI" panose="020B0604030504040204" pitchFamily="50" charset="-128"/>
              </a:rPr>
              <a:t>通常国会</a:t>
            </a:r>
            <a:endParaRPr lang="en-US" altLang="ja-JP" sz="2000" b="1">
              <a:solidFill>
                <a:schemeClr val="bg1"/>
              </a:solidFill>
              <a:latin typeface="Meiryo UI" panose="020B0604030504040204" pitchFamily="50" charset="-128"/>
              <a:ea typeface="Meiryo UI" panose="020B0604030504040204" pitchFamily="50" charset="-128"/>
            </a:endParaRPr>
          </a:p>
        </p:txBody>
      </p:sp>
      <p:sp>
        <p:nvSpPr>
          <p:cNvPr id="46" name="矢印: 上向き折線 45">
            <a:extLst>
              <a:ext uri="{FF2B5EF4-FFF2-40B4-BE49-F238E27FC236}">
                <a16:creationId xmlns:a16="http://schemas.microsoft.com/office/drawing/2014/main" id="{91573761-E32A-2E3F-0FE9-3021DFAAB12B}"/>
              </a:ext>
            </a:extLst>
          </p:cNvPr>
          <p:cNvSpPr/>
          <p:nvPr/>
        </p:nvSpPr>
        <p:spPr>
          <a:xfrm flipV="1">
            <a:off x="9003879" y="2484099"/>
            <a:ext cx="751242" cy="556153"/>
          </a:xfrm>
          <a:prstGeom prst="bentUpArrow">
            <a:avLst>
              <a:gd name="adj1" fmla="val 37338"/>
              <a:gd name="adj2" fmla="val 25000"/>
              <a:gd name="adj3" fmla="val 28258"/>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四角形: 角を丸くする 47">
            <a:extLst>
              <a:ext uri="{FF2B5EF4-FFF2-40B4-BE49-F238E27FC236}">
                <a16:creationId xmlns:a16="http://schemas.microsoft.com/office/drawing/2014/main" id="{9F4AB0A3-2600-F9E7-FD67-6CB21B0FE6FF}"/>
              </a:ext>
            </a:extLst>
          </p:cNvPr>
          <p:cNvSpPr/>
          <p:nvPr/>
        </p:nvSpPr>
        <p:spPr>
          <a:xfrm>
            <a:off x="9306353" y="3051521"/>
            <a:ext cx="2118267" cy="494090"/>
          </a:xfrm>
          <a:prstGeom prst="roundRect">
            <a:avLst/>
          </a:prstGeom>
          <a:solidFill>
            <a:schemeClr val="accent5">
              <a:lumMod val="7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ja-JP" altLang="en-US" sz="2000" b="1">
                <a:solidFill>
                  <a:schemeClr val="bg1"/>
                </a:solidFill>
                <a:latin typeface="Meiryo UI" panose="020B0604030504040204" pitchFamily="50" charset="-128"/>
                <a:ea typeface="Meiryo UI" panose="020B0604030504040204" pitchFamily="50" charset="-128"/>
              </a:rPr>
              <a:t>通常国会</a:t>
            </a:r>
            <a:endParaRPr lang="en-US" altLang="ja-JP" sz="2000" b="1">
              <a:solidFill>
                <a:schemeClr val="bg1"/>
              </a:solidFill>
              <a:latin typeface="Meiryo UI" panose="020B0604030504040204" pitchFamily="50" charset="-128"/>
              <a:ea typeface="Meiryo UI" panose="020B0604030504040204" pitchFamily="50" charset="-128"/>
            </a:endParaRPr>
          </a:p>
        </p:txBody>
      </p:sp>
      <p:sp>
        <p:nvSpPr>
          <p:cNvPr id="49" name="正方形/長方形 11">
            <a:extLst>
              <a:ext uri="{FF2B5EF4-FFF2-40B4-BE49-F238E27FC236}">
                <a16:creationId xmlns:a16="http://schemas.microsoft.com/office/drawing/2014/main" id="{A0A3F033-4249-7BEA-262D-BEBC970B28FC}"/>
              </a:ext>
            </a:extLst>
          </p:cNvPr>
          <p:cNvSpPr>
            <a:spLocks noChangeArrowheads="1"/>
          </p:cNvSpPr>
          <p:nvPr/>
        </p:nvSpPr>
        <p:spPr bwMode="auto">
          <a:xfrm>
            <a:off x="65367" y="607642"/>
            <a:ext cx="86044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b="1">
                <a:latin typeface="Meiryo UI" panose="020B0604030504040204" pitchFamily="50" charset="-128"/>
                <a:ea typeface="Meiryo UI" panose="020B0604030504040204" pitchFamily="50" charset="-128"/>
                <a:cs typeface="Meiryo UI" panose="020B0604030504040204" pitchFamily="50" charset="-128"/>
              </a:rPr>
              <a:t>○スケジュール</a:t>
            </a:r>
            <a:endParaRPr lang="en-US" altLang="ja-JP" b="1">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吹き出し: 四角形 49">
            <a:extLst>
              <a:ext uri="{FF2B5EF4-FFF2-40B4-BE49-F238E27FC236}">
                <a16:creationId xmlns:a16="http://schemas.microsoft.com/office/drawing/2014/main" id="{05FCFCD3-5736-239F-6154-78CA6FFDC00E}"/>
              </a:ext>
            </a:extLst>
          </p:cNvPr>
          <p:cNvSpPr/>
          <p:nvPr/>
        </p:nvSpPr>
        <p:spPr>
          <a:xfrm>
            <a:off x="10125011" y="1016915"/>
            <a:ext cx="1990694" cy="929792"/>
          </a:xfrm>
          <a:prstGeom prst="wedgeRectCallout">
            <a:avLst>
              <a:gd name="adj1" fmla="val 1420"/>
              <a:gd name="adj2" fmla="val 63649"/>
            </a:avLst>
          </a:prstGeom>
          <a:solidFill>
            <a:srgbClr val="FFFF00"/>
          </a:solidFill>
          <a:ln>
            <a:solidFill>
              <a:schemeClr val="accent5">
                <a:lumMod val="60000"/>
                <a:lumOff val="40000"/>
              </a:schemeClr>
            </a:solidFill>
          </a:ln>
        </p:spPr>
        <p:txBody>
          <a:bodyPr wrap="square" lIns="0" tIns="0" rIns="0" bIns="0" rtlCol="0" anchor="ctr" anchorCtr="0">
            <a:noAutofit/>
          </a:bodyPr>
          <a:lstStyle/>
          <a:p>
            <a:pPr algn="ctr"/>
            <a:r>
              <a:rPr lang="ja-JP" altLang="en-US" sz="2400" b="1">
                <a:solidFill>
                  <a:srgbClr val="FF0000"/>
                </a:solidFill>
                <a:latin typeface="Meiryo UI" panose="020B0604030504040204" pitchFamily="50" charset="-128"/>
                <a:ea typeface="Meiryo UI" panose="020B0604030504040204" pitchFamily="50" charset="-128"/>
              </a:rPr>
              <a:t>新しい</a:t>
            </a:r>
            <a:endParaRPr lang="en-US" altLang="ja-JP" sz="2400" b="1">
              <a:solidFill>
                <a:srgbClr val="FF0000"/>
              </a:solidFill>
              <a:latin typeface="Meiryo UI" panose="020B0604030504040204" pitchFamily="50" charset="-128"/>
              <a:ea typeface="Meiryo UI" panose="020B0604030504040204" pitchFamily="50" charset="-128"/>
            </a:endParaRPr>
          </a:p>
          <a:p>
            <a:pPr algn="ctr"/>
            <a:r>
              <a:rPr lang="ja-JP" altLang="en-US" sz="2400" b="1">
                <a:solidFill>
                  <a:srgbClr val="FF0000"/>
                </a:solidFill>
                <a:latin typeface="Meiryo UI" panose="020B0604030504040204" pitchFamily="50" charset="-128"/>
                <a:ea typeface="Meiryo UI" panose="020B0604030504040204" pitchFamily="50" charset="-128"/>
              </a:rPr>
              <a:t>税制開始</a:t>
            </a:r>
          </a:p>
        </p:txBody>
      </p:sp>
      <p:sp>
        <p:nvSpPr>
          <p:cNvPr id="53" name="四角形: 角を丸くする 52">
            <a:extLst>
              <a:ext uri="{FF2B5EF4-FFF2-40B4-BE49-F238E27FC236}">
                <a16:creationId xmlns:a16="http://schemas.microsoft.com/office/drawing/2014/main" id="{94452B65-D195-769C-0AB1-9716A240C46B}"/>
              </a:ext>
            </a:extLst>
          </p:cNvPr>
          <p:cNvSpPr/>
          <p:nvPr/>
        </p:nvSpPr>
        <p:spPr>
          <a:xfrm>
            <a:off x="9003879" y="3646259"/>
            <a:ext cx="2221054" cy="556154"/>
          </a:xfrm>
          <a:prstGeom prst="roundRect">
            <a:avLst/>
          </a:prstGeom>
          <a:solidFill>
            <a:schemeClr val="accent5">
              <a:lumMod val="20000"/>
              <a:lumOff val="80000"/>
            </a:schemeClr>
          </a:solidFill>
          <a:ln>
            <a:solidFill>
              <a:schemeClr val="accent5">
                <a:lumMod val="60000"/>
                <a:lumOff val="40000"/>
              </a:schemeClr>
            </a:solidFill>
          </a:ln>
        </p:spPr>
        <p:txBody>
          <a:bodyPr wrap="square" lIns="0" tIns="0" rIns="0" bIns="0" rtlCol="0" anchor="ctr" anchorCtr="0">
            <a:noAutofit/>
          </a:bodyPr>
          <a:lstStyle/>
          <a:p>
            <a:pPr algn="ctr"/>
            <a:r>
              <a:rPr lang="ja-JP" altLang="en-US" sz="1400">
                <a:latin typeface="Meiryo UI" panose="020B0604030504040204" pitchFamily="50" charset="-128"/>
                <a:ea typeface="Meiryo UI" panose="020B0604030504040204" pitchFamily="50" charset="-128"/>
              </a:rPr>
              <a:t>全国への徴税方法の</a:t>
            </a:r>
            <a:endParaRPr lang="en-US" altLang="ja-JP" sz="1400">
              <a:latin typeface="Meiryo UI" panose="020B0604030504040204" pitchFamily="50" charset="-128"/>
              <a:ea typeface="Meiryo UI" panose="020B0604030504040204" pitchFamily="50" charset="-128"/>
            </a:endParaRPr>
          </a:p>
          <a:p>
            <a:pPr algn="ctr"/>
            <a:r>
              <a:rPr lang="ja-JP" altLang="en-US" sz="1400">
                <a:solidFill>
                  <a:schemeClr val="tx1"/>
                </a:solidFill>
                <a:latin typeface="Meiryo UI" panose="020B0604030504040204" pitchFamily="50" charset="-128"/>
                <a:ea typeface="Meiryo UI" panose="020B0604030504040204" pitchFamily="50" charset="-128"/>
              </a:rPr>
              <a:t>変更準備等</a:t>
            </a:r>
            <a:endParaRPr lang="en-US" altLang="ja-JP" sz="1400">
              <a:solidFill>
                <a:schemeClr val="tx1"/>
              </a:solidFill>
              <a:latin typeface="Meiryo UI" panose="020B0604030504040204" pitchFamily="50" charset="-128"/>
              <a:ea typeface="Meiryo UI" panose="020B0604030504040204" pitchFamily="50" charset="-128"/>
            </a:endParaRPr>
          </a:p>
        </p:txBody>
      </p:sp>
      <p:sp>
        <p:nvSpPr>
          <p:cNvPr id="54" name="四角形: 角を丸くする 53">
            <a:extLst>
              <a:ext uri="{FF2B5EF4-FFF2-40B4-BE49-F238E27FC236}">
                <a16:creationId xmlns:a16="http://schemas.microsoft.com/office/drawing/2014/main" id="{579C9B53-D04F-6618-0430-E2EB3395BAD4}"/>
              </a:ext>
            </a:extLst>
          </p:cNvPr>
          <p:cNvSpPr/>
          <p:nvPr/>
        </p:nvSpPr>
        <p:spPr>
          <a:xfrm>
            <a:off x="6824105" y="3051521"/>
            <a:ext cx="1343914" cy="494090"/>
          </a:xfrm>
          <a:prstGeom prst="roundRect">
            <a:avLst/>
          </a:prstGeom>
          <a:solidFill>
            <a:schemeClr val="accent5">
              <a:lumMod val="7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ja-JP" altLang="en-US" b="1">
                <a:solidFill>
                  <a:schemeClr val="bg1"/>
                </a:solidFill>
                <a:latin typeface="Meiryo UI" panose="020B0604030504040204" pitchFamily="50" charset="-128"/>
                <a:ea typeface="Meiryo UI" panose="020B0604030504040204" pitchFamily="50" charset="-128"/>
              </a:rPr>
              <a:t>臨時国会</a:t>
            </a:r>
            <a:endParaRPr lang="en-US" altLang="ja-JP" b="1">
              <a:solidFill>
                <a:schemeClr val="bg1"/>
              </a:solidFill>
              <a:latin typeface="Meiryo UI" panose="020B0604030504040204" pitchFamily="50" charset="-128"/>
              <a:ea typeface="Meiryo UI" panose="020B0604030504040204" pitchFamily="50" charset="-128"/>
            </a:endParaRPr>
          </a:p>
        </p:txBody>
      </p:sp>
      <p:sp>
        <p:nvSpPr>
          <p:cNvPr id="56" name="爆発: 14 pt 55">
            <a:extLst>
              <a:ext uri="{FF2B5EF4-FFF2-40B4-BE49-F238E27FC236}">
                <a16:creationId xmlns:a16="http://schemas.microsoft.com/office/drawing/2014/main" id="{92656C0C-7389-1BDC-C7CE-B72A1E12B6C7}"/>
              </a:ext>
            </a:extLst>
          </p:cNvPr>
          <p:cNvSpPr/>
          <p:nvPr/>
        </p:nvSpPr>
        <p:spPr>
          <a:xfrm>
            <a:off x="3870328" y="1333574"/>
            <a:ext cx="3992017" cy="1448256"/>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b="1">
              <a:solidFill>
                <a:srgbClr val="FF0000"/>
              </a:solidFill>
              <a:latin typeface="Meiryo UI" panose="020B0604030504040204" pitchFamily="50" charset="-128"/>
              <a:ea typeface="Meiryo UI" panose="020B0604030504040204" pitchFamily="50" charset="-128"/>
            </a:endParaRPr>
          </a:p>
        </p:txBody>
      </p:sp>
      <p:sp>
        <p:nvSpPr>
          <p:cNvPr id="57" name="テキスト ボックス 10">
            <a:extLst>
              <a:ext uri="{FF2B5EF4-FFF2-40B4-BE49-F238E27FC236}">
                <a16:creationId xmlns:a16="http://schemas.microsoft.com/office/drawing/2014/main" id="{E5BBD1ED-DE7F-D614-5ACC-E37BD4534CFB}"/>
              </a:ext>
            </a:extLst>
          </p:cNvPr>
          <p:cNvSpPr txBox="1">
            <a:spLocks noChangeArrowheads="1"/>
          </p:cNvSpPr>
          <p:nvPr/>
        </p:nvSpPr>
        <p:spPr bwMode="auto">
          <a:xfrm>
            <a:off x="3953535" y="1706279"/>
            <a:ext cx="3596156" cy="769441"/>
          </a:xfrm>
          <a:prstGeom prst="rect">
            <a:avLst/>
          </a:prstGeom>
          <a:noFill/>
          <a:ln>
            <a:noFill/>
          </a:ln>
        </p:spPr>
        <p:txBody>
          <a:bodyPr wrap="square">
            <a:spAutoFit/>
          </a:bodyPr>
          <a:lstStyle>
            <a:defPPr>
              <a:defRPr lang="en-US"/>
            </a:defPPr>
            <a:lvl1pPr algn="ctr" eaLnBrk="0" fontAlgn="base" hangingPunct="0">
              <a:spcBef>
                <a:spcPct val="0"/>
              </a:spcBef>
              <a:spcAft>
                <a:spcPct val="0"/>
              </a:spcAft>
              <a:buFont typeface="Arial" panose="020B0604020202020204" pitchFamily="34" charset="0"/>
              <a:buNone/>
              <a:defRPr kumimoji="0" sz="1600">
                <a:solidFill>
                  <a:srgbClr val="FF0000"/>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kumimoji="1"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latin typeface="Calibri" panose="020F0502020204030204" pitchFamily="34" charset="0"/>
                <a:ea typeface="ＭＳ Ｐゴシック" panose="020B0600070205080204" pitchFamily="50" charset="-128"/>
              </a:defRPr>
            </a:lvl9pPr>
          </a:lstStyle>
          <a:p>
            <a:r>
              <a:rPr lang="ja-JP" altLang="en-US" sz="2800" b="1"/>
              <a:t>今期</a:t>
            </a:r>
            <a:r>
              <a:rPr lang="en-US" altLang="ja-JP" sz="2800" b="1"/>
              <a:t>1</a:t>
            </a:r>
            <a:r>
              <a:rPr lang="ja-JP" altLang="en-US" sz="2800" b="1"/>
              <a:t>年は「勝負の年」</a:t>
            </a:r>
            <a:endParaRPr lang="en-US" altLang="ja-JP" sz="2800" b="1"/>
          </a:p>
          <a:p>
            <a:r>
              <a:rPr lang="ja-JP" altLang="en-US"/>
              <a:t>最後の議論時期＝最後の訴求時期</a:t>
            </a:r>
            <a:endParaRPr lang="en-US" altLang="ja-JP"/>
          </a:p>
        </p:txBody>
      </p:sp>
      <p:sp>
        <p:nvSpPr>
          <p:cNvPr id="60" name="テキスト ボックス 59">
            <a:extLst>
              <a:ext uri="{FF2B5EF4-FFF2-40B4-BE49-F238E27FC236}">
                <a16:creationId xmlns:a16="http://schemas.microsoft.com/office/drawing/2014/main" id="{07029D9C-685A-6C9E-B668-6B16E7980569}"/>
              </a:ext>
            </a:extLst>
          </p:cNvPr>
          <p:cNvSpPr txBox="1"/>
          <p:nvPr/>
        </p:nvSpPr>
        <p:spPr>
          <a:xfrm>
            <a:off x="2313179" y="1822749"/>
            <a:ext cx="716603" cy="830997"/>
          </a:xfrm>
          <a:prstGeom prst="rect">
            <a:avLst/>
          </a:prstGeom>
          <a:noFill/>
        </p:spPr>
        <p:txBody>
          <a:bodyPr wrap="square" rtlCol="0">
            <a:spAutoFit/>
          </a:bodyPr>
          <a:lstStyle/>
          <a:p>
            <a:r>
              <a:rPr lang="ja-JP" altLang="en-US" sz="2400" b="1">
                <a:solidFill>
                  <a:srgbClr val="FF0000"/>
                </a:solidFill>
                <a:latin typeface="Meiryo UI" panose="020B0604030504040204" pitchFamily="50" charset="-128"/>
                <a:ea typeface="Meiryo UI" panose="020B0604030504040204" pitchFamily="50" charset="-128"/>
              </a:rPr>
              <a:t>今</a:t>
            </a:r>
            <a:endParaRPr lang="en-US" altLang="ja-JP" sz="2400" b="1">
              <a:solidFill>
                <a:srgbClr val="FF0000"/>
              </a:solidFill>
              <a:latin typeface="Meiryo UI" panose="020B0604030504040204" pitchFamily="50" charset="-128"/>
              <a:ea typeface="Meiryo UI" panose="020B0604030504040204" pitchFamily="50" charset="-128"/>
            </a:endParaRPr>
          </a:p>
          <a:p>
            <a:r>
              <a:rPr lang="ja-JP" altLang="en-US" sz="2400" b="1">
                <a:solidFill>
                  <a:srgbClr val="FF0000"/>
                </a:solidFill>
                <a:latin typeface="Meiryo UI" panose="020B0604030504040204" pitchFamily="50" charset="-128"/>
                <a:ea typeface="Meiryo UI" panose="020B0604030504040204" pitchFamily="50" charset="-128"/>
              </a:rPr>
              <a:t>↓</a:t>
            </a:r>
          </a:p>
        </p:txBody>
      </p:sp>
      <p:sp>
        <p:nvSpPr>
          <p:cNvPr id="61" name="正方形/長方形 60">
            <a:extLst>
              <a:ext uri="{FF2B5EF4-FFF2-40B4-BE49-F238E27FC236}">
                <a16:creationId xmlns:a16="http://schemas.microsoft.com/office/drawing/2014/main" id="{E0CA4D2D-3033-806F-CAD5-D31FC6D96A2F}"/>
              </a:ext>
            </a:extLst>
          </p:cNvPr>
          <p:cNvSpPr/>
          <p:nvPr/>
        </p:nvSpPr>
        <p:spPr>
          <a:xfrm>
            <a:off x="496315" y="5763275"/>
            <a:ext cx="11427787" cy="99263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ja-JP" altLang="en-US" sz="2800" b="1">
                <a:solidFill>
                  <a:schemeClr val="tx1"/>
                </a:solidFill>
                <a:latin typeface="Meiryo UI" panose="020B0604030504040204" pitchFamily="50" charset="-128"/>
                <a:ea typeface="Meiryo UI" panose="020B0604030504040204" pitchFamily="50" charset="-128"/>
              </a:rPr>
              <a:t>新たな税制の決定前、</a:t>
            </a:r>
            <a:r>
              <a:rPr lang="ja-JP" altLang="en-US" sz="2800" b="1">
                <a:solidFill>
                  <a:srgbClr val="FF0000"/>
                </a:solidFill>
                <a:latin typeface="Meiryo UI" panose="020B0604030504040204" pitchFamily="50" charset="-128"/>
                <a:ea typeface="Meiryo UI" panose="020B0604030504040204" pitchFamily="50" charset="-128"/>
              </a:rPr>
              <a:t>訴求できる最後のタイミング</a:t>
            </a:r>
            <a:r>
              <a:rPr lang="ja-JP" altLang="en-US" sz="2800" b="1">
                <a:solidFill>
                  <a:schemeClr val="tx1"/>
                </a:solidFill>
                <a:latin typeface="Meiryo UI" panose="020B0604030504040204" pitchFamily="50" charset="-128"/>
                <a:ea typeface="Meiryo UI" panose="020B0604030504040204" pitchFamily="50" charset="-128"/>
              </a:rPr>
              <a:t>となる</a:t>
            </a:r>
            <a:endParaRPr lang="en-US" altLang="ja-JP" sz="2800" b="1">
              <a:solidFill>
                <a:schemeClr val="tx1"/>
              </a:solidFill>
              <a:latin typeface="Meiryo UI" panose="020B0604030504040204" pitchFamily="50" charset="-128"/>
              <a:ea typeface="Meiryo UI" panose="020B0604030504040204" pitchFamily="50" charset="-128"/>
            </a:endParaRPr>
          </a:p>
          <a:p>
            <a:pPr algn="ctr">
              <a:spcAft>
                <a:spcPts val="300"/>
              </a:spcAft>
            </a:pPr>
            <a:r>
              <a:rPr lang="ja-JP" altLang="en-US" sz="2800" b="1">
                <a:solidFill>
                  <a:srgbClr val="FF0000"/>
                </a:solidFill>
                <a:latin typeface="Meiryo UI" panose="020B0604030504040204" pitchFamily="50" charset="-128"/>
                <a:ea typeface="Meiryo UI" panose="020B0604030504040204" pitchFamily="50" charset="-128"/>
              </a:rPr>
              <a:t>「勝負の年」</a:t>
            </a:r>
            <a:r>
              <a:rPr lang="ja-JP" altLang="en-US" sz="2800" b="1">
                <a:solidFill>
                  <a:schemeClr val="tx1"/>
                </a:solidFill>
                <a:latin typeface="Meiryo UI" panose="020B0604030504040204" pitchFamily="50" charset="-128"/>
                <a:ea typeface="Meiryo UI" panose="020B0604030504040204" pitchFamily="50" charset="-128"/>
              </a:rPr>
              <a:t>が今です</a:t>
            </a:r>
            <a:endParaRPr lang="en-US" altLang="ja-JP" sz="2800" b="1">
              <a:solidFill>
                <a:schemeClr val="tx1"/>
              </a:solidFill>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A872B78A-59F9-CA73-E855-8668BD4B73AA}"/>
              </a:ext>
            </a:extLst>
          </p:cNvPr>
          <p:cNvSpPr txBox="1"/>
          <p:nvPr/>
        </p:nvSpPr>
        <p:spPr>
          <a:xfrm>
            <a:off x="4779925" y="3137405"/>
            <a:ext cx="1723944" cy="369332"/>
          </a:xfrm>
          <a:prstGeom prst="rect">
            <a:avLst/>
          </a:prstGeom>
          <a:noFill/>
        </p:spPr>
        <p:txBody>
          <a:bodyPr wrap="square" rtlCol="0">
            <a:spAutoFit/>
          </a:bodyPr>
          <a:lstStyle/>
          <a:p>
            <a:pPr algn="ctr"/>
            <a:r>
              <a:rPr lang="ja-JP" altLang="en-US">
                <a:latin typeface="Meiryo UI" panose="020B0604030504040204" pitchFamily="50" charset="-128"/>
                <a:ea typeface="Meiryo UI" panose="020B0604030504040204" pitchFamily="50" charset="-128"/>
              </a:rPr>
              <a:t>参議院選</a:t>
            </a:r>
          </a:p>
        </p:txBody>
      </p:sp>
      <p:sp>
        <p:nvSpPr>
          <p:cNvPr id="63" name="四角形: 角を丸くする 62">
            <a:extLst>
              <a:ext uri="{FF2B5EF4-FFF2-40B4-BE49-F238E27FC236}">
                <a16:creationId xmlns:a16="http://schemas.microsoft.com/office/drawing/2014/main" id="{679B1623-C8A3-C357-0656-613399F3FD3F}"/>
              </a:ext>
            </a:extLst>
          </p:cNvPr>
          <p:cNvSpPr/>
          <p:nvPr/>
        </p:nvSpPr>
        <p:spPr>
          <a:xfrm>
            <a:off x="2052463" y="4648823"/>
            <a:ext cx="5497229" cy="542558"/>
          </a:xfrm>
          <a:prstGeom prst="roundRect">
            <a:avLst/>
          </a:prstGeom>
          <a:solidFill>
            <a:schemeClr val="accent2">
              <a:lumMod val="40000"/>
              <a:lumOff val="60000"/>
            </a:schemeClr>
          </a:solidFill>
          <a:ln>
            <a:solidFill>
              <a:schemeClr val="accent5">
                <a:lumMod val="60000"/>
                <a:lumOff val="40000"/>
              </a:schemeClr>
            </a:solidFill>
          </a:ln>
        </p:spPr>
        <p:txBody>
          <a:bodyPr wrap="square" lIns="0" tIns="0" rIns="0" bIns="0" rtlCol="0" anchor="ctr" anchorCtr="0">
            <a:noAutofit/>
          </a:bodyPr>
          <a:lstStyle/>
          <a:p>
            <a:pPr algn="ctr"/>
            <a:r>
              <a:rPr lang="ja-JP" altLang="en-US" sz="2000" b="1">
                <a:solidFill>
                  <a:schemeClr val="tx1"/>
                </a:solidFill>
                <a:latin typeface="Meiryo UI" panose="020B0604030504040204" pitchFamily="50" charset="-128"/>
                <a:ea typeface="Meiryo UI" panose="020B0604030504040204" pitchFamily="50" charset="-128"/>
              </a:rPr>
              <a:t>自動車総連一丸となった活動　</a:t>
            </a:r>
            <a:r>
              <a:rPr lang="ja-JP" altLang="en-US" sz="2000">
                <a:solidFill>
                  <a:schemeClr val="tx1"/>
                </a:solidFill>
                <a:latin typeface="Meiryo UI" panose="020B0604030504040204" pitchFamily="50" charset="-128"/>
                <a:ea typeface="Meiryo UI" panose="020B0604030504040204" pitchFamily="50" charset="-128"/>
              </a:rPr>
              <a:t>（世論喚起・要請）</a:t>
            </a:r>
            <a:endParaRPr lang="en-US" altLang="ja-JP" sz="2000">
              <a:solidFill>
                <a:schemeClr val="tx1"/>
              </a:solidFill>
              <a:latin typeface="Meiryo UI" panose="020B0604030504040204" pitchFamily="50" charset="-128"/>
              <a:ea typeface="Meiryo UI" panose="020B0604030504040204" pitchFamily="50" charset="-128"/>
            </a:endParaRPr>
          </a:p>
        </p:txBody>
      </p:sp>
      <p:sp>
        <p:nvSpPr>
          <p:cNvPr id="64" name="矢印: 右 63">
            <a:extLst>
              <a:ext uri="{FF2B5EF4-FFF2-40B4-BE49-F238E27FC236}">
                <a16:creationId xmlns:a16="http://schemas.microsoft.com/office/drawing/2014/main" id="{5A0FF85E-76D0-EAC3-D686-BE8DDFCA3A51}"/>
              </a:ext>
            </a:extLst>
          </p:cNvPr>
          <p:cNvSpPr/>
          <p:nvPr/>
        </p:nvSpPr>
        <p:spPr>
          <a:xfrm rot="16200000" flipV="1">
            <a:off x="4613122" y="3860709"/>
            <a:ext cx="343778" cy="1426673"/>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3">
            <a:extLst>
              <a:ext uri="{FF2B5EF4-FFF2-40B4-BE49-F238E27FC236}">
                <a16:creationId xmlns:a16="http://schemas.microsoft.com/office/drawing/2014/main" id="{27CC8C45-834D-B5BD-6074-E9D3C75307D9}"/>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30</a:t>
            </a:fld>
            <a:endParaRPr lang="ja-JP" altLang="en-US"/>
          </a:p>
        </p:txBody>
      </p:sp>
    </p:spTree>
    <p:extLst>
      <p:ext uri="{BB962C8B-B14F-4D97-AF65-F5344CB8AC3E}">
        <p14:creationId xmlns:p14="http://schemas.microsoft.com/office/powerpoint/2010/main" val="114947509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9">
            <a:extLst>
              <a:ext uri="{FF2B5EF4-FFF2-40B4-BE49-F238E27FC236}">
                <a16:creationId xmlns:a16="http://schemas.microsoft.com/office/drawing/2014/main" id="{D1ED5085-50D1-583C-F735-FA40A76EA89E}"/>
              </a:ext>
            </a:extLst>
          </p:cNvPr>
          <p:cNvSpPr/>
          <p:nvPr/>
        </p:nvSpPr>
        <p:spPr>
          <a:xfrm>
            <a:off x="382107" y="5246423"/>
            <a:ext cx="11629002" cy="1484064"/>
          </a:xfrm>
          <a:prstGeom prst="roundRect">
            <a:avLst>
              <a:gd name="adj" fmla="val 10830"/>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solidFill>
                <a:schemeClr val="tx1"/>
              </a:solidFill>
              <a:latin typeface="HG丸ｺﾞｼｯｸM-PRO" pitchFamily="50" charset="-128"/>
              <a:ea typeface="HG丸ｺﾞｼｯｸM-PRO" pitchFamily="50" charset="-128"/>
            </a:endParaRPr>
          </a:p>
        </p:txBody>
      </p:sp>
      <p:sp>
        <p:nvSpPr>
          <p:cNvPr id="32" name="正方形/長方形 31">
            <a:extLst>
              <a:ext uri="{FF2B5EF4-FFF2-40B4-BE49-F238E27FC236}">
                <a16:creationId xmlns:a16="http://schemas.microsoft.com/office/drawing/2014/main" id="{5AA2CE6A-A5DF-C80C-E9AF-42958B1EA0C7}"/>
              </a:ext>
            </a:extLst>
          </p:cNvPr>
          <p:cNvSpPr/>
          <p:nvPr/>
        </p:nvSpPr>
        <p:spPr>
          <a:xfrm>
            <a:off x="537298" y="5067243"/>
            <a:ext cx="3322321" cy="358360"/>
          </a:xfrm>
          <a:prstGeom prst="rect">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lgn="ctr">
              <a:spcAft>
                <a:spcPts val="450"/>
              </a:spcAft>
            </a:pPr>
            <a:r>
              <a:rPr lang="ja-JP" altLang="en-US" b="1">
                <a:solidFill>
                  <a:schemeClr val="bg1"/>
                </a:solidFill>
                <a:latin typeface="Meiryo UI" panose="020B0604030504040204" pitchFamily="50" charset="-128"/>
                <a:ea typeface="Meiryo UI" panose="020B0604030504040204" pitchFamily="50" charset="-128"/>
              </a:rPr>
              <a:t>懸念点</a:t>
            </a:r>
            <a:endParaRPr lang="en-US" altLang="ja-JP" b="1">
              <a:solidFill>
                <a:schemeClr val="bg1"/>
              </a:solidFill>
              <a:latin typeface="Meiryo UI" panose="020B0604030504040204" pitchFamily="50" charset="-128"/>
              <a:ea typeface="Meiryo UI" panose="020B0604030504040204" pitchFamily="50" charset="-128"/>
            </a:endParaRPr>
          </a:p>
        </p:txBody>
      </p:sp>
      <p:sp>
        <p:nvSpPr>
          <p:cNvPr id="34" name="正方形/長方形 11">
            <a:extLst>
              <a:ext uri="{FF2B5EF4-FFF2-40B4-BE49-F238E27FC236}">
                <a16:creationId xmlns:a16="http://schemas.microsoft.com/office/drawing/2014/main" id="{C04C5345-F580-06D0-6D07-2C4BDD09EF20}"/>
              </a:ext>
            </a:extLst>
          </p:cNvPr>
          <p:cNvSpPr>
            <a:spLocks noChangeArrowheads="1"/>
          </p:cNvSpPr>
          <p:nvPr/>
        </p:nvSpPr>
        <p:spPr bwMode="auto">
          <a:xfrm>
            <a:off x="119999" y="672250"/>
            <a:ext cx="112060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b="1">
                <a:latin typeface="Meiryo UI" panose="020B0604030504040204" pitchFamily="50" charset="-128"/>
                <a:ea typeface="Meiryo UI" panose="020B0604030504040204" pitchFamily="50" charset="-128"/>
              </a:rPr>
              <a:t>○</a:t>
            </a:r>
            <a:r>
              <a:rPr lang="en-US" altLang="ja-JP" b="1">
                <a:latin typeface="Meiryo UI" panose="020B0604030504040204" pitchFamily="50" charset="-128"/>
                <a:ea typeface="Meiryo UI" panose="020B0604030504040204" pitchFamily="50" charset="-128"/>
              </a:rPr>
              <a:t> </a:t>
            </a:r>
            <a:r>
              <a:rPr lang="ja-JP" altLang="en-US" sz="2000">
                <a:latin typeface="Meiryo UI" panose="020B0604030504040204" pitchFamily="50" charset="-128"/>
                <a:ea typeface="Meiryo UI" panose="020B0604030504040204" pitchFamily="50" charset="-128"/>
              </a:rPr>
              <a:t>政府が挙げた</a:t>
            </a:r>
            <a:r>
              <a:rPr lang="ja-JP" altLang="en-US" b="1">
                <a:latin typeface="Meiryo UI" panose="020B0604030504040204" pitchFamily="50" charset="-128"/>
                <a:ea typeface="Meiryo UI" panose="020B0604030504040204" pitchFamily="50" charset="-128"/>
              </a:rPr>
              <a:t>直近の議論</a:t>
            </a:r>
            <a:r>
              <a:rPr lang="ja-JP" altLang="en-US" b="1">
                <a:latin typeface="Meiryo UI" panose="020B0604030504040204" pitchFamily="50" charset="-128"/>
                <a:ea typeface="Meiryo UI" panose="020B0604030504040204" pitchFamily="50" charset="-128"/>
                <a:cs typeface="Meiryo UI" panose="020B0604030504040204" pitchFamily="50" charset="-128"/>
              </a:rPr>
              <a:t>ポイント</a:t>
            </a:r>
            <a:r>
              <a:rPr lang="ja-JP" altLang="en-US" sz="1800">
                <a:latin typeface="Meiryo UI" panose="020B0604030504040204" pitchFamily="50" charset="-128"/>
                <a:ea typeface="Meiryo UI" panose="020B0604030504040204" pitchFamily="50" charset="-128"/>
                <a:cs typeface="Meiryo UI" panose="020B0604030504040204" pitchFamily="50" charset="-128"/>
              </a:rPr>
              <a:t>（</a:t>
            </a:r>
            <a:r>
              <a:rPr lang="ja-JP" altLang="en-US" sz="1800">
                <a:latin typeface="Meiryo UI" panose="020B0604030504040204" pitchFamily="50" charset="-128"/>
                <a:ea typeface="Meiryo UI" panose="020B0604030504040204" pitchFamily="50" charset="-128"/>
              </a:rPr>
              <a:t>昨年</a:t>
            </a:r>
            <a:r>
              <a:rPr lang="en-US" altLang="ja-JP" sz="1800">
                <a:latin typeface="Meiryo UI" panose="020B0604030504040204" pitchFamily="50" charset="-128"/>
                <a:ea typeface="Meiryo UI" panose="020B0604030504040204" pitchFamily="50" charset="-128"/>
              </a:rPr>
              <a:t>12</a:t>
            </a:r>
            <a:r>
              <a:rPr lang="ja-JP" altLang="en-US" sz="1800">
                <a:latin typeface="Meiryo UI" panose="020B0604030504040204" pitchFamily="50" charset="-128"/>
                <a:ea typeface="Meiryo UI" panose="020B0604030504040204" pitchFamily="50" charset="-128"/>
              </a:rPr>
              <a:t>月公表：</a:t>
            </a:r>
            <a:r>
              <a:rPr lang="en-US" altLang="ja-JP" sz="1800">
                <a:latin typeface="Meiryo UI" panose="020B0604030504040204" pitchFamily="50" charset="-128"/>
                <a:ea typeface="Meiryo UI" panose="020B0604030504040204" pitchFamily="50" charset="-128"/>
              </a:rPr>
              <a:t>R7</a:t>
            </a:r>
            <a:r>
              <a:rPr lang="ja-JP" altLang="en-US" sz="1800">
                <a:latin typeface="Meiryo UI" panose="020B0604030504040204" pitchFamily="50" charset="-128"/>
                <a:ea typeface="Meiryo UI" panose="020B0604030504040204" pitchFamily="50" charset="-128"/>
              </a:rPr>
              <a:t>税制改正大綱より）</a:t>
            </a:r>
            <a:endParaRPr lang="en-US" altLang="ja-JP">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角丸四角形 9">
            <a:extLst>
              <a:ext uri="{FF2B5EF4-FFF2-40B4-BE49-F238E27FC236}">
                <a16:creationId xmlns:a16="http://schemas.microsoft.com/office/drawing/2014/main" id="{B160BF16-AEFF-9A40-B91A-177B597B8010}"/>
              </a:ext>
            </a:extLst>
          </p:cNvPr>
          <p:cNvSpPr/>
          <p:nvPr/>
        </p:nvSpPr>
        <p:spPr>
          <a:xfrm>
            <a:off x="382101" y="3370613"/>
            <a:ext cx="8191741" cy="1463360"/>
          </a:xfrm>
          <a:prstGeom prst="roundRect">
            <a:avLst>
              <a:gd name="adj" fmla="val 10830"/>
            </a:avLst>
          </a:pr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solidFill>
                <a:schemeClr val="tx1"/>
              </a:solidFill>
              <a:latin typeface="HG丸ｺﾞｼｯｸM-PRO" pitchFamily="50" charset="-128"/>
              <a:ea typeface="HG丸ｺﾞｼｯｸM-PRO" pitchFamily="50" charset="-128"/>
            </a:endParaRPr>
          </a:p>
        </p:txBody>
      </p:sp>
      <p:sp>
        <p:nvSpPr>
          <p:cNvPr id="5" name="正方形/長方形 4">
            <a:extLst>
              <a:ext uri="{FF2B5EF4-FFF2-40B4-BE49-F238E27FC236}">
                <a16:creationId xmlns:a16="http://schemas.microsoft.com/office/drawing/2014/main" id="{6D101C71-8CEB-8492-3ACF-9AC1EA7C0352}"/>
              </a:ext>
            </a:extLst>
          </p:cNvPr>
          <p:cNvSpPr/>
          <p:nvPr/>
        </p:nvSpPr>
        <p:spPr>
          <a:xfrm>
            <a:off x="537292" y="3191433"/>
            <a:ext cx="3322321" cy="358360"/>
          </a:xfrm>
          <a:prstGeom prst="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lgn="ctr">
              <a:spcAft>
                <a:spcPts val="450"/>
              </a:spcAft>
            </a:pPr>
            <a:r>
              <a:rPr lang="ja-JP" altLang="en-US" b="1">
                <a:solidFill>
                  <a:schemeClr val="tx1"/>
                </a:solidFill>
                <a:latin typeface="Meiryo UI" panose="020B0604030504040204" pitchFamily="50" charset="-128"/>
                <a:ea typeface="Meiryo UI" panose="020B0604030504040204" pitchFamily="50" charset="-128"/>
              </a:rPr>
              <a:t>注視していく点</a:t>
            </a:r>
            <a:endParaRPr lang="en-US" altLang="ja-JP" b="1">
              <a:solidFill>
                <a:schemeClr val="tx1"/>
              </a:solidFill>
              <a:latin typeface="Meiryo UI" panose="020B0604030504040204" pitchFamily="50" charset="-128"/>
              <a:ea typeface="Meiryo UI" panose="020B0604030504040204" pitchFamily="50" charset="-128"/>
            </a:endParaRPr>
          </a:p>
        </p:txBody>
      </p:sp>
      <p:sp>
        <p:nvSpPr>
          <p:cNvPr id="7" name="角丸四角形 9">
            <a:extLst>
              <a:ext uri="{FF2B5EF4-FFF2-40B4-BE49-F238E27FC236}">
                <a16:creationId xmlns:a16="http://schemas.microsoft.com/office/drawing/2014/main" id="{96B8E3F4-EE43-A284-F130-F34B39F21A75}"/>
              </a:ext>
            </a:extLst>
          </p:cNvPr>
          <p:cNvSpPr/>
          <p:nvPr/>
        </p:nvSpPr>
        <p:spPr>
          <a:xfrm>
            <a:off x="382103" y="1514901"/>
            <a:ext cx="8191741" cy="1483204"/>
          </a:xfrm>
          <a:prstGeom prst="roundRect">
            <a:avLst>
              <a:gd name="adj" fmla="val 10830"/>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solidFill>
                <a:schemeClr val="tx1"/>
              </a:solidFill>
              <a:latin typeface="HG丸ｺﾞｼｯｸM-PRO" pitchFamily="50" charset="-128"/>
              <a:ea typeface="HG丸ｺﾞｼｯｸM-PRO" pitchFamily="50" charset="-128"/>
            </a:endParaRPr>
          </a:p>
        </p:txBody>
      </p:sp>
      <p:sp>
        <p:nvSpPr>
          <p:cNvPr id="8" name="正方形/長方形 7">
            <a:extLst>
              <a:ext uri="{FF2B5EF4-FFF2-40B4-BE49-F238E27FC236}">
                <a16:creationId xmlns:a16="http://schemas.microsoft.com/office/drawing/2014/main" id="{54003716-EA32-A74A-1A78-168586F8D746}"/>
              </a:ext>
            </a:extLst>
          </p:cNvPr>
          <p:cNvSpPr/>
          <p:nvPr/>
        </p:nvSpPr>
        <p:spPr>
          <a:xfrm>
            <a:off x="537295" y="1335721"/>
            <a:ext cx="3322321" cy="358360"/>
          </a:xfrm>
          <a:prstGeom prst="rect">
            <a:avLst/>
          </a:prstGeom>
          <a:solidFill>
            <a:schemeClr val="accent1"/>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lgn="ctr">
              <a:spcAft>
                <a:spcPts val="450"/>
              </a:spcAft>
            </a:pPr>
            <a:r>
              <a:rPr lang="ja-JP" altLang="en-US" b="1">
                <a:solidFill>
                  <a:schemeClr val="bg1"/>
                </a:solidFill>
                <a:latin typeface="Meiryo UI" panose="020B0604030504040204" pitchFamily="50" charset="-128"/>
                <a:ea typeface="Meiryo UI" panose="020B0604030504040204" pitchFamily="50" charset="-128"/>
              </a:rPr>
              <a:t>良かった点</a:t>
            </a:r>
            <a:endParaRPr lang="en-US" altLang="ja-JP" b="1">
              <a:solidFill>
                <a:schemeClr val="bg1"/>
              </a:solidFill>
              <a:latin typeface="Meiryo UI" panose="020B0604030504040204" pitchFamily="50" charset="-128"/>
              <a:ea typeface="Meiryo UI" panose="020B0604030504040204" pitchFamily="50" charset="-128"/>
            </a:endParaRPr>
          </a:p>
        </p:txBody>
      </p:sp>
      <p:sp>
        <p:nvSpPr>
          <p:cNvPr id="9" name="テキスト ボックス 10">
            <a:extLst>
              <a:ext uri="{FF2B5EF4-FFF2-40B4-BE49-F238E27FC236}">
                <a16:creationId xmlns:a16="http://schemas.microsoft.com/office/drawing/2014/main" id="{73012199-8332-436E-0E86-D10CA5EA802C}"/>
              </a:ext>
            </a:extLst>
          </p:cNvPr>
          <p:cNvSpPr txBox="1">
            <a:spLocks noChangeArrowheads="1"/>
          </p:cNvSpPr>
          <p:nvPr/>
        </p:nvSpPr>
        <p:spPr bwMode="auto">
          <a:xfrm>
            <a:off x="428268" y="1742896"/>
            <a:ext cx="8251344" cy="1138773"/>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buNone/>
            </a:pPr>
            <a:r>
              <a:rPr kumimoji="0" lang="ja-JP" altLang="en-US" sz="2000" b="1">
                <a:latin typeface="Meiryo UI" panose="020B0604030504040204" pitchFamily="50" charset="-128"/>
                <a:ea typeface="Meiryo UI" panose="020B0604030504040204" pitchFamily="50" charset="-128"/>
                <a:cs typeface="Times New Roman" panose="02020603050405020304" pitchFamily="18" charset="0"/>
              </a:rPr>
              <a:t>・ガソリンの「当分の間税率（暫定税率）」の廃止</a:t>
            </a: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に向けて協議する</a:t>
            </a:r>
            <a:endParaRPr kumimoji="0" lang="en-US" altLang="ja-JP" sz="2000">
              <a:latin typeface="Meiryo UI" panose="020B0604030504040204" pitchFamily="50" charset="-128"/>
              <a:ea typeface="Meiryo UI" panose="020B0604030504040204" pitchFamily="50" charset="-128"/>
              <a:cs typeface="Times New Roman" panose="02020603050405020304" pitchFamily="18" charset="0"/>
            </a:endParaRPr>
          </a:p>
          <a:p>
            <a:pPr algn="just">
              <a:buNone/>
            </a:pPr>
            <a:r>
              <a:rPr kumimoji="0" lang="ja-JP" altLang="en-US" sz="2000" b="1">
                <a:latin typeface="Meiryo UI" panose="020B0604030504040204" pitchFamily="50" charset="-128"/>
                <a:ea typeface="Meiryo UI" panose="020B0604030504040204" pitchFamily="50" charset="-128"/>
                <a:cs typeface="Times New Roman" panose="02020603050405020304" pitchFamily="18" charset="0"/>
              </a:rPr>
              <a:t>・取得時おける負担軽減</a:t>
            </a: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の検討（環境性能割の廃止等の協議の可能性あり）</a:t>
            </a:r>
            <a:endParaRPr kumimoji="0" lang="en-US" altLang="ja-JP" sz="2000">
              <a:latin typeface="Meiryo UI" panose="020B0604030504040204" pitchFamily="50" charset="-128"/>
              <a:ea typeface="Meiryo UI" panose="020B0604030504040204" pitchFamily="50" charset="-128"/>
              <a:cs typeface="Times New Roman" panose="02020603050405020304" pitchFamily="18" charset="0"/>
            </a:endParaRPr>
          </a:p>
          <a:p>
            <a:pPr algn="just">
              <a:buNone/>
            </a:pP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・自動車ユーザーの理解に資する、</a:t>
            </a:r>
            <a:r>
              <a:rPr kumimoji="0" lang="ja-JP" altLang="en-US" sz="2000" b="1">
                <a:latin typeface="Meiryo UI" panose="020B0604030504040204" pitchFamily="50" charset="-128"/>
                <a:ea typeface="Meiryo UI" panose="020B0604030504040204" pitchFamily="50" charset="-128"/>
                <a:cs typeface="Times New Roman" panose="02020603050405020304" pitchFamily="18" charset="0"/>
              </a:rPr>
              <a:t>税の使途の明確化</a:t>
            </a:r>
            <a:endParaRPr kumimoji="0" lang="en-US" altLang="ja-JP" sz="2000" b="1">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吹き出し: 四角形 9">
            <a:extLst>
              <a:ext uri="{FF2B5EF4-FFF2-40B4-BE49-F238E27FC236}">
                <a16:creationId xmlns:a16="http://schemas.microsoft.com/office/drawing/2014/main" id="{BE96A922-43C6-3FC0-334B-13CD6DAB772D}"/>
              </a:ext>
            </a:extLst>
          </p:cNvPr>
          <p:cNvSpPr/>
          <p:nvPr/>
        </p:nvSpPr>
        <p:spPr>
          <a:xfrm>
            <a:off x="4329539" y="1329854"/>
            <a:ext cx="3041577" cy="345771"/>
          </a:xfrm>
          <a:prstGeom prst="wedgeRectCallout">
            <a:avLst>
              <a:gd name="adj1" fmla="val -69745"/>
              <a:gd name="adj2" fmla="val 32810"/>
            </a:avLst>
          </a:prstGeom>
          <a:solidFill>
            <a:schemeClr val="accent5">
              <a:lumMod val="20000"/>
              <a:lumOff val="80000"/>
            </a:schemeClr>
          </a:solidFill>
          <a:ln>
            <a:solidFill>
              <a:schemeClr val="accent5">
                <a:lumMod val="60000"/>
                <a:lumOff val="40000"/>
              </a:schemeClr>
            </a:solidFill>
          </a:ln>
        </p:spPr>
        <p:txBody>
          <a:bodyPr wrap="square" lIns="0" tIns="0" rIns="0" bIns="0" rtlCol="0" anchor="ctr" anchorCtr="0">
            <a:noAutofit/>
          </a:bodyPr>
          <a:lstStyle/>
          <a:p>
            <a:pPr algn="ctr"/>
            <a:r>
              <a:rPr lang="ja-JP" altLang="en-US" sz="1400" b="1">
                <a:solidFill>
                  <a:schemeClr val="accent1"/>
                </a:solidFill>
                <a:latin typeface="Meiryo UI" panose="020B0604030504040204" pitchFamily="50" charset="-128"/>
                <a:ea typeface="Meiryo UI" panose="020B0604030504040204" pitchFamily="50" charset="-128"/>
              </a:rPr>
              <a:t>自動車総連の主張と合致！</a:t>
            </a:r>
          </a:p>
        </p:txBody>
      </p:sp>
      <p:pic>
        <p:nvPicPr>
          <p:cNvPr id="11" name="図 10">
            <a:extLst>
              <a:ext uri="{FF2B5EF4-FFF2-40B4-BE49-F238E27FC236}">
                <a16:creationId xmlns:a16="http://schemas.microsoft.com/office/drawing/2014/main" id="{4FA95401-FEF7-6859-262B-87CE6B793475}"/>
              </a:ext>
            </a:extLst>
          </p:cNvPr>
          <p:cNvPicPr>
            <a:picLocks noChangeAspect="1"/>
          </p:cNvPicPr>
          <p:nvPr/>
        </p:nvPicPr>
        <p:blipFill>
          <a:blip r:embed="rId3"/>
          <a:stretch>
            <a:fillRect/>
          </a:stretch>
        </p:blipFill>
        <p:spPr>
          <a:xfrm>
            <a:off x="8694951" y="1986548"/>
            <a:ext cx="3423702" cy="2790552"/>
          </a:xfrm>
          <a:prstGeom prst="rect">
            <a:avLst/>
          </a:prstGeom>
        </p:spPr>
      </p:pic>
      <p:sp>
        <p:nvSpPr>
          <p:cNvPr id="12" name="楕円 11">
            <a:extLst>
              <a:ext uri="{FF2B5EF4-FFF2-40B4-BE49-F238E27FC236}">
                <a16:creationId xmlns:a16="http://schemas.microsoft.com/office/drawing/2014/main" id="{FAADBE21-DD27-9B98-D36F-C8DEBD5D60A7}"/>
              </a:ext>
            </a:extLst>
          </p:cNvPr>
          <p:cNvSpPr/>
          <p:nvPr/>
        </p:nvSpPr>
        <p:spPr>
          <a:xfrm>
            <a:off x="11182737" y="2384244"/>
            <a:ext cx="815917" cy="335196"/>
          </a:xfrm>
          <a:prstGeom prst="ellipse">
            <a:avLst/>
          </a:prstGeom>
          <a:solidFill>
            <a:srgbClr val="FFFB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A1D88DA1-9C7A-66B2-A08F-4730F79095DD}"/>
              </a:ext>
            </a:extLst>
          </p:cNvPr>
          <p:cNvSpPr/>
          <p:nvPr/>
        </p:nvSpPr>
        <p:spPr>
          <a:xfrm>
            <a:off x="10953244" y="3225889"/>
            <a:ext cx="948660" cy="409363"/>
          </a:xfrm>
          <a:prstGeom prst="ellipse">
            <a:avLst/>
          </a:prstGeom>
          <a:solidFill>
            <a:srgbClr val="FFFB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C97AF62D-774E-4104-B8D5-D1C3355C1709}"/>
              </a:ext>
            </a:extLst>
          </p:cNvPr>
          <p:cNvSpPr/>
          <p:nvPr/>
        </p:nvSpPr>
        <p:spPr>
          <a:xfrm>
            <a:off x="8759709" y="3796902"/>
            <a:ext cx="815917" cy="436877"/>
          </a:xfrm>
          <a:prstGeom prst="ellipse">
            <a:avLst/>
          </a:prstGeom>
          <a:solidFill>
            <a:srgbClr val="FFFB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0">
            <a:extLst>
              <a:ext uri="{FF2B5EF4-FFF2-40B4-BE49-F238E27FC236}">
                <a16:creationId xmlns:a16="http://schemas.microsoft.com/office/drawing/2014/main" id="{F757EB39-94B1-02AD-6403-0675EF49B452}"/>
              </a:ext>
            </a:extLst>
          </p:cNvPr>
          <p:cNvSpPr txBox="1">
            <a:spLocks noChangeArrowheads="1"/>
          </p:cNvSpPr>
          <p:nvPr/>
        </p:nvSpPr>
        <p:spPr bwMode="auto">
          <a:xfrm>
            <a:off x="11214049" y="2413267"/>
            <a:ext cx="904603" cy="29751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lnSpc>
                <a:spcPts val="1600"/>
              </a:lnSpc>
              <a:buNone/>
            </a:pPr>
            <a:r>
              <a:rPr kumimoji="0" lang="ja-JP" altLang="en-US" sz="1600">
                <a:latin typeface="Meiryo UI" panose="020B0604030504040204" pitchFamily="50" charset="-128"/>
                <a:ea typeface="Meiryo UI" panose="020B0604030504040204" pitchFamily="50" charset="-128"/>
                <a:cs typeface="Times New Roman" panose="02020603050405020304" pitchFamily="18" charset="0"/>
              </a:rPr>
              <a:t>利用時</a:t>
            </a:r>
            <a:endParaRPr kumimoji="0" lang="en-US" altLang="ja-JP" sz="16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テキスト ボックス 10">
            <a:extLst>
              <a:ext uri="{FF2B5EF4-FFF2-40B4-BE49-F238E27FC236}">
                <a16:creationId xmlns:a16="http://schemas.microsoft.com/office/drawing/2014/main" id="{1F0987E0-EA29-338B-72D3-DDB09A0F0304}"/>
              </a:ext>
            </a:extLst>
          </p:cNvPr>
          <p:cNvSpPr txBox="1">
            <a:spLocks noChangeArrowheads="1"/>
          </p:cNvSpPr>
          <p:nvPr/>
        </p:nvSpPr>
        <p:spPr bwMode="auto">
          <a:xfrm>
            <a:off x="11033159" y="3284846"/>
            <a:ext cx="904603" cy="29751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lnSpc>
                <a:spcPts val="1600"/>
              </a:lnSpc>
              <a:buNone/>
            </a:pPr>
            <a:r>
              <a:rPr kumimoji="0" lang="ja-JP" altLang="en-US" sz="1600">
                <a:latin typeface="Meiryo UI" panose="020B0604030504040204" pitchFamily="50" charset="-128"/>
                <a:ea typeface="Meiryo UI" panose="020B0604030504040204" pitchFamily="50" charset="-128"/>
                <a:cs typeface="Times New Roman" panose="02020603050405020304" pitchFamily="18" charset="0"/>
              </a:rPr>
              <a:t>保有時</a:t>
            </a:r>
            <a:endParaRPr kumimoji="0" lang="en-US" altLang="ja-JP" sz="16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 name="テキスト ボックス 10">
            <a:extLst>
              <a:ext uri="{FF2B5EF4-FFF2-40B4-BE49-F238E27FC236}">
                <a16:creationId xmlns:a16="http://schemas.microsoft.com/office/drawing/2014/main" id="{054E4596-E743-ACEE-ABF0-2163439F6D42}"/>
              </a:ext>
            </a:extLst>
          </p:cNvPr>
          <p:cNvSpPr txBox="1">
            <a:spLocks noChangeArrowheads="1"/>
          </p:cNvSpPr>
          <p:nvPr/>
        </p:nvSpPr>
        <p:spPr bwMode="auto">
          <a:xfrm>
            <a:off x="8759709" y="3866581"/>
            <a:ext cx="904603" cy="29751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lnSpc>
                <a:spcPts val="1600"/>
              </a:lnSpc>
              <a:buNone/>
            </a:pPr>
            <a:r>
              <a:rPr kumimoji="0" lang="ja-JP" altLang="en-US" sz="1600">
                <a:latin typeface="Meiryo UI" panose="020B0604030504040204" pitchFamily="50" charset="-128"/>
                <a:ea typeface="Meiryo UI" panose="020B0604030504040204" pitchFamily="50" charset="-128"/>
                <a:cs typeface="Times New Roman" panose="02020603050405020304" pitchFamily="18" charset="0"/>
              </a:rPr>
              <a:t>取得時</a:t>
            </a:r>
            <a:endParaRPr kumimoji="0" lang="en-US" altLang="ja-JP" sz="16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テキスト ボックス 10">
            <a:extLst>
              <a:ext uri="{FF2B5EF4-FFF2-40B4-BE49-F238E27FC236}">
                <a16:creationId xmlns:a16="http://schemas.microsoft.com/office/drawing/2014/main" id="{6218070C-BE03-A90E-31FE-5A98487827FD}"/>
              </a:ext>
            </a:extLst>
          </p:cNvPr>
          <p:cNvSpPr txBox="1">
            <a:spLocks noChangeArrowheads="1"/>
          </p:cNvSpPr>
          <p:nvPr/>
        </p:nvSpPr>
        <p:spPr bwMode="auto">
          <a:xfrm>
            <a:off x="478353" y="3636654"/>
            <a:ext cx="9515501" cy="1138773"/>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buNone/>
            </a:pPr>
            <a:r>
              <a:rPr kumimoji="0" lang="ja-JP" altLang="en-US" sz="2000" b="1">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（保有時の税制簡素化）</a:t>
            </a:r>
            <a:r>
              <a:rPr kumimoji="0" lang="ja-JP" altLang="ja-JP" sz="2000" b="1">
                <a:latin typeface="Meiryo UI" panose="020B0604030504040204" pitchFamily="50" charset="-128"/>
                <a:ea typeface="Meiryo UI" panose="020B0604030504040204" pitchFamily="50" charset="-128"/>
                <a:cs typeface="Times New Roman" panose="02020603050405020304" pitchFamily="18" charset="0"/>
              </a:rPr>
              <a:t>重量及び環境に応じた保有時の税制一本化</a:t>
            </a:r>
            <a:endParaRPr kumimoji="0" lang="en-US" altLang="ja-JP" sz="2000" b="1">
              <a:latin typeface="Meiryo UI" panose="020B0604030504040204" pitchFamily="50" charset="-128"/>
              <a:ea typeface="Meiryo UI" panose="020B0604030504040204" pitchFamily="50" charset="-128"/>
              <a:cs typeface="Times New Roman" panose="02020603050405020304" pitchFamily="18" charset="0"/>
            </a:endParaRPr>
          </a:p>
          <a:p>
            <a:pPr algn="just">
              <a:buNone/>
            </a:pP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　→カーボンニュートラルに資する徴税バランスになるか？</a:t>
            </a:r>
            <a:endParaRPr kumimoji="0" lang="en-US" altLang="ja-JP" sz="2000">
              <a:latin typeface="Meiryo UI" panose="020B0604030504040204" pitchFamily="50" charset="-128"/>
              <a:ea typeface="Meiryo UI" panose="020B0604030504040204" pitchFamily="50" charset="-128"/>
              <a:cs typeface="Times New Roman" panose="02020603050405020304" pitchFamily="18" charset="0"/>
            </a:endParaRPr>
          </a:p>
          <a:p>
            <a:pPr algn="just">
              <a:buNone/>
            </a:pP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　→重量税にもかかる「当分の間税率」の協議はされるのか？</a:t>
            </a:r>
            <a:endParaRPr kumimoji="0" lang="en-US" altLang="ja-JP" sz="2000" b="1">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テキスト ボックス 10">
            <a:extLst>
              <a:ext uri="{FF2B5EF4-FFF2-40B4-BE49-F238E27FC236}">
                <a16:creationId xmlns:a16="http://schemas.microsoft.com/office/drawing/2014/main" id="{614BE6C7-EC08-9A34-6BBA-676F927D3627}"/>
              </a:ext>
            </a:extLst>
          </p:cNvPr>
          <p:cNvSpPr txBox="1">
            <a:spLocks noChangeArrowheads="1"/>
          </p:cNvSpPr>
          <p:nvPr/>
        </p:nvSpPr>
        <p:spPr bwMode="auto">
          <a:xfrm>
            <a:off x="478352" y="5446975"/>
            <a:ext cx="11713647" cy="127419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buNone/>
            </a:pPr>
            <a:r>
              <a:rPr kumimoji="0" lang="ja-JP" altLang="en-US" sz="2000" b="1">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国と地方の財源確保ありき</a:t>
            </a:r>
            <a:r>
              <a:rPr kumimoji="0" lang="ja-JP" altLang="en-US" sz="2000" b="1">
                <a:latin typeface="Meiryo UI" panose="020B0604030504040204" pitchFamily="50" charset="-128"/>
                <a:ea typeface="Meiryo UI" panose="020B0604030504040204" pitchFamily="50" charset="-128"/>
                <a:cs typeface="Times New Roman" panose="02020603050405020304" pitchFamily="18" charset="0"/>
              </a:rPr>
              <a:t>として、税の付け替え等を調整される可能性あり</a:t>
            </a:r>
            <a:endParaRPr kumimoji="0" lang="en-US" altLang="ja-JP" sz="2000" b="1">
              <a:latin typeface="Meiryo UI" panose="020B0604030504040204" pitchFamily="50" charset="-128"/>
              <a:ea typeface="Meiryo UI" panose="020B0604030504040204" pitchFamily="50" charset="-128"/>
              <a:cs typeface="Times New Roman" panose="02020603050405020304" pitchFamily="18" charset="0"/>
            </a:endParaRPr>
          </a:p>
          <a:p>
            <a:pPr algn="just">
              <a:buNone/>
            </a:pPr>
            <a:r>
              <a:rPr kumimoji="0" lang="ja-JP" altLang="en-US" sz="2000" b="1">
                <a:latin typeface="Meiryo UI" panose="020B0604030504040204" pitchFamily="50" charset="-128"/>
                <a:ea typeface="Meiryo UI" panose="020B0604030504040204" pitchFamily="50" charset="-128"/>
                <a:cs typeface="Times New Roman" panose="02020603050405020304" pitchFamily="18" charset="0"/>
              </a:rPr>
              <a:t>　</a:t>
            </a:r>
            <a:r>
              <a:rPr kumimoji="0" lang="en-US" altLang="ja-JP" sz="2000">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「国・地方の税収中立」の文言追加あり：減税した場合、増税をして元の税収の水準を保つというような趣旨</a:t>
            </a:r>
            <a:endParaRPr kumimoji="0" lang="en-US" altLang="ja-JP" sz="2000">
              <a:latin typeface="Meiryo UI" panose="020B0604030504040204" pitchFamily="50" charset="-128"/>
              <a:ea typeface="Meiryo UI" panose="020B0604030504040204" pitchFamily="50" charset="-128"/>
              <a:cs typeface="Times New Roman" panose="02020603050405020304" pitchFamily="18" charset="0"/>
            </a:endParaRPr>
          </a:p>
          <a:p>
            <a:pPr algn="just">
              <a:buNone/>
            </a:pP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・利用時の負担として　</a:t>
            </a:r>
            <a:r>
              <a:rPr kumimoji="0" lang="ja-JP" altLang="en-US"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「走行距離課税」の導入</a:t>
            </a:r>
            <a:r>
              <a:rPr kumimoji="0" lang="ja-JP" altLang="en-US" sz="2000" b="1">
                <a:latin typeface="Meiryo UI" panose="020B0604030504040204" pitchFamily="50" charset="-128"/>
                <a:ea typeface="Meiryo UI" panose="020B0604030504040204" pitchFamily="50" charset="-128"/>
                <a:cs typeface="Times New Roman" panose="02020603050405020304" pitchFamily="18" charset="0"/>
              </a:rPr>
              <a:t>についての協議がなされる可能性あり</a:t>
            </a:r>
            <a:endParaRPr kumimoji="0" lang="en-US" altLang="ja-JP" sz="2000" b="1">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22" name="直線矢印コネクタ 21">
            <a:extLst>
              <a:ext uri="{FF2B5EF4-FFF2-40B4-BE49-F238E27FC236}">
                <a16:creationId xmlns:a16="http://schemas.microsoft.com/office/drawing/2014/main" id="{FF32A365-8D31-B6A0-3978-520E88D9399E}"/>
              </a:ext>
            </a:extLst>
          </p:cNvPr>
          <p:cNvCxnSpPr>
            <a:cxnSpLocks/>
          </p:cNvCxnSpPr>
          <p:nvPr/>
        </p:nvCxnSpPr>
        <p:spPr>
          <a:xfrm flipH="1">
            <a:off x="10604962" y="1514901"/>
            <a:ext cx="232756" cy="636162"/>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1" name="フリーフォーム: 図形 40">
            <a:extLst>
              <a:ext uri="{FF2B5EF4-FFF2-40B4-BE49-F238E27FC236}">
                <a16:creationId xmlns:a16="http://schemas.microsoft.com/office/drawing/2014/main" id="{18992538-839B-F39E-4009-74A7BB66F069}"/>
              </a:ext>
            </a:extLst>
          </p:cNvPr>
          <p:cNvSpPr/>
          <p:nvPr/>
        </p:nvSpPr>
        <p:spPr>
          <a:xfrm>
            <a:off x="8759527" y="1352623"/>
            <a:ext cx="1609647" cy="1973760"/>
          </a:xfrm>
          <a:custGeom>
            <a:avLst/>
            <a:gdLst>
              <a:gd name="connsiteX0" fmla="*/ 716397 w 1480189"/>
              <a:gd name="connsiteY0" fmla="*/ 2038802 h 2047398"/>
              <a:gd name="connsiteX1" fmla="*/ 6392 w 1480189"/>
              <a:gd name="connsiteY1" fmla="*/ 1780619 h 2047398"/>
              <a:gd name="connsiteX2" fmla="*/ 1082157 w 1480189"/>
              <a:gd name="connsiteY2" fmla="*/ 274548 h 2047398"/>
              <a:gd name="connsiteX3" fmla="*/ 1480189 w 1480189"/>
              <a:gd name="connsiteY3" fmla="*/ 5607 h 2047398"/>
            </a:gdLst>
            <a:ahLst/>
            <a:cxnLst>
              <a:cxn ang="0">
                <a:pos x="connsiteX0" y="connsiteY0"/>
              </a:cxn>
              <a:cxn ang="0">
                <a:pos x="connsiteX1" y="connsiteY1"/>
              </a:cxn>
              <a:cxn ang="0">
                <a:pos x="connsiteX2" y="connsiteY2"/>
              </a:cxn>
              <a:cxn ang="0">
                <a:pos x="connsiteX3" y="connsiteY3"/>
              </a:cxn>
            </a:cxnLst>
            <a:rect l="l" t="t" r="r" b="b"/>
            <a:pathLst>
              <a:path w="1480189" h="2047398">
                <a:moveTo>
                  <a:pt x="716397" y="2038802"/>
                </a:moveTo>
                <a:cubicBezTo>
                  <a:pt x="330914" y="2056731"/>
                  <a:pt x="-54568" y="2074661"/>
                  <a:pt x="6392" y="1780619"/>
                </a:cubicBezTo>
                <a:cubicBezTo>
                  <a:pt x="67352" y="1486577"/>
                  <a:pt x="836524" y="570383"/>
                  <a:pt x="1082157" y="274548"/>
                </a:cubicBezTo>
                <a:cubicBezTo>
                  <a:pt x="1327790" y="-21287"/>
                  <a:pt x="1403989" y="-7840"/>
                  <a:pt x="1480189" y="5607"/>
                </a:cubicBezTo>
              </a:path>
            </a:pathLst>
          </a:custGeom>
          <a:noFill/>
          <a:ln w="38100">
            <a:solidFill>
              <a:srgbClr val="FF0000"/>
            </a:solidFill>
            <a:prstDash val="sysDot"/>
            <a:head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10">
            <a:extLst>
              <a:ext uri="{FF2B5EF4-FFF2-40B4-BE49-F238E27FC236}">
                <a16:creationId xmlns:a16="http://schemas.microsoft.com/office/drawing/2014/main" id="{6F970CAC-090B-BD15-75AC-26D0EC2BAC38}"/>
              </a:ext>
            </a:extLst>
          </p:cNvPr>
          <p:cNvSpPr txBox="1">
            <a:spLocks noChangeArrowheads="1"/>
          </p:cNvSpPr>
          <p:nvPr/>
        </p:nvSpPr>
        <p:spPr bwMode="auto">
          <a:xfrm>
            <a:off x="10335530" y="995446"/>
            <a:ext cx="1940865" cy="551946"/>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lnSpc>
                <a:spcPts val="1600"/>
              </a:lnSpc>
              <a:buNone/>
            </a:pPr>
            <a:r>
              <a:rPr kumimoji="0" lang="ja-JP" altLang="en-US" sz="1600">
                <a:latin typeface="Meiryo UI" panose="020B0604030504040204" pitchFamily="50" charset="-128"/>
                <a:ea typeface="Meiryo UI" panose="020B0604030504040204" pitchFamily="50" charset="-128"/>
                <a:cs typeface="Times New Roman" panose="02020603050405020304" pitchFamily="18" charset="0"/>
              </a:rPr>
              <a:t>当分の間税率が</a:t>
            </a:r>
            <a:endParaRPr kumimoji="0" lang="en-US" altLang="ja-JP" sz="160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600"/>
              </a:lnSpc>
              <a:buNone/>
            </a:pPr>
            <a:r>
              <a:rPr kumimoji="0" lang="ja-JP" altLang="en-US" sz="1600">
                <a:latin typeface="Meiryo UI" panose="020B0604030504040204" pitchFamily="50" charset="-128"/>
                <a:ea typeface="Meiryo UI" panose="020B0604030504040204" pitchFamily="50" charset="-128"/>
                <a:cs typeface="Times New Roman" panose="02020603050405020304" pitchFamily="18" charset="0"/>
              </a:rPr>
              <a:t>上乗せされている！</a:t>
            </a:r>
            <a:endParaRPr kumimoji="0" lang="en-US" altLang="ja-JP" sz="16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 name="タイトル 1">
            <a:extLst>
              <a:ext uri="{FF2B5EF4-FFF2-40B4-BE49-F238E27FC236}">
                <a16:creationId xmlns:a16="http://schemas.microsoft.com/office/drawing/2014/main" id="{A2FDBC80-A7B1-68AA-2068-6B329861812A}"/>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自動車税制の抜本改革に向けた議論</a:t>
            </a:r>
            <a:endParaRPr lang="en-US" altLang="ja-JP"/>
          </a:p>
        </p:txBody>
      </p:sp>
      <p:sp>
        <p:nvSpPr>
          <p:cNvPr id="2" name="スライド番号プレースホルダー 3">
            <a:extLst>
              <a:ext uri="{FF2B5EF4-FFF2-40B4-BE49-F238E27FC236}">
                <a16:creationId xmlns:a16="http://schemas.microsoft.com/office/drawing/2014/main" id="{E530C2ED-4C21-5F6A-CCAA-A57821825F8F}"/>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31</a:t>
            </a:fld>
            <a:endParaRPr lang="ja-JP" altLang="en-US"/>
          </a:p>
        </p:txBody>
      </p:sp>
    </p:spTree>
    <p:extLst>
      <p:ext uri="{BB962C8B-B14F-4D97-AF65-F5344CB8AC3E}">
        <p14:creationId xmlns:p14="http://schemas.microsoft.com/office/powerpoint/2010/main" val="1589879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F602B-B303-36A6-02BA-F3ABC77F621B}"/>
            </a:ext>
          </a:extLst>
        </p:cNvPr>
        <p:cNvGrpSpPr/>
        <p:nvPr/>
      </p:nvGrpSpPr>
      <p:grpSpPr>
        <a:xfrm>
          <a:off x="0" y="0"/>
          <a:ext cx="0" cy="0"/>
          <a:chOff x="0" y="0"/>
          <a:chExt cx="0" cy="0"/>
        </a:xfrm>
      </p:grpSpPr>
      <p:sp>
        <p:nvSpPr>
          <p:cNvPr id="16" name="吹き出し: 角を丸めた四角形 15">
            <a:extLst>
              <a:ext uri="{FF2B5EF4-FFF2-40B4-BE49-F238E27FC236}">
                <a16:creationId xmlns:a16="http://schemas.microsoft.com/office/drawing/2014/main" id="{46EBFD05-35D7-E58F-C367-1499B6C2C6E0}"/>
              </a:ext>
            </a:extLst>
          </p:cNvPr>
          <p:cNvSpPr/>
          <p:nvPr/>
        </p:nvSpPr>
        <p:spPr>
          <a:xfrm>
            <a:off x="4663686" y="4196658"/>
            <a:ext cx="2616454" cy="1343753"/>
          </a:xfrm>
          <a:prstGeom prst="wedgeRoundRectCallout">
            <a:avLst>
              <a:gd name="adj1" fmla="val -55450"/>
              <a:gd name="adj2" fmla="val -55929"/>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吹き出し: 角を丸めた四角形 14">
            <a:extLst>
              <a:ext uri="{FF2B5EF4-FFF2-40B4-BE49-F238E27FC236}">
                <a16:creationId xmlns:a16="http://schemas.microsoft.com/office/drawing/2014/main" id="{72CFE0F6-B1CE-CDA5-EDA9-ADC6B916A6BD}"/>
              </a:ext>
            </a:extLst>
          </p:cNvPr>
          <p:cNvSpPr/>
          <p:nvPr/>
        </p:nvSpPr>
        <p:spPr>
          <a:xfrm>
            <a:off x="3319188" y="1285669"/>
            <a:ext cx="3035722" cy="803497"/>
          </a:xfrm>
          <a:prstGeom prst="wedgeRoundRectCallout">
            <a:avLst>
              <a:gd name="adj1" fmla="val 53733"/>
              <a:gd name="adj2" fmla="val 55209"/>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7" name="Text Box 6">
            <a:extLst>
              <a:ext uri="{FF2B5EF4-FFF2-40B4-BE49-F238E27FC236}">
                <a16:creationId xmlns:a16="http://schemas.microsoft.com/office/drawing/2014/main" id="{1CCD8FEF-9CAF-7D52-270F-C95D8B4730D5}"/>
              </a:ext>
            </a:extLst>
          </p:cNvPr>
          <p:cNvSpPr txBox="1">
            <a:spLocks noChangeArrowheads="1"/>
          </p:cNvSpPr>
          <p:nvPr/>
        </p:nvSpPr>
        <p:spPr bwMode="auto">
          <a:xfrm>
            <a:off x="-40585" y="5505811"/>
            <a:ext cx="2268311"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defPPr>
              <a:defRPr lang="ja-JP"/>
            </a:defPPr>
            <a:lvl1pPr lvl="0" algn="ctr">
              <a:defRPr kern="100">
                <a:latin typeface="Meiryo UI" panose="020B0604030504040204" pitchFamily="50" charset="-128"/>
                <a:ea typeface="Meiryo UI" panose="020B0604030504040204" pitchFamily="50" charset="-128"/>
              </a:defRPr>
            </a:lvl1pPr>
          </a:lstStyle>
          <a:p>
            <a:r>
              <a:rPr lang="ja-JP" altLang="en-US" sz="1400"/>
              <a:t>公明党要請（</a:t>
            </a:r>
            <a:r>
              <a:rPr lang="en-US" altLang="ja-JP" sz="1400"/>
              <a:t>24</a:t>
            </a:r>
            <a:r>
              <a:rPr lang="ja-JP" altLang="en-US" sz="1400"/>
              <a:t>年</a:t>
            </a:r>
            <a:r>
              <a:rPr lang="en-US" altLang="ja-JP" sz="1400"/>
              <a:t>8</a:t>
            </a:r>
            <a:r>
              <a:rPr lang="ja-JP" altLang="en-US" sz="1400"/>
              <a:t>月）</a:t>
            </a:r>
            <a:endParaRPr lang="ja-JP" altLang="ja-JP" sz="1400"/>
          </a:p>
        </p:txBody>
      </p:sp>
      <p:sp>
        <p:nvSpPr>
          <p:cNvPr id="48" name="Text Box 6">
            <a:extLst>
              <a:ext uri="{FF2B5EF4-FFF2-40B4-BE49-F238E27FC236}">
                <a16:creationId xmlns:a16="http://schemas.microsoft.com/office/drawing/2014/main" id="{1A010F53-42A7-62A2-FFB9-F23AB2186F21}"/>
              </a:ext>
            </a:extLst>
          </p:cNvPr>
          <p:cNvSpPr txBox="1">
            <a:spLocks noChangeArrowheads="1"/>
          </p:cNvSpPr>
          <p:nvPr/>
        </p:nvSpPr>
        <p:spPr bwMode="auto">
          <a:xfrm>
            <a:off x="1974840" y="5521127"/>
            <a:ext cx="2689598"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defPPr>
              <a:defRPr lang="ja-JP"/>
            </a:defPPr>
            <a:lvl1pPr lvl="0" algn="ctr">
              <a:defRPr sz="1400" kern="100">
                <a:latin typeface="Meiryo UI" panose="020B0604030504040204" pitchFamily="50" charset="-128"/>
                <a:ea typeface="Meiryo UI" panose="020B0604030504040204" pitchFamily="50" charset="-128"/>
              </a:defRPr>
            </a:lvl1pPr>
          </a:lstStyle>
          <a:p>
            <a:r>
              <a:rPr lang="ja-JP" altLang="en-US"/>
              <a:t>国民民主党要請（</a:t>
            </a:r>
            <a:r>
              <a:rPr lang="en-US" altLang="ja-JP"/>
              <a:t>24</a:t>
            </a:r>
            <a:r>
              <a:rPr lang="ja-JP" altLang="en-US"/>
              <a:t>年</a:t>
            </a:r>
            <a:r>
              <a:rPr lang="en-US" altLang="ja-JP"/>
              <a:t>11</a:t>
            </a:r>
            <a:r>
              <a:rPr lang="ja-JP" altLang="en-US"/>
              <a:t>月）</a:t>
            </a:r>
            <a:endParaRPr lang="ja-JP" altLang="ja-JP"/>
          </a:p>
        </p:txBody>
      </p:sp>
      <p:sp>
        <p:nvSpPr>
          <p:cNvPr id="1051" name="Text Box 6">
            <a:extLst>
              <a:ext uri="{FF2B5EF4-FFF2-40B4-BE49-F238E27FC236}">
                <a16:creationId xmlns:a16="http://schemas.microsoft.com/office/drawing/2014/main" id="{4201B779-4D68-803D-4F06-7C741FC0D624}"/>
              </a:ext>
            </a:extLst>
          </p:cNvPr>
          <p:cNvSpPr txBox="1">
            <a:spLocks noChangeArrowheads="1"/>
          </p:cNvSpPr>
          <p:nvPr/>
        </p:nvSpPr>
        <p:spPr bwMode="auto">
          <a:xfrm>
            <a:off x="10432624" y="4574248"/>
            <a:ext cx="1759376" cy="10772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ja-JP" altLang="en-US" sz="1600" kern="100">
                <a:latin typeface="Meiryo UI" panose="020B0604030504040204" pitchFamily="50" charset="-128"/>
                <a:ea typeface="Meiryo UI" panose="020B0604030504040204" pitchFamily="50" charset="-128"/>
                <a:cs typeface="Meiryo UI" panose="020B0604030504040204" pitchFamily="50" charset="-128"/>
              </a:rPr>
              <a:t>＜国会質疑＞</a:t>
            </a:r>
            <a:endParaRPr lang="en-US" altLang="ja-JP" sz="1600" kern="10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600" kern="100">
                <a:latin typeface="Meiryo UI" panose="020B0604030504040204" pitchFamily="50" charset="-128"/>
                <a:ea typeface="Meiryo UI" panose="020B0604030504040204" pitchFamily="50" charset="-128"/>
                <a:cs typeface="Meiryo UI" panose="020B0604030504040204" pitchFamily="50" charset="-128"/>
              </a:rPr>
              <a:t>　顧問議員と</a:t>
            </a:r>
            <a:endParaRPr lang="en-US" altLang="ja-JP" sz="1600" kern="10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600" kern="100">
                <a:latin typeface="Meiryo UI" panose="020B0604030504040204" pitchFamily="50" charset="-128"/>
                <a:ea typeface="Meiryo UI" panose="020B0604030504040204" pitchFamily="50" charset="-128"/>
                <a:cs typeface="Meiryo UI" panose="020B0604030504040204" pitchFamily="50" charset="-128"/>
              </a:rPr>
              <a:t>　国民民主党で</a:t>
            </a:r>
            <a:endParaRPr lang="en-US" altLang="ja-JP" sz="1600" kern="10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600" kern="100">
                <a:latin typeface="Meiryo UI" panose="020B0604030504040204" pitchFamily="50" charset="-128"/>
                <a:ea typeface="Meiryo UI" panose="020B0604030504040204" pitchFamily="50" charset="-128"/>
                <a:cs typeface="Meiryo UI" panose="020B0604030504040204" pitchFamily="50" charset="-128"/>
              </a:rPr>
              <a:t>　</a:t>
            </a:r>
            <a:r>
              <a:rPr lang="en-US" altLang="ja-JP" sz="1600" kern="100">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a:latin typeface="Meiryo UI" panose="020B0604030504040204" pitchFamily="50" charset="-128"/>
                <a:ea typeface="Meiryo UI" panose="020B0604030504040204" pitchFamily="50" charset="-128"/>
                <a:cs typeface="Meiryo UI" panose="020B0604030504040204" pitchFamily="50" charset="-128"/>
              </a:rPr>
              <a:t>回以上</a:t>
            </a:r>
            <a:endParaRPr kumimoji="0" lang="ja-JP" altLang="ja-JP" sz="36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74" name="Text Box 8">
            <a:extLst>
              <a:ext uri="{FF2B5EF4-FFF2-40B4-BE49-F238E27FC236}">
                <a16:creationId xmlns:a16="http://schemas.microsoft.com/office/drawing/2014/main" id="{9DE0101D-837B-178B-1D49-0B32395D35FB}"/>
              </a:ext>
            </a:extLst>
          </p:cNvPr>
          <p:cNvSpPr txBox="1">
            <a:spLocks noChangeArrowheads="1"/>
          </p:cNvSpPr>
          <p:nvPr/>
        </p:nvSpPr>
        <p:spPr bwMode="auto">
          <a:xfrm>
            <a:off x="7504079" y="4121058"/>
            <a:ext cx="3840282" cy="369332"/>
          </a:xfrm>
          <a:prstGeom prst="rect">
            <a:avLst/>
          </a:prstGeom>
          <a:solidFill>
            <a:schemeClr val="accent1"/>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defPPr>
              <a:defRPr lang="ja-JP"/>
            </a:defPPr>
            <a:lvl1pPr lvl="0" algn="ctr">
              <a:defRPr sz="2000" kern="1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1800"/>
              <a:t>顧問議員・国民民主党との連携</a:t>
            </a:r>
            <a:endParaRPr lang="ja-JP" altLang="ja-JP" sz="1800"/>
          </a:p>
        </p:txBody>
      </p:sp>
      <p:pic>
        <p:nvPicPr>
          <p:cNvPr id="1075" name="図 1074">
            <a:extLst>
              <a:ext uri="{FF2B5EF4-FFF2-40B4-BE49-F238E27FC236}">
                <a16:creationId xmlns:a16="http://schemas.microsoft.com/office/drawing/2014/main" id="{399E0EA8-1FC1-39FA-D270-AD2F0A38E705}"/>
              </a:ext>
            </a:extLst>
          </p:cNvPr>
          <p:cNvPicPr>
            <a:picLocks noChangeAspect="1"/>
          </p:cNvPicPr>
          <p:nvPr/>
        </p:nvPicPr>
        <p:blipFill rotWithShape="1">
          <a:blip r:embed="rId3">
            <a:extLst>
              <a:ext uri="{28A0092B-C50C-407E-A947-70E740481C1C}">
                <a14:useLocalDpi xmlns:a14="http://schemas.microsoft.com/office/drawing/2010/main" val="0"/>
              </a:ext>
            </a:extLst>
          </a:blip>
          <a:srcRect r="16412"/>
          <a:stretch/>
        </p:blipFill>
        <p:spPr bwMode="auto">
          <a:xfrm>
            <a:off x="7519739" y="4593582"/>
            <a:ext cx="626700" cy="944342"/>
          </a:xfrm>
          <a:prstGeom prst="rect">
            <a:avLst/>
          </a:prstGeom>
          <a:noFill/>
          <a:ln>
            <a:solidFill>
              <a:schemeClr val="tx1"/>
            </a:solidFill>
          </a:ln>
          <a:extLst>
            <a:ext uri="{53640926-AAD7-44D8-BBD7-CCE9431645EC}">
              <a14:shadowObscured xmlns:a14="http://schemas.microsoft.com/office/drawing/2010/main"/>
            </a:ext>
          </a:extLst>
        </p:spPr>
      </p:pic>
      <p:pic>
        <p:nvPicPr>
          <p:cNvPr id="1076" name="図 1075">
            <a:extLst>
              <a:ext uri="{FF2B5EF4-FFF2-40B4-BE49-F238E27FC236}">
                <a16:creationId xmlns:a16="http://schemas.microsoft.com/office/drawing/2014/main" id="{148B3237-A1C2-E43A-DB58-94001417E8AF}"/>
              </a:ext>
            </a:extLst>
          </p:cNvPr>
          <p:cNvPicPr>
            <a:picLocks noChangeAspect="1"/>
          </p:cNvPicPr>
          <p:nvPr/>
        </p:nvPicPr>
        <p:blipFill rotWithShape="1">
          <a:blip r:embed="rId4"/>
          <a:srcRect l="32372" t="-563" r="16518" b="563"/>
          <a:stretch/>
        </p:blipFill>
        <p:spPr>
          <a:xfrm>
            <a:off x="8281139" y="4594648"/>
            <a:ext cx="677498" cy="959540"/>
          </a:xfrm>
          <a:prstGeom prst="rect">
            <a:avLst/>
          </a:prstGeom>
        </p:spPr>
      </p:pic>
      <p:pic>
        <p:nvPicPr>
          <p:cNvPr id="5" name="図 4" descr="スーツを着た男性たち&#10;&#10;自動的に生成された説明">
            <a:extLst>
              <a:ext uri="{FF2B5EF4-FFF2-40B4-BE49-F238E27FC236}">
                <a16:creationId xmlns:a16="http://schemas.microsoft.com/office/drawing/2014/main" id="{FB1A3031-1369-F738-D3D4-052F52819018}"/>
              </a:ext>
            </a:extLst>
          </p:cNvPr>
          <p:cNvPicPr>
            <a:picLocks noChangeAspect="1"/>
          </p:cNvPicPr>
          <p:nvPr/>
        </p:nvPicPr>
        <p:blipFill>
          <a:blip r:embed="rId5" cstate="print">
            <a:extLst>
              <a:ext uri="{28A0092B-C50C-407E-A947-70E740481C1C}">
                <a14:useLocalDpi xmlns:a14="http://schemas.microsoft.com/office/drawing/2010/main" val="0"/>
              </a:ext>
            </a:extLst>
          </a:blip>
          <a:srcRect b="15755"/>
          <a:stretch/>
        </p:blipFill>
        <p:spPr>
          <a:xfrm>
            <a:off x="230386" y="1687418"/>
            <a:ext cx="2011075" cy="1189123"/>
          </a:xfrm>
          <a:prstGeom prst="rect">
            <a:avLst/>
          </a:prstGeom>
        </p:spPr>
      </p:pic>
      <p:sp>
        <p:nvSpPr>
          <p:cNvPr id="8" name="Text Box 6">
            <a:extLst>
              <a:ext uri="{FF2B5EF4-FFF2-40B4-BE49-F238E27FC236}">
                <a16:creationId xmlns:a16="http://schemas.microsoft.com/office/drawing/2014/main" id="{C4C1B56D-6101-DAF8-647F-E6B370AEB489}"/>
              </a:ext>
            </a:extLst>
          </p:cNvPr>
          <p:cNvSpPr txBox="1">
            <a:spLocks noChangeArrowheads="1"/>
          </p:cNvSpPr>
          <p:nvPr/>
        </p:nvSpPr>
        <p:spPr bwMode="auto">
          <a:xfrm>
            <a:off x="72058" y="2959319"/>
            <a:ext cx="2271549"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defPPr>
              <a:defRPr lang="ja-JP"/>
            </a:defPPr>
            <a:lvl1pPr lvl="0" algn="ctr">
              <a:defRPr kern="100">
                <a:latin typeface="Meiryo UI" panose="020B0604030504040204" pitchFamily="50" charset="-128"/>
                <a:ea typeface="Meiryo UI" panose="020B0604030504040204" pitchFamily="50" charset="-128"/>
              </a:defRPr>
            </a:lvl1pPr>
          </a:lstStyle>
          <a:p>
            <a:r>
              <a:rPr lang="ja-JP" altLang="en-US" sz="1400"/>
              <a:t>経産省要請（</a:t>
            </a:r>
            <a:r>
              <a:rPr lang="en-US" altLang="ja-JP" sz="1400"/>
              <a:t>24</a:t>
            </a:r>
            <a:r>
              <a:rPr lang="ja-JP" altLang="en-US" sz="1400"/>
              <a:t>年</a:t>
            </a:r>
            <a:r>
              <a:rPr lang="en-US" altLang="ja-JP" sz="1400"/>
              <a:t>8</a:t>
            </a:r>
            <a:r>
              <a:rPr lang="ja-JP" altLang="en-US" sz="1400"/>
              <a:t>月）</a:t>
            </a:r>
            <a:endParaRPr lang="ja-JP" altLang="ja-JP" sz="1400"/>
          </a:p>
        </p:txBody>
      </p:sp>
      <p:sp>
        <p:nvSpPr>
          <p:cNvPr id="1057" name="テキスト ボックス 1056">
            <a:extLst>
              <a:ext uri="{FF2B5EF4-FFF2-40B4-BE49-F238E27FC236}">
                <a16:creationId xmlns:a16="http://schemas.microsoft.com/office/drawing/2014/main" id="{520148BA-4FEF-A1DD-D135-EFBD8286AFB6}"/>
              </a:ext>
            </a:extLst>
          </p:cNvPr>
          <p:cNvSpPr txBox="1"/>
          <p:nvPr/>
        </p:nvSpPr>
        <p:spPr>
          <a:xfrm>
            <a:off x="2472991" y="675890"/>
            <a:ext cx="6754625" cy="519053"/>
          </a:xfrm>
          <a:prstGeom prst="rect">
            <a:avLst/>
          </a:prstGeom>
          <a:noFill/>
        </p:spPr>
        <p:txBody>
          <a:bodyPr wrap="square" rtlCol="0" anchor="t" anchorCtr="0">
            <a:spAutoFit/>
          </a:bodyPr>
          <a:lstStyle/>
          <a:p>
            <a:pPr marL="457200" indent="-457200" algn="just">
              <a:lnSpc>
                <a:spcPct val="110000"/>
              </a:lnSpc>
              <a:buFont typeface="Wingdings" panose="05000000000000000000" pitchFamily="2" charset="2"/>
              <a:buChar char="ü"/>
            </a:pPr>
            <a:r>
              <a:rPr lang="ja-JP" altLang="en-US" sz="2800" b="1">
                <a:highlight>
                  <a:srgbClr val="FFFF00"/>
                </a:highlight>
                <a:latin typeface="Meiryo UI" panose="020B0604030504040204" pitchFamily="50" charset="-128"/>
                <a:ea typeface="Meiryo UI" panose="020B0604030504040204" pitchFamily="50" charset="-128"/>
                <a:cs typeface="Meiryo UI" panose="020B0604030504040204" pitchFamily="50" charset="-128"/>
              </a:rPr>
              <a:t>総連本部では、国への</a:t>
            </a:r>
            <a:r>
              <a:rPr lang="ja-JP" altLang="en-US" sz="2800" b="1">
                <a:highlight>
                  <a:srgbClr val="FFFF00"/>
                </a:highlight>
                <a:latin typeface="Meiryo UI" panose="020B0604030504040204" pitchFamily="50" charset="-128"/>
                <a:ea typeface="Meiryo UI" panose="020B0604030504040204" pitchFamily="50" charset="-128"/>
              </a:rPr>
              <a:t>要請活動に邁進</a:t>
            </a:r>
            <a:endParaRPr kumimoji="1" lang="en-US" altLang="ja-JP" sz="2800" b="1">
              <a:solidFill>
                <a:schemeClr val="tx1"/>
              </a:solidFill>
              <a:highlight>
                <a:srgbClr val="FFFF00"/>
              </a:highlight>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図 33" descr="スーツを着た男性たち&#10;&#10;自動的に生成された説明">
            <a:extLst>
              <a:ext uri="{FF2B5EF4-FFF2-40B4-BE49-F238E27FC236}">
                <a16:creationId xmlns:a16="http://schemas.microsoft.com/office/drawing/2014/main" id="{642758A9-0E6E-BF8E-C637-A00BB5E44181}"/>
              </a:ext>
            </a:extLst>
          </p:cNvPr>
          <p:cNvPicPr>
            <a:picLocks noChangeAspect="1"/>
          </p:cNvPicPr>
          <p:nvPr/>
        </p:nvPicPr>
        <p:blipFill>
          <a:blip r:embed="rId6">
            <a:extLst>
              <a:ext uri="{28A0092B-C50C-407E-A947-70E740481C1C}">
                <a14:useLocalDpi xmlns:a14="http://schemas.microsoft.com/office/drawing/2010/main" val="0"/>
              </a:ext>
            </a:extLst>
          </a:blip>
          <a:srcRect b="17082"/>
          <a:stretch/>
        </p:blipFill>
        <p:spPr>
          <a:xfrm>
            <a:off x="9938206" y="2201156"/>
            <a:ext cx="1927064" cy="1204787"/>
          </a:xfrm>
          <a:prstGeom prst="rect">
            <a:avLst/>
          </a:prstGeom>
        </p:spPr>
      </p:pic>
      <p:sp>
        <p:nvSpPr>
          <p:cNvPr id="35" name="Text Box 6">
            <a:extLst>
              <a:ext uri="{FF2B5EF4-FFF2-40B4-BE49-F238E27FC236}">
                <a16:creationId xmlns:a16="http://schemas.microsoft.com/office/drawing/2014/main" id="{B4E6FB95-66B5-7389-2A47-FF892C474422}"/>
              </a:ext>
            </a:extLst>
          </p:cNvPr>
          <p:cNvSpPr txBox="1">
            <a:spLocks noChangeArrowheads="1"/>
          </p:cNvSpPr>
          <p:nvPr/>
        </p:nvSpPr>
        <p:spPr bwMode="auto">
          <a:xfrm>
            <a:off x="9716322" y="3385777"/>
            <a:ext cx="2268312"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defPPr>
              <a:defRPr lang="ja-JP"/>
            </a:defPPr>
            <a:lvl1pPr lvl="0" algn="ctr">
              <a:defRPr sz="1400" kern="100">
                <a:latin typeface="Meiryo UI" panose="020B0604030504040204" pitchFamily="50" charset="-128"/>
                <a:ea typeface="Meiryo UI" panose="020B0604030504040204" pitchFamily="50" charset="-128"/>
              </a:defRPr>
            </a:lvl1pPr>
          </a:lstStyle>
          <a:p>
            <a:r>
              <a:rPr lang="ja-JP" altLang="en-US"/>
              <a:t>与党税調会長要請</a:t>
            </a:r>
            <a:endParaRPr lang="en-US" altLang="ja-JP"/>
          </a:p>
          <a:p>
            <a:r>
              <a:rPr lang="ja-JP" altLang="en-US"/>
              <a:t>（</a:t>
            </a:r>
            <a:r>
              <a:rPr lang="en-US" altLang="ja-JP"/>
              <a:t>24</a:t>
            </a:r>
            <a:r>
              <a:rPr lang="ja-JP" altLang="en-US"/>
              <a:t>年</a:t>
            </a:r>
            <a:r>
              <a:rPr lang="en-US" altLang="ja-JP"/>
              <a:t>11</a:t>
            </a:r>
            <a:r>
              <a:rPr lang="ja-JP" altLang="en-US"/>
              <a:t>月）</a:t>
            </a:r>
            <a:endParaRPr lang="ja-JP" altLang="ja-JP"/>
          </a:p>
        </p:txBody>
      </p:sp>
      <p:pic>
        <p:nvPicPr>
          <p:cNvPr id="36" name="図 35" descr="屋内, 人, テーブル, 座る が含まれている画像&#10;&#10;自動的に生成された説明">
            <a:extLst>
              <a:ext uri="{FF2B5EF4-FFF2-40B4-BE49-F238E27FC236}">
                <a16:creationId xmlns:a16="http://schemas.microsoft.com/office/drawing/2014/main" id="{72463EF1-4B1B-2B21-EFEE-6E91883E51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302" t="13012" r="2029"/>
          <a:stretch/>
        </p:blipFill>
        <p:spPr bwMode="auto">
          <a:xfrm>
            <a:off x="1974182" y="4237998"/>
            <a:ext cx="2647785" cy="1225448"/>
          </a:xfrm>
          <a:prstGeom prst="rect">
            <a:avLst/>
          </a:prstGeom>
          <a:ln>
            <a:noFill/>
          </a:ln>
          <a:extLst>
            <a:ext uri="{53640926-AAD7-44D8-BBD7-CCE9431645EC}">
              <a14:shadowObscured xmlns:a14="http://schemas.microsoft.com/office/drawing/2010/main"/>
            </a:ext>
          </a:extLst>
        </p:spPr>
      </p:pic>
      <p:sp>
        <p:nvSpPr>
          <p:cNvPr id="12" name="Text Box 6">
            <a:extLst>
              <a:ext uri="{FF2B5EF4-FFF2-40B4-BE49-F238E27FC236}">
                <a16:creationId xmlns:a16="http://schemas.microsoft.com/office/drawing/2014/main" id="{F75ACE78-4742-AA39-3507-51516C654EFF}"/>
              </a:ext>
            </a:extLst>
          </p:cNvPr>
          <p:cNvSpPr txBox="1">
            <a:spLocks noChangeArrowheads="1"/>
          </p:cNvSpPr>
          <p:nvPr/>
        </p:nvSpPr>
        <p:spPr bwMode="auto">
          <a:xfrm>
            <a:off x="7504079" y="3435327"/>
            <a:ext cx="2268312"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defPPr>
              <a:defRPr lang="ja-JP"/>
            </a:defPPr>
            <a:lvl1pPr lvl="0" algn="ctr">
              <a:defRPr sz="1400" kern="100">
                <a:latin typeface="Meiryo UI" panose="020B0604030504040204" pitchFamily="50" charset="-128"/>
                <a:ea typeface="Meiryo UI" panose="020B0604030504040204" pitchFamily="50" charset="-128"/>
              </a:defRPr>
            </a:lvl1pPr>
          </a:lstStyle>
          <a:p>
            <a:r>
              <a:rPr lang="ja-JP" altLang="en-US"/>
              <a:t>財務省要請（</a:t>
            </a:r>
            <a:r>
              <a:rPr lang="en-US" altLang="ja-JP"/>
              <a:t>24</a:t>
            </a:r>
            <a:r>
              <a:rPr lang="ja-JP" altLang="en-US"/>
              <a:t>年</a:t>
            </a:r>
            <a:r>
              <a:rPr lang="en-US" altLang="ja-JP"/>
              <a:t>9</a:t>
            </a:r>
            <a:r>
              <a:rPr lang="ja-JP" altLang="en-US"/>
              <a:t>月）</a:t>
            </a:r>
            <a:endParaRPr lang="ja-JP" altLang="ja-JP"/>
          </a:p>
        </p:txBody>
      </p:sp>
      <p:sp>
        <p:nvSpPr>
          <p:cNvPr id="39" name="Text Box 6">
            <a:extLst>
              <a:ext uri="{FF2B5EF4-FFF2-40B4-BE49-F238E27FC236}">
                <a16:creationId xmlns:a16="http://schemas.microsoft.com/office/drawing/2014/main" id="{1AA029B3-950A-DD5A-57C9-85F154E0D956}"/>
              </a:ext>
            </a:extLst>
          </p:cNvPr>
          <p:cNvSpPr txBox="1">
            <a:spLocks noChangeArrowheads="1"/>
          </p:cNvSpPr>
          <p:nvPr/>
        </p:nvSpPr>
        <p:spPr bwMode="auto">
          <a:xfrm>
            <a:off x="134883" y="3213522"/>
            <a:ext cx="2566331"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defPPr>
              <a:defRPr lang="ja-JP"/>
            </a:defPPr>
            <a:lvl1pPr lvl="0" algn="ctr">
              <a:defRPr sz="1400" kern="100">
                <a:latin typeface="Meiryo UI" panose="020B0604030504040204" pitchFamily="50" charset="-128"/>
                <a:ea typeface="Meiryo UI" panose="020B0604030504040204" pitchFamily="50" charset="-128"/>
              </a:defRPr>
            </a:lvl1pPr>
          </a:lstStyle>
          <a:p>
            <a:pPr algn="l"/>
            <a:r>
              <a:rPr lang="ja-JP" altLang="en-US"/>
              <a:t>自工会等との連携（</a:t>
            </a:r>
            <a:r>
              <a:rPr lang="en-US" altLang="ja-JP"/>
              <a:t>11</a:t>
            </a:r>
            <a:r>
              <a:rPr lang="ja-JP" altLang="en-US"/>
              <a:t>月）</a:t>
            </a:r>
            <a:endParaRPr lang="ja-JP" altLang="ja-JP"/>
          </a:p>
        </p:txBody>
      </p:sp>
      <p:sp>
        <p:nvSpPr>
          <p:cNvPr id="40" name="吹き出し: 角を丸めた四角形 39">
            <a:extLst>
              <a:ext uri="{FF2B5EF4-FFF2-40B4-BE49-F238E27FC236}">
                <a16:creationId xmlns:a16="http://schemas.microsoft.com/office/drawing/2014/main" id="{0850E39E-F984-4FBD-AD83-5C743E3791F5}"/>
              </a:ext>
            </a:extLst>
          </p:cNvPr>
          <p:cNvSpPr/>
          <p:nvPr/>
        </p:nvSpPr>
        <p:spPr>
          <a:xfrm>
            <a:off x="2306446" y="2385539"/>
            <a:ext cx="2011075" cy="1200329"/>
          </a:xfrm>
          <a:prstGeom prst="wedgeRoundRectCallout">
            <a:avLst>
              <a:gd name="adj1" fmla="val -55990"/>
              <a:gd name="adj2" fmla="val 9510"/>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4" name="図 23" descr="図書館の机でノートパソコンを使っている男性&#10;&#10;中程度の精度で自動的に生成された説明">
            <a:extLst>
              <a:ext uri="{FF2B5EF4-FFF2-40B4-BE49-F238E27FC236}">
                <a16:creationId xmlns:a16="http://schemas.microsoft.com/office/drawing/2014/main" id="{FD78BAEA-5297-5FF9-E023-BABD10DA36F1}"/>
              </a:ext>
            </a:extLst>
          </p:cNvPr>
          <p:cNvPicPr>
            <a:picLocks noChangeAspect="1"/>
          </p:cNvPicPr>
          <p:nvPr/>
        </p:nvPicPr>
        <p:blipFill>
          <a:blip r:embed="rId8" cstate="print">
            <a:extLst>
              <a:ext uri="{28A0092B-C50C-407E-A947-70E740481C1C}">
                <a14:useLocalDpi xmlns:a14="http://schemas.microsoft.com/office/drawing/2010/main" val="0"/>
              </a:ext>
            </a:extLst>
          </a:blip>
          <a:srcRect t="6558"/>
          <a:stretch/>
        </p:blipFill>
        <p:spPr>
          <a:xfrm>
            <a:off x="7435831" y="2210157"/>
            <a:ext cx="2268312" cy="1204787"/>
          </a:xfrm>
          <a:prstGeom prst="rect">
            <a:avLst/>
          </a:prstGeom>
        </p:spPr>
      </p:pic>
      <p:pic>
        <p:nvPicPr>
          <p:cNvPr id="23" name="図 22" descr="机の上のノートパソコンを見ている人たち&#10;&#10;中程度の精度で自動的に生成された説明">
            <a:extLst>
              <a:ext uri="{FF2B5EF4-FFF2-40B4-BE49-F238E27FC236}">
                <a16:creationId xmlns:a16="http://schemas.microsoft.com/office/drawing/2014/main" id="{D08D6649-737D-5324-7B67-CA9E6355DA9B}"/>
              </a:ext>
            </a:extLst>
          </p:cNvPr>
          <p:cNvPicPr>
            <a:picLocks noChangeAspect="1"/>
          </p:cNvPicPr>
          <p:nvPr/>
        </p:nvPicPr>
        <p:blipFill>
          <a:blip r:embed="rId9" cstate="print">
            <a:extLst>
              <a:ext uri="{28A0092B-C50C-407E-A947-70E740481C1C}">
                <a14:useLocalDpi xmlns:a14="http://schemas.microsoft.com/office/drawing/2010/main" val="0"/>
              </a:ext>
            </a:extLst>
          </a:blip>
          <a:srcRect b="20659"/>
          <a:stretch/>
        </p:blipFill>
        <p:spPr>
          <a:xfrm>
            <a:off x="5101937" y="2225821"/>
            <a:ext cx="2174792" cy="1189123"/>
          </a:xfrm>
          <a:prstGeom prst="rect">
            <a:avLst/>
          </a:prstGeom>
        </p:spPr>
      </p:pic>
      <p:sp>
        <p:nvSpPr>
          <p:cNvPr id="41" name="吹き出し: 角を丸めた四角形 40">
            <a:extLst>
              <a:ext uri="{FF2B5EF4-FFF2-40B4-BE49-F238E27FC236}">
                <a16:creationId xmlns:a16="http://schemas.microsoft.com/office/drawing/2014/main" id="{322C00A4-FAB3-E250-8E2C-76C1F092318C}"/>
              </a:ext>
            </a:extLst>
          </p:cNvPr>
          <p:cNvSpPr/>
          <p:nvPr/>
        </p:nvSpPr>
        <p:spPr>
          <a:xfrm>
            <a:off x="6643868" y="1296565"/>
            <a:ext cx="5458179" cy="780435"/>
          </a:xfrm>
          <a:prstGeom prst="wedgeRoundRectCallout">
            <a:avLst>
              <a:gd name="adj1" fmla="val 8044"/>
              <a:gd name="adj2" fmla="val 56619"/>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061" name="図 1060">
            <a:extLst>
              <a:ext uri="{FF2B5EF4-FFF2-40B4-BE49-F238E27FC236}">
                <a16:creationId xmlns:a16="http://schemas.microsoft.com/office/drawing/2014/main" id="{C9C564E6-226C-0BA0-2406-F48A5DD5C5C1}"/>
              </a:ext>
            </a:extLst>
          </p:cNvPr>
          <p:cNvPicPr>
            <a:picLocks noChangeAspect="1"/>
          </p:cNvPicPr>
          <p:nvPr/>
        </p:nvPicPr>
        <p:blipFill>
          <a:blip r:embed="rId10"/>
          <a:stretch>
            <a:fillRect/>
          </a:stretch>
        </p:blipFill>
        <p:spPr>
          <a:xfrm>
            <a:off x="235637" y="4236916"/>
            <a:ext cx="1649496" cy="1230288"/>
          </a:xfrm>
          <a:prstGeom prst="rect">
            <a:avLst/>
          </a:prstGeom>
        </p:spPr>
      </p:pic>
      <p:sp>
        <p:nvSpPr>
          <p:cNvPr id="44" name="Text Box 6">
            <a:extLst>
              <a:ext uri="{FF2B5EF4-FFF2-40B4-BE49-F238E27FC236}">
                <a16:creationId xmlns:a16="http://schemas.microsoft.com/office/drawing/2014/main" id="{1277BA65-4841-4978-8B22-C1DD3E93AB71}"/>
              </a:ext>
            </a:extLst>
          </p:cNvPr>
          <p:cNvSpPr txBox="1">
            <a:spLocks noChangeArrowheads="1"/>
          </p:cNvSpPr>
          <p:nvPr/>
        </p:nvSpPr>
        <p:spPr bwMode="auto">
          <a:xfrm>
            <a:off x="4993223" y="3458414"/>
            <a:ext cx="2268312"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defPPr>
              <a:defRPr lang="ja-JP"/>
            </a:defPPr>
            <a:lvl1pPr lvl="0" algn="ctr">
              <a:defRPr sz="1400" kern="100">
                <a:latin typeface="Meiryo UI" panose="020B0604030504040204" pitchFamily="50" charset="-128"/>
                <a:ea typeface="Meiryo UI" panose="020B0604030504040204" pitchFamily="50" charset="-128"/>
              </a:defRPr>
            </a:lvl1pPr>
          </a:lstStyle>
          <a:p>
            <a:r>
              <a:rPr lang="ja-JP" altLang="en-US"/>
              <a:t>総務省要請（</a:t>
            </a:r>
            <a:r>
              <a:rPr lang="en-US" altLang="ja-JP"/>
              <a:t>24</a:t>
            </a:r>
            <a:r>
              <a:rPr lang="ja-JP" altLang="en-US"/>
              <a:t>年</a:t>
            </a:r>
            <a:r>
              <a:rPr lang="en-US" altLang="ja-JP"/>
              <a:t>9</a:t>
            </a:r>
            <a:r>
              <a:rPr lang="ja-JP" altLang="en-US"/>
              <a:t>月）</a:t>
            </a:r>
            <a:endParaRPr lang="ja-JP" altLang="ja-JP"/>
          </a:p>
        </p:txBody>
      </p:sp>
      <p:sp>
        <p:nvSpPr>
          <p:cNvPr id="51" name="テキスト ボックス 10">
            <a:extLst>
              <a:ext uri="{FF2B5EF4-FFF2-40B4-BE49-F238E27FC236}">
                <a16:creationId xmlns:a16="http://schemas.microsoft.com/office/drawing/2014/main" id="{5DE9738A-9B22-1C9F-25C0-1FED89122DD5}"/>
              </a:ext>
            </a:extLst>
          </p:cNvPr>
          <p:cNvSpPr txBox="1">
            <a:spLocks noChangeArrowheads="1"/>
          </p:cNvSpPr>
          <p:nvPr/>
        </p:nvSpPr>
        <p:spPr bwMode="auto">
          <a:xfrm>
            <a:off x="2472991" y="2390438"/>
            <a:ext cx="1751279" cy="1200329"/>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kumimoji="0" lang="ja-JP" altLang="en-US" sz="1800">
                <a:solidFill>
                  <a:srgbClr val="FF0000"/>
                </a:solidFill>
                <a:latin typeface="Meiryo UI" panose="020B0604030504040204" pitchFamily="50" charset="-128"/>
                <a:ea typeface="Meiryo UI" panose="020B0604030504040204" pitchFamily="50" charset="-128"/>
              </a:rPr>
              <a:t>自動車総連と</a:t>
            </a:r>
            <a:endParaRPr kumimoji="0" lang="en-US" altLang="ja-JP" sz="1800">
              <a:solidFill>
                <a:srgbClr val="FF0000"/>
              </a:solidFill>
              <a:latin typeface="Meiryo UI" panose="020B0604030504040204" pitchFamily="50" charset="-128"/>
              <a:ea typeface="Meiryo UI" panose="020B0604030504040204" pitchFamily="50" charset="-128"/>
            </a:endParaRPr>
          </a:p>
          <a:p>
            <a:pPr eaLnBrk="0" fontAlgn="base" hangingPunct="0">
              <a:spcBef>
                <a:spcPct val="0"/>
              </a:spcBef>
              <a:spcAft>
                <a:spcPct val="0"/>
              </a:spcAft>
              <a:buNone/>
              <a:defRPr/>
            </a:pPr>
            <a:r>
              <a:rPr kumimoji="0" lang="ja-JP" altLang="en-US" sz="1800">
                <a:solidFill>
                  <a:srgbClr val="FF0000"/>
                </a:solidFill>
                <a:latin typeface="Meiryo UI" panose="020B0604030504040204" pitchFamily="50" charset="-128"/>
                <a:ea typeface="Meiryo UI" panose="020B0604030504040204" pitchFamily="50" charset="-128"/>
              </a:rPr>
              <a:t>方向性は同じ。</a:t>
            </a:r>
            <a:endParaRPr kumimoji="0" lang="en-US" altLang="ja-JP" sz="1800">
              <a:solidFill>
                <a:srgbClr val="FF0000"/>
              </a:solidFill>
              <a:latin typeface="Meiryo UI" panose="020B0604030504040204" pitchFamily="50" charset="-128"/>
              <a:ea typeface="Meiryo UI" panose="020B0604030504040204" pitchFamily="50" charset="-128"/>
            </a:endParaRPr>
          </a:p>
          <a:p>
            <a:pPr eaLnBrk="0" fontAlgn="base" hangingPunct="0">
              <a:spcBef>
                <a:spcPct val="0"/>
              </a:spcBef>
              <a:spcAft>
                <a:spcPct val="0"/>
              </a:spcAft>
              <a:buNone/>
              <a:defRPr/>
            </a:pPr>
            <a:r>
              <a:rPr kumimoji="0" lang="ja-JP" altLang="en-US" sz="1800">
                <a:latin typeface="Meiryo UI" panose="020B0604030504040204" pitchFamily="50" charset="-128"/>
                <a:ea typeface="Meiryo UI" panose="020B0604030504040204" pitchFamily="50" charset="-128"/>
              </a:rPr>
              <a:t>早期から議論を</a:t>
            </a:r>
            <a:endParaRPr kumimoji="0" lang="en-US" altLang="ja-JP" sz="1800">
              <a:latin typeface="Meiryo UI" panose="020B0604030504040204" pitchFamily="50" charset="-128"/>
              <a:ea typeface="Meiryo UI" panose="020B0604030504040204" pitchFamily="50" charset="-128"/>
            </a:endParaRPr>
          </a:p>
          <a:p>
            <a:pPr eaLnBrk="0" fontAlgn="base" hangingPunct="0">
              <a:spcBef>
                <a:spcPct val="0"/>
              </a:spcBef>
              <a:spcAft>
                <a:spcPct val="0"/>
              </a:spcAft>
              <a:buNone/>
              <a:defRPr/>
            </a:pPr>
            <a:r>
              <a:rPr kumimoji="0" lang="ja-JP" altLang="en-US" sz="1800">
                <a:latin typeface="Meiryo UI" panose="020B0604030504040204" pitchFamily="50" charset="-128"/>
                <a:ea typeface="Meiryo UI" panose="020B0604030504040204" pitchFamily="50" charset="-128"/>
              </a:rPr>
              <a:t>ともに進めよう！</a:t>
            </a:r>
            <a:endParaRPr kumimoji="0" lang="en-US" altLang="ja-JP" sz="1800">
              <a:latin typeface="Meiryo UI" panose="020B0604030504040204" pitchFamily="50" charset="-128"/>
              <a:ea typeface="Meiryo UI" panose="020B0604030504040204" pitchFamily="50" charset="-128"/>
            </a:endParaRPr>
          </a:p>
        </p:txBody>
      </p:sp>
      <p:sp>
        <p:nvSpPr>
          <p:cNvPr id="53" name="テキスト ボックス 10">
            <a:extLst>
              <a:ext uri="{FF2B5EF4-FFF2-40B4-BE49-F238E27FC236}">
                <a16:creationId xmlns:a16="http://schemas.microsoft.com/office/drawing/2014/main" id="{8368E35B-5668-4385-7E00-1BDEBB7282C5}"/>
              </a:ext>
            </a:extLst>
          </p:cNvPr>
          <p:cNvSpPr txBox="1">
            <a:spLocks noChangeArrowheads="1"/>
          </p:cNvSpPr>
          <p:nvPr/>
        </p:nvSpPr>
        <p:spPr bwMode="auto">
          <a:xfrm>
            <a:off x="6730219" y="1367429"/>
            <a:ext cx="5371828" cy="646331"/>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kumimoji="0" lang="ja-JP" altLang="en-US" sz="1800" dirty="0">
                <a:latin typeface="Meiryo UI" panose="020B0604030504040204" pitchFamily="50" charset="-128"/>
                <a:ea typeface="Meiryo UI" panose="020B0604030504040204" pitchFamily="50" charset="-128"/>
              </a:rPr>
              <a:t>車両重量により道路損傷等をしている点も議論したい</a:t>
            </a:r>
            <a:endParaRPr kumimoji="0" lang="en-US" altLang="ja-JP" sz="1800" dirty="0">
              <a:latin typeface="Meiryo UI" panose="020B0604030504040204" pitchFamily="50" charset="-128"/>
              <a:ea typeface="Meiryo UI" panose="020B0604030504040204" pitchFamily="50" charset="-128"/>
            </a:endParaRPr>
          </a:p>
          <a:p>
            <a:pPr eaLnBrk="0" fontAlgn="base" hangingPunct="0">
              <a:spcBef>
                <a:spcPct val="0"/>
              </a:spcBef>
              <a:spcAft>
                <a:spcPct val="0"/>
              </a:spcAft>
              <a:buNone/>
              <a:defRPr/>
            </a:pPr>
            <a:r>
              <a:rPr kumimoji="0" lang="ja-JP" altLang="en-US" sz="1800" b="1" dirty="0">
                <a:solidFill>
                  <a:srgbClr val="FF0000"/>
                </a:solidFill>
                <a:latin typeface="Meiryo UI" panose="020B0604030504040204" pitchFamily="50" charset="-128"/>
                <a:ea typeface="Meiryo UI" panose="020B0604030504040204" pitchFamily="50" charset="-128"/>
              </a:rPr>
              <a:t>測定技術が伴えば走行距離課税の導入がよいのでは</a:t>
            </a:r>
            <a:r>
              <a:rPr kumimoji="0" lang="en-US" altLang="ja-JP" sz="1800" b="1" dirty="0">
                <a:solidFill>
                  <a:srgbClr val="FF0000"/>
                </a:solidFill>
                <a:latin typeface="Meiryo UI" panose="020B0604030504040204" pitchFamily="50" charset="-128"/>
                <a:ea typeface="Meiryo UI" panose="020B0604030504040204" pitchFamily="50" charset="-128"/>
              </a:rPr>
              <a:t>?</a:t>
            </a:r>
            <a:endParaRPr kumimoji="0" lang="en-US" altLang="ja-JP" sz="1800" dirty="0">
              <a:solidFill>
                <a:srgbClr val="FF0000"/>
              </a:solidFill>
              <a:latin typeface="Meiryo UI" panose="020B0604030504040204" pitchFamily="50" charset="-128"/>
              <a:ea typeface="Meiryo UI" panose="020B0604030504040204" pitchFamily="50" charset="-128"/>
            </a:endParaRPr>
          </a:p>
        </p:txBody>
      </p:sp>
      <p:sp>
        <p:nvSpPr>
          <p:cNvPr id="10" name="Text Box 8">
            <a:extLst>
              <a:ext uri="{FF2B5EF4-FFF2-40B4-BE49-F238E27FC236}">
                <a16:creationId xmlns:a16="http://schemas.microsoft.com/office/drawing/2014/main" id="{3F685C00-EA0E-EE0D-F121-E2C89C2A79AB}"/>
              </a:ext>
            </a:extLst>
          </p:cNvPr>
          <p:cNvSpPr txBox="1">
            <a:spLocks noChangeArrowheads="1"/>
          </p:cNvSpPr>
          <p:nvPr/>
        </p:nvSpPr>
        <p:spPr bwMode="auto">
          <a:xfrm>
            <a:off x="224214" y="3736491"/>
            <a:ext cx="2453713" cy="369332"/>
          </a:xfrm>
          <a:prstGeom prst="rect">
            <a:avLst/>
          </a:prstGeom>
          <a:solidFill>
            <a:schemeClr val="accent1"/>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defPPr>
              <a:defRPr lang="ja-JP"/>
            </a:defPPr>
            <a:lvl1pPr lvl="0" algn="ctr">
              <a:defRPr sz="2000" kern="1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1800"/>
              <a:t>政党要請</a:t>
            </a:r>
            <a:endParaRPr lang="ja-JP" altLang="ja-JP" sz="1800"/>
          </a:p>
        </p:txBody>
      </p:sp>
      <p:sp>
        <p:nvSpPr>
          <p:cNvPr id="11" name="テキスト ボックス 10">
            <a:extLst>
              <a:ext uri="{FF2B5EF4-FFF2-40B4-BE49-F238E27FC236}">
                <a16:creationId xmlns:a16="http://schemas.microsoft.com/office/drawing/2014/main" id="{78B193C0-3AB8-578A-0C2D-E58033ABDA94}"/>
              </a:ext>
            </a:extLst>
          </p:cNvPr>
          <p:cNvSpPr txBox="1">
            <a:spLocks noChangeArrowheads="1"/>
          </p:cNvSpPr>
          <p:nvPr/>
        </p:nvSpPr>
        <p:spPr bwMode="auto">
          <a:xfrm>
            <a:off x="4697620" y="4285032"/>
            <a:ext cx="2643361" cy="1200329"/>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kumimoji="0" lang="ja-JP" altLang="en-US" sz="1800">
                <a:latin typeface="Meiryo UI" panose="020B0604030504040204" pitchFamily="50" charset="-128"/>
                <a:ea typeface="Meiryo UI" panose="020B0604030504040204" pitchFamily="50" charset="-128"/>
              </a:rPr>
              <a:t>現状も複雑・過重な税制</a:t>
            </a:r>
            <a:endParaRPr kumimoji="0" lang="en-US" altLang="ja-JP" sz="1800">
              <a:latin typeface="Meiryo UI" panose="020B0604030504040204" pitchFamily="50" charset="-128"/>
              <a:ea typeface="Meiryo UI" panose="020B0604030504040204" pitchFamily="50" charset="-128"/>
            </a:endParaRPr>
          </a:p>
          <a:p>
            <a:pPr eaLnBrk="0" fontAlgn="base" hangingPunct="0">
              <a:spcBef>
                <a:spcPct val="0"/>
              </a:spcBef>
              <a:spcAft>
                <a:spcPct val="0"/>
              </a:spcAft>
              <a:buNone/>
              <a:defRPr/>
            </a:pPr>
            <a:r>
              <a:rPr kumimoji="0" lang="ja-JP" altLang="en-US" sz="1800">
                <a:latin typeface="Meiryo UI" panose="020B0604030504040204" pitchFamily="50" charset="-128"/>
                <a:ea typeface="Meiryo UI" panose="020B0604030504040204" pitchFamily="50" charset="-128"/>
              </a:rPr>
              <a:t>であり、</a:t>
            </a:r>
            <a:r>
              <a:rPr kumimoji="0" lang="ja-JP" altLang="en-US" sz="1800" b="1">
                <a:solidFill>
                  <a:srgbClr val="FF0000"/>
                </a:solidFill>
                <a:latin typeface="Meiryo UI" panose="020B0604030504040204" pitchFamily="50" charset="-128"/>
                <a:ea typeface="Meiryo UI" panose="020B0604030504040204" pitchFamily="50" charset="-128"/>
              </a:rPr>
              <a:t>自動車諸税の</a:t>
            </a:r>
            <a:endParaRPr kumimoji="0" lang="en-US" altLang="ja-JP" sz="1800" b="1">
              <a:solidFill>
                <a:srgbClr val="FF0000"/>
              </a:solidFill>
              <a:latin typeface="Meiryo UI" panose="020B0604030504040204" pitchFamily="50" charset="-128"/>
              <a:ea typeface="Meiryo UI" panose="020B0604030504040204" pitchFamily="50" charset="-128"/>
            </a:endParaRPr>
          </a:p>
          <a:p>
            <a:pPr eaLnBrk="0" fontAlgn="base" hangingPunct="0">
              <a:spcBef>
                <a:spcPct val="0"/>
              </a:spcBef>
              <a:spcAft>
                <a:spcPct val="0"/>
              </a:spcAft>
              <a:buNone/>
              <a:defRPr/>
            </a:pPr>
            <a:r>
              <a:rPr kumimoji="0" lang="ja-JP" altLang="en-US" sz="1800" b="1">
                <a:solidFill>
                  <a:srgbClr val="FF0000"/>
                </a:solidFill>
                <a:latin typeface="Meiryo UI" panose="020B0604030504040204" pitchFamily="50" charset="-128"/>
                <a:ea typeface="Meiryo UI" panose="020B0604030504040204" pitchFamily="50" charset="-128"/>
              </a:rPr>
              <a:t>負担が地方への負担に</a:t>
            </a:r>
            <a:endParaRPr kumimoji="0" lang="en-US" altLang="ja-JP" sz="1800" b="1">
              <a:solidFill>
                <a:srgbClr val="FF0000"/>
              </a:solidFill>
              <a:latin typeface="Meiryo UI" panose="020B0604030504040204" pitchFamily="50" charset="-128"/>
              <a:ea typeface="Meiryo UI" panose="020B0604030504040204" pitchFamily="50" charset="-128"/>
            </a:endParaRPr>
          </a:p>
          <a:p>
            <a:pPr eaLnBrk="0" fontAlgn="base" hangingPunct="0">
              <a:spcBef>
                <a:spcPct val="0"/>
              </a:spcBef>
              <a:spcAft>
                <a:spcPct val="0"/>
              </a:spcAft>
              <a:buNone/>
              <a:defRPr/>
            </a:pPr>
            <a:r>
              <a:rPr kumimoji="0" lang="ja-JP" altLang="en-US" sz="1800" b="1">
                <a:solidFill>
                  <a:srgbClr val="FF0000"/>
                </a:solidFill>
                <a:latin typeface="Meiryo UI" panose="020B0604030504040204" pitchFamily="50" charset="-128"/>
                <a:ea typeface="Meiryo UI" panose="020B0604030504040204" pitchFamily="50" charset="-128"/>
              </a:rPr>
              <a:t>つながる</a:t>
            </a:r>
            <a:r>
              <a:rPr kumimoji="0" lang="ja-JP" altLang="en-US" sz="1800">
                <a:latin typeface="Meiryo UI" panose="020B0604030504040204" pitchFamily="50" charset="-128"/>
                <a:ea typeface="Meiryo UI" panose="020B0604030504040204" pitchFamily="50" charset="-128"/>
              </a:rPr>
              <a:t>ことは問題！</a:t>
            </a:r>
            <a:endParaRPr kumimoji="0" lang="en-US" altLang="ja-JP" sz="1800">
              <a:latin typeface="Meiryo UI" panose="020B0604030504040204" pitchFamily="50" charset="-128"/>
              <a:ea typeface="Meiryo UI" panose="020B0604030504040204" pitchFamily="50" charset="-128"/>
            </a:endParaRPr>
          </a:p>
        </p:txBody>
      </p:sp>
      <p:sp>
        <p:nvSpPr>
          <p:cNvPr id="14" name="テキスト ボックス 10">
            <a:extLst>
              <a:ext uri="{FF2B5EF4-FFF2-40B4-BE49-F238E27FC236}">
                <a16:creationId xmlns:a16="http://schemas.microsoft.com/office/drawing/2014/main" id="{2B84E364-F0E5-3842-7990-6FB63D036A7A}"/>
              </a:ext>
            </a:extLst>
          </p:cNvPr>
          <p:cNvSpPr txBox="1">
            <a:spLocks noChangeArrowheads="1"/>
          </p:cNvSpPr>
          <p:nvPr/>
        </p:nvSpPr>
        <p:spPr bwMode="auto">
          <a:xfrm>
            <a:off x="3395605" y="1357634"/>
            <a:ext cx="3035722" cy="646331"/>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kumimoji="0" lang="ja-JP" altLang="en-US" sz="1800">
                <a:latin typeface="Meiryo UI" panose="020B0604030504040204" pitchFamily="50" charset="-128"/>
                <a:ea typeface="Meiryo UI" panose="020B0604030504040204" pitchFamily="50" charset="-128"/>
              </a:rPr>
              <a:t>道路整備にお金がかかる</a:t>
            </a:r>
            <a:r>
              <a:rPr kumimoji="0" lang="en-US" altLang="ja-JP" sz="1800">
                <a:latin typeface="Meiryo UI" panose="020B0604030504040204" pitchFamily="50" charset="-128"/>
                <a:ea typeface="Meiryo UI" panose="020B0604030504040204" pitchFamily="50" charset="-128"/>
              </a:rPr>
              <a:t>…</a:t>
            </a:r>
          </a:p>
          <a:p>
            <a:pPr eaLnBrk="0" fontAlgn="base" hangingPunct="0">
              <a:spcBef>
                <a:spcPct val="0"/>
              </a:spcBef>
              <a:spcAft>
                <a:spcPct val="0"/>
              </a:spcAft>
              <a:buNone/>
              <a:defRPr/>
            </a:pPr>
            <a:r>
              <a:rPr kumimoji="0" lang="ja-JP" altLang="en-US" sz="1800" b="1">
                <a:solidFill>
                  <a:srgbClr val="FF0000"/>
                </a:solidFill>
                <a:latin typeface="Meiryo UI" panose="020B0604030504040204" pitchFamily="50" charset="-128"/>
                <a:ea typeface="Meiryo UI" panose="020B0604030504040204" pitchFamily="50" charset="-128"/>
              </a:rPr>
              <a:t>国も地方も財源確保が課題</a:t>
            </a:r>
            <a:endParaRPr kumimoji="0" lang="en-US" altLang="ja-JP" sz="1800">
              <a:solidFill>
                <a:srgbClr val="FF0000"/>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47781A34-A01C-579D-2DEC-4A330CBB1EA1}"/>
              </a:ext>
            </a:extLst>
          </p:cNvPr>
          <p:cNvSpPr/>
          <p:nvPr/>
        </p:nvSpPr>
        <p:spPr>
          <a:xfrm>
            <a:off x="195032" y="5883570"/>
            <a:ext cx="11834444" cy="93827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rgbClr val="FF0000"/>
                </a:solidFill>
                <a:latin typeface="Meiryo UI" panose="020B0604030504040204" pitchFamily="50" charset="-128"/>
                <a:ea typeface="Meiryo UI" panose="020B0604030504040204" pitchFamily="50" charset="-128"/>
              </a:rPr>
              <a:t>これまでも、連携できる団体・人との関係強化しつつ、</a:t>
            </a:r>
            <a:endParaRPr kumimoji="1" lang="en-US" altLang="ja-JP" sz="2800" b="1">
              <a:solidFill>
                <a:srgbClr val="FF0000"/>
              </a:solidFill>
              <a:latin typeface="Meiryo UI" panose="020B0604030504040204" pitchFamily="50" charset="-128"/>
              <a:ea typeface="Meiryo UI" panose="020B0604030504040204" pitchFamily="50" charset="-128"/>
            </a:endParaRPr>
          </a:p>
          <a:p>
            <a:pPr algn="ctr"/>
            <a:r>
              <a:rPr kumimoji="1" lang="ja-JP" altLang="en-US" sz="2800" b="1">
                <a:solidFill>
                  <a:srgbClr val="FF0000"/>
                </a:solidFill>
                <a:latin typeface="Meiryo UI" panose="020B0604030504040204" pitchFamily="50" charset="-128"/>
                <a:ea typeface="Meiryo UI" panose="020B0604030504040204" pitchFamily="50" charset="-128"/>
              </a:rPr>
              <a:t>それぞれの意向を確認しながら、訴求や議論を重ねてきた</a:t>
            </a:r>
          </a:p>
        </p:txBody>
      </p:sp>
      <p:pic>
        <p:nvPicPr>
          <p:cNvPr id="20" name="図 19" descr="屋内, テーブル, 窓, 木製 が含まれている画像&#10;&#10;自動的に生成された説明">
            <a:extLst>
              <a:ext uri="{FF2B5EF4-FFF2-40B4-BE49-F238E27FC236}">
                <a16:creationId xmlns:a16="http://schemas.microsoft.com/office/drawing/2014/main" id="{221E330F-C9D0-541E-1F77-454826AC44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14940" y="4599645"/>
            <a:ext cx="1361381" cy="938279"/>
          </a:xfrm>
          <a:prstGeom prst="rect">
            <a:avLst/>
          </a:prstGeom>
        </p:spPr>
      </p:pic>
      <p:sp>
        <p:nvSpPr>
          <p:cNvPr id="21" name="Text Box 8">
            <a:extLst>
              <a:ext uri="{FF2B5EF4-FFF2-40B4-BE49-F238E27FC236}">
                <a16:creationId xmlns:a16="http://schemas.microsoft.com/office/drawing/2014/main" id="{71ED0057-7A0D-C8BF-84B7-4B6C70E19D1B}"/>
              </a:ext>
            </a:extLst>
          </p:cNvPr>
          <p:cNvSpPr txBox="1">
            <a:spLocks noChangeArrowheads="1"/>
          </p:cNvSpPr>
          <p:nvPr/>
        </p:nvSpPr>
        <p:spPr bwMode="auto">
          <a:xfrm>
            <a:off x="224214" y="1266495"/>
            <a:ext cx="2453713" cy="369332"/>
          </a:xfrm>
          <a:prstGeom prst="rect">
            <a:avLst/>
          </a:prstGeom>
          <a:solidFill>
            <a:schemeClr val="accent1"/>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defPPr>
              <a:defRPr lang="ja-JP"/>
            </a:defPPr>
            <a:lvl1pPr lvl="0" algn="ctr">
              <a:defRPr sz="2000" kern="1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1800"/>
              <a:t>省庁等への要請</a:t>
            </a:r>
            <a:endParaRPr lang="ja-JP" altLang="ja-JP" sz="1800"/>
          </a:p>
        </p:txBody>
      </p:sp>
      <p:sp>
        <p:nvSpPr>
          <p:cNvPr id="3" name="テキスト ボックス 2">
            <a:extLst>
              <a:ext uri="{FF2B5EF4-FFF2-40B4-BE49-F238E27FC236}">
                <a16:creationId xmlns:a16="http://schemas.microsoft.com/office/drawing/2014/main" id="{F69543EC-9220-F28F-531F-D6E583E27DAE}"/>
              </a:ext>
            </a:extLst>
          </p:cNvPr>
          <p:cNvSpPr txBox="1">
            <a:spLocks noChangeArrowheads="1"/>
          </p:cNvSpPr>
          <p:nvPr/>
        </p:nvSpPr>
        <p:spPr bwMode="auto">
          <a:xfrm>
            <a:off x="0" y="20549"/>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a:spcBef>
                <a:spcPct val="0"/>
              </a:spcBef>
              <a:buNone/>
              <a:defRPr/>
            </a:pP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　参考）</a:t>
            </a:r>
            <a:r>
              <a:rPr lang="ja-JP" altLang="en-US">
                <a:solidFill>
                  <a:srgbClr val="000000"/>
                </a:solidFill>
                <a:latin typeface="Meiryo UI" panose="020B0604030504040204" pitchFamily="50" charset="-128"/>
                <a:ea typeface="Meiryo UI" panose="020B0604030504040204" pitchFamily="50" charset="-128"/>
              </a:rPr>
              <a:t>税制改正に向けた活動　～本部～</a:t>
            </a:r>
            <a:endParaRPr lang="en-US" altLang="ja-JP">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Line 10">
            <a:extLst>
              <a:ext uri="{FF2B5EF4-FFF2-40B4-BE49-F238E27FC236}">
                <a16:creationId xmlns:a16="http://schemas.microsoft.com/office/drawing/2014/main" id="{01EB9D6C-A20D-55FE-4F4F-F68FC1EC2CD2}"/>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6" name="スライド番号プレースホルダー 3">
            <a:extLst>
              <a:ext uri="{FF2B5EF4-FFF2-40B4-BE49-F238E27FC236}">
                <a16:creationId xmlns:a16="http://schemas.microsoft.com/office/drawing/2014/main" id="{0D710FDC-73AC-E1DD-5A46-D3258B10E01C}"/>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32</a:t>
            </a:fld>
            <a:endParaRPr lang="ja-JP" altLang="en-US"/>
          </a:p>
        </p:txBody>
      </p:sp>
    </p:spTree>
    <p:extLst>
      <p:ext uri="{BB962C8B-B14F-4D97-AF65-F5344CB8AC3E}">
        <p14:creationId xmlns:p14="http://schemas.microsoft.com/office/powerpoint/2010/main" val="1744051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吹き出し: 右矢印 29">
            <a:extLst>
              <a:ext uri="{FF2B5EF4-FFF2-40B4-BE49-F238E27FC236}">
                <a16:creationId xmlns:a16="http://schemas.microsoft.com/office/drawing/2014/main" id="{176082C0-BFCB-3560-31D0-6AA8144FEA6F}"/>
              </a:ext>
            </a:extLst>
          </p:cNvPr>
          <p:cNvSpPr/>
          <p:nvPr/>
        </p:nvSpPr>
        <p:spPr>
          <a:xfrm>
            <a:off x="139954" y="2542264"/>
            <a:ext cx="9588100" cy="1035425"/>
          </a:xfrm>
          <a:prstGeom prst="rightArrowCallout">
            <a:avLst>
              <a:gd name="adj1" fmla="val 23097"/>
              <a:gd name="adj2" fmla="val 25951"/>
              <a:gd name="adj3" fmla="val 42127"/>
              <a:gd name="adj4" fmla="val 91235"/>
            </a:avLst>
          </a:prstGeom>
          <a:solidFill>
            <a:schemeClr val="bg1">
              <a:lumMod val="75000"/>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四角形: 角を丸くする 9">
            <a:extLst>
              <a:ext uri="{FF2B5EF4-FFF2-40B4-BE49-F238E27FC236}">
                <a16:creationId xmlns:a16="http://schemas.microsoft.com/office/drawing/2014/main" id="{F75A6054-F1C3-0005-4564-7088B8B1CD0E}"/>
              </a:ext>
            </a:extLst>
          </p:cNvPr>
          <p:cNvSpPr/>
          <p:nvPr/>
        </p:nvSpPr>
        <p:spPr>
          <a:xfrm>
            <a:off x="1335925" y="3811219"/>
            <a:ext cx="2245475" cy="424353"/>
          </a:xfrm>
          <a:prstGeom prst="roundRect">
            <a:avLst/>
          </a:prstGeom>
          <a:solidFill>
            <a:srgbClr val="00B0F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solidFill>
                <a:latin typeface="Meiryo UI" panose="020B0604030504040204" pitchFamily="50" charset="-128"/>
                <a:ea typeface="Meiryo UI" panose="020B0604030504040204" pitchFamily="50" charset="-128"/>
              </a:rPr>
              <a:t>関係団体の主張は？</a:t>
            </a:r>
          </a:p>
        </p:txBody>
      </p:sp>
      <p:sp>
        <p:nvSpPr>
          <p:cNvPr id="5" name="矢印: 右 4">
            <a:extLst>
              <a:ext uri="{FF2B5EF4-FFF2-40B4-BE49-F238E27FC236}">
                <a16:creationId xmlns:a16="http://schemas.microsoft.com/office/drawing/2014/main" id="{F4B964FE-A4A6-A8CB-E704-C2BC9E3492B2}"/>
              </a:ext>
            </a:extLst>
          </p:cNvPr>
          <p:cNvSpPr/>
          <p:nvPr/>
        </p:nvSpPr>
        <p:spPr>
          <a:xfrm>
            <a:off x="0" y="1619534"/>
            <a:ext cx="12192000" cy="1001051"/>
          </a:xfrm>
          <a:prstGeom prst="rightArrow">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E92FD848-7E94-7F1C-07E2-B638932C07A0}"/>
              </a:ext>
            </a:extLst>
          </p:cNvPr>
          <p:cNvSpPr txBox="1"/>
          <p:nvPr/>
        </p:nvSpPr>
        <p:spPr>
          <a:xfrm>
            <a:off x="8685058" y="4232326"/>
            <a:ext cx="3535852" cy="1323439"/>
          </a:xfrm>
          <a:prstGeom prst="rect">
            <a:avLst/>
          </a:prstGeom>
          <a:noFill/>
        </p:spPr>
        <p:txBody>
          <a:bodyPr wrap="square" rtlCol="0">
            <a:spAutoFit/>
          </a:bodyPr>
          <a:lstStyle/>
          <a:p>
            <a:pPr algn="ctr"/>
            <a:r>
              <a:rPr lang="ja-JP" altLang="en-US" sz="1600">
                <a:latin typeface="Meiryo UI" panose="020B0604030504040204" pitchFamily="50" charset="-128"/>
                <a:ea typeface="Meiryo UI" panose="020B0604030504040204" pitchFamily="50" charset="-128"/>
              </a:rPr>
              <a:t>関係省庁や政治家等</a:t>
            </a:r>
            <a:endParaRPr lang="en-US" altLang="ja-JP" sz="1600">
              <a:latin typeface="Meiryo UI" panose="020B0604030504040204" pitchFamily="50" charset="-128"/>
              <a:ea typeface="Meiryo UI" panose="020B0604030504040204" pitchFamily="50" charset="-128"/>
            </a:endParaRPr>
          </a:p>
          <a:p>
            <a:pPr algn="ctr"/>
            <a:r>
              <a:rPr lang="ja-JP" altLang="en-US" sz="1600">
                <a:latin typeface="Meiryo UI" panose="020B0604030504040204" pitchFamily="50" charset="-128"/>
                <a:ea typeface="Meiryo UI" panose="020B0604030504040204" pitchFamily="50" charset="-128"/>
              </a:rPr>
              <a:t>関係者は年間通じて検討</a:t>
            </a:r>
            <a:endParaRPr lang="en-US" altLang="ja-JP" sz="1600">
              <a:latin typeface="Meiryo UI" panose="020B0604030504040204" pitchFamily="50" charset="-128"/>
              <a:ea typeface="Meiryo UI" panose="020B0604030504040204" pitchFamily="50" charset="-128"/>
            </a:endParaRPr>
          </a:p>
          <a:p>
            <a:pPr algn="ctr"/>
            <a:endParaRPr lang="en-US" altLang="ja-JP" sz="1600">
              <a:latin typeface="Meiryo UI" panose="020B0604030504040204" pitchFamily="50" charset="-128"/>
              <a:ea typeface="Meiryo UI" panose="020B0604030504040204" pitchFamily="50" charset="-128"/>
            </a:endParaRPr>
          </a:p>
          <a:p>
            <a:pPr algn="ctr"/>
            <a:endParaRPr lang="en-US" altLang="ja-JP" sz="1600">
              <a:latin typeface="Meiryo UI" panose="020B0604030504040204" pitchFamily="50" charset="-128"/>
              <a:ea typeface="Meiryo UI" panose="020B0604030504040204" pitchFamily="50" charset="-128"/>
            </a:endParaRPr>
          </a:p>
          <a:p>
            <a:pPr algn="ctr"/>
            <a:r>
              <a:rPr lang="ja-JP" altLang="en-US" sz="1600">
                <a:latin typeface="Meiryo UI" panose="020B0604030504040204" pitchFamily="50" charset="-128"/>
                <a:ea typeface="Meiryo UI" panose="020B0604030504040204" pitchFamily="50" charset="-128"/>
              </a:rPr>
              <a:t>国会・大綱・施策に反映していく！</a:t>
            </a:r>
          </a:p>
        </p:txBody>
      </p:sp>
      <p:sp>
        <p:nvSpPr>
          <p:cNvPr id="54" name="正方形/長方形 53">
            <a:extLst>
              <a:ext uri="{FF2B5EF4-FFF2-40B4-BE49-F238E27FC236}">
                <a16:creationId xmlns:a16="http://schemas.microsoft.com/office/drawing/2014/main" id="{4B504F75-D322-4F4A-E2DC-949C269B56AD}"/>
              </a:ext>
            </a:extLst>
          </p:cNvPr>
          <p:cNvSpPr/>
          <p:nvPr/>
        </p:nvSpPr>
        <p:spPr>
          <a:xfrm>
            <a:off x="496315" y="5763275"/>
            <a:ext cx="11427787" cy="99263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ja-JP" altLang="en-US" sz="2800" b="1">
                <a:solidFill>
                  <a:srgbClr val="FF0000"/>
                </a:solidFill>
                <a:latin typeface="Meiryo UI" panose="020B0604030504040204" pitchFamily="50" charset="-128"/>
                <a:ea typeface="Meiryo UI" panose="020B0604030504040204" pitchFamily="50" charset="-128"/>
              </a:rPr>
              <a:t>あちこちの</a:t>
            </a:r>
            <a:r>
              <a:rPr lang="ja-JP" altLang="en-US" sz="2800" b="1">
                <a:solidFill>
                  <a:schemeClr val="tx1"/>
                </a:solidFill>
                <a:latin typeface="Meiryo UI" panose="020B0604030504040204" pitchFamily="50" charset="-128"/>
                <a:ea typeface="Meiryo UI" panose="020B0604030504040204" pitchFamily="50" charset="-128"/>
              </a:rPr>
              <a:t>地域・人・団体から、</a:t>
            </a:r>
            <a:r>
              <a:rPr lang="ja-JP" altLang="en-US" sz="2800" b="1">
                <a:solidFill>
                  <a:srgbClr val="FF0000"/>
                </a:solidFill>
                <a:latin typeface="Meiryo UI" panose="020B0604030504040204" pitchFamily="50" charset="-128"/>
                <a:ea typeface="Meiryo UI" panose="020B0604030504040204" pitchFamily="50" charset="-128"/>
              </a:rPr>
              <a:t>たくさんの声</a:t>
            </a:r>
            <a:r>
              <a:rPr lang="ja-JP" altLang="en-US" sz="2800" b="1">
                <a:solidFill>
                  <a:schemeClr val="tx1"/>
                </a:solidFill>
                <a:latin typeface="Meiryo UI" panose="020B0604030504040204" pitchFamily="50" charset="-128"/>
                <a:ea typeface="Meiryo UI" panose="020B0604030504040204" pitchFamily="50" charset="-128"/>
              </a:rPr>
              <a:t>が入ることで、</a:t>
            </a:r>
            <a:endParaRPr lang="en-US" altLang="ja-JP" sz="2800" b="1">
              <a:solidFill>
                <a:schemeClr val="tx1"/>
              </a:solidFill>
              <a:latin typeface="Meiryo UI" panose="020B0604030504040204" pitchFamily="50" charset="-128"/>
              <a:ea typeface="Meiryo UI" panose="020B0604030504040204" pitchFamily="50" charset="-128"/>
            </a:endParaRPr>
          </a:p>
          <a:p>
            <a:pPr algn="ctr">
              <a:spcAft>
                <a:spcPts val="300"/>
              </a:spcAft>
            </a:pPr>
            <a:r>
              <a:rPr lang="ja-JP" altLang="en-US" sz="2800" b="1">
                <a:solidFill>
                  <a:srgbClr val="FF0000"/>
                </a:solidFill>
                <a:latin typeface="Meiryo UI" panose="020B0604030504040204" pitchFamily="50" charset="-128"/>
                <a:ea typeface="Meiryo UI" panose="020B0604030504040204" pitchFamily="50" charset="-128"/>
              </a:rPr>
              <a:t>国・中央の議論</a:t>
            </a:r>
            <a:r>
              <a:rPr lang="ja-JP" altLang="en-US" b="1">
                <a:solidFill>
                  <a:srgbClr val="FF0000"/>
                </a:solidFill>
                <a:latin typeface="Meiryo UI" panose="020B0604030504040204" pitchFamily="50" charset="-128"/>
                <a:ea typeface="Meiryo UI" panose="020B0604030504040204" pitchFamily="50" charset="-128"/>
              </a:rPr>
              <a:t>（与党・省庁）</a:t>
            </a:r>
            <a:r>
              <a:rPr lang="ja-JP" altLang="en-US" sz="2800" b="1">
                <a:solidFill>
                  <a:srgbClr val="FF0000"/>
                </a:solidFill>
                <a:latin typeface="Meiryo UI" panose="020B0604030504040204" pitchFamily="50" charset="-128"/>
                <a:ea typeface="Meiryo UI" panose="020B0604030504040204" pitchFamily="50" charset="-128"/>
              </a:rPr>
              <a:t>の検討される内容が変わっていきます</a:t>
            </a:r>
            <a:endParaRPr lang="en-US" altLang="ja-JP" sz="2800" b="1">
              <a:solidFill>
                <a:srgbClr val="FF0000"/>
              </a:solidFill>
              <a:latin typeface="Meiryo UI" panose="020B0604030504040204" pitchFamily="50" charset="-128"/>
              <a:ea typeface="Meiryo UI" panose="020B0604030504040204" pitchFamily="50" charset="-128"/>
            </a:endParaRPr>
          </a:p>
        </p:txBody>
      </p:sp>
      <p:sp>
        <p:nvSpPr>
          <p:cNvPr id="58" name="吹き出し: 四角形 57">
            <a:extLst>
              <a:ext uri="{FF2B5EF4-FFF2-40B4-BE49-F238E27FC236}">
                <a16:creationId xmlns:a16="http://schemas.microsoft.com/office/drawing/2014/main" id="{044B74D7-6AA9-25A6-726C-23101067E384}"/>
              </a:ext>
            </a:extLst>
          </p:cNvPr>
          <p:cNvSpPr/>
          <p:nvPr/>
        </p:nvSpPr>
        <p:spPr>
          <a:xfrm>
            <a:off x="10131265" y="679988"/>
            <a:ext cx="1991589" cy="807207"/>
          </a:xfrm>
          <a:prstGeom prst="wedgeRectCallout">
            <a:avLst>
              <a:gd name="adj1" fmla="val 3334"/>
              <a:gd name="adj2" fmla="val 101409"/>
            </a:avLst>
          </a:prstGeom>
          <a:solidFill>
            <a:srgbClr val="FFFF00"/>
          </a:solidFill>
          <a:ln>
            <a:solidFill>
              <a:schemeClr val="accent5">
                <a:lumMod val="60000"/>
                <a:lumOff val="40000"/>
              </a:schemeClr>
            </a:solidFill>
          </a:ln>
        </p:spPr>
        <p:txBody>
          <a:bodyPr wrap="square" lIns="0" tIns="0" rIns="0" bIns="0" rtlCol="0" anchor="ctr" anchorCtr="0">
            <a:noAutofit/>
          </a:bodyPr>
          <a:lstStyle/>
          <a:p>
            <a:pPr algn="ctr"/>
            <a:r>
              <a:rPr lang="ja-JP" altLang="en-US" sz="2400" b="1">
                <a:solidFill>
                  <a:srgbClr val="FF0000"/>
                </a:solidFill>
                <a:latin typeface="Meiryo UI" panose="020B0604030504040204" pitchFamily="50" charset="-128"/>
                <a:ea typeface="Meiryo UI" panose="020B0604030504040204" pitchFamily="50" charset="-128"/>
              </a:rPr>
              <a:t>新しい</a:t>
            </a:r>
            <a:endParaRPr lang="en-US" altLang="ja-JP" sz="2400" b="1">
              <a:solidFill>
                <a:srgbClr val="FF0000"/>
              </a:solidFill>
              <a:latin typeface="Meiryo UI" panose="020B0604030504040204" pitchFamily="50" charset="-128"/>
              <a:ea typeface="Meiryo UI" panose="020B0604030504040204" pitchFamily="50" charset="-128"/>
            </a:endParaRPr>
          </a:p>
          <a:p>
            <a:pPr algn="ctr"/>
            <a:r>
              <a:rPr lang="ja-JP" altLang="en-US" sz="2400" b="1">
                <a:solidFill>
                  <a:srgbClr val="FF0000"/>
                </a:solidFill>
                <a:latin typeface="Meiryo UI" panose="020B0604030504040204" pitchFamily="50" charset="-128"/>
                <a:ea typeface="Meiryo UI" panose="020B0604030504040204" pitchFamily="50" charset="-128"/>
              </a:rPr>
              <a:t>税制開始</a:t>
            </a:r>
          </a:p>
        </p:txBody>
      </p:sp>
      <p:pic>
        <p:nvPicPr>
          <p:cNvPr id="1026" name="Picture 2" descr="真剣な会議のイラスト（男女）">
            <a:extLst>
              <a:ext uri="{FF2B5EF4-FFF2-40B4-BE49-F238E27FC236}">
                <a16:creationId xmlns:a16="http://schemas.microsoft.com/office/drawing/2014/main" id="{EC119641-C69A-C452-6079-2506BDF62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6392" y="2635033"/>
            <a:ext cx="1562940" cy="1562940"/>
          </a:xfrm>
          <a:prstGeom prst="rect">
            <a:avLst/>
          </a:prstGeom>
          <a:noFill/>
          <a:extLst>
            <a:ext uri="{909E8E84-426E-40DD-AFC4-6F175D3DCCD1}">
              <a14:hiddenFill xmlns:a14="http://schemas.microsoft.com/office/drawing/2010/main">
                <a:solidFill>
                  <a:srgbClr val="FFFFFF"/>
                </a:solidFill>
              </a14:hiddenFill>
            </a:ext>
          </a:extLst>
        </p:spPr>
      </p:pic>
      <p:sp>
        <p:nvSpPr>
          <p:cNvPr id="60" name="二等辺三角形 59">
            <a:extLst>
              <a:ext uri="{FF2B5EF4-FFF2-40B4-BE49-F238E27FC236}">
                <a16:creationId xmlns:a16="http://schemas.microsoft.com/office/drawing/2014/main" id="{010146BF-5E71-095A-CC40-49094B008F30}"/>
              </a:ext>
            </a:extLst>
          </p:cNvPr>
          <p:cNvSpPr/>
          <p:nvPr/>
        </p:nvSpPr>
        <p:spPr>
          <a:xfrm rot="10800000">
            <a:off x="9755096" y="4876582"/>
            <a:ext cx="1486284" cy="34637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2" name="テキスト ボックス 1">
            <a:extLst>
              <a:ext uri="{FF2B5EF4-FFF2-40B4-BE49-F238E27FC236}">
                <a16:creationId xmlns:a16="http://schemas.microsoft.com/office/drawing/2014/main" id="{62F2D868-A2F6-62A0-10C2-1424FDB5365E}"/>
              </a:ext>
            </a:extLst>
          </p:cNvPr>
          <p:cNvSpPr txBox="1"/>
          <p:nvPr/>
        </p:nvSpPr>
        <p:spPr>
          <a:xfrm>
            <a:off x="3522822" y="1166403"/>
            <a:ext cx="2011128" cy="646331"/>
          </a:xfrm>
          <a:prstGeom prst="rect">
            <a:avLst/>
          </a:prstGeom>
          <a:noFill/>
        </p:spPr>
        <p:txBody>
          <a:bodyPr wrap="square" rtlCol="0">
            <a:spAutoFit/>
          </a:bodyPr>
          <a:lstStyle/>
          <a:p>
            <a:pPr algn="ctr"/>
            <a:r>
              <a:rPr lang="en-US" altLang="ja-JP">
                <a:latin typeface="Meiryo UI" panose="020B0604030504040204" pitchFamily="50" charset="-128"/>
                <a:ea typeface="Meiryo UI" panose="020B0604030504040204" pitchFamily="50" charset="-128"/>
              </a:rPr>
              <a:t>R7</a:t>
            </a:r>
            <a:r>
              <a:rPr lang="ja-JP" altLang="en-US">
                <a:latin typeface="Meiryo UI" panose="020B0604030504040204" pitchFamily="50" charset="-128"/>
                <a:ea typeface="Meiryo UI" panose="020B0604030504040204" pitchFamily="50" charset="-128"/>
              </a:rPr>
              <a:t>税制</a:t>
            </a:r>
            <a:endParaRPr lang="en-US" altLang="ja-JP">
              <a:latin typeface="Meiryo UI" panose="020B0604030504040204" pitchFamily="50" charset="-128"/>
              <a:ea typeface="Meiryo UI" panose="020B0604030504040204" pitchFamily="50" charset="-128"/>
            </a:endParaRPr>
          </a:p>
          <a:p>
            <a:pPr algn="ctr"/>
            <a:r>
              <a:rPr lang="ja-JP" altLang="en-US">
                <a:latin typeface="Meiryo UI" panose="020B0604030504040204" pitchFamily="50" charset="-128"/>
                <a:ea typeface="Meiryo UI" panose="020B0604030504040204" pitchFamily="50" charset="-128"/>
              </a:rPr>
              <a:t>改正大綱</a:t>
            </a:r>
            <a:endParaRPr lang="ja-JP" altLang="en-US" sz="2400" b="1">
              <a:solidFill>
                <a:srgbClr val="FF000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39C0F2C0-921F-AF88-1386-659379109D8F}"/>
              </a:ext>
            </a:extLst>
          </p:cNvPr>
          <p:cNvSpPr txBox="1"/>
          <p:nvPr/>
        </p:nvSpPr>
        <p:spPr>
          <a:xfrm>
            <a:off x="3996978" y="844721"/>
            <a:ext cx="1080936" cy="369332"/>
          </a:xfrm>
          <a:prstGeom prst="rect">
            <a:avLst/>
          </a:prstGeom>
          <a:noFill/>
        </p:spPr>
        <p:txBody>
          <a:bodyPr wrap="square" rtlCol="0">
            <a:spAutoFit/>
          </a:bodyPr>
          <a:lstStyle/>
          <a:p>
            <a:pPr algn="ctr"/>
            <a:r>
              <a:rPr lang="en-US" altLang="ja-JP">
                <a:latin typeface="Meiryo UI" panose="020B0604030504040204" pitchFamily="50" charset="-128"/>
                <a:ea typeface="Meiryo UI" panose="020B0604030504040204" pitchFamily="50" charset="-128"/>
              </a:rPr>
              <a:t>12</a:t>
            </a:r>
            <a:r>
              <a:rPr lang="ja-JP" altLang="en-US">
                <a:latin typeface="Meiryo UI" panose="020B0604030504040204" pitchFamily="50" charset="-128"/>
                <a:ea typeface="Meiryo UI" panose="020B0604030504040204" pitchFamily="50" charset="-128"/>
              </a:rPr>
              <a:t>月</a:t>
            </a:r>
            <a:endParaRPr lang="en-US" altLang="ja-JP">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F9B3C7D6-9ACC-86C5-643C-40C91A1EEF49}"/>
              </a:ext>
            </a:extLst>
          </p:cNvPr>
          <p:cNvSpPr txBox="1"/>
          <p:nvPr/>
        </p:nvSpPr>
        <p:spPr>
          <a:xfrm>
            <a:off x="8052231" y="827997"/>
            <a:ext cx="981724" cy="369332"/>
          </a:xfrm>
          <a:prstGeom prst="rect">
            <a:avLst/>
          </a:prstGeom>
          <a:noFill/>
        </p:spPr>
        <p:txBody>
          <a:bodyPr wrap="square" rtlCol="0">
            <a:spAutoFit/>
          </a:bodyPr>
          <a:lstStyle/>
          <a:p>
            <a:pPr algn="ctr"/>
            <a:r>
              <a:rPr lang="en-US" altLang="ja-JP">
                <a:latin typeface="Meiryo UI" panose="020B0604030504040204" pitchFamily="50" charset="-128"/>
                <a:ea typeface="Meiryo UI" panose="020B0604030504040204" pitchFamily="50" charset="-128"/>
              </a:rPr>
              <a:t>12</a:t>
            </a:r>
            <a:r>
              <a:rPr lang="ja-JP" altLang="en-US">
                <a:latin typeface="Meiryo UI" panose="020B0604030504040204" pitchFamily="50" charset="-128"/>
                <a:ea typeface="Meiryo UI" panose="020B0604030504040204" pitchFamily="50" charset="-128"/>
              </a:rPr>
              <a:t>月</a:t>
            </a:r>
            <a:endParaRPr lang="en-US" altLang="ja-JP">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A7FB1BEE-9288-FB4D-5F7A-3C23B54DAADB}"/>
              </a:ext>
            </a:extLst>
          </p:cNvPr>
          <p:cNvSpPr txBox="1"/>
          <p:nvPr/>
        </p:nvSpPr>
        <p:spPr>
          <a:xfrm>
            <a:off x="7537529" y="1166403"/>
            <a:ext cx="2011128" cy="646331"/>
          </a:xfrm>
          <a:prstGeom prst="rect">
            <a:avLst/>
          </a:prstGeom>
          <a:noFill/>
        </p:spPr>
        <p:txBody>
          <a:bodyPr wrap="square" rtlCol="0">
            <a:spAutoFit/>
          </a:bodyPr>
          <a:lstStyle/>
          <a:p>
            <a:pPr algn="ctr"/>
            <a:r>
              <a:rPr lang="en-US" altLang="ja-JP">
                <a:latin typeface="Meiryo UI" panose="020B0604030504040204" pitchFamily="50" charset="-128"/>
                <a:ea typeface="Meiryo UI" panose="020B0604030504040204" pitchFamily="50" charset="-128"/>
              </a:rPr>
              <a:t>R8</a:t>
            </a:r>
            <a:r>
              <a:rPr lang="ja-JP" altLang="en-US">
                <a:latin typeface="Meiryo UI" panose="020B0604030504040204" pitchFamily="50" charset="-128"/>
                <a:ea typeface="Meiryo UI" panose="020B0604030504040204" pitchFamily="50" charset="-128"/>
              </a:rPr>
              <a:t>税制</a:t>
            </a:r>
            <a:endParaRPr lang="en-US" altLang="ja-JP">
              <a:latin typeface="Meiryo UI" panose="020B0604030504040204" pitchFamily="50" charset="-128"/>
              <a:ea typeface="Meiryo UI" panose="020B0604030504040204" pitchFamily="50" charset="-128"/>
            </a:endParaRPr>
          </a:p>
          <a:p>
            <a:pPr algn="ctr"/>
            <a:r>
              <a:rPr lang="ja-JP" altLang="en-US">
                <a:latin typeface="Meiryo UI" panose="020B0604030504040204" pitchFamily="50" charset="-128"/>
                <a:ea typeface="Meiryo UI" panose="020B0604030504040204" pitchFamily="50" charset="-128"/>
              </a:rPr>
              <a:t>改正大綱</a:t>
            </a:r>
            <a:endParaRPr lang="ja-JP" altLang="en-US" sz="2400" b="1">
              <a:solidFill>
                <a:srgbClr val="FF0000"/>
              </a:solidFill>
              <a:latin typeface="Meiryo UI" panose="020B0604030504040204" pitchFamily="50" charset="-128"/>
              <a:ea typeface="Meiryo UI" panose="020B0604030504040204" pitchFamily="50" charset="-128"/>
            </a:endParaRPr>
          </a:p>
        </p:txBody>
      </p:sp>
      <p:sp>
        <p:nvSpPr>
          <p:cNvPr id="15" name="四角形: 角を丸くする 14">
            <a:extLst>
              <a:ext uri="{FF2B5EF4-FFF2-40B4-BE49-F238E27FC236}">
                <a16:creationId xmlns:a16="http://schemas.microsoft.com/office/drawing/2014/main" id="{4A3B7528-7E59-2F47-8C3A-C54F78625466}"/>
              </a:ext>
            </a:extLst>
          </p:cNvPr>
          <p:cNvSpPr/>
          <p:nvPr/>
        </p:nvSpPr>
        <p:spPr>
          <a:xfrm>
            <a:off x="9306353" y="1867020"/>
            <a:ext cx="1331193" cy="494090"/>
          </a:xfrm>
          <a:prstGeom prst="roundRect">
            <a:avLst/>
          </a:prstGeom>
          <a:solidFill>
            <a:schemeClr val="accent5">
              <a:lumMod val="7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ja-JP" altLang="en-US" sz="2000" b="1">
                <a:solidFill>
                  <a:schemeClr val="bg1"/>
                </a:solidFill>
                <a:latin typeface="Meiryo UI" panose="020B0604030504040204" pitchFamily="50" charset="-128"/>
                <a:ea typeface="Meiryo UI" panose="020B0604030504040204" pitchFamily="50" charset="-128"/>
              </a:rPr>
              <a:t>通常国会</a:t>
            </a:r>
            <a:endParaRPr lang="en-US" altLang="ja-JP" sz="2000" b="1">
              <a:solidFill>
                <a:schemeClr val="bg1"/>
              </a:solidFill>
              <a:latin typeface="Meiryo UI" panose="020B0604030504040204" pitchFamily="50" charset="-128"/>
              <a:ea typeface="Meiryo UI" panose="020B0604030504040204" pitchFamily="50" charset="-128"/>
            </a:endParaRPr>
          </a:p>
        </p:txBody>
      </p:sp>
      <p:sp>
        <p:nvSpPr>
          <p:cNvPr id="16" name="四角形: 角を丸くする 15">
            <a:extLst>
              <a:ext uri="{FF2B5EF4-FFF2-40B4-BE49-F238E27FC236}">
                <a16:creationId xmlns:a16="http://schemas.microsoft.com/office/drawing/2014/main" id="{6DC728A3-1871-E23B-9886-A638F025004A}"/>
              </a:ext>
            </a:extLst>
          </p:cNvPr>
          <p:cNvSpPr/>
          <p:nvPr/>
        </p:nvSpPr>
        <p:spPr>
          <a:xfrm>
            <a:off x="5379424" y="1876820"/>
            <a:ext cx="1222868" cy="499530"/>
          </a:xfrm>
          <a:prstGeom prst="roundRect">
            <a:avLst/>
          </a:prstGeom>
          <a:solidFill>
            <a:schemeClr val="accent5">
              <a:lumMod val="7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ja-JP" altLang="en-US" sz="2000" b="1">
                <a:solidFill>
                  <a:schemeClr val="bg1"/>
                </a:solidFill>
                <a:latin typeface="Meiryo UI" panose="020B0604030504040204" pitchFamily="50" charset="-128"/>
                <a:ea typeface="Meiryo UI" panose="020B0604030504040204" pitchFamily="50" charset="-128"/>
              </a:rPr>
              <a:t>通常国会</a:t>
            </a:r>
            <a:endParaRPr lang="en-US" altLang="ja-JP" sz="2000" b="1">
              <a:solidFill>
                <a:schemeClr val="bg1"/>
              </a:solidFill>
              <a:latin typeface="Meiryo UI" panose="020B0604030504040204" pitchFamily="50" charset="-128"/>
              <a:ea typeface="Meiryo UI" panose="020B0604030504040204" pitchFamily="50" charset="-128"/>
            </a:endParaRPr>
          </a:p>
        </p:txBody>
      </p:sp>
      <p:sp>
        <p:nvSpPr>
          <p:cNvPr id="17" name="矢印: 上向き折線 16">
            <a:extLst>
              <a:ext uri="{FF2B5EF4-FFF2-40B4-BE49-F238E27FC236}">
                <a16:creationId xmlns:a16="http://schemas.microsoft.com/office/drawing/2014/main" id="{ABD40FBB-01F5-4285-B65D-5197B2F94620}"/>
              </a:ext>
            </a:extLst>
          </p:cNvPr>
          <p:cNvSpPr/>
          <p:nvPr/>
        </p:nvSpPr>
        <p:spPr>
          <a:xfrm flipV="1">
            <a:off x="8976812" y="1262955"/>
            <a:ext cx="751242" cy="556153"/>
          </a:xfrm>
          <a:prstGeom prst="bentUpArrow">
            <a:avLst>
              <a:gd name="adj1" fmla="val 37338"/>
              <a:gd name="adj2" fmla="val 25000"/>
              <a:gd name="adj3" fmla="val 28258"/>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上向き折線 17">
            <a:extLst>
              <a:ext uri="{FF2B5EF4-FFF2-40B4-BE49-F238E27FC236}">
                <a16:creationId xmlns:a16="http://schemas.microsoft.com/office/drawing/2014/main" id="{B7C83C0B-70B3-E65F-8FFD-6969513073CE}"/>
              </a:ext>
            </a:extLst>
          </p:cNvPr>
          <p:cNvSpPr/>
          <p:nvPr/>
        </p:nvSpPr>
        <p:spPr>
          <a:xfrm flipV="1">
            <a:off x="5053352" y="1310867"/>
            <a:ext cx="751242" cy="556153"/>
          </a:xfrm>
          <a:prstGeom prst="bentUpArrow">
            <a:avLst>
              <a:gd name="adj1" fmla="val 37338"/>
              <a:gd name="adj2" fmla="val 25000"/>
              <a:gd name="adj3" fmla="val 28258"/>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右 19">
            <a:extLst>
              <a:ext uri="{FF2B5EF4-FFF2-40B4-BE49-F238E27FC236}">
                <a16:creationId xmlns:a16="http://schemas.microsoft.com/office/drawing/2014/main" id="{CAFC4A97-C0A6-3003-2123-0F5648EDD2EC}"/>
              </a:ext>
            </a:extLst>
          </p:cNvPr>
          <p:cNvSpPr/>
          <p:nvPr/>
        </p:nvSpPr>
        <p:spPr>
          <a:xfrm rot="16200000" flipV="1">
            <a:off x="10083256" y="1527936"/>
            <a:ext cx="390523" cy="348933"/>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33D85C34-EC45-66C9-5A72-8DACD017F395}"/>
              </a:ext>
            </a:extLst>
          </p:cNvPr>
          <p:cNvSpPr>
            <a:spLocks noChangeArrowheads="1"/>
          </p:cNvSpPr>
          <p:nvPr/>
        </p:nvSpPr>
        <p:spPr bwMode="auto">
          <a:xfrm>
            <a:off x="139954" y="754645"/>
            <a:ext cx="3441446" cy="461665"/>
          </a:xfrm>
          <a:prstGeom prst="rect">
            <a:avLst/>
          </a:prstGeom>
          <a:solidFill>
            <a:schemeClr val="accent1">
              <a:lumMod val="75000"/>
            </a:schemeClr>
          </a:solidFill>
          <a:ln>
            <a:headEnd/>
            <a:tailEnd/>
          </a:ln>
        </p:spPr>
        <p:style>
          <a:lnRef idx="3">
            <a:schemeClr val="lt1"/>
          </a:lnRef>
          <a:fillRef idx="1">
            <a:schemeClr val="accent6"/>
          </a:fillRef>
          <a:effectRef idx="1">
            <a:schemeClr val="accent6"/>
          </a:effectRef>
          <a:fontRef idx="minor">
            <a:schemeClr val="lt1"/>
          </a:fontRef>
        </p:style>
        <p:txBody>
          <a:bodyPr wrap="square">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844083" eaLnBrk="0" fontAlgn="base" hangingPunct="0">
              <a:spcBef>
                <a:spcPct val="0"/>
              </a:spcBef>
              <a:spcAft>
                <a:spcPct val="0"/>
              </a:spcAft>
              <a:defRPr/>
            </a:pPr>
            <a:r>
              <a:rPr kumimoji="0" lang="ja-JP" altLang="en-US" sz="2400">
                <a:solidFill>
                  <a:prstClr val="white"/>
                </a:solidFill>
                <a:latin typeface="Meiryo UI" panose="020B0604030504040204" pitchFamily="50" charset="-128"/>
                <a:ea typeface="Meiryo UI" panose="020B0604030504040204" pitchFamily="50" charset="-128"/>
                <a:cs typeface="Meiryo UI" panose="020B0604030504040204" pitchFamily="50" charset="-128"/>
              </a:rPr>
              <a:t>水面下の国・政府議論</a:t>
            </a:r>
          </a:p>
        </p:txBody>
      </p:sp>
      <p:sp>
        <p:nvSpPr>
          <p:cNvPr id="8" name="四角形: 角を丸くする 7">
            <a:extLst>
              <a:ext uri="{FF2B5EF4-FFF2-40B4-BE49-F238E27FC236}">
                <a16:creationId xmlns:a16="http://schemas.microsoft.com/office/drawing/2014/main" id="{0EF9C2E9-3A7D-36D5-3575-03B6B30EF96A}"/>
              </a:ext>
            </a:extLst>
          </p:cNvPr>
          <p:cNvSpPr/>
          <p:nvPr/>
        </p:nvSpPr>
        <p:spPr>
          <a:xfrm>
            <a:off x="1335925" y="2606404"/>
            <a:ext cx="2090727" cy="675245"/>
          </a:xfrm>
          <a:prstGeom prst="roundRect">
            <a:avLst/>
          </a:prstGeom>
          <a:solidFill>
            <a:schemeClr val="accent4">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ja-JP" altLang="en-US" sz="1200">
                <a:solidFill>
                  <a:schemeClr val="tx1"/>
                </a:solidFill>
                <a:latin typeface="Meiryo UI" panose="020B0604030504040204" pitchFamily="50" charset="-128"/>
                <a:ea typeface="Meiryo UI" panose="020B0604030504040204" pitchFamily="50" charset="-128"/>
              </a:rPr>
              <a:t>経済発展・景気対策</a:t>
            </a:r>
            <a:endParaRPr lang="en-US" altLang="ja-JP" sz="1200">
              <a:solidFill>
                <a:schemeClr val="tx1"/>
              </a:solidFill>
              <a:latin typeface="Meiryo UI" panose="020B0604030504040204" pitchFamily="50" charset="-128"/>
              <a:ea typeface="Meiryo UI" panose="020B0604030504040204" pitchFamily="50" charset="-128"/>
            </a:endParaRPr>
          </a:p>
          <a:p>
            <a:pPr algn="ctr"/>
            <a:r>
              <a:rPr lang="ja-JP" altLang="en-US" sz="1200">
                <a:solidFill>
                  <a:schemeClr val="tx1"/>
                </a:solidFill>
                <a:latin typeface="Meiryo UI" panose="020B0604030504040204" pitchFamily="50" charset="-128"/>
                <a:ea typeface="Meiryo UI" panose="020B0604030504040204" pitchFamily="50" charset="-128"/>
              </a:rPr>
              <a:t>自動車産業の安定と成長を！</a:t>
            </a:r>
          </a:p>
          <a:p>
            <a:pPr algn="ctr"/>
            <a:r>
              <a:rPr lang="ja-JP" altLang="en-US" sz="1050">
                <a:solidFill>
                  <a:schemeClr val="tx1"/>
                </a:solidFill>
                <a:latin typeface="Meiryo UI" panose="020B0604030504040204" pitchFamily="50" charset="-128"/>
                <a:ea typeface="Meiryo UI" panose="020B0604030504040204" pitchFamily="50" charset="-128"/>
              </a:rPr>
              <a:t>（例：経産省・国交省）</a:t>
            </a:r>
            <a:endParaRPr lang="en-US" altLang="ja-JP" sz="1050">
              <a:solidFill>
                <a:schemeClr val="tx1"/>
              </a:solidFill>
              <a:latin typeface="Meiryo UI" panose="020B0604030504040204" pitchFamily="50" charset="-128"/>
              <a:ea typeface="Meiryo UI" panose="020B0604030504040204" pitchFamily="50" charset="-128"/>
            </a:endParaRPr>
          </a:p>
        </p:txBody>
      </p:sp>
      <p:sp>
        <p:nvSpPr>
          <p:cNvPr id="12" name="テキスト ボックス 5">
            <a:extLst>
              <a:ext uri="{FF2B5EF4-FFF2-40B4-BE49-F238E27FC236}">
                <a16:creationId xmlns:a16="http://schemas.microsoft.com/office/drawing/2014/main" id="{B9BB74A0-CC3A-F67B-4E0C-6C9980383AC0}"/>
              </a:ext>
            </a:extLst>
          </p:cNvPr>
          <p:cNvSpPr txBox="1">
            <a:spLocks noChangeArrowheads="1"/>
          </p:cNvSpPr>
          <p:nvPr/>
        </p:nvSpPr>
        <p:spPr bwMode="auto">
          <a:xfrm>
            <a:off x="199983" y="2715955"/>
            <a:ext cx="11150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0">
                <a:latin typeface="Meiryo UI" panose="020B0604030504040204" pitchFamily="50" charset="-128"/>
                <a:ea typeface="Meiryo UI" panose="020B0604030504040204" pitchFamily="50" charset="-128"/>
              </a:rPr>
              <a:t>与党</a:t>
            </a:r>
            <a:r>
              <a:rPr lang="en-US" altLang="ja-JP" sz="1000" b="0">
                <a:latin typeface="Meiryo UI" panose="020B0604030504040204" pitchFamily="50" charset="-128"/>
                <a:ea typeface="Meiryo UI" panose="020B0604030504040204" pitchFamily="50" charset="-128"/>
              </a:rPr>
              <a:t>(</a:t>
            </a:r>
            <a:r>
              <a:rPr lang="ja-JP" altLang="en-US" sz="1000" b="0">
                <a:latin typeface="Meiryo UI" panose="020B0604030504040204" pitchFamily="50" charset="-128"/>
                <a:ea typeface="Meiryo UI" panose="020B0604030504040204" pitchFamily="50" charset="-128"/>
              </a:rPr>
              <a:t>自民党</a:t>
            </a:r>
            <a:r>
              <a:rPr lang="en-US" altLang="ja-JP" sz="1000" b="0">
                <a:latin typeface="Meiryo UI" panose="020B0604030504040204" pitchFamily="50" charset="-128"/>
                <a:ea typeface="Meiryo UI" panose="020B0604030504040204" pitchFamily="50" charset="-128"/>
              </a:rPr>
              <a:t>)</a:t>
            </a:r>
          </a:p>
          <a:p>
            <a:pPr algn="ctr" eaLnBrk="1" hangingPunct="1">
              <a:spcBef>
                <a:spcPct val="0"/>
              </a:spcBef>
              <a:buFontTx/>
              <a:buNone/>
            </a:pPr>
            <a:r>
              <a:rPr lang="ja-JP" altLang="en-US" sz="2000" b="0">
                <a:latin typeface="Meiryo UI" panose="020B0604030504040204" pitchFamily="50" charset="-128"/>
                <a:ea typeface="Meiryo UI" panose="020B0604030504040204" pitchFamily="50" charset="-128"/>
              </a:rPr>
              <a:t>・省庁</a:t>
            </a:r>
            <a:endParaRPr lang="en-US" altLang="ja-JP" sz="2000" b="0">
              <a:solidFill>
                <a:srgbClr val="000000"/>
              </a:solidFill>
              <a:latin typeface="Meiryo UI" panose="020B0604030504040204" pitchFamily="50" charset="-128"/>
              <a:ea typeface="Meiryo UI" panose="020B0604030504040204" pitchFamily="50" charset="-128"/>
            </a:endParaRPr>
          </a:p>
        </p:txBody>
      </p:sp>
      <p:sp>
        <p:nvSpPr>
          <p:cNvPr id="14" name="四角形: 角を丸くする 13">
            <a:extLst>
              <a:ext uri="{FF2B5EF4-FFF2-40B4-BE49-F238E27FC236}">
                <a16:creationId xmlns:a16="http://schemas.microsoft.com/office/drawing/2014/main" id="{4BC9219B-0C01-FF4C-E624-E6EBB29B9DBF}"/>
              </a:ext>
            </a:extLst>
          </p:cNvPr>
          <p:cNvSpPr/>
          <p:nvPr/>
        </p:nvSpPr>
        <p:spPr>
          <a:xfrm>
            <a:off x="5932888" y="2598710"/>
            <a:ext cx="2828370" cy="705482"/>
          </a:xfrm>
          <a:prstGeom prst="roundRect">
            <a:avLst/>
          </a:prstGeom>
          <a:solidFill>
            <a:schemeClr val="accent4">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ja-JP" altLang="en-US" sz="1200">
                <a:solidFill>
                  <a:schemeClr val="tx1"/>
                </a:solidFill>
                <a:latin typeface="Meiryo UI" panose="020B0604030504040204" pitchFamily="50" charset="-128"/>
                <a:ea typeface="Meiryo UI" panose="020B0604030504040204" pitchFamily="50" charset="-128"/>
              </a:rPr>
              <a:t>地方自治体の予算確保</a:t>
            </a:r>
            <a:endParaRPr lang="en-US" altLang="ja-JP" sz="1200">
              <a:solidFill>
                <a:schemeClr val="tx1"/>
              </a:solidFill>
              <a:latin typeface="Meiryo UI" panose="020B0604030504040204" pitchFamily="50" charset="-128"/>
              <a:ea typeface="Meiryo UI" panose="020B0604030504040204" pitchFamily="50" charset="-128"/>
            </a:endParaRPr>
          </a:p>
          <a:p>
            <a:pPr algn="ctr"/>
            <a:r>
              <a:rPr lang="ja-JP" altLang="en-US" sz="1200">
                <a:solidFill>
                  <a:schemeClr val="tx1"/>
                </a:solidFill>
                <a:latin typeface="Meiryo UI" panose="020B0604030504040204" pitchFamily="50" charset="-128"/>
                <a:ea typeface="Meiryo UI" panose="020B0604030504040204" pitchFamily="50" charset="-128"/>
              </a:rPr>
              <a:t>自動車減税</a:t>
            </a:r>
            <a:r>
              <a:rPr lang="en-US" altLang="ja-JP" sz="1200">
                <a:solidFill>
                  <a:schemeClr val="tx1"/>
                </a:solidFill>
                <a:latin typeface="Meiryo UI" panose="020B0604030504040204" pitchFamily="50" charset="-128"/>
                <a:ea typeface="Meiryo UI" panose="020B0604030504040204" pitchFamily="50" charset="-128"/>
              </a:rPr>
              <a:t>NO</a:t>
            </a:r>
            <a:r>
              <a:rPr lang="ja-JP" altLang="en-US" sz="1200">
                <a:solidFill>
                  <a:schemeClr val="tx1"/>
                </a:solidFill>
                <a:latin typeface="Meiryo UI" panose="020B0604030504040204" pitchFamily="50" charset="-128"/>
                <a:ea typeface="Meiryo UI" panose="020B0604030504040204" pitchFamily="50" charset="-128"/>
              </a:rPr>
              <a:t>、電動車へ新税導入！</a:t>
            </a:r>
            <a:endParaRPr lang="en-US" altLang="ja-JP" sz="1200">
              <a:solidFill>
                <a:schemeClr val="tx1"/>
              </a:solidFill>
              <a:latin typeface="Meiryo UI" panose="020B0604030504040204" pitchFamily="50" charset="-128"/>
              <a:ea typeface="Meiryo UI" panose="020B0604030504040204" pitchFamily="50" charset="-128"/>
            </a:endParaRPr>
          </a:p>
          <a:p>
            <a:pPr algn="ctr"/>
            <a:r>
              <a:rPr lang="ja-JP" altLang="en-US" sz="1050">
                <a:solidFill>
                  <a:schemeClr val="tx1"/>
                </a:solidFill>
                <a:latin typeface="Meiryo UI" panose="020B0604030504040204" pitchFamily="50" charset="-128"/>
                <a:ea typeface="Meiryo UI" panose="020B0604030504040204" pitchFamily="50" charset="-128"/>
              </a:rPr>
              <a:t>（例：総務省）</a:t>
            </a:r>
            <a:endParaRPr lang="en-US" altLang="ja-JP" sz="1050">
              <a:solidFill>
                <a:schemeClr val="tx1"/>
              </a:solidFill>
              <a:latin typeface="Meiryo UI" panose="020B0604030504040204" pitchFamily="50" charset="-128"/>
              <a:ea typeface="Meiryo UI" panose="020B0604030504040204" pitchFamily="50" charset="-128"/>
            </a:endParaRPr>
          </a:p>
        </p:txBody>
      </p:sp>
      <p:sp>
        <p:nvSpPr>
          <p:cNvPr id="19" name="四角形: 角を丸くする 18">
            <a:extLst>
              <a:ext uri="{FF2B5EF4-FFF2-40B4-BE49-F238E27FC236}">
                <a16:creationId xmlns:a16="http://schemas.microsoft.com/office/drawing/2014/main" id="{1F168AEB-2BBD-8AB3-2A85-7A81712FA4D4}"/>
              </a:ext>
            </a:extLst>
          </p:cNvPr>
          <p:cNvSpPr/>
          <p:nvPr/>
        </p:nvSpPr>
        <p:spPr>
          <a:xfrm>
            <a:off x="3586322" y="2598709"/>
            <a:ext cx="2186896" cy="685643"/>
          </a:xfrm>
          <a:prstGeom prst="roundRect">
            <a:avLst/>
          </a:prstGeom>
          <a:solidFill>
            <a:schemeClr val="accent4">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ja-JP" altLang="en-US" sz="1400">
                <a:solidFill>
                  <a:schemeClr val="tx1"/>
                </a:solidFill>
                <a:latin typeface="Meiryo UI" panose="020B0604030504040204" pitchFamily="50" charset="-128"/>
                <a:ea typeface="Meiryo UI" panose="020B0604030504040204" pitchFamily="50" charset="-128"/>
              </a:rPr>
              <a:t>財政赤字が問題</a:t>
            </a:r>
            <a:endParaRPr lang="en-US" altLang="ja-JP" sz="1400">
              <a:solidFill>
                <a:schemeClr val="tx1"/>
              </a:solidFill>
              <a:latin typeface="Meiryo UI" panose="020B0604030504040204" pitchFamily="50" charset="-128"/>
              <a:ea typeface="Meiryo UI" panose="020B0604030504040204" pitchFamily="50" charset="-128"/>
            </a:endParaRPr>
          </a:p>
          <a:p>
            <a:pPr algn="ctr"/>
            <a:r>
              <a:rPr lang="ja-JP" altLang="en-US" sz="1400">
                <a:solidFill>
                  <a:schemeClr val="tx1"/>
                </a:solidFill>
                <a:latin typeface="Meiryo UI" panose="020B0604030504040204" pitchFamily="50" charset="-128"/>
                <a:ea typeface="Meiryo UI" panose="020B0604030504040204" pitchFamily="50" charset="-128"/>
              </a:rPr>
              <a:t>どうやって税収確保する？</a:t>
            </a:r>
            <a:endParaRPr lang="en-US" altLang="ja-JP" sz="1400">
              <a:solidFill>
                <a:schemeClr val="tx1"/>
              </a:solidFill>
              <a:latin typeface="Meiryo UI" panose="020B0604030504040204" pitchFamily="50" charset="-128"/>
              <a:ea typeface="Meiryo UI" panose="020B0604030504040204" pitchFamily="50" charset="-128"/>
            </a:endParaRPr>
          </a:p>
          <a:p>
            <a:pPr algn="ctr"/>
            <a:r>
              <a:rPr lang="ja-JP" altLang="en-US" sz="1050">
                <a:solidFill>
                  <a:schemeClr val="tx1"/>
                </a:solidFill>
                <a:latin typeface="Meiryo UI" panose="020B0604030504040204" pitchFamily="50" charset="-128"/>
                <a:ea typeface="Meiryo UI" panose="020B0604030504040204" pitchFamily="50" charset="-128"/>
              </a:rPr>
              <a:t>（例：政府・財務省）</a:t>
            </a:r>
            <a:endParaRPr lang="en-US" altLang="ja-JP" sz="1050">
              <a:solidFill>
                <a:schemeClr val="tx1"/>
              </a:solidFill>
              <a:latin typeface="Meiryo UI" panose="020B0604030504040204" pitchFamily="50" charset="-128"/>
              <a:ea typeface="Meiryo UI" panose="020B0604030504040204" pitchFamily="50" charset="-128"/>
            </a:endParaRPr>
          </a:p>
        </p:txBody>
      </p:sp>
      <p:sp>
        <p:nvSpPr>
          <p:cNvPr id="9" name="タイトル 1">
            <a:extLst>
              <a:ext uri="{FF2B5EF4-FFF2-40B4-BE49-F238E27FC236}">
                <a16:creationId xmlns:a16="http://schemas.microsoft.com/office/drawing/2014/main" id="{1916C8E2-0040-EAB4-9553-BAC276452E60}"/>
              </a:ext>
            </a:extLst>
          </p:cNvPr>
          <p:cNvSpPr txBox="1">
            <a:spLocks/>
          </p:cNvSpPr>
          <p:nvPr/>
        </p:nvSpPr>
        <p:spPr>
          <a:xfrm>
            <a:off x="0" y="-229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en-US" altLang="ja-JP"/>
              <a:t>『</a:t>
            </a:r>
            <a:r>
              <a:rPr lang="ja-JP" altLang="en-US"/>
              <a:t>政府議論</a:t>
            </a:r>
            <a:r>
              <a:rPr lang="en-US" altLang="ja-JP"/>
              <a:t>』</a:t>
            </a:r>
            <a:r>
              <a:rPr lang="ja-JP" altLang="en-US"/>
              <a:t>と</a:t>
            </a:r>
            <a:r>
              <a:rPr lang="en-US" altLang="ja-JP"/>
              <a:t>『</a:t>
            </a:r>
            <a:r>
              <a:rPr lang="ja-JP" altLang="en-US"/>
              <a:t>世論喚起・理解者拡大</a:t>
            </a:r>
            <a:r>
              <a:rPr lang="en-US" altLang="ja-JP"/>
              <a:t>』</a:t>
            </a:r>
            <a:r>
              <a:rPr lang="ja-JP" altLang="en-US"/>
              <a:t>のつながり</a:t>
            </a:r>
            <a:endParaRPr lang="en-US" altLang="ja-JP"/>
          </a:p>
        </p:txBody>
      </p:sp>
      <p:sp>
        <p:nvSpPr>
          <p:cNvPr id="23" name="テキスト ボックス 5">
            <a:extLst>
              <a:ext uri="{FF2B5EF4-FFF2-40B4-BE49-F238E27FC236}">
                <a16:creationId xmlns:a16="http://schemas.microsoft.com/office/drawing/2014/main" id="{3EB43A55-F34C-FAC2-5F3F-A54C5D1FFE0D}"/>
              </a:ext>
            </a:extLst>
          </p:cNvPr>
          <p:cNvSpPr txBox="1">
            <a:spLocks noChangeArrowheads="1"/>
          </p:cNvSpPr>
          <p:nvPr/>
        </p:nvSpPr>
        <p:spPr bwMode="auto">
          <a:xfrm>
            <a:off x="126034" y="3767158"/>
            <a:ext cx="11150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0">
                <a:latin typeface="Meiryo UI" panose="020B0604030504040204" pitchFamily="50" charset="-128"/>
                <a:ea typeface="Meiryo UI" panose="020B0604030504040204" pitchFamily="50" charset="-128"/>
              </a:rPr>
              <a:t>影響を</a:t>
            </a:r>
            <a:endParaRPr lang="en-US" altLang="ja-JP" sz="1800" b="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800" b="0">
                <a:latin typeface="Meiryo UI" panose="020B0604030504040204" pitchFamily="50" charset="-128"/>
                <a:ea typeface="Meiryo UI" panose="020B0604030504040204" pitchFamily="50" charset="-128"/>
              </a:rPr>
              <a:t>与える要素</a:t>
            </a:r>
            <a:endParaRPr lang="en-US" altLang="ja-JP" sz="1800" b="0">
              <a:solidFill>
                <a:srgbClr val="000000"/>
              </a:solidFill>
              <a:latin typeface="Meiryo UI" panose="020B0604030504040204" pitchFamily="50" charset="-128"/>
              <a:ea typeface="Meiryo UI" panose="020B0604030504040204" pitchFamily="50" charset="-128"/>
            </a:endParaRPr>
          </a:p>
        </p:txBody>
      </p:sp>
      <p:sp>
        <p:nvSpPr>
          <p:cNvPr id="40" name="四角形: 角を丸くする 39">
            <a:extLst>
              <a:ext uri="{FF2B5EF4-FFF2-40B4-BE49-F238E27FC236}">
                <a16:creationId xmlns:a16="http://schemas.microsoft.com/office/drawing/2014/main" id="{6C75C851-32EA-6F33-CE87-A5B2FF197411}"/>
              </a:ext>
            </a:extLst>
          </p:cNvPr>
          <p:cNvSpPr/>
          <p:nvPr/>
        </p:nvSpPr>
        <p:spPr>
          <a:xfrm>
            <a:off x="6117939" y="4345506"/>
            <a:ext cx="2819726" cy="543106"/>
          </a:xfrm>
          <a:prstGeom prst="roundRect">
            <a:avLst/>
          </a:prstGeom>
          <a:solidFill>
            <a:schemeClr val="accent4">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r>
              <a:rPr lang="ja-JP" altLang="en-US" sz="1200">
                <a:solidFill>
                  <a:schemeClr val="tx1"/>
                </a:solidFill>
                <a:highlight>
                  <a:srgbClr val="C0C0C0"/>
                </a:highlight>
                <a:latin typeface="Meiryo UI" panose="020B0604030504040204" pitchFamily="50" charset="-128"/>
                <a:ea typeface="Meiryo UI" panose="020B0604030504040204" pitchFamily="50" charset="-128"/>
              </a:rPr>
              <a:t>総務大臣国会答弁</a:t>
            </a:r>
            <a:r>
              <a:rPr lang="ja-JP" altLang="en-US" sz="1200">
                <a:solidFill>
                  <a:schemeClr val="tx1"/>
                </a:solidFill>
                <a:latin typeface="Meiryo UI" panose="020B0604030504040204" pitchFamily="50" charset="-128"/>
                <a:ea typeface="Meiryo UI" panose="020B0604030504040204" pitchFamily="50" charset="-128"/>
              </a:rPr>
              <a:t>：</a:t>
            </a:r>
            <a:r>
              <a:rPr lang="ja-JP" altLang="en-US" sz="1100">
                <a:solidFill>
                  <a:srgbClr val="FF0000"/>
                </a:solidFill>
                <a:latin typeface="Meiryo UI" panose="020B0604030504040204" pitchFamily="50" charset="-128"/>
                <a:ea typeface="Meiryo UI" panose="020B0604030504040204" pitchFamily="50" charset="-128"/>
              </a:rPr>
              <a:t>知事会などから指摘</a:t>
            </a:r>
            <a:r>
              <a:rPr lang="ja-JP" altLang="en-US" sz="1100">
                <a:solidFill>
                  <a:schemeClr val="tx1"/>
                </a:solidFill>
                <a:latin typeface="Meiryo UI" panose="020B0604030504040204" pitchFamily="50" charset="-128"/>
                <a:ea typeface="Meiryo UI" panose="020B0604030504040204" pitchFamily="50" charset="-128"/>
              </a:rPr>
              <a:t>が</a:t>
            </a:r>
            <a:endParaRPr lang="en-US" altLang="ja-JP" sz="1100">
              <a:solidFill>
                <a:schemeClr val="tx1"/>
              </a:solidFill>
              <a:latin typeface="Meiryo UI" panose="020B0604030504040204" pitchFamily="50" charset="-128"/>
              <a:ea typeface="Meiryo UI" panose="020B0604030504040204" pitchFamily="50" charset="-128"/>
            </a:endParaRPr>
          </a:p>
          <a:p>
            <a:r>
              <a:rPr lang="ja-JP" altLang="en-US" sz="1100">
                <a:solidFill>
                  <a:schemeClr val="tx1"/>
                </a:solidFill>
                <a:latin typeface="Meiryo UI" panose="020B0604030504040204" pitchFamily="50" charset="-128"/>
                <a:ea typeface="Meiryo UI" panose="020B0604030504040204" pitchFamily="50" charset="-128"/>
              </a:rPr>
              <a:t>　あるため、まだ電動車への新税の具体的な</a:t>
            </a:r>
            <a:endParaRPr lang="en-US" altLang="ja-JP" sz="1100">
              <a:solidFill>
                <a:schemeClr val="tx1"/>
              </a:solidFill>
              <a:latin typeface="Meiryo UI" panose="020B0604030504040204" pitchFamily="50" charset="-128"/>
              <a:ea typeface="Meiryo UI" panose="020B0604030504040204" pitchFamily="50" charset="-128"/>
            </a:endParaRPr>
          </a:p>
          <a:p>
            <a:r>
              <a:rPr lang="ja-JP" altLang="en-US" sz="1100">
                <a:solidFill>
                  <a:schemeClr val="tx1"/>
                </a:solidFill>
                <a:latin typeface="Meiryo UI" panose="020B0604030504040204" pitchFamily="50" charset="-128"/>
                <a:ea typeface="Meiryo UI" panose="020B0604030504040204" pitchFamily="50" charset="-128"/>
              </a:rPr>
              <a:t>　検討はしていない</a:t>
            </a:r>
            <a:endParaRPr lang="en-US" altLang="ja-JP" sz="1050">
              <a:solidFill>
                <a:schemeClr val="tx1"/>
              </a:solidFill>
              <a:latin typeface="Meiryo UI" panose="020B0604030504040204" pitchFamily="50" charset="-128"/>
              <a:ea typeface="Meiryo UI" panose="020B0604030504040204" pitchFamily="50" charset="-128"/>
            </a:endParaRPr>
          </a:p>
        </p:txBody>
      </p:sp>
      <p:sp>
        <p:nvSpPr>
          <p:cNvPr id="42" name="四角形: 角を丸くする 41">
            <a:extLst>
              <a:ext uri="{FF2B5EF4-FFF2-40B4-BE49-F238E27FC236}">
                <a16:creationId xmlns:a16="http://schemas.microsoft.com/office/drawing/2014/main" id="{FCA2FB03-360F-DEA4-2755-DEA5ED932BB4}"/>
              </a:ext>
            </a:extLst>
          </p:cNvPr>
          <p:cNvSpPr/>
          <p:nvPr/>
        </p:nvSpPr>
        <p:spPr>
          <a:xfrm>
            <a:off x="6137392" y="4972840"/>
            <a:ext cx="2800273" cy="693259"/>
          </a:xfrm>
          <a:prstGeom prst="roundRect">
            <a:avLst/>
          </a:prstGeom>
          <a:solidFill>
            <a:schemeClr val="accent4">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r>
              <a:rPr lang="ja-JP" altLang="en-US" sz="1200">
                <a:solidFill>
                  <a:schemeClr val="tx1"/>
                </a:solidFill>
                <a:highlight>
                  <a:srgbClr val="C0C0C0"/>
                </a:highlight>
                <a:latin typeface="Meiryo UI" panose="020B0604030504040204" pitchFamily="50" charset="-128"/>
                <a:ea typeface="Meiryo UI" panose="020B0604030504040204" pitchFamily="50" charset="-128"/>
              </a:rPr>
              <a:t>某県庁・政策課</a:t>
            </a:r>
            <a:r>
              <a:rPr lang="ja-JP" altLang="en-US" sz="1050">
                <a:solidFill>
                  <a:schemeClr val="tx1"/>
                </a:solidFill>
                <a:latin typeface="Meiryo UI" panose="020B0604030504040204" pitchFamily="50" charset="-128"/>
                <a:ea typeface="Meiryo UI" panose="020B0604030504040204" pitchFamily="50" charset="-128"/>
              </a:rPr>
              <a:t>：</a:t>
            </a:r>
            <a:r>
              <a:rPr lang="ja-JP" altLang="en-US" sz="1050">
                <a:solidFill>
                  <a:srgbClr val="FF0000"/>
                </a:solidFill>
                <a:latin typeface="Meiryo UI" panose="020B0604030504040204" pitchFamily="50" charset="-128"/>
                <a:ea typeface="Meiryo UI" panose="020B0604030504040204" pitchFamily="50" charset="-128"/>
              </a:rPr>
              <a:t>複数の自治体が声</a:t>
            </a:r>
            <a:r>
              <a:rPr lang="ja-JP" altLang="en-US" sz="1050">
                <a:solidFill>
                  <a:schemeClr val="tx1"/>
                </a:solidFill>
                <a:latin typeface="Meiryo UI" panose="020B0604030504040204" pitchFamily="50" charset="-128"/>
                <a:ea typeface="Meiryo UI" panose="020B0604030504040204" pitchFamily="50" charset="-128"/>
              </a:rPr>
              <a:t>をあげない</a:t>
            </a:r>
            <a:endParaRPr lang="en-US" altLang="ja-JP" sz="1050">
              <a:solidFill>
                <a:schemeClr val="tx1"/>
              </a:solidFill>
              <a:latin typeface="Meiryo UI" panose="020B0604030504040204" pitchFamily="50" charset="-128"/>
              <a:ea typeface="Meiryo UI" panose="020B0604030504040204" pitchFamily="50" charset="-128"/>
            </a:endParaRPr>
          </a:p>
          <a:p>
            <a:r>
              <a:rPr lang="ja-JP" altLang="en-US" sz="1050">
                <a:solidFill>
                  <a:schemeClr val="tx1"/>
                </a:solidFill>
                <a:latin typeface="Meiryo UI" panose="020B0604030504040204" pitchFamily="50" charset="-128"/>
                <a:ea typeface="Meiryo UI" panose="020B0604030504040204" pitchFamily="50" charset="-128"/>
              </a:rPr>
              <a:t>　と、自治体の主流意見として、自動車増税に</a:t>
            </a:r>
            <a:endParaRPr lang="en-US" altLang="ja-JP" sz="1050">
              <a:solidFill>
                <a:schemeClr val="tx1"/>
              </a:solidFill>
              <a:latin typeface="Meiryo UI" panose="020B0604030504040204" pitchFamily="50" charset="-128"/>
              <a:ea typeface="Meiryo UI" panose="020B0604030504040204" pitchFamily="50" charset="-128"/>
            </a:endParaRPr>
          </a:p>
          <a:p>
            <a:r>
              <a:rPr lang="ja-JP" altLang="en-US" sz="1050">
                <a:solidFill>
                  <a:schemeClr val="tx1"/>
                </a:solidFill>
                <a:latin typeface="Meiryo UI" panose="020B0604030504040204" pitchFamily="50" charset="-128"/>
                <a:ea typeface="Meiryo UI" panose="020B0604030504040204" pitchFamily="50" charset="-128"/>
              </a:rPr>
              <a:t>　の方向にいきかねない</a:t>
            </a:r>
            <a:endParaRPr lang="en-US" altLang="ja-JP" sz="1050">
              <a:solidFill>
                <a:schemeClr val="tx1"/>
              </a:solidFill>
              <a:latin typeface="Meiryo UI" panose="020B0604030504040204" pitchFamily="50" charset="-128"/>
              <a:ea typeface="Meiryo UI" panose="020B0604030504040204" pitchFamily="50" charset="-128"/>
            </a:endParaRPr>
          </a:p>
          <a:p>
            <a:r>
              <a:rPr lang="ja-JP" altLang="en-US" sz="1050">
                <a:solidFill>
                  <a:schemeClr val="tx1"/>
                </a:solidFill>
                <a:latin typeface="Meiryo UI" panose="020B0604030504040204" pitchFamily="50" charset="-128"/>
                <a:ea typeface="Meiryo UI" panose="020B0604030504040204" pitchFamily="50" charset="-128"/>
              </a:rPr>
              <a:t>（減税に賛同する自治体の仲間が必要）</a:t>
            </a:r>
            <a:endParaRPr lang="en-US" altLang="ja-JP" sz="1050">
              <a:solidFill>
                <a:schemeClr val="tx1"/>
              </a:solidFill>
              <a:latin typeface="Meiryo UI" panose="020B0604030504040204" pitchFamily="50" charset="-128"/>
              <a:ea typeface="Meiryo UI" panose="020B0604030504040204" pitchFamily="50" charset="-128"/>
            </a:endParaRPr>
          </a:p>
        </p:txBody>
      </p:sp>
      <p:sp>
        <p:nvSpPr>
          <p:cNvPr id="43" name="四角形: 角を丸くする 42">
            <a:extLst>
              <a:ext uri="{FF2B5EF4-FFF2-40B4-BE49-F238E27FC236}">
                <a16:creationId xmlns:a16="http://schemas.microsoft.com/office/drawing/2014/main" id="{1D67C1FF-CED9-1543-6252-055A6349591D}"/>
              </a:ext>
            </a:extLst>
          </p:cNvPr>
          <p:cNvSpPr/>
          <p:nvPr/>
        </p:nvSpPr>
        <p:spPr>
          <a:xfrm>
            <a:off x="3755405" y="3827528"/>
            <a:ext cx="2736417" cy="398898"/>
          </a:xfrm>
          <a:prstGeom prst="roundRect">
            <a:avLst/>
          </a:prstGeom>
          <a:solidFill>
            <a:srgbClr val="00B0F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solidFill>
                <a:latin typeface="Meiryo UI" panose="020B0604030504040204" pitchFamily="50" charset="-128"/>
                <a:ea typeface="Meiryo UI" panose="020B0604030504040204" pitchFamily="50" charset="-128"/>
              </a:rPr>
              <a:t>全国各地の代表</a:t>
            </a:r>
            <a:endParaRPr lang="en-US" altLang="ja-JP" sz="1400" b="1">
              <a:solidFill>
                <a:schemeClr val="tx1"/>
              </a:solidFill>
              <a:latin typeface="Meiryo UI" panose="020B0604030504040204" pitchFamily="50" charset="-128"/>
              <a:ea typeface="Meiryo UI" panose="020B0604030504040204" pitchFamily="50" charset="-128"/>
            </a:endParaRPr>
          </a:p>
          <a:p>
            <a:pPr algn="ctr"/>
            <a:r>
              <a:rPr lang="ja-JP" altLang="en-US" sz="1400" b="1">
                <a:solidFill>
                  <a:schemeClr val="tx1"/>
                </a:solidFill>
                <a:latin typeface="Meiryo UI" panose="020B0604030504040204" pitchFamily="50" charset="-128"/>
                <a:ea typeface="Meiryo UI" panose="020B0604030504040204" pitchFamily="50" charset="-128"/>
              </a:rPr>
              <a:t>＝国会議員たちの問題意識は？ </a:t>
            </a:r>
          </a:p>
        </p:txBody>
      </p:sp>
      <p:sp>
        <p:nvSpPr>
          <p:cNvPr id="44" name="四角形: 角を丸くする 43">
            <a:extLst>
              <a:ext uri="{FF2B5EF4-FFF2-40B4-BE49-F238E27FC236}">
                <a16:creationId xmlns:a16="http://schemas.microsoft.com/office/drawing/2014/main" id="{91CC1439-D53D-6FB0-7DBF-1833F0AA6FB5}"/>
              </a:ext>
            </a:extLst>
          </p:cNvPr>
          <p:cNvSpPr/>
          <p:nvPr/>
        </p:nvSpPr>
        <p:spPr>
          <a:xfrm>
            <a:off x="6737847" y="3811219"/>
            <a:ext cx="1947211" cy="414925"/>
          </a:xfrm>
          <a:prstGeom prst="roundRect">
            <a:avLst/>
          </a:prstGeom>
          <a:solidFill>
            <a:srgbClr val="00B0F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solidFill>
                <a:latin typeface="Meiryo UI" panose="020B0604030504040204" pitchFamily="50" charset="-128"/>
                <a:ea typeface="Meiryo UI" panose="020B0604030504040204" pitchFamily="50" charset="-128"/>
              </a:rPr>
              <a:t>地方自治体の声は？</a:t>
            </a:r>
          </a:p>
        </p:txBody>
      </p:sp>
      <p:sp>
        <p:nvSpPr>
          <p:cNvPr id="32" name="矢印: 右 31">
            <a:extLst>
              <a:ext uri="{FF2B5EF4-FFF2-40B4-BE49-F238E27FC236}">
                <a16:creationId xmlns:a16="http://schemas.microsoft.com/office/drawing/2014/main" id="{EFDAAA2A-461C-1115-4540-7996FD345C5B}"/>
              </a:ext>
            </a:extLst>
          </p:cNvPr>
          <p:cNvSpPr/>
          <p:nvPr/>
        </p:nvSpPr>
        <p:spPr>
          <a:xfrm rot="16200000">
            <a:off x="4397325" y="1818495"/>
            <a:ext cx="398899" cy="3477423"/>
          </a:xfrm>
          <a:prstGeom prst="rightArrow">
            <a:avLst>
              <a:gd name="adj1" fmla="val 50000"/>
              <a:gd name="adj2" fmla="val 3519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endParaRPr lang="ja-JP" altLang="en-US" sz="1429">
              <a:solidFill>
                <a:prstClr val="white"/>
              </a:solidFill>
              <a:latin typeface="Meiryo UI" panose="020B0604030504040204" pitchFamily="50" charset="-128"/>
              <a:ea typeface="Meiryo UI" panose="020B0604030504040204" pitchFamily="50" charset="-128"/>
            </a:endParaRPr>
          </a:p>
        </p:txBody>
      </p:sp>
      <p:sp>
        <p:nvSpPr>
          <p:cNvPr id="45" name="四角形: 角を丸くする 44">
            <a:extLst>
              <a:ext uri="{FF2B5EF4-FFF2-40B4-BE49-F238E27FC236}">
                <a16:creationId xmlns:a16="http://schemas.microsoft.com/office/drawing/2014/main" id="{1D889DAF-3747-CEDC-8CFB-B9555506B2B1}"/>
              </a:ext>
            </a:extLst>
          </p:cNvPr>
          <p:cNvSpPr/>
          <p:nvPr/>
        </p:nvSpPr>
        <p:spPr>
          <a:xfrm>
            <a:off x="2959526" y="4348187"/>
            <a:ext cx="2968834" cy="599772"/>
          </a:xfrm>
          <a:prstGeom prst="roundRect">
            <a:avLst/>
          </a:prstGeom>
          <a:solidFill>
            <a:schemeClr val="accent4">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r>
              <a:rPr lang="ja-JP" altLang="en-US" sz="1200">
                <a:solidFill>
                  <a:schemeClr val="tx1"/>
                </a:solidFill>
                <a:highlight>
                  <a:srgbClr val="C0C0C0"/>
                </a:highlight>
                <a:latin typeface="Meiryo UI" panose="020B0604030504040204" pitchFamily="50" charset="-128"/>
                <a:ea typeface="Meiryo UI" panose="020B0604030504040204" pitchFamily="50" charset="-128"/>
              </a:rPr>
              <a:t>某省庁</a:t>
            </a:r>
            <a:r>
              <a:rPr lang="ja-JP" altLang="en-US" sz="1200">
                <a:solidFill>
                  <a:schemeClr val="tx1"/>
                </a:solidFill>
                <a:latin typeface="Meiryo UI" panose="020B0604030504040204" pitchFamily="50" charset="-128"/>
                <a:ea typeface="Meiryo UI" panose="020B0604030504040204" pitchFamily="50" charset="-128"/>
              </a:rPr>
              <a:t>：</a:t>
            </a:r>
            <a:r>
              <a:rPr lang="ja-JP" altLang="en-US" sz="1100">
                <a:solidFill>
                  <a:schemeClr val="tx1"/>
                </a:solidFill>
                <a:latin typeface="Meiryo UI" panose="020B0604030504040204" pitchFamily="50" charset="-128"/>
                <a:ea typeface="Meiryo UI" panose="020B0604030504040204" pitchFamily="50" charset="-128"/>
              </a:rPr>
              <a:t>複数の</a:t>
            </a:r>
            <a:r>
              <a:rPr lang="ja-JP" altLang="en-US" sz="1100">
                <a:solidFill>
                  <a:srgbClr val="FF0000"/>
                </a:solidFill>
                <a:latin typeface="Meiryo UI" panose="020B0604030504040204" pitchFamily="50" charset="-128"/>
                <a:ea typeface="Meiryo UI" panose="020B0604030504040204" pitchFamily="50" charset="-128"/>
              </a:rPr>
              <a:t>国会議員の先生から質疑</a:t>
            </a:r>
            <a:r>
              <a:rPr lang="ja-JP" altLang="en-US" sz="1100">
                <a:solidFill>
                  <a:schemeClr val="tx1"/>
                </a:solidFill>
                <a:latin typeface="Meiryo UI" panose="020B0604030504040204" pitchFamily="50" charset="-128"/>
                <a:ea typeface="Meiryo UI" panose="020B0604030504040204" pitchFamily="50" charset="-128"/>
              </a:rPr>
              <a:t>が</a:t>
            </a:r>
            <a:endParaRPr lang="en-US" altLang="ja-JP" sz="1100">
              <a:solidFill>
                <a:schemeClr val="tx1"/>
              </a:solidFill>
              <a:latin typeface="Meiryo UI" panose="020B0604030504040204" pitchFamily="50" charset="-128"/>
              <a:ea typeface="Meiryo UI" panose="020B0604030504040204" pitchFamily="50" charset="-128"/>
            </a:endParaRPr>
          </a:p>
          <a:p>
            <a:r>
              <a:rPr lang="ja-JP" altLang="en-US" sz="1100">
                <a:solidFill>
                  <a:schemeClr val="tx1"/>
                </a:solidFill>
                <a:latin typeface="Meiryo UI" panose="020B0604030504040204" pitchFamily="50" charset="-128"/>
                <a:ea typeface="Meiryo UI" panose="020B0604030504040204" pitchFamily="50" charset="-128"/>
              </a:rPr>
              <a:t>　あったり、問い合わせが入るポイントは議論の俎上</a:t>
            </a:r>
            <a:endParaRPr lang="en-US" altLang="ja-JP" sz="1100">
              <a:solidFill>
                <a:schemeClr val="tx1"/>
              </a:solidFill>
              <a:latin typeface="Meiryo UI" panose="020B0604030504040204" pitchFamily="50" charset="-128"/>
              <a:ea typeface="Meiryo UI" panose="020B0604030504040204" pitchFamily="50" charset="-128"/>
            </a:endParaRPr>
          </a:p>
          <a:p>
            <a:r>
              <a:rPr lang="ja-JP" altLang="en-US" sz="1100">
                <a:solidFill>
                  <a:schemeClr val="tx1"/>
                </a:solidFill>
                <a:latin typeface="Meiryo UI" panose="020B0604030504040204" pitchFamily="50" charset="-128"/>
                <a:ea typeface="Meiryo UI" panose="020B0604030504040204" pitchFamily="50" charset="-128"/>
              </a:rPr>
              <a:t>　に上げないといけないと思っている</a:t>
            </a:r>
            <a:endParaRPr lang="en-US" altLang="ja-JP" sz="1050">
              <a:solidFill>
                <a:schemeClr val="tx1"/>
              </a:solidFill>
              <a:latin typeface="Meiryo UI" panose="020B0604030504040204" pitchFamily="50" charset="-128"/>
              <a:ea typeface="Meiryo UI" panose="020B0604030504040204" pitchFamily="50" charset="-128"/>
            </a:endParaRPr>
          </a:p>
        </p:txBody>
      </p:sp>
      <p:sp>
        <p:nvSpPr>
          <p:cNvPr id="46" name="四角形: 角を丸くする 45">
            <a:extLst>
              <a:ext uri="{FF2B5EF4-FFF2-40B4-BE49-F238E27FC236}">
                <a16:creationId xmlns:a16="http://schemas.microsoft.com/office/drawing/2014/main" id="{3EB422B5-5D6D-2318-4B19-220A0C0D07EA}"/>
              </a:ext>
            </a:extLst>
          </p:cNvPr>
          <p:cNvSpPr/>
          <p:nvPr/>
        </p:nvSpPr>
        <p:spPr>
          <a:xfrm>
            <a:off x="2959526" y="5037925"/>
            <a:ext cx="3023499" cy="623368"/>
          </a:xfrm>
          <a:prstGeom prst="roundRect">
            <a:avLst/>
          </a:prstGeom>
          <a:solidFill>
            <a:schemeClr val="accent4">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r>
              <a:rPr lang="ja-JP" altLang="en-US" sz="1200">
                <a:solidFill>
                  <a:schemeClr val="tx1"/>
                </a:solidFill>
                <a:highlight>
                  <a:srgbClr val="C0C0C0"/>
                </a:highlight>
                <a:latin typeface="Meiryo UI" panose="020B0604030504040204" pitchFamily="50" charset="-128"/>
                <a:ea typeface="Meiryo UI" panose="020B0604030504040204" pitchFamily="50" charset="-128"/>
              </a:rPr>
              <a:t>某省庁</a:t>
            </a:r>
            <a:r>
              <a:rPr lang="ja-JP" altLang="en-US" sz="1200">
                <a:solidFill>
                  <a:schemeClr val="tx1"/>
                </a:solidFill>
                <a:latin typeface="Meiryo UI" panose="020B0604030504040204" pitchFamily="50" charset="-128"/>
                <a:ea typeface="Meiryo UI" panose="020B0604030504040204" pitchFamily="50" charset="-128"/>
              </a:rPr>
              <a:t>：</a:t>
            </a:r>
            <a:r>
              <a:rPr lang="ja-JP" altLang="en-US" sz="1100">
                <a:solidFill>
                  <a:srgbClr val="FF0000"/>
                </a:solidFill>
                <a:latin typeface="Meiryo UI" panose="020B0604030504040204" pitchFamily="50" charset="-128"/>
                <a:ea typeface="Meiryo UI" panose="020B0604030504040204" pitchFamily="50" charset="-128"/>
              </a:rPr>
              <a:t>国会審議でたくさんの反対や意見</a:t>
            </a:r>
            <a:r>
              <a:rPr lang="ja-JP" altLang="en-US" sz="1100">
                <a:solidFill>
                  <a:schemeClr val="tx1"/>
                </a:solidFill>
                <a:latin typeface="Meiryo UI" panose="020B0604030504040204" pitchFamily="50" charset="-128"/>
                <a:ea typeface="Meiryo UI" panose="020B0604030504040204" pitchFamily="50" charset="-128"/>
              </a:rPr>
              <a:t>があると、</a:t>
            </a:r>
            <a:endParaRPr lang="en-US" altLang="ja-JP" sz="1100">
              <a:solidFill>
                <a:schemeClr val="tx1"/>
              </a:solidFill>
              <a:latin typeface="Meiryo UI" panose="020B0604030504040204" pitchFamily="50" charset="-128"/>
              <a:ea typeface="Meiryo UI" panose="020B0604030504040204" pitchFamily="50" charset="-128"/>
            </a:endParaRPr>
          </a:p>
          <a:p>
            <a:r>
              <a:rPr lang="ja-JP" altLang="en-US" sz="1100">
                <a:solidFill>
                  <a:schemeClr val="tx1"/>
                </a:solidFill>
                <a:latin typeface="Meiryo UI" panose="020B0604030504040204" pitchFamily="50" charset="-128"/>
                <a:ea typeface="Meiryo UI" panose="020B0604030504040204" pitchFamily="50" charset="-128"/>
              </a:rPr>
              <a:t>　その後の細則策定や運用が大変になる。スムーズに</a:t>
            </a:r>
            <a:endParaRPr lang="en-US" altLang="ja-JP" sz="1100">
              <a:solidFill>
                <a:schemeClr val="tx1"/>
              </a:solidFill>
              <a:latin typeface="Meiryo UI" panose="020B0604030504040204" pitchFamily="50" charset="-128"/>
              <a:ea typeface="Meiryo UI" panose="020B0604030504040204" pitchFamily="50" charset="-128"/>
            </a:endParaRPr>
          </a:p>
          <a:p>
            <a:r>
              <a:rPr lang="ja-JP" altLang="en-US" sz="1100">
                <a:solidFill>
                  <a:schemeClr val="tx1"/>
                </a:solidFill>
                <a:latin typeface="Meiryo UI" panose="020B0604030504040204" pitchFamily="50" charset="-128"/>
                <a:ea typeface="Meiryo UI" panose="020B0604030504040204" pitchFamily="50" charset="-128"/>
              </a:rPr>
              <a:t>　政策・法案は通したい（事前に意見集約したい）</a:t>
            </a:r>
            <a:endParaRPr lang="en-US" altLang="ja-JP" sz="1050">
              <a:solidFill>
                <a:schemeClr val="tx1"/>
              </a:solidFill>
              <a:latin typeface="Meiryo UI" panose="020B0604030504040204" pitchFamily="50" charset="-128"/>
              <a:ea typeface="Meiryo UI" panose="020B0604030504040204" pitchFamily="50" charset="-128"/>
            </a:endParaRPr>
          </a:p>
        </p:txBody>
      </p:sp>
      <p:sp>
        <p:nvSpPr>
          <p:cNvPr id="47" name="四角形: 角を丸くする 46">
            <a:extLst>
              <a:ext uri="{FF2B5EF4-FFF2-40B4-BE49-F238E27FC236}">
                <a16:creationId xmlns:a16="http://schemas.microsoft.com/office/drawing/2014/main" id="{2C953D67-8517-9868-8D9E-5C3E7DEF3CC2}"/>
              </a:ext>
            </a:extLst>
          </p:cNvPr>
          <p:cNvSpPr/>
          <p:nvPr/>
        </p:nvSpPr>
        <p:spPr>
          <a:xfrm>
            <a:off x="683565" y="4777837"/>
            <a:ext cx="2129406" cy="901211"/>
          </a:xfrm>
          <a:prstGeom prst="roundRect">
            <a:avLst/>
          </a:prstGeom>
          <a:solidFill>
            <a:schemeClr val="accent4">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r>
              <a:rPr lang="ja-JP" altLang="en-US" sz="1200">
                <a:solidFill>
                  <a:schemeClr val="tx1"/>
                </a:solidFill>
                <a:highlight>
                  <a:srgbClr val="C0C0C0"/>
                </a:highlight>
                <a:latin typeface="Meiryo UI" panose="020B0604030504040204" pitchFamily="50" charset="-128"/>
                <a:ea typeface="Meiryo UI" panose="020B0604030504040204" pitchFamily="50" charset="-128"/>
              </a:rPr>
              <a:t>某省庁</a:t>
            </a:r>
            <a:r>
              <a:rPr lang="ja-JP" altLang="en-US" sz="1200">
                <a:solidFill>
                  <a:schemeClr val="tx1"/>
                </a:solidFill>
                <a:latin typeface="Meiryo UI" panose="020B0604030504040204" pitchFamily="50" charset="-128"/>
                <a:ea typeface="Meiryo UI" panose="020B0604030504040204" pitchFamily="50" charset="-128"/>
              </a:rPr>
              <a:t>：</a:t>
            </a:r>
            <a:r>
              <a:rPr lang="ja-JP" altLang="en-US" sz="1100">
                <a:solidFill>
                  <a:srgbClr val="FF0000"/>
                </a:solidFill>
                <a:latin typeface="Meiryo UI" panose="020B0604030504040204" pitchFamily="50" charset="-128"/>
                <a:ea typeface="Meiryo UI" panose="020B0604030504040204" pitchFamily="50" charset="-128"/>
              </a:rPr>
              <a:t>自動車に関係する、その</a:t>
            </a:r>
            <a:endParaRPr lang="en-US" altLang="ja-JP" sz="1100">
              <a:solidFill>
                <a:srgbClr val="FF0000"/>
              </a:solidFill>
              <a:latin typeface="Meiryo UI" panose="020B0604030504040204" pitchFamily="50" charset="-128"/>
              <a:ea typeface="Meiryo UI" panose="020B0604030504040204" pitchFamily="50" charset="-128"/>
            </a:endParaRPr>
          </a:p>
          <a:p>
            <a:r>
              <a:rPr lang="ja-JP" altLang="en-US" sz="1100">
                <a:solidFill>
                  <a:srgbClr val="FF0000"/>
                </a:solidFill>
                <a:latin typeface="Meiryo UI" panose="020B0604030504040204" pitchFamily="50" charset="-128"/>
                <a:ea typeface="Meiryo UI" panose="020B0604030504040204" pitchFamily="50" charset="-128"/>
              </a:rPr>
              <a:t>　他の団体</a:t>
            </a:r>
            <a:r>
              <a:rPr lang="ja-JP" altLang="en-US" sz="1100">
                <a:solidFill>
                  <a:schemeClr val="tx1"/>
                </a:solidFill>
                <a:latin typeface="Meiryo UI" panose="020B0604030504040204" pitchFamily="50" charset="-128"/>
                <a:ea typeface="Meiryo UI" panose="020B0604030504040204" pitchFamily="50" charset="-128"/>
              </a:rPr>
              <a:t>がどういう意見かも確認</a:t>
            </a:r>
            <a:endParaRPr lang="en-US" altLang="ja-JP" sz="1100">
              <a:solidFill>
                <a:schemeClr val="tx1"/>
              </a:solidFill>
              <a:latin typeface="Meiryo UI" panose="020B0604030504040204" pitchFamily="50" charset="-128"/>
              <a:ea typeface="Meiryo UI" panose="020B0604030504040204" pitchFamily="50" charset="-128"/>
            </a:endParaRPr>
          </a:p>
          <a:p>
            <a:r>
              <a:rPr lang="ja-JP" altLang="en-US" sz="1100">
                <a:solidFill>
                  <a:schemeClr val="tx1"/>
                </a:solidFill>
                <a:latin typeface="Meiryo UI" panose="020B0604030504040204" pitchFamily="50" charset="-128"/>
                <a:ea typeface="Meiryo UI" panose="020B0604030504040204" pitchFamily="50" charset="-128"/>
              </a:rPr>
              <a:t>　したい（足並みや意見が揃えて、</a:t>
            </a:r>
            <a:endParaRPr lang="en-US" altLang="ja-JP" sz="1100">
              <a:solidFill>
                <a:schemeClr val="tx1"/>
              </a:solidFill>
              <a:latin typeface="Meiryo UI" panose="020B0604030504040204" pitchFamily="50" charset="-128"/>
              <a:ea typeface="Meiryo UI" panose="020B0604030504040204" pitchFamily="50" charset="-128"/>
            </a:endParaRPr>
          </a:p>
          <a:p>
            <a:r>
              <a:rPr lang="ja-JP" altLang="en-US" sz="1100">
                <a:solidFill>
                  <a:schemeClr val="tx1"/>
                </a:solidFill>
                <a:latin typeface="Meiryo UI" panose="020B0604030504040204" pitchFamily="50" charset="-128"/>
                <a:ea typeface="Meiryo UI" panose="020B0604030504040204" pitchFamily="50" charset="-128"/>
              </a:rPr>
              <a:t>　みんなが言っているのか？）</a:t>
            </a:r>
            <a:endParaRPr lang="en-US" altLang="ja-JP" sz="1050">
              <a:solidFill>
                <a:schemeClr val="tx1"/>
              </a:solidFill>
              <a:latin typeface="Meiryo UI" panose="020B0604030504040204" pitchFamily="50" charset="-128"/>
              <a:ea typeface="Meiryo UI" panose="020B0604030504040204" pitchFamily="50" charset="-128"/>
            </a:endParaRPr>
          </a:p>
        </p:txBody>
      </p:sp>
      <p:sp>
        <p:nvSpPr>
          <p:cNvPr id="48" name="四角形: 角を丸くする 47">
            <a:extLst>
              <a:ext uri="{FF2B5EF4-FFF2-40B4-BE49-F238E27FC236}">
                <a16:creationId xmlns:a16="http://schemas.microsoft.com/office/drawing/2014/main" id="{43FDCE75-C9EF-2EF1-4636-CB7768AD19D5}"/>
              </a:ext>
            </a:extLst>
          </p:cNvPr>
          <p:cNvSpPr/>
          <p:nvPr/>
        </p:nvSpPr>
        <p:spPr>
          <a:xfrm>
            <a:off x="402453" y="1868453"/>
            <a:ext cx="1222868" cy="499530"/>
          </a:xfrm>
          <a:prstGeom prst="roundRect">
            <a:avLst/>
          </a:prstGeom>
          <a:solidFill>
            <a:schemeClr val="accent5">
              <a:lumMod val="7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ja-JP" altLang="en-US" sz="2000" b="1">
                <a:solidFill>
                  <a:schemeClr val="bg1"/>
                </a:solidFill>
                <a:latin typeface="Meiryo UI" panose="020B0604030504040204" pitchFamily="50" charset="-128"/>
                <a:ea typeface="Meiryo UI" panose="020B0604030504040204" pitchFamily="50" charset="-128"/>
              </a:rPr>
              <a:t>通常国会</a:t>
            </a:r>
            <a:endParaRPr lang="en-US" altLang="ja-JP" sz="2000" b="1">
              <a:solidFill>
                <a:schemeClr val="bg1"/>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5A333961-FC85-9A70-3FAD-2FB7C163FA0F}"/>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33</a:t>
            </a:fld>
            <a:endParaRPr lang="ja-JP" altLang="en-US"/>
          </a:p>
        </p:txBody>
      </p:sp>
    </p:spTree>
    <p:extLst>
      <p:ext uri="{BB962C8B-B14F-4D97-AF65-F5344CB8AC3E}">
        <p14:creationId xmlns:p14="http://schemas.microsoft.com/office/powerpoint/2010/main" val="4285134200"/>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4C54D-EA48-84D2-65FC-EDF061A30EB0}"/>
            </a:ext>
          </a:extLst>
        </p:cNvPr>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3660E691-6F95-AC78-B203-26AEDAB58EBF}"/>
              </a:ext>
            </a:extLst>
          </p:cNvPr>
          <p:cNvSpPr/>
          <p:nvPr/>
        </p:nvSpPr>
        <p:spPr>
          <a:xfrm>
            <a:off x="7061490" y="3306030"/>
            <a:ext cx="920880" cy="250514"/>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1" lang="ja-JP" altLang="en-US" sz="1429"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 name="四角形: 角を丸くする 18">
            <a:extLst>
              <a:ext uri="{FF2B5EF4-FFF2-40B4-BE49-F238E27FC236}">
                <a16:creationId xmlns:a16="http://schemas.microsoft.com/office/drawing/2014/main" id="{7EE9B016-C8D9-DEDB-7DA5-5FAB49E469F6}"/>
              </a:ext>
            </a:extLst>
          </p:cNvPr>
          <p:cNvSpPr/>
          <p:nvPr/>
        </p:nvSpPr>
        <p:spPr>
          <a:xfrm>
            <a:off x="184473" y="1285892"/>
            <a:ext cx="8645201" cy="712922"/>
          </a:xfrm>
          <a:prstGeom prst="roundRect">
            <a:avLst>
              <a:gd name="adj" fmla="val 19333"/>
            </a:avLst>
          </a:prstGeom>
          <a:solidFill>
            <a:schemeClr val="bg1">
              <a:lumMod val="85000"/>
              <a:alpha val="5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ts val="1283"/>
              </a:lnSpc>
              <a:spcBef>
                <a:spcPts val="0"/>
              </a:spcBef>
              <a:spcAft>
                <a:spcPts val="0"/>
              </a:spcAft>
              <a:buClrTx/>
              <a:buSzTx/>
              <a:buFontTx/>
              <a:buNone/>
              <a:tabLst/>
              <a:defRPr/>
            </a:pPr>
            <a:endParaRPr kumimoji="0" lang="ja-JP" altLang="ja-JP" sz="857" b="1" i="0" u="none" strike="noStrike" kern="1200" cap="none" spc="16" normalizeH="0" baseline="0" noProof="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フリーフォーム: 図形 19">
            <a:extLst>
              <a:ext uri="{FF2B5EF4-FFF2-40B4-BE49-F238E27FC236}">
                <a16:creationId xmlns:a16="http://schemas.microsoft.com/office/drawing/2014/main" id="{3BFCBF5F-3650-C62D-8C50-F8F09254630B}"/>
              </a:ext>
            </a:extLst>
          </p:cNvPr>
          <p:cNvSpPr/>
          <p:nvPr/>
        </p:nvSpPr>
        <p:spPr>
          <a:xfrm>
            <a:off x="153785" y="2370829"/>
            <a:ext cx="11879950" cy="4446667"/>
          </a:xfrm>
          <a:custGeom>
            <a:avLst/>
            <a:gdLst>
              <a:gd name="connsiteX0" fmla="*/ 9201150 w 11610975"/>
              <a:gd name="connsiteY0" fmla="*/ 0 h 4867275"/>
              <a:gd name="connsiteX1" fmla="*/ 9201150 w 11610975"/>
              <a:gd name="connsiteY1" fmla="*/ 0 h 4867275"/>
              <a:gd name="connsiteX2" fmla="*/ 10696575 w 11610975"/>
              <a:gd name="connsiteY2" fmla="*/ 9525 h 4867275"/>
              <a:gd name="connsiteX3" fmla="*/ 11391900 w 11610975"/>
              <a:gd name="connsiteY3" fmla="*/ 19050 h 4867275"/>
              <a:gd name="connsiteX4" fmla="*/ 11563350 w 11610975"/>
              <a:gd name="connsiteY4" fmla="*/ 0 h 4867275"/>
              <a:gd name="connsiteX5" fmla="*/ 11610975 w 11610975"/>
              <a:gd name="connsiteY5" fmla="*/ 4838700 h 4867275"/>
              <a:gd name="connsiteX6" fmla="*/ 0 w 11610975"/>
              <a:gd name="connsiteY6" fmla="*/ 4867275 h 4867275"/>
              <a:gd name="connsiteX7" fmla="*/ 38100 w 11610975"/>
              <a:gd name="connsiteY7" fmla="*/ 3248025 h 4867275"/>
              <a:gd name="connsiteX8" fmla="*/ 8077200 w 11610975"/>
              <a:gd name="connsiteY8" fmla="*/ 3228975 h 4867275"/>
              <a:gd name="connsiteX9" fmla="*/ 8067675 w 11610975"/>
              <a:gd name="connsiteY9" fmla="*/ 0 h 4867275"/>
              <a:gd name="connsiteX10" fmla="*/ 9201150 w 11610975"/>
              <a:gd name="connsiteY10" fmla="*/ 0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0975" h="4867275">
                <a:moveTo>
                  <a:pt x="9201150" y="0"/>
                </a:moveTo>
                <a:lnTo>
                  <a:pt x="9201150" y="0"/>
                </a:lnTo>
                <a:lnTo>
                  <a:pt x="10696575" y="9525"/>
                </a:lnTo>
                <a:lnTo>
                  <a:pt x="11391900" y="19050"/>
                </a:lnTo>
                <a:cubicBezTo>
                  <a:pt x="11531450" y="19050"/>
                  <a:pt x="11501555" y="30897"/>
                  <a:pt x="11563350" y="0"/>
                </a:cubicBezTo>
                <a:lnTo>
                  <a:pt x="11610975" y="4838700"/>
                </a:lnTo>
                <a:lnTo>
                  <a:pt x="0" y="4867275"/>
                </a:lnTo>
                <a:lnTo>
                  <a:pt x="38100" y="3248025"/>
                </a:lnTo>
                <a:lnTo>
                  <a:pt x="8077200" y="3228975"/>
                </a:lnTo>
                <a:lnTo>
                  <a:pt x="8067675" y="0"/>
                </a:lnTo>
                <a:lnTo>
                  <a:pt x="9201150" y="0"/>
                </a:lnTo>
                <a:close/>
              </a:path>
            </a:pathLst>
          </a:custGeom>
          <a:solidFill>
            <a:srgbClr val="FFCCFF">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1" lang="ja-JP" altLang="en-US" sz="1429"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1" name="四角形: 角を丸くする 20">
            <a:extLst>
              <a:ext uri="{FF2B5EF4-FFF2-40B4-BE49-F238E27FC236}">
                <a16:creationId xmlns:a16="http://schemas.microsoft.com/office/drawing/2014/main" id="{EF70AC5A-706B-B8F8-F4F0-BBD6C2FBA17F}"/>
              </a:ext>
            </a:extLst>
          </p:cNvPr>
          <p:cNvSpPr/>
          <p:nvPr/>
        </p:nvSpPr>
        <p:spPr>
          <a:xfrm>
            <a:off x="6637686" y="1389573"/>
            <a:ext cx="1826653" cy="403771"/>
          </a:xfrm>
          <a:prstGeom prst="roundRect">
            <a:avLst>
              <a:gd name="adj" fmla="val 5000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1286"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政党　</a:t>
            </a:r>
            <a:endParaRPr kumimoji="1" lang="ja-JP" altLang="ja-JP" sz="1286"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 name="四角形: 角を丸くする 21">
            <a:extLst>
              <a:ext uri="{FF2B5EF4-FFF2-40B4-BE49-F238E27FC236}">
                <a16:creationId xmlns:a16="http://schemas.microsoft.com/office/drawing/2014/main" id="{6AD46F7B-A346-BC08-988A-C9E030F99965}"/>
              </a:ext>
            </a:extLst>
          </p:cNvPr>
          <p:cNvSpPr/>
          <p:nvPr/>
        </p:nvSpPr>
        <p:spPr>
          <a:xfrm>
            <a:off x="1492178" y="1401859"/>
            <a:ext cx="1428619" cy="403771"/>
          </a:xfrm>
          <a:prstGeom prst="roundRect">
            <a:avLst>
              <a:gd name="adj" fmla="val 5000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1286"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関係省庁</a:t>
            </a:r>
            <a:endParaRPr kumimoji="1" lang="ja-JP" altLang="ja-JP" sz="1286"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3" name="四角形: 角を丸くする 22">
            <a:extLst>
              <a:ext uri="{FF2B5EF4-FFF2-40B4-BE49-F238E27FC236}">
                <a16:creationId xmlns:a16="http://schemas.microsoft.com/office/drawing/2014/main" id="{F04715CE-8C38-9CA9-C15F-4E0D17D4B474}"/>
              </a:ext>
            </a:extLst>
          </p:cNvPr>
          <p:cNvSpPr/>
          <p:nvPr/>
        </p:nvSpPr>
        <p:spPr>
          <a:xfrm>
            <a:off x="2930482" y="1393014"/>
            <a:ext cx="3707204" cy="403771"/>
          </a:xfrm>
          <a:prstGeom prst="roundRect">
            <a:avLst>
              <a:gd name="adj" fmla="val 5000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1286"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国会議員</a:t>
            </a:r>
            <a:endParaRPr kumimoji="1" lang="ja-JP" altLang="ja-JP" sz="1286"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4" name="四角形: 角を丸くする 23">
            <a:extLst>
              <a:ext uri="{FF2B5EF4-FFF2-40B4-BE49-F238E27FC236}">
                <a16:creationId xmlns:a16="http://schemas.microsoft.com/office/drawing/2014/main" id="{65E64C11-B5EA-7667-AFDF-4D74CB0E2F90}"/>
              </a:ext>
            </a:extLst>
          </p:cNvPr>
          <p:cNvSpPr/>
          <p:nvPr/>
        </p:nvSpPr>
        <p:spPr>
          <a:xfrm>
            <a:off x="9102652" y="3225468"/>
            <a:ext cx="1998947" cy="2819975"/>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8391EA7C-CC89-264C-A52C-BA0C6720819B}"/>
              </a:ext>
            </a:extLst>
          </p:cNvPr>
          <p:cNvSpPr txBox="1"/>
          <p:nvPr/>
        </p:nvSpPr>
        <p:spPr>
          <a:xfrm>
            <a:off x="11326152" y="4499001"/>
            <a:ext cx="551751" cy="1609957"/>
          </a:xfrm>
          <a:prstGeom prst="rect">
            <a:avLst/>
          </a:prstGeom>
          <a:noFill/>
        </p:spPr>
        <p:txBody>
          <a:bodyPr vert="eaVert" wrap="square" rtlCol="0" anchor="ctr" anchorCtr="0">
            <a:normAutofit/>
          </a:bodyPr>
          <a:lstStyle/>
          <a:p>
            <a:pPr marL="0" marR="0" lvl="0" indent="0" algn="just" defTabSz="326578" rtl="0" eaLnBrk="1" fontAlgn="auto" latinLnBrk="0" hangingPunct="1">
              <a:lnSpc>
                <a:spcPts val="1283"/>
              </a:lnSpc>
              <a:spcBef>
                <a:spcPts val="0"/>
              </a:spcBef>
              <a:spcAft>
                <a:spcPts val="0"/>
              </a:spcAft>
              <a:buClrTx/>
              <a:buSzTx/>
              <a:buFontTx/>
              <a:buNone/>
              <a:tabLst/>
              <a:defRPr/>
            </a:pPr>
            <a:r>
              <a:rPr kumimoji="0" lang="ja-JP" altLang="en-US" sz="2571" b="0"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世論喚起</a:t>
            </a:r>
            <a:endParaRPr kumimoji="0" lang="ja-JP" altLang="ja-JP" sz="2571" b="0" i="0" u="none" strike="noStrike" kern="1200" cap="none" spc="54"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 name="正方形/長方形 25">
            <a:extLst>
              <a:ext uri="{FF2B5EF4-FFF2-40B4-BE49-F238E27FC236}">
                <a16:creationId xmlns:a16="http://schemas.microsoft.com/office/drawing/2014/main" id="{1AB1B3A4-B492-BCE3-30CB-B7A74E469235}"/>
              </a:ext>
            </a:extLst>
          </p:cNvPr>
          <p:cNvSpPr/>
          <p:nvPr/>
        </p:nvSpPr>
        <p:spPr>
          <a:xfrm>
            <a:off x="9380970" y="3350152"/>
            <a:ext cx="1479776" cy="427564"/>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128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連合</a:t>
            </a:r>
          </a:p>
        </p:txBody>
      </p:sp>
      <p:sp>
        <p:nvSpPr>
          <p:cNvPr id="27" name="正方形/長方形 26">
            <a:extLst>
              <a:ext uri="{FF2B5EF4-FFF2-40B4-BE49-F238E27FC236}">
                <a16:creationId xmlns:a16="http://schemas.microsoft.com/office/drawing/2014/main" id="{2BD45DF0-6B22-8B66-5CC5-3BEA34E3F253}"/>
              </a:ext>
            </a:extLst>
          </p:cNvPr>
          <p:cNvSpPr/>
          <p:nvPr/>
        </p:nvSpPr>
        <p:spPr>
          <a:xfrm>
            <a:off x="9380970" y="3842823"/>
            <a:ext cx="1479776" cy="427564"/>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en-US" altLang="ja-JP" sz="128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JCM</a:t>
            </a:r>
            <a:endParaRPr kumimoji="1" lang="ja-JP" altLang="en-US" sz="128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正方形/長方形 27">
            <a:extLst>
              <a:ext uri="{FF2B5EF4-FFF2-40B4-BE49-F238E27FC236}">
                <a16:creationId xmlns:a16="http://schemas.microsoft.com/office/drawing/2014/main" id="{FD597B3C-5835-38C5-5F97-0A44FDBBF207}"/>
              </a:ext>
            </a:extLst>
          </p:cNvPr>
          <p:cNvSpPr/>
          <p:nvPr/>
        </p:nvSpPr>
        <p:spPr>
          <a:xfrm>
            <a:off x="9380444" y="4856342"/>
            <a:ext cx="1479776" cy="427564"/>
          </a:xfrm>
          <a:prstGeom prst="rect">
            <a:avLst/>
          </a:prstGeom>
          <a:noFill/>
          <a:ln w="28575">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en-US" altLang="ja-JP" sz="128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JAF</a:t>
            </a:r>
            <a:endParaRPr kumimoji="1" lang="ja-JP" altLang="en-US" sz="128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a:extLst>
              <a:ext uri="{FF2B5EF4-FFF2-40B4-BE49-F238E27FC236}">
                <a16:creationId xmlns:a16="http://schemas.microsoft.com/office/drawing/2014/main" id="{75EFB53C-9669-3DE8-02C2-17451864D9DD}"/>
              </a:ext>
            </a:extLst>
          </p:cNvPr>
          <p:cNvSpPr/>
          <p:nvPr/>
        </p:nvSpPr>
        <p:spPr>
          <a:xfrm>
            <a:off x="9376555" y="5349901"/>
            <a:ext cx="1479776" cy="427564"/>
          </a:xfrm>
          <a:prstGeom prst="rect">
            <a:avLst/>
          </a:prstGeom>
          <a:noFill/>
          <a:ln w="28575">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128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自工会</a:t>
            </a:r>
          </a:p>
        </p:txBody>
      </p:sp>
      <p:sp>
        <p:nvSpPr>
          <p:cNvPr id="30" name="正方形/長方形 29">
            <a:extLst>
              <a:ext uri="{FF2B5EF4-FFF2-40B4-BE49-F238E27FC236}">
                <a16:creationId xmlns:a16="http://schemas.microsoft.com/office/drawing/2014/main" id="{7218360B-0BCC-0F0F-52AB-FBA16ADBDC5E}"/>
              </a:ext>
            </a:extLst>
          </p:cNvPr>
          <p:cNvSpPr/>
          <p:nvPr/>
        </p:nvSpPr>
        <p:spPr>
          <a:xfrm>
            <a:off x="9376556" y="4343418"/>
            <a:ext cx="1479776" cy="427564"/>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128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友好産別</a:t>
            </a:r>
          </a:p>
        </p:txBody>
      </p:sp>
      <p:sp>
        <p:nvSpPr>
          <p:cNvPr id="31" name="正方形/長方形 30">
            <a:extLst>
              <a:ext uri="{FF2B5EF4-FFF2-40B4-BE49-F238E27FC236}">
                <a16:creationId xmlns:a16="http://schemas.microsoft.com/office/drawing/2014/main" id="{AE6943AA-66FA-2258-55E6-CCDAEB7773BA}"/>
              </a:ext>
            </a:extLst>
          </p:cNvPr>
          <p:cNvSpPr/>
          <p:nvPr/>
        </p:nvSpPr>
        <p:spPr>
          <a:xfrm>
            <a:off x="7982370" y="3306029"/>
            <a:ext cx="715894" cy="1403654"/>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128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地方連合会</a:t>
            </a:r>
          </a:p>
        </p:txBody>
      </p:sp>
      <p:sp>
        <p:nvSpPr>
          <p:cNvPr id="32" name="矢印: 右 31">
            <a:extLst>
              <a:ext uri="{FF2B5EF4-FFF2-40B4-BE49-F238E27FC236}">
                <a16:creationId xmlns:a16="http://schemas.microsoft.com/office/drawing/2014/main" id="{D8D9D3C4-0F77-5D8B-F330-3205A68611C9}"/>
              </a:ext>
            </a:extLst>
          </p:cNvPr>
          <p:cNvSpPr/>
          <p:nvPr/>
        </p:nvSpPr>
        <p:spPr>
          <a:xfrm rot="13178113">
            <a:off x="7133495" y="2286576"/>
            <a:ext cx="2307671" cy="849520"/>
          </a:xfrm>
          <a:prstGeom prst="rightArrow">
            <a:avLst>
              <a:gd name="adj1" fmla="val 31352"/>
              <a:gd name="adj2" fmla="val 48236"/>
            </a:avLst>
          </a:prstGeom>
          <a:solidFill>
            <a:srgbClr val="FFFF00"/>
          </a:solidFill>
          <a:ln w="25400">
            <a:solidFill>
              <a:schemeClr val="tx2">
                <a:lumMod val="50000"/>
              </a:schemeClr>
            </a:solidFill>
            <a:miter lim="800000"/>
            <a:headEnd/>
            <a:tailEnd/>
          </a:ln>
        </p:spPr>
        <p:txBody>
          <a:bodyPr wrap="square" tIns="102857" bIns="102857">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ja-JP" altLang="en-US" sz="1429" b="1" i="0" u="none" strike="noStrike" kern="1200" cap="none" spc="-71" normalizeH="0" baseline="0" noProof="0">
              <a:ln>
                <a:noFill/>
              </a:ln>
              <a:solidFill>
                <a:prstClr val="black"/>
              </a:solidFill>
              <a:effectLst/>
              <a:uLnTx/>
              <a:uFillTx/>
              <a:latin typeface="Meiryo UI" pitchFamily="50" charset="-128"/>
              <a:ea typeface="Meiryo UI" pitchFamily="50" charset="-128"/>
              <a:cs typeface="+mn-cs"/>
            </a:endParaRPr>
          </a:p>
        </p:txBody>
      </p:sp>
      <p:sp>
        <p:nvSpPr>
          <p:cNvPr id="33" name="正方形/長方形 32">
            <a:extLst>
              <a:ext uri="{FF2B5EF4-FFF2-40B4-BE49-F238E27FC236}">
                <a16:creationId xmlns:a16="http://schemas.microsoft.com/office/drawing/2014/main" id="{D4FD35A6-2084-FE51-01F9-3873F5144403}"/>
              </a:ext>
            </a:extLst>
          </p:cNvPr>
          <p:cNvSpPr>
            <a:spLocks noChangeArrowheads="1"/>
          </p:cNvSpPr>
          <p:nvPr/>
        </p:nvSpPr>
        <p:spPr bwMode="auto">
          <a:xfrm>
            <a:off x="158266" y="2501848"/>
            <a:ext cx="1333912" cy="470169"/>
          </a:xfrm>
          <a:prstGeom prst="rect">
            <a:avLst/>
          </a:prstGeom>
          <a:solidFill>
            <a:schemeClr val="accent5">
              <a:lumMod val="20000"/>
              <a:lumOff val="80000"/>
            </a:schemeClr>
          </a:solidFill>
          <a:ln w="25400">
            <a:noFill/>
            <a:miter lim="800000"/>
            <a:headEnd/>
            <a:tailEnd/>
          </a:ln>
        </p:spPr>
        <p:txBody>
          <a:bodyPr wrap="square" tIns="102857" bIns="102857">
            <a:noAutofit/>
          </a:bodyP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286" b="0" i="0" u="none" strike="noStrike" kern="1200" cap="none" spc="-71" normalizeH="0" baseline="0" noProof="0">
                <a:ln>
                  <a:noFill/>
                </a:ln>
                <a:solidFill>
                  <a:prstClr val="black"/>
                </a:solidFill>
                <a:effectLst/>
                <a:uLnTx/>
                <a:uFillTx/>
                <a:latin typeface="Meiryo UI" pitchFamily="50" charset="-128"/>
                <a:ea typeface="Meiryo UI" pitchFamily="50" charset="-128"/>
                <a:cs typeface="Meiryo UI" pitchFamily="50" charset="-128"/>
              </a:rPr>
              <a:t>知事会</a:t>
            </a:r>
            <a:endParaRPr kumimoji="0" lang="en-US" altLang="ja-JP" sz="1286" b="0" i="0" u="none" strike="noStrike" kern="1200" cap="none" spc="-71"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EE15EB6F-0982-B4ED-CC05-13EAB78EFC15}"/>
              </a:ext>
            </a:extLst>
          </p:cNvPr>
          <p:cNvSpPr>
            <a:spLocks noChangeArrowheads="1"/>
          </p:cNvSpPr>
          <p:nvPr/>
        </p:nvSpPr>
        <p:spPr bwMode="auto">
          <a:xfrm>
            <a:off x="153784" y="3041401"/>
            <a:ext cx="1792078" cy="593029"/>
          </a:xfrm>
          <a:prstGeom prst="rect">
            <a:avLst/>
          </a:prstGeom>
          <a:solidFill>
            <a:schemeClr val="accent5">
              <a:lumMod val="20000"/>
              <a:lumOff val="80000"/>
            </a:schemeClr>
          </a:solidFill>
          <a:ln w="25400">
            <a:noFill/>
            <a:miter lim="800000"/>
            <a:headEnd/>
            <a:tailEnd/>
          </a:ln>
        </p:spPr>
        <p:txBody>
          <a:bodyPr wrap="square" lIns="0" tIns="0" rIns="0" bIns="0" anchor="ctr" anchorCtr="0">
            <a:noAutofit/>
          </a:bodyP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lang="ja-JP" altLang="en-US" sz="1286" b="0" spc="-71">
                <a:solidFill>
                  <a:prstClr val="black"/>
                </a:solidFill>
                <a:latin typeface="Meiryo UI" pitchFamily="50" charset="-128"/>
                <a:ea typeface="Meiryo UI" pitchFamily="50" charset="-128"/>
                <a:cs typeface="Meiryo UI" pitchFamily="50" charset="-128"/>
              </a:rPr>
              <a:t>有志の</a:t>
            </a:r>
            <a:r>
              <a:rPr kumimoji="0" lang="ja-JP" altLang="en-US" sz="1286" b="0" i="0" u="none" strike="noStrike" kern="1200" cap="none" spc="-71" normalizeH="0" baseline="0" noProof="0">
                <a:ln>
                  <a:noFill/>
                </a:ln>
                <a:solidFill>
                  <a:prstClr val="black"/>
                </a:solidFill>
                <a:effectLst/>
                <a:uLnTx/>
                <a:uFillTx/>
                <a:latin typeface="Meiryo UI" pitchFamily="50" charset="-128"/>
                <a:ea typeface="Meiryo UI" pitchFamily="50" charset="-128"/>
                <a:cs typeface="Meiryo UI" pitchFamily="50" charset="-128"/>
              </a:rPr>
              <a:t>自治体による</a:t>
            </a:r>
            <a:endParaRPr kumimoji="0" lang="en-US" altLang="ja-JP" sz="1286" b="0" i="0" u="none" strike="noStrike" kern="1200" cap="none" spc="-71" normalizeH="0" baseline="0" noProof="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286" b="0" i="0" u="none" strike="noStrike" kern="1200" cap="none" spc="-71" normalizeH="0" baseline="0" noProof="0">
                <a:ln>
                  <a:noFill/>
                </a:ln>
                <a:solidFill>
                  <a:prstClr val="black"/>
                </a:solidFill>
                <a:effectLst/>
                <a:uLnTx/>
                <a:uFillTx/>
                <a:latin typeface="Meiryo UI" pitchFamily="50" charset="-128"/>
                <a:ea typeface="Meiryo UI" pitchFamily="50" charset="-128"/>
                <a:cs typeface="Meiryo UI" pitchFamily="50" charset="-128"/>
              </a:rPr>
              <a:t>自動車税の要望活動</a:t>
            </a:r>
            <a:endParaRPr kumimoji="0" lang="en-US" altLang="ja-JP" sz="1286" b="0" i="0" u="none" strike="noStrike" kern="1200" cap="none" spc="-71"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35" name="矢印: 右 34">
            <a:extLst>
              <a:ext uri="{FF2B5EF4-FFF2-40B4-BE49-F238E27FC236}">
                <a16:creationId xmlns:a16="http://schemas.microsoft.com/office/drawing/2014/main" id="{76A53A47-BB76-8749-0D95-4381AF86E5DA}"/>
              </a:ext>
            </a:extLst>
          </p:cNvPr>
          <p:cNvSpPr/>
          <p:nvPr/>
        </p:nvSpPr>
        <p:spPr>
          <a:xfrm rot="10800000">
            <a:off x="2040348" y="2672317"/>
            <a:ext cx="701017" cy="805704"/>
          </a:xfrm>
          <a:prstGeom prst="rightArrow">
            <a:avLst/>
          </a:prstGeom>
          <a:solidFill>
            <a:schemeClr val="accent5">
              <a:lumMod val="20000"/>
              <a:lumOff val="80000"/>
            </a:schemeClr>
          </a:solidFill>
          <a:ln w="25400">
            <a:noFill/>
            <a:miter lim="800000"/>
            <a:headEnd/>
            <a:tailEnd/>
          </a:ln>
        </p:spPr>
        <p:txBody>
          <a:bodyPr wrap="square" tIns="102857" bIns="102857">
            <a:no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ja-JP" altLang="en-US" sz="1286" b="0" i="0" u="none" strike="noStrike" kern="1200" cap="none" spc="-71" normalizeH="0" baseline="0" noProof="0">
              <a:ln>
                <a:noFill/>
              </a:ln>
              <a:solidFill>
                <a:prstClr val="black"/>
              </a:solidFill>
              <a:effectLst/>
              <a:uLnTx/>
              <a:uFillTx/>
              <a:latin typeface="Meiryo UI" pitchFamily="50" charset="-128"/>
              <a:ea typeface="Meiryo UI" pitchFamily="50" charset="-128"/>
              <a:cs typeface="+mn-cs"/>
            </a:endParaRPr>
          </a:p>
        </p:txBody>
      </p:sp>
      <p:cxnSp>
        <p:nvCxnSpPr>
          <p:cNvPr id="36" name="直線矢印コネクタ 35">
            <a:extLst>
              <a:ext uri="{FF2B5EF4-FFF2-40B4-BE49-F238E27FC236}">
                <a16:creationId xmlns:a16="http://schemas.microsoft.com/office/drawing/2014/main" id="{4FD27C23-1D0A-4E81-FA2B-0C79F3D00A27}"/>
              </a:ext>
            </a:extLst>
          </p:cNvPr>
          <p:cNvCxnSpPr>
            <a:cxnSpLocks/>
            <a:endCxn id="26" idx="1"/>
          </p:cNvCxnSpPr>
          <p:nvPr/>
        </p:nvCxnSpPr>
        <p:spPr>
          <a:xfrm>
            <a:off x="8698264" y="3556544"/>
            <a:ext cx="682706" cy="7390"/>
          </a:xfrm>
          <a:prstGeom prst="straightConnector1">
            <a:avLst/>
          </a:prstGeom>
          <a:noFill/>
          <a:ln w="44450">
            <a:solidFill>
              <a:schemeClr val="accent2">
                <a:lumMod val="60000"/>
                <a:lumOff val="40000"/>
              </a:schemeClr>
            </a:solidFill>
            <a:tailEnd type="none"/>
          </a:ln>
        </p:spPr>
        <p:style>
          <a:lnRef idx="2">
            <a:schemeClr val="accent1">
              <a:shade val="15000"/>
            </a:schemeClr>
          </a:lnRef>
          <a:fillRef idx="1">
            <a:schemeClr val="accent1"/>
          </a:fillRef>
          <a:effectRef idx="0">
            <a:schemeClr val="accent1"/>
          </a:effectRef>
          <a:fontRef idx="minor">
            <a:schemeClr val="lt1"/>
          </a:fontRef>
        </p:style>
      </p:cxnSp>
      <p:sp>
        <p:nvSpPr>
          <p:cNvPr id="37" name="四角形: 角を丸くする 36">
            <a:extLst>
              <a:ext uri="{FF2B5EF4-FFF2-40B4-BE49-F238E27FC236}">
                <a16:creationId xmlns:a16="http://schemas.microsoft.com/office/drawing/2014/main" id="{E9960D46-44A7-4AE6-42EA-3C1B2BE55C78}"/>
              </a:ext>
            </a:extLst>
          </p:cNvPr>
          <p:cNvSpPr/>
          <p:nvPr/>
        </p:nvSpPr>
        <p:spPr>
          <a:xfrm>
            <a:off x="47625" y="749042"/>
            <a:ext cx="12077380" cy="403771"/>
          </a:xfrm>
          <a:prstGeom prst="roundRect">
            <a:avLst>
              <a:gd name="adj" fmla="val 50000"/>
            </a:avLst>
          </a:prstGeom>
          <a:solidFill>
            <a:srgbClr val="FFFF00">
              <a:alpha val="5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71" normalizeH="0" baseline="0" noProof="0">
                <a:ln>
                  <a:noFill/>
                </a:ln>
                <a:solidFill>
                  <a:srgbClr val="FF0000"/>
                </a:solidFill>
                <a:effectLst/>
                <a:uLnTx/>
                <a:uFillTx/>
                <a:latin typeface="Meiryo UI" pitchFamily="50" charset="-128"/>
                <a:ea typeface="Meiryo UI" pitchFamily="50" charset="-128"/>
                <a:cs typeface="Meiryo UI" pitchFamily="50" charset="-128"/>
              </a:rPr>
              <a:t>　</a:t>
            </a:r>
            <a:r>
              <a:rPr kumimoji="0" lang="en-US" altLang="ja-JP" sz="2000" b="1" i="0" u="none" strike="noStrike" kern="1200" cap="none" spc="-71" normalizeH="0" baseline="0" noProof="0">
                <a:ln>
                  <a:noFill/>
                </a:ln>
                <a:solidFill>
                  <a:srgbClr val="FF0000"/>
                </a:solidFill>
                <a:effectLst/>
                <a:uLnTx/>
                <a:uFillTx/>
                <a:latin typeface="Meiryo UI" pitchFamily="50" charset="-128"/>
                <a:ea typeface="Meiryo UI" pitchFamily="50" charset="-128"/>
                <a:cs typeface="Meiryo UI" pitchFamily="50" charset="-128"/>
              </a:rPr>
              <a:t>【</a:t>
            </a:r>
            <a:r>
              <a:rPr kumimoji="0" lang="ja-JP" altLang="en-US" sz="2000" b="1" i="0" u="none" strike="noStrike" kern="1200" cap="none" spc="-71" normalizeH="0" baseline="0" noProof="0">
                <a:ln>
                  <a:noFill/>
                </a:ln>
                <a:solidFill>
                  <a:srgbClr val="FF0000"/>
                </a:solidFill>
                <a:effectLst/>
                <a:uLnTx/>
                <a:uFillTx/>
                <a:latin typeface="Meiryo UI" pitchFamily="50" charset="-128"/>
                <a:ea typeface="Meiryo UI" pitchFamily="50" charset="-128"/>
                <a:cs typeface="Meiryo UI" pitchFamily="50" charset="-128"/>
              </a:rPr>
              <a:t>目指す姿</a:t>
            </a:r>
            <a:r>
              <a:rPr kumimoji="0" lang="en-US" altLang="ja-JP" sz="2000" b="1" i="0" u="none" strike="noStrike" kern="1200" cap="none" spc="-71" normalizeH="0" baseline="0" noProof="0">
                <a:ln>
                  <a:noFill/>
                </a:ln>
                <a:solidFill>
                  <a:srgbClr val="FF0000"/>
                </a:solidFill>
                <a:effectLst/>
                <a:uLnTx/>
                <a:uFillTx/>
                <a:latin typeface="Meiryo UI" pitchFamily="50" charset="-128"/>
                <a:ea typeface="Meiryo UI" pitchFamily="50" charset="-128"/>
                <a:cs typeface="Meiryo UI" pitchFamily="50" charset="-128"/>
              </a:rPr>
              <a:t>】</a:t>
            </a:r>
            <a:r>
              <a:rPr kumimoji="0" lang="ja-JP" altLang="en-US" sz="2000" b="1" i="0" u="none" strike="noStrike" kern="1200" cap="none" spc="-71" normalizeH="0" baseline="0" noProof="0">
                <a:ln>
                  <a:noFill/>
                </a:ln>
                <a:solidFill>
                  <a:srgbClr val="FF0000"/>
                </a:solidFill>
                <a:effectLst/>
                <a:uLnTx/>
                <a:uFillTx/>
                <a:latin typeface="Meiryo UI" pitchFamily="50" charset="-128"/>
                <a:ea typeface="Meiryo UI" pitchFamily="50" charset="-128"/>
                <a:cs typeface="Meiryo UI" pitchFamily="50" charset="-128"/>
              </a:rPr>
              <a:t>　　</a:t>
            </a:r>
            <a:r>
              <a:rPr kumimoji="0" lang="ja-JP" altLang="en-US" sz="2000" b="1" i="0" u="none" strike="noStrike" kern="1200" cap="none" spc="-71" normalizeH="0" baseline="0" noProof="0">
                <a:ln>
                  <a:noFill/>
                </a:ln>
                <a:solidFill>
                  <a:prstClr val="black"/>
                </a:solidFill>
                <a:effectLst/>
                <a:uLnTx/>
                <a:uFillTx/>
                <a:latin typeface="Meiryo UI" pitchFamily="50" charset="-128"/>
                <a:ea typeface="Meiryo UI" pitchFamily="50" charset="-128"/>
                <a:cs typeface="Meiryo UI" pitchFamily="50" charset="-128"/>
              </a:rPr>
              <a:t>政策反映　→与党の税制大綱 や 国会で優先的に審議される法案に織り込まれる</a:t>
            </a:r>
            <a:endParaRPr kumimoji="0" lang="en-US" altLang="ja-JP" sz="2000" b="1" i="0" u="none" strike="noStrike" kern="1200" cap="none" spc="-71"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38" name="正方形/長方形 37">
            <a:extLst>
              <a:ext uri="{FF2B5EF4-FFF2-40B4-BE49-F238E27FC236}">
                <a16:creationId xmlns:a16="http://schemas.microsoft.com/office/drawing/2014/main" id="{3E1EB6CF-56BA-BF46-35CD-5ACC8F28A6E7}"/>
              </a:ext>
            </a:extLst>
          </p:cNvPr>
          <p:cNvSpPr/>
          <p:nvPr/>
        </p:nvSpPr>
        <p:spPr>
          <a:xfrm>
            <a:off x="9063828" y="2246483"/>
            <a:ext cx="2524614" cy="6922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1" lang="ja-JP" altLang="en-US" sz="1429"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　　総連本部</a:t>
            </a:r>
          </a:p>
        </p:txBody>
      </p:sp>
      <p:sp>
        <p:nvSpPr>
          <p:cNvPr id="39" name="正方形/長方形 38">
            <a:extLst>
              <a:ext uri="{FF2B5EF4-FFF2-40B4-BE49-F238E27FC236}">
                <a16:creationId xmlns:a16="http://schemas.microsoft.com/office/drawing/2014/main" id="{C4119C93-B30D-C8EB-874D-3A481C2D3E15}"/>
              </a:ext>
            </a:extLst>
          </p:cNvPr>
          <p:cNvSpPr/>
          <p:nvPr/>
        </p:nvSpPr>
        <p:spPr>
          <a:xfrm>
            <a:off x="10220664" y="2450032"/>
            <a:ext cx="1315292" cy="330731"/>
          </a:xfrm>
          <a:prstGeom prst="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1143"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組織内国会議員</a:t>
            </a:r>
            <a:endParaRPr kumimoji="1" lang="en-US" altLang="ja-JP" sz="1143"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（いそざき・はまぐち）</a:t>
            </a:r>
          </a:p>
        </p:txBody>
      </p:sp>
      <p:sp>
        <p:nvSpPr>
          <p:cNvPr id="40" name="正方形/長方形 39">
            <a:extLst>
              <a:ext uri="{FF2B5EF4-FFF2-40B4-BE49-F238E27FC236}">
                <a16:creationId xmlns:a16="http://schemas.microsoft.com/office/drawing/2014/main" id="{7E87EE23-0CFF-72EC-1022-734E8026F746}"/>
              </a:ext>
            </a:extLst>
          </p:cNvPr>
          <p:cNvSpPr>
            <a:spLocks noChangeArrowheads="1"/>
          </p:cNvSpPr>
          <p:nvPr/>
        </p:nvSpPr>
        <p:spPr bwMode="auto">
          <a:xfrm>
            <a:off x="392712" y="5817529"/>
            <a:ext cx="7926006" cy="465525"/>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加盟組合の組合員　</a:t>
            </a:r>
            <a:r>
              <a:rPr kumimoji="1" lang="ja-JP" altLang="en-US" sz="128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「やってほしい！」の</a:t>
            </a:r>
            <a:r>
              <a:rPr kumimoji="1" lang="ja-JP" altLang="en-US" sz="32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声</a:t>
            </a:r>
            <a:r>
              <a:rPr kumimoji="1" lang="ja-JP" altLang="en-US" sz="128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が伝わることが　</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原動力</a:t>
            </a:r>
            <a:endParaRPr kumimoji="1" lang="en-US" altLang="ja-JP" sz="128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a:extLst>
              <a:ext uri="{FF2B5EF4-FFF2-40B4-BE49-F238E27FC236}">
                <a16:creationId xmlns:a16="http://schemas.microsoft.com/office/drawing/2014/main" id="{27FCBE8C-D501-7D4A-64C5-8E7E40AAAC83}"/>
              </a:ext>
            </a:extLst>
          </p:cNvPr>
          <p:cNvSpPr txBox="1"/>
          <p:nvPr/>
        </p:nvSpPr>
        <p:spPr>
          <a:xfrm>
            <a:off x="10116443" y="6267930"/>
            <a:ext cx="1998947" cy="506871"/>
          </a:xfrm>
          <a:prstGeom prst="rect">
            <a:avLst/>
          </a:prstGeom>
          <a:noFill/>
        </p:spPr>
        <p:txBody>
          <a:bodyPr vert="horz" wrap="square" rtlCol="0" anchor="ctr" anchorCtr="0">
            <a:normAutofit/>
          </a:bodyPr>
          <a:lstStyle/>
          <a:p>
            <a:pPr marL="0" marR="0" lvl="0" indent="0" algn="just" defTabSz="326578" rtl="0" eaLnBrk="1" fontAlgn="auto" latinLnBrk="0" hangingPunct="1">
              <a:lnSpc>
                <a:spcPts val="1283"/>
              </a:lnSpc>
              <a:spcBef>
                <a:spcPts val="0"/>
              </a:spcBef>
              <a:spcAft>
                <a:spcPts val="0"/>
              </a:spcAft>
              <a:buClrTx/>
              <a:buSzTx/>
              <a:buFontTx/>
              <a:buNone/>
              <a:tabLst/>
              <a:defRPr/>
            </a:pPr>
            <a:r>
              <a:rPr kumimoji="0" lang="ja-JP" altLang="en-US" sz="2571" b="0"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理解者拡大</a:t>
            </a:r>
            <a:endParaRPr kumimoji="0" lang="ja-JP" altLang="ja-JP" sz="2571" b="0" i="0" u="none" strike="noStrike" kern="1200" cap="none" spc="54"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2" name="矢印: 右 41">
            <a:extLst>
              <a:ext uri="{FF2B5EF4-FFF2-40B4-BE49-F238E27FC236}">
                <a16:creationId xmlns:a16="http://schemas.microsoft.com/office/drawing/2014/main" id="{8F867CD4-6971-3AC0-E270-C7880AC1E6AE}"/>
              </a:ext>
            </a:extLst>
          </p:cNvPr>
          <p:cNvSpPr/>
          <p:nvPr/>
        </p:nvSpPr>
        <p:spPr>
          <a:xfrm rot="16200000">
            <a:off x="3911256" y="817308"/>
            <a:ext cx="295009" cy="849520"/>
          </a:xfrm>
          <a:prstGeom prst="rightArrow">
            <a:avLst/>
          </a:prstGeom>
          <a:solidFill>
            <a:srgbClr val="FFFF00"/>
          </a:solidFill>
          <a:ln w="25400">
            <a:solidFill>
              <a:schemeClr val="tx2">
                <a:lumMod val="50000"/>
              </a:schemeClr>
            </a:solidFill>
            <a:miter lim="800000"/>
            <a:headEnd/>
            <a:tailEnd/>
          </a:ln>
        </p:spPr>
        <p:txBody>
          <a:bodyPr wrap="square" tIns="102857" bIns="102857">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ja-JP" altLang="en-US" sz="1429" b="1" i="0" u="none" strike="noStrike" kern="1200" cap="none" spc="-71" normalizeH="0" baseline="0" noProof="0">
              <a:ln>
                <a:noFill/>
              </a:ln>
              <a:solidFill>
                <a:prstClr val="black"/>
              </a:solidFill>
              <a:effectLst/>
              <a:uLnTx/>
              <a:uFillTx/>
              <a:latin typeface="Meiryo UI" pitchFamily="50" charset="-128"/>
              <a:ea typeface="Meiryo UI" pitchFamily="50" charset="-128"/>
              <a:cs typeface="+mn-cs"/>
            </a:endParaRPr>
          </a:p>
        </p:txBody>
      </p:sp>
      <p:sp>
        <p:nvSpPr>
          <p:cNvPr id="43" name="矢印: 右 42">
            <a:extLst>
              <a:ext uri="{FF2B5EF4-FFF2-40B4-BE49-F238E27FC236}">
                <a16:creationId xmlns:a16="http://schemas.microsoft.com/office/drawing/2014/main" id="{31F464ED-9639-3FB6-2A8A-5D1D3C720498}"/>
              </a:ext>
            </a:extLst>
          </p:cNvPr>
          <p:cNvSpPr/>
          <p:nvPr/>
        </p:nvSpPr>
        <p:spPr>
          <a:xfrm rot="16200000">
            <a:off x="3785621" y="1666750"/>
            <a:ext cx="580355" cy="849520"/>
          </a:xfrm>
          <a:prstGeom prst="rightArrow">
            <a:avLst/>
          </a:prstGeom>
          <a:solidFill>
            <a:srgbClr val="FFFF00"/>
          </a:solidFill>
          <a:ln w="25400">
            <a:solidFill>
              <a:schemeClr val="tx2">
                <a:lumMod val="50000"/>
              </a:schemeClr>
            </a:solidFill>
            <a:miter lim="800000"/>
            <a:headEnd/>
            <a:tailEnd/>
          </a:ln>
        </p:spPr>
        <p:txBody>
          <a:bodyPr wrap="square" tIns="102857" bIns="102857">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ja-JP" altLang="en-US" sz="1429" b="1" i="0" u="none" strike="noStrike" kern="1200" cap="none" spc="-71" normalizeH="0" baseline="0" noProof="0">
              <a:ln>
                <a:noFill/>
              </a:ln>
              <a:solidFill>
                <a:prstClr val="black"/>
              </a:solidFill>
              <a:effectLst/>
              <a:uLnTx/>
              <a:uFillTx/>
              <a:latin typeface="Meiryo UI" pitchFamily="50" charset="-128"/>
              <a:ea typeface="Meiryo UI" pitchFamily="50" charset="-128"/>
              <a:cs typeface="+mn-cs"/>
            </a:endParaRPr>
          </a:p>
        </p:txBody>
      </p:sp>
      <p:sp>
        <p:nvSpPr>
          <p:cNvPr id="44" name="矢印: 右 43">
            <a:extLst>
              <a:ext uri="{FF2B5EF4-FFF2-40B4-BE49-F238E27FC236}">
                <a16:creationId xmlns:a16="http://schemas.microsoft.com/office/drawing/2014/main" id="{AE1607EB-C898-E54E-8BF1-D36A2390AB46}"/>
              </a:ext>
            </a:extLst>
          </p:cNvPr>
          <p:cNvSpPr/>
          <p:nvPr/>
        </p:nvSpPr>
        <p:spPr>
          <a:xfrm rot="5400000">
            <a:off x="10438010" y="2622511"/>
            <a:ext cx="377346" cy="849520"/>
          </a:xfrm>
          <a:prstGeom prst="rightArrow">
            <a:avLst/>
          </a:prstGeom>
          <a:solidFill>
            <a:schemeClr val="accent2"/>
          </a:solidFill>
          <a:ln w="25400">
            <a:noFill/>
            <a:miter lim="800000"/>
            <a:headEnd/>
            <a:tailEnd/>
          </a:ln>
        </p:spPr>
        <p:txBody>
          <a:bodyPr wrap="square" tIns="102857" bIns="102857">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ja-JP" altLang="en-US" sz="1429" b="1" i="0" u="none" strike="noStrike" kern="1200" cap="none" spc="-71" normalizeH="0" baseline="0" noProof="0">
              <a:ln>
                <a:noFill/>
              </a:ln>
              <a:solidFill>
                <a:prstClr val="black"/>
              </a:solidFill>
              <a:effectLst/>
              <a:uLnTx/>
              <a:uFillTx/>
              <a:latin typeface="Meiryo UI" pitchFamily="50" charset="-128"/>
              <a:ea typeface="Meiryo UI" pitchFamily="50" charset="-128"/>
              <a:cs typeface="+mn-cs"/>
            </a:endParaRPr>
          </a:p>
        </p:txBody>
      </p:sp>
      <p:sp>
        <p:nvSpPr>
          <p:cNvPr id="45" name="正方形/長方形 44">
            <a:extLst>
              <a:ext uri="{FF2B5EF4-FFF2-40B4-BE49-F238E27FC236}">
                <a16:creationId xmlns:a16="http://schemas.microsoft.com/office/drawing/2014/main" id="{234002DB-C0BF-3C7B-36DD-116C4D43C6E6}"/>
              </a:ext>
            </a:extLst>
          </p:cNvPr>
          <p:cNvSpPr>
            <a:spLocks noChangeArrowheads="1"/>
          </p:cNvSpPr>
          <p:nvPr/>
        </p:nvSpPr>
        <p:spPr bwMode="auto">
          <a:xfrm>
            <a:off x="2751788" y="2402739"/>
            <a:ext cx="2591120" cy="975096"/>
          </a:xfrm>
          <a:prstGeom prst="rect">
            <a:avLst/>
          </a:prstGeom>
          <a:solidFill>
            <a:schemeClr val="accent5">
              <a:lumMod val="20000"/>
              <a:lumOff val="80000"/>
            </a:schemeClr>
          </a:solidFill>
          <a:ln w="19050">
            <a:solidFill>
              <a:schemeClr val="tx2">
                <a:lumMod val="50000"/>
              </a:schemeClr>
            </a:solidFill>
            <a:miter lim="800000"/>
            <a:headEnd/>
            <a:tailEnd/>
          </a:ln>
        </p:spPr>
        <p:txBody>
          <a:bodyPr wrap="square" tIns="102857" bIns="102857" anchor="ctr" anchorCtr="0">
            <a:noAutofit/>
          </a:bodyP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ja-JP" altLang="en-US" sz="1429" b="1" i="0" u="none" strike="noStrike" kern="1200" cap="none" spc="-71" normalizeH="0" baseline="0" noProof="0">
                <a:ln>
                  <a:noFill/>
                </a:ln>
                <a:solidFill>
                  <a:prstClr val="black"/>
                </a:solidFill>
                <a:effectLst/>
                <a:uLnTx/>
                <a:uFillTx/>
                <a:latin typeface="Meiryo UI" pitchFamily="50" charset="-128"/>
                <a:ea typeface="Meiryo UI" pitchFamily="50" charset="-128"/>
                <a:cs typeface="+mn-cs"/>
              </a:rPr>
              <a:t>　 県／県知事</a:t>
            </a:r>
            <a:endParaRPr kumimoji="0" lang="en-US" altLang="ja-JP" sz="1429" b="1" i="0" u="none" strike="noStrike" kern="1200" cap="none" spc="-71" normalizeH="0" baseline="0" noProof="0">
              <a:ln>
                <a:noFill/>
              </a:ln>
              <a:solidFill>
                <a:prstClr val="black"/>
              </a:solidFill>
              <a:effectLst/>
              <a:uLnTx/>
              <a:uFillTx/>
              <a:latin typeface="Meiryo UI" pitchFamily="50" charset="-128"/>
              <a:ea typeface="Meiryo UI" pitchFamily="50" charset="-128"/>
              <a:cs typeface="+mn-cs"/>
            </a:endParaRPr>
          </a:p>
        </p:txBody>
      </p:sp>
      <p:sp>
        <p:nvSpPr>
          <p:cNvPr id="46" name="正方形/長方形 45">
            <a:extLst>
              <a:ext uri="{FF2B5EF4-FFF2-40B4-BE49-F238E27FC236}">
                <a16:creationId xmlns:a16="http://schemas.microsoft.com/office/drawing/2014/main" id="{37414517-DA0A-EA9D-6B62-3AE369BE921F}"/>
              </a:ext>
            </a:extLst>
          </p:cNvPr>
          <p:cNvSpPr>
            <a:spLocks noChangeArrowheads="1"/>
          </p:cNvSpPr>
          <p:nvPr/>
        </p:nvSpPr>
        <p:spPr bwMode="auto">
          <a:xfrm>
            <a:off x="4252032" y="2732968"/>
            <a:ext cx="1056454" cy="610922"/>
          </a:xfrm>
          <a:prstGeom prst="rect">
            <a:avLst/>
          </a:prstGeom>
          <a:solidFill>
            <a:schemeClr val="bg1"/>
          </a:solidFill>
          <a:ln w="2857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議員団</a:t>
            </a:r>
            <a:endParaRPr kumimoji="1" lang="en-US" altLang="ja-JP" sz="1143"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47" name="直線矢印コネクタ 46">
            <a:extLst>
              <a:ext uri="{FF2B5EF4-FFF2-40B4-BE49-F238E27FC236}">
                <a16:creationId xmlns:a16="http://schemas.microsoft.com/office/drawing/2014/main" id="{BF2BD361-1C38-7607-F670-C1B513C46F88}"/>
              </a:ext>
            </a:extLst>
          </p:cNvPr>
          <p:cNvCxnSpPr>
            <a:cxnSpLocks/>
          </p:cNvCxnSpPr>
          <p:nvPr/>
        </p:nvCxnSpPr>
        <p:spPr>
          <a:xfrm flipV="1">
            <a:off x="6066437" y="1903992"/>
            <a:ext cx="19878" cy="2439426"/>
          </a:xfrm>
          <a:prstGeom prst="straightConnector1">
            <a:avLst/>
          </a:prstGeom>
          <a:noFill/>
          <a:ln w="73025">
            <a:solidFill>
              <a:srgbClr val="FFFF00"/>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48" name="テキスト ボックス 47">
            <a:extLst>
              <a:ext uri="{FF2B5EF4-FFF2-40B4-BE49-F238E27FC236}">
                <a16:creationId xmlns:a16="http://schemas.microsoft.com/office/drawing/2014/main" id="{FD280E4A-A94D-433E-57E8-4ED73A4B7399}"/>
              </a:ext>
            </a:extLst>
          </p:cNvPr>
          <p:cNvSpPr txBox="1"/>
          <p:nvPr/>
        </p:nvSpPr>
        <p:spPr>
          <a:xfrm>
            <a:off x="157790" y="6275937"/>
            <a:ext cx="9834798" cy="465525"/>
          </a:xfrm>
          <a:prstGeom prst="rect">
            <a:avLst/>
          </a:prstGeom>
          <a:noFill/>
        </p:spPr>
        <p:txBody>
          <a:bodyPr vert="horz" wrap="square" rtlCol="0" anchor="ctr" anchorCtr="0">
            <a:noAutofit/>
          </a:bodyPr>
          <a:lstStyle/>
          <a:p>
            <a:pPr marL="0" marR="0" lvl="0" indent="0" algn="just" defTabSz="326578"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議員へ要望を伝える、税制アンケート回答、</a:t>
            </a:r>
            <a:r>
              <a:rPr kumimoji="0" lang="en-US" altLang="ja-JP" sz="1200" b="0"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SNS</a:t>
            </a:r>
            <a:r>
              <a:rPr kumimoji="0" lang="ja-JP" altLang="en-US" sz="1200" b="0"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投稿などに加え・・・　</a:t>
            </a:r>
            <a:endParaRPr kumimoji="0" lang="en-US" altLang="ja-JP" sz="1200" b="0"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326578"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政策に関するイベント（街頭活動、研修会、懇談会、勉強会等）の活動実績などが　「議員、自治体、国（省庁・与党）」に影響を与える</a:t>
            </a:r>
            <a:endParaRPr kumimoji="0" lang="ja-JP" altLang="ja-JP" sz="1100" b="0" i="0" u="none" strike="noStrike" kern="1200" cap="none" spc="54"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9" name="テキスト ボックス 5">
            <a:extLst>
              <a:ext uri="{FF2B5EF4-FFF2-40B4-BE49-F238E27FC236}">
                <a16:creationId xmlns:a16="http://schemas.microsoft.com/office/drawing/2014/main" id="{38F27BF9-D3AB-15A3-6532-67F38D65E554}"/>
              </a:ext>
            </a:extLst>
          </p:cNvPr>
          <p:cNvSpPr txBox="1">
            <a:spLocks noChangeArrowheads="1"/>
          </p:cNvSpPr>
          <p:nvPr/>
        </p:nvSpPr>
        <p:spPr bwMode="auto">
          <a:xfrm>
            <a:off x="230636" y="1337254"/>
            <a:ext cx="11150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国・政府</a:t>
            </a:r>
            <a:endParaRPr kumimoji="1" lang="en-US" altLang="ja-JP" sz="2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の議論</a:t>
            </a:r>
            <a:endParaRPr kumimoji="1" lang="en-US" altLang="ja-JP" sz="2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0" name="矢印: 上向き折線 49">
            <a:extLst>
              <a:ext uri="{FF2B5EF4-FFF2-40B4-BE49-F238E27FC236}">
                <a16:creationId xmlns:a16="http://schemas.microsoft.com/office/drawing/2014/main" id="{9DBA912E-E774-C560-5B55-B5CC4F481998}"/>
              </a:ext>
            </a:extLst>
          </p:cNvPr>
          <p:cNvSpPr/>
          <p:nvPr/>
        </p:nvSpPr>
        <p:spPr>
          <a:xfrm rot="16200000">
            <a:off x="5513693" y="2978746"/>
            <a:ext cx="1839268" cy="1964577"/>
          </a:xfrm>
          <a:prstGeom prst="bentUpArrow">
            <a:avLst>
              <a:gd name="adj1" fmla="val 13320"/>
              <a:gd name="adj2" fmla="val 21036"/>
              <a:gd name="adj3" fmla="val 21700"/>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1" lang="ja-JP" altLang="en-US" sz="1429"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1" name="矢印: 右 50">
            <a:extLst>
              <a:ext uri="{FF2B5EF4-FFF2-40B4-BE49-F238E27FC236}">
                <a16:creationId xmlns:a16="http://schemas.microsoft.com/office/drawing/2014/main" id="{1A295083-3404-143A-2D39-9391B2233436}"/>
              </a:ext>
            </a:extLst>
          </p:cNvPr>
          <p:cNvSpPr/>
          <p:nvPr/>
        </p:nvSpPr>
        <p:spPr>
          <a:xfrm rot="16200000">
            <a:off x="2798764" y="4088000"/>
            <a:ext cx="2622971" cy="836086"/>
          </a:xfrm>
          <a:prstGeom prst="rightArrow">
            <a:avLst>
              <a:gd name="adj1" fmla="val 50000"/>
              <a:gd name="adj2" fmla="val 35190"/>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1" lang="ja-JP" altLang="en-US" sz="1429"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2" name="矢印: 右 51">
            <a:extLst>
              <a:ext uri="{FF2B5EF4-FFF2-40B4-BE49-F238E27FC236}">
                <a16:creationId xmlns:a16="http://schemas.microsoft.com/office/drawing/2014/main" id="{E15736AA-53AA-EC36-EC21-418DE6231E5B}"/>
              </a:ext>
            </a:extLst>
          </p:cNvPr>
          <p:cNvSpPr/>
          <p:nvPr/>
        </p:nvSpPr>
        <p:spPr>
          <a:xfrm rot="19496029">
            <a:off x="1400337" y="1829993"/>
            <a:ext cx="971844" cy="849520"/>
          </a:xfrm>
          <a:prstGeom prst="rightArrow">
            <a:avLst/>
          </a:prstGeom>
          <a:solidFill>
            <a:srgbClr val="FFFF00"/>
          </a:solidFill>
          <a:ln w="25400">
            <a:solidFill>
              <a:schemeClr val="tx2">
                <a:lumMod val="50000"/>
              </a:schemeClr>
            </a:solidFill>
            <a:miter lim="800000"/>
            <a:headEnd/>
            <a:tailEnd/>
          </a:ln>
        </p:spPr>
        <p:txBody>
          <a:bodyPr wrap="square" tIns="102857" bIns="102857">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ja-JP" altLang="en-US" sz="1429" b="1" i="0" u="none" strike="noStrike" kern="1200" cap="none" spc="-71" normalizeH="0" baseline="0" noProof="0">
              <a:ln>
                <a:noFill/>
              </a:ln>
              <a:solidFill>
                <a:prstClr val="black"/>
              </a:solidFill>
              <a:effectLst/>
              <a:uLnTx/>
              <a:uFillTx/>
              <a:latin typeface="Meiryo UI" pitchFamily="50" charset="-128"/>
              <a:ea typeface="Meiryo UI" pitchFamily="50" charset="-128"/>
              <a:cs typeface="+mn-cs"/>
            </a:endParaRPr>
          </a:p>
        </p:txBody>
      </p:sp>
      <p:cxnSp>
        <p:nvCxnSpPr>
          <p:cNvPr id="53" name="直線矢印コネクタ 52">
            <a:extLst>
              <a:ext uri="{FF2B5EF4-FFF2-40B4-BE49-F238E27FC236}">
                <a16:creationId xmlns:a16="http://schemas.microsoft.com/office/drawing/2014/main" id="{1F9ED269-C472-E966-AF93-3D03D477EF66}"/>
              </a:ext>
            </a:extLst>
          </p:cNvPr>
          <p:cNvCxnSpPr>
            <a:cxnSpLocks/>
          </p:cNvCxnSpPr>
          <p:nvPr/>
        </p:nvCxnSpPr>
        <p:spPr>
          <a:xfrm flipH="1" flipV="1">
            <a:off x="2009356" y="3576232"/>
            <a:ext cx="360158" cy="183577"/>
          </a:xfrm>
          <a:prstGeom prst="straightConnector1">
            <a:avLst/>
          </a:prstGeom>
          <a:noFill/>
          <a:ln w="44450">
            <a:solidFill>
              <a:schemeClr val="accent5">
                <a:lumMod val="40000"/>
                <a:lumOff val="60000"/>
              </a:schemeClr>
            </a:solidFill>
            <a:prstDash val="sysDash"/>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54" name="テキスト ボックス 53">
            <a:extLst>
              <a:ext uri="{FF2B5EF4-FFF2-40B4-BE49-F238E27FC236}">
                <a16:creationId xmlns:a16="http://schemas.microsoft.com/office/drawing/2014/main" id="{242FC736-F4BC-41F1-A623-A67FD736C37C}"/>
              </a:ext>
            </a:extLst>
          </p:cNvPr>
          <p:cNvSpPr txBox="1"/>
          <p:nvPr/>
        </p:nvSpPr>
        <p:spPr>
          <a:xfrm>
            <a:off x="5562066" y="2534640"/>
            <a:ext cx="1150371" cy="250515"/>
          </a:xfrm>
          <a:prstGeom prst="rect">
            <a:avLst/>
          </a:prstGeom>
          <a:noFill/>
        </p:spPr>
        <p:txBody>
          <a:bodyPr wrap="square" rtlCol="0">
            <a:noAutofit/>
          </a:bodyPr>
          <a:lstStyle/>
          <a:p>
            <a:pPr marL="0" marR="0" lvl="0" indent="0" algn="ctr" defTabSz="326578" rtl="0" eaLnBrk="1" fontAlgn="auto" latinLnBrk="0" hangingPunct="1">
              <a:lnSpc>
                <a:spcPts val="1283"/>
              </a:lnSpc>
              <a:spcBef>
                <a:spcPts val="0"/>
              </a:spcBef>
              <a:spcAft>
                <a:spcPts val="0"/>
              </a:spcAft>
              <a:buClrTx/>
              <a:buSzTx/>
              <a:buFontTx/>
              <a:buNone/>
              <a:tabLst/>
              <a:defRPr/>
            </a:pPr>
            <a:r>
              <a:rPr kumimoji="0" lang="ja-JP" altLang="en-US" sz="1286" b="1" i="0" u="none" strike="noStrike" kern="1200" cap="none" spc="16" normalizeH="0" baseline="0" noProof="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声を届ける</a:t>
            </a:r>
            <a:endParaRPr kumimoji="0" lang="ja-JP" altLang="ja-JP" sz="1286" b="1" i="0" u="none" strike="noStrike" kern="1200" cap="none" spc="16" normalizeH="0" baseline="0" noProof="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5" name="テキスト ボックス 54">
            <a:extLst>
              <a:ext uri="{FF2B5EF4-FFF2-40B4-BE49-F238E27FC236}">
                <a16:creationId xmlns:a16="http://schemas.microsoft.com/office/drawing/2014/main" id="{FA3B736D-2ADC-99B3-F952-7D8C55E847D8}"/>
              </a:ext>
            </a:extLst>
          </p:cNvPr>
          <p:cNvSpPr txBox="1"/>
          <p:nvPr/>
        </p:nvSpPr>
        <p:spPr>
          <a:xfrm>
            <a:off x="3529715" y="2133670"/>
            <a:ext cx="1150371" cy="250515"/>
          </a:xfrm>
          <a:prstGeom prst="rect">
            <a:avLst/>
          </a:prstGeom>
          <a:noFill/>
        </p:spPr>
        <p:txBody>
          <a:bodyPr wrap="square" rtlCol="0">
            <a:noAutofit/>
          </a:bodyPr>
          <a:lstStyle/>
          <a:p>
            <a:pPr marL="0" marR="0" lvl="0" indent="0" algn="ctr" defTabSz="326578" rtl="0" eaLnBrk="1" fontAlgn="auto" latinLnBrk="0" hangingPunct="1">
              <a:lnSpc>
                <a:spcPts val="1283"/>
              </a:lnSpc>
              <a:spcBef>
                <a:spcPts val="0"/>
              </a:spcBef>
              <a:spcAft>
                <a:spcPts val="0"/>
              </a:spcAft>
              <a:buClrTx/>
              <a:buSzTx/>
              <a:buFontTx/>
              <a:buNone/>
              <a:tabLst/>
              <a:defRPr/>
            </a:pPr>
            <a:r>
              <a:rPr kumimoji="0" lang="ja-JP" altLang="en-US" sz="1286" b="1" i="0" u="none" strike="noStrike" kern="1200" cap="none" spc="16" normalizeH="0" baseline="0" noProof="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声を届ける</a:t>
            </a:r>
            <a:endParaRPr kumimoji="0" lang="ja-JP" altLang="ja-JP" sz="1286" b="1" i="0" u="none" strike="noStrike" kern="1200" cap="none" spc="16" normalizeH="0" baseline="0" noProof="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6" name="テキスト ボックス 55">
            <a:extLst>
              <a:ext uri="{FF2B5EF4-FFF2-40B4-BE49-F238E27FC236}">
                <a16:creationId xmlns:a16="http://schemas.microsoft.com/office/drawing/2014/main" id="{74C0D887-BD7C-CFAB-C211-F0F9270AEC7B}"/>
              </a:ext>
            </a:extLst>
          </p:cNvPr>
          <p:cNvSpPr txBox="1"/>
          <p:nvPr/>
        </p:nvSpPr>
        <p:spPr>
          <a:xfrm>
            <a:off x="1370676" y="2167127"/>
            <a:ext cx="1150371" cy="250515"/>
          </a:xfrm>
          <a:prstGeom prst="rect">
            <a:avLst/>
          </a:prstGeom>
          <a:noFill/>
        </p:spPr>
        <p:txBody>
          <a:bodyPr wrap="square" rtlCol="0">
            <a:noAutofit/>
          </a:bodyPr>
          <a:lstStyle/>
          <a:p>
            <a:pPr marL="0" marR="0" lvl="0" indent="0" algn="ctr" defTabSz="326578" rtl="0" eaLnBrk="1" fontAlgn="auto" latinLnBrk="0" hangingPunct="1">
              <a:lnSpc>
                <a:spcPts val="1283"/>
              </a:lnSpc>
              <a:spcBef>
                <a:spcPts val="0"/>
              </a:spcBef>
              <a:spcAft>
                <a:spcPts val="0"/>
              </a:spcAft>
              <a:buClrTx/>
              <a:buSzTx/>
              <a:buFontTx/>
              <a:buNone/>
              <a:tabLst/>
              <a:defRPr/>
            </a:pPr>
            <a:r>
              <a:rPr kumimoji="0" lang="ja-JP" altLang="en-US" sz="1286" b="1" i="0" u="none" strike="noStrike" kern="1200" cap="none" spc="16" normalizeH="0" baseline="0" noProof="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声を届ける</a:t>
            </a:r>
            <a:endParaRPr kumimoji="0" lang="ja-JP" altLang="ja-JP" sz="1286" b="1" i="0" u="none" strike="noStrike" kern="1200" cap="none" spc="16" normalizeH="0" baseline="0" noProof="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7" name="矢印: 右 56">
            <a:extLst>
              <a:ext uri="{FF2B5EF4-FFF2-40B4-BE49-F238E27FC236}">
                <a16:creationId xmlns:a16="http://schemas.microsoft.com/office/drawing/2014/main" id="{797ECDC4-CBD5-CC86-4186-3A09E18BF686}"/>
              </a:ext>
            </a:extLst>
          </p:cNvPr>
          <p:cNvSpPr/>
          <p:nvPr/>
        </p:nvSpPr>
        <p:spPr>
          <a:xfrm rot="13178113">
            <a:off x="8441897" y="1549871"/>
            <a:ext cx="867532" cy="849520"/>
          </a:xfrm>
          <a:prstGeom prst="rightArrow">
            <a:avLst>
              <a:gd name="adj1" fmla="val 31352"/>
              <a:gd name="adj2" fmla="val 48236"/>
            </a:avLst>
          </a:prstGeom>
          <a:solidFill>
            <a:srgbClr val="FFFF00"/>
          </a:solidFill>
          <a:ln w="25400">
            <a:solidFill>
              <a:schemeClr val="tx2">
                <a:lumMod val="50000"/>
              </a:schemeClr>
            </a:solidFill>
            <a:miter lim="800000"/>
            <a:headEnd/>
            <a:tailEnd/>
          </a:ln>
        </p:spPr>
        <p:txBody>
          <a:bodyPr wrap="square" tIns="102857" bIns="102857">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ja-JP" altLang="en-US" sz="1429" b="1" i="0" u="none" strike="noStrike" kern="1200" cap="none" spc="-71" normalizeH="0" baseline="0" noProof="0">
              <a:ln>
                <a:noFill/>
              </a:ln>
              <a:solidFill>
                <a:prstClr val="black"/>
              </a:solidFill>
              <a:effectLst/>
              <a:uLnTx/>
              <a:uFillTx/>
              <a:latin typeface="Meiryo UI" pitchFamily="50" charset="-128"/>
              <a:ea typeface="Meiryo UI" pitchFamily="50" charset="-128"/>
              <a:cs typeface="+mn-cs"/>
            </a:endParaRPr>
          </a:p>
        </p:txBody>
      </p:sp>
      <p:sp>
        <p:nvSpPr>
          <p:cNvPr id="58" name="テキスト ボックス 57">
            <a:extLst>
              <a:ext uri="{FF2B5EF4-FFF2-40B4-BE49-F238E27FC236}">
                <a16:creationId xmlns:a16="http://schemas.microsoft.com/office/drawing/2014/main" id="{7D3368F7-0D75-223B-6760-BE9AEB6F1AF9}"/>
              </a:ext>
            </a:extLst>
          </p:cNvPr>
          <p:cNvSpPr txBox="1"/>
          <p:nvPr/>
        </p:nvSpPr>
        <p:spPr>
          <a:xfrm>
            <a:off x="7617085" y="2471945"/>
            <a:ext cx="1150371" cy="250515"/>
          </a:xfrm>
          <a:prstGeom prst="rect">
            <a:avLst/>
          </a:prstGeom>
          <a:noFill/>
        </p:spPr>
        <p:txBody>
          <a:bodyPr wrap="square" rtlCol="0">
            <a:noAutofit/>
          </a:bodyPr>
          <a:lstStyle/>
          <a:p>
            <a:pPr marL="0" marR="0" lvl="0" indent="0" algn="ctr" defTabSz="326578" rtl="0" eaLnBrk="1" fontAlgn="auto" latinLnBrk="0" hangingPunct="1">
              <a:lnSpc>
                <a:spcPts val="1283"/>
              </a:lnSpc>
              <a:spcBef>
                <a:spcPts val="0"/>
              </a:spcBef>
              <a:spcAft>
                <a:spcPts val="0"/>
              </a:spcAft>
              <a:buClrTx/>
              <a:buSzTx/>
              <a:buFontTx/>
              <a:buNone/>
              <a:tabLst/>
              <a:defRPr/>
            </a:pPr>
            <a:r>
              <a:rPr kumimoji="0" lang="ja-JP" altLang="en-US" sz="1286" b="1" i="0" u="none" strike="noStrike" kern="1200" cap="none" spc="16" normalizeH="0" baseline="0" noProof="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声を届ける</a:t>
            </a:r>
            <a:endParaRPr kumimoji="0" lang="ja-JP" altLang="ja-JP" sz="1286" b="1" i="0" u="none" strike="noStrike" kern="1200" cap="none" spc="16" normalizeH="0" baseline="0" noProof="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9" name="テキスト ボックス 58">
            <a:extLst>
              <a:ext uri="{FF2B5EF4-FFF2-40B4-BE49-F238E27FC236}">
                <a16:creationId xmlns:a16="http://schemas.microsoft.com/office/drawing/2014/main" id="{AC114E72-5491-7F7F-D763-6549E47572D9}"/>
              </a:ext>
            </a:extLst>
          </p:cNvPr>
          <p:cNvSpPr txBox="1"/>
          <p:nvPr/>
        </p:nvSpPr>
        <p:spPr>
          <a:xfrm>
            <a:off x="8700295" y="1913660"/>
            <a:ext cx="1150371" cy="250515"/>
          </a:xfrm>
          <a:prstGeom prst="rect">
            <a:avLst/>
          </a:prstGeom>
          <a:noFill/>
        </p:spPr>
        <p:txBody>
          <a:bodyPr wrap="square" rtlCol="0">
            <a:noAutofit/>
          </a:bodyPr>
          <a:lstStyle/>
          <a:p>
            <a:pPr marL="0" marR="0" lvl="0" indent="0" algn="ctr" defTabSz="326578" rtl="0" eaLnBrk="1" fontAlgn="auto" latinLnBrk="0" hangingPunct="1">
              <a:lnSpc>
                <a:spcPts val="1283"/>
              </a:lnSpc>
              <a:spcBef>
                <a:spcPts val="0"/>
              </a:spcBef>
              <a:spcAft>
                <a:spcPts val="0"/>
              </a:spcAft>
              <a:buClrTx/>
              <a:buSzTx/>
              <a:buFontTx/>
              <a:buNone/>
              <a:tabLst/>
              <a:defRPr/>
            </a:pPr>
            <a:r>
              <a:rPr kumimoji="0" lang="ja-JP" altLang="en-US" sz="1286" b="1" i="0" u="none" strike="noStrike" kern="1200" cap="none" spc="16" normalizeH="0" baseline="0" noProof="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声を届ける</a:t>
            </a:r>
            <a:endParaRPr kumimoji="0" lang="ja-JP" altLang="ja-JP" sz="1286" b="1" i="0" u="none" strike="noStrike" kern="1200" cap="none" spc="16" normalizeH="0" baseline="0" noProof="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60" name="直線矢印コネクタ 59">
            <a:extLst>
              <a:ext uri="{FF2B5EF4-FFF2-40B4-BE49-F238E27FC236}">
                <a16:creationId xmlns:a16="http://schemas.microsoft.com/office/drawing/2014/main" id="{5C5190AD-03FB-653A-4C95-44CC633989B9}"/>
              </a:ext>
            </a:extLst>
          </p:cNvPr>
          <p:cNvCxnSpPr>
            <a:cxnSpLocks/>
          </p:cNvCxnSpPr>
          <p:nvPr/>
        </p:nvCxnSpPr>
        <p:spPr>
          <a:xfrm flipV="1">
            <a:off x="5184436" y="1903992"/>
            <a:ext cx="0" cy="986295"/>
          </a:xfrm>
          <a:prstGeom prst="straightConnector1">
            <a:avLst/>
          </a:prstGeom>
          <a:noFill/>
          <a:ln w="73025">
            <a:solidFill>
              <a:srgbClr val="FFFF00"/>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61" name="テキスト ボックス 60">
            <a:extLst>
              <a:ext uri="{FF2B5EF4-FFF2-40B4-BE49-F238E27FC236}">
                <a16:creationId xmlns:a16="http://schemas.microsoft.com/office/drawing/2014/main" id="{07515FFE-F3A5-3D23-BB27-96F8B0E7AA04}"/>
              </a:ext>
            </a:extLst>
          </p:cNvPr>
          <p:cNvSpPr txBox="1"/>
          <p:nvPr/>
        </p:nvSpPr>
        <p:spPr>
          <a:xfrm>
            <a:off x="4670741" y="2134289"/>
            <a:ext cx="1150371" cy="250515"/>
          </a:xfrm>
          <a:prstGeom prst="rect">
            <a:avLst/>
          </a:prstGeom>
          <a:noFill/>
        </p:spPr>
        <p:txBody>
          <a:bodyPr wrap="square" rtlCol="0">
            <a:noAutofit/>
          </a:bodyPr>
          <a:lstStyle/>
          <a:p>
            <a:pPr marL="0" marR="0" lvl="0" indent="0" algn="ctr" defTabSz="326578" rtl="0" eaLnBrk="1" fontAlgn="auto" latinLnBrk="0" hangingPunct="1">
              <a:lnSpc>
                <a:spcPts val="1283"/>
              </a:lnSpc>
              <a:spcBef>
                <a:spcPts val="0"/>
              </a:spcBef>
              <a:spcAft>
                <a:spcPts val="0"/>
              </a:spcAft>
              <a:buClrTx/>
              <a:buSzTx/>
              <a:buFontTx/>
              <a:buNone/>
              <a:tabLst/>
              <a:defRPr/>
            </a:pPr>
            <a:r>
              <a:rPr kumimoji="0" lang="ja-JP" altLang="en-US" sz="1286" b="1" i="0" u="none" strike="noStrike" kern="1200" cap="none" spc="16" normalizeH="0" baseline="0" noProof="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声を届ける</a:t>
            </a:r>
            <a:endParaRPr kumimoji="0" lang="ja-JP" altLang="ja-JP" sz="1286" b="1" i="0" u="none" strike="noStrike" kern="1200" cap="none" spc="16" normalizeH="0" baseline="0" noProof="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2" name="矢印: 右 61">
            <a:extLst>
              <a:ext uri="{FF2B5EF4-FFF2-40B4-BE49-F238E27FC236}">
                <a16:creationId xmlns:a16="http://schemas.microsoft.com/office/drawing/2014/main" id="{BACB1CF7-1A3A-3EC5-D9A9-491802457799}"/>
              </a:ext>
            </a:extLst>
          </p:cNvPr>
          <p:cNvSpPr/>
          <p:nvPr/>
        </p:nvSpPr>
        <p:spPr>
          <a:xfrm rot="18620643">
            <a:off x="1409914" y="4095132"/>
            <a:ext cx="2344464" cy="447724"/>
          </a:xfrm>
          <a:prstGeom prst="rightArrow">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1" lang="ja-JP" altLang="en-US" sz="1429"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3" name="矢印: 右 62">
            <a:extLst>
              <a:ext uri="{FF2B5EF4-FFF2-40B4-BE49-F238E27FC236}">
                <a16:creationId xmlns:a16="http://schemas.microsoft.com/office/drawing/2014/main" id="{86129F2C-DA0D-ACD5-11F6-C345AA05B0DB}"/>
              </a:ext>
            </a:extLst>
          </p:cNvPr>
          <p:cNvSpPr/>
          <p:nvPr/>
        </p:nvSpPr>
        <p:spPr>
          <a:xfrm rot="13612642">
            <a:off x="4273921" y="4090844"/>
            <a:ext cx="2379416" cy="419130"/>
          </a:xfrm>
          <a:prstGeom prst="rightArrow">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1" lang="ja-JP" altLang="en-US" sz="1429"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4" name="正方形/長方形 63">
            <a:extLst>
              <a:ext uri="{FF2B5EF4-FFF2-40B4-BE49-F238E27FC236}">
                <a16:creationId xmlns:a16="http://schemas.microsoft.com/office/drawing/2014/main" id="{E3859241-C82C-990D-1A09-98FFBBD0C67F}"/>
              </a:ext>
            </a:extLst>
          </p:cNvPr>
          <p:cNvSpPr>
            <a:spLocks noChangeArrowheads="1"/>
          </p:cNvSpPr>
          <p:nvPr/>
        </p:nvSpPr>
        <p:spPr bwMode="auto">
          <a:xfrm>
            <a:off x="392712" y="4380646"/>
            <a:ext cx="5968925" cy="442177"/>
          </a:xfrm>
          <a:prstGeom prst="rect">
            <a:avLst/>
          </a:prstGeom>
          <a:solidFill>
            <a:srgbClr val="FF0000"/>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擁立議員　（および、推薦</a:t>
            </a:r>
            <a:r>
              <a:rPr kumimoji="1" lang="en-US" altLang="ja-JP" sz="20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支援議員）</a:t>
            </a:r>
            <a:endParaRPr kumimoji="1" lang="en-US" altLang="ja-JP" sz="20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5" name="正方形/長方形 64">
            <a:extLst>
              <a:ext uri="{FF2B5EF4-FFF2-40B4-BE49-F238E27FC236}">
                <a16:creationId xmlns:a16="http://schemas.microsoft.com/office/drawing/2014/main" id="{4D8081E3-C82A-9313-7D49-1391F7CBA708}"/>
              </a:ext>
            </a:extLst>
          </p:cNvPr>
          <p:cNvSpPr>
            <a:spLocks noChangeArrowheads="1"/>
          </p:cNvSpPr>
          <p:nvPr/>
        </p:nvSpPr>
        <p:spPr bwMode="auto">
          <a:xfrm>
            <a:off x="2454878" y="3711287"/>
            <a:ext cx="3007327" cy="464611"/>
          </a:xfrm>
          <a:prstGeom prst="rect">
            <a:avLst/>
          </a:prstGeom>
          <a:solidFill>
            <a:schemeClr val="accent5">
              <a:lumMod val="20000"/>
              <a:lumOff val="80000"/>
            </a:schemeClr>
          </a:solidFill>
          <a:ln w="19050">
            <a:solidFill>
              <a:schemeClr val="tx2">
                <a:lumMod val="50000"/>
              </a:schemeClr>
            </a:solidFill>
            <a:miter lim="800000"/>
            <a:headEnd/>
            <a:tailEnd/>
          </a:ln>
        </p:spPr>
        <p:txBody>
          <a:bodyPr wrap="square" tIns="102857" bIns="102857" anchor="ctr" anchorCtr="0">
            <a:noAutofit/>
          </a:bodyP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29" b="1" i="0" u="none" strike="noStrike" kern="1200" cap="none" spc="-71" normalizeH="0" baseline="0" noProof="0">
                <a:ln>
                  <a:noFill/>
                </a:ln>
                <a:solidFill>
                  <a:prstClr val="black"/>
                </a:solidFill>
                <a:effectLst/>
                <a:uLnTx/>
                <a:uFillTx/>
                <a:latin typeface="Meiryo UI" pitchFamily="50" charset="-128"/>
                <a:ea typeface="Meiryo UI" pitchFamily="50" charset="-128"/>
                <a:cs typeface="Meiryo UI" pitchFamily="50" charset="-128"/>
              </a:rPr>
              <a:t>市町村議会での質問・意見採択</a:t>
            </a:r>
            <a:endParaRPr kumimoji="0" lang="en-US" altLang="ja-JP" sz="1429" b="1" i="0" u="none" strike="noStrike" kern="1200" cap="none" spc="-71"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66" name="正方形/長方形 65">
            <a:extLst>
              <a:ext uri="{FF2B5EF4-FFF2-40B4-BE49-F238E27FC236}">
                <a16:creationId xmlns:a16="http://schemas.microsoft.com/office/drawing/2014/main" id="{AE4F6B61-3670-04D0-1314-1EEA4C06E622}"/>
              </a:ext>
            </a:extLst>
          </p:cNvPr>
          <p:cNvSpPr/>
          <p:nvPr/>
        </p:nvSpPr>
        <p:spPr>
          <a:xfrm>
            <a:off x="726711" y="5093797"/>
            <a:ext cx="1479776" cy="606762"/>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労連</a:t>
            </a:r>
          </a:p>
        </p:txBody>
      </p:sp>
      <p:sp>
        <p:nvSpPr>
          <p:cNvPr id="67" name="正方形/長方形 66">
            <a:extLst>
              <a:ext uri="{FF2B5EF4-FFF2-40B4-BE49-F238E27FC236}">
                <a16:creationId xmlns:a16="http://schemas.microsoft.com/office/drawing/2014/main" id="{B489E5AF-BDAA-CC78-97AB-2806FE64FED0}"/>
              </a:ext>
            </a:extLst>
          </p:cNvPr>
          <p:cNvSpPr/>
          <p:nvPr/>
        </p:nvSpPr>
        <p:spPr>
          <a:xfrm>
            <a:off x="5206953" y="5077758"/>
            <a:ext cx="1479776" cy="61765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総連地協</a:t>
            </a:r>
          </a:p>
        </p:txBody>
      </p:sp>
      <p:cxnSp>
        <p:nvCxnSpPr>
          <p:cNvPr id="68" name="直線矢印コネクタ 67">
            <a:extLst>
              <a:ext uri="{FF2B5EF4-FFF2-40B4-BE49-F238E27FC236}">
                <a16:creationId xmlns:a16="http://schemas.microsoft.com/office/drawing/2014/main" id="{A2068009-BD65-569F-DD5C-29FC87BE534E}"/>
              </a:ext>
            </a:extLst>
          </p:cNvPr>
          <p:cNvCxnSpPr>
            <a:cxnSpLocks/>
            <a:endCxn id="28" idx="1"/>
          </p:cNvCxnSpPr>
          <p:nvPr/>
        </p:nvCxnSpPr>
        <p:spPr>
          <a:xfrm flipV="1">
            <a:off x="6654558" y="5070124"/>
            <a:ext cx="2725886" cy="449049"/>
          </a:xfrm>
          <a:prstGeom prst="straightConnector1">
            <a:avLst/>
          </a:prstGeom>
          <a:noFill/>
          <a:ln w="44450">
            <a:solidFill>
              <a:schemeClr val="accent2">
                <a:lumMod val="60000"/>
                <a:lumOff val="40000"/>
              </a:schemeClr>
            </a:solidFill>
            <a:prstDash val="sysDash"/>
            <a:headEnd type="triangle"/>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69" name="直線矢印コネクタ 68">
            <a:extLst>
              <a:ext uri="{FF2B5EF4-FFF2-40B4-BE49-F238E27FC236}">
                <a16:creationId xmlns:a16="http://schemas.microsoft.com/office/drawing/2014/main" id="{907766C3-450A-9D64-F79C-A4CD23FEA6EA}"/>
              </a:ext>
            </a:extLst>
          </p:cNvPr>
          <p:cNvCxnSpPr>
            <a:cxnSpLocks/>
          </p:cNvCxnSpPr>
          <p:nvPr/>
        </p:nvCxnSpPr>
        <p:spPr>
          <a:xfrm flipV="1">
            <a:off x="6646660" y="4380646"/>
            <a:ext cx="1335710" cy="976713"/>
          </a:xfrm>
          <a:prstGeom prst="straightConnector1">
            <a:avLst/>
          </a:prstGeom>
          <a:noFill/>
          <a:ln w="127000">
            <a:solidFill>
              <a:schemeClr val="accent2">
                <a:lumMod val="60000"/>
                <a:lumOff val="40000"/>
              </a:schemeClr>
            </a:solidFill>
            <a:headEnd type="triangle"/>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70" name="テキスト ボックス 69">
            <a:extLst>
              <a:ext uri="{FF2B5EF4-FFF2-40B4-BE49-F238E27FC236}">
                <a16:creationId xmlns:a16="http://schemas.microsoft.com/office/drawing/2014/main" id="{16083611-2E91-1AB3-EC9E-8D3D5EBBE604}"/>
              </a:ext>
            </a:extLst>
          </p:cNvPr>
          <p:cNvSpPr txBox="1"/>
          <p:nvPr/>
        </p:nvSpPr>
        <p:spPr>
          <a:xfrm>
            <a:off x="6662921" y="4713787"/>
            <a:ext cx="1964578" cy="419355"/>
          </a:xfrm>
          <a:prstGeom prst="rect">
            <a:avLst/>
          </a:prstGeom>
          <a:noFill/>
        </p:spPr>
        <p:txBody>
          <a:bodyPr wrap="square" rtlCol="0">
            <a:no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地域を動かすために</a:t>
            </a:r>
            <a:endParaRPr kumimoji="0" lang="en-US" altLang="ja-JP" sz="16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仲間を増やす</a:t>
            </a:r>
            <a:endParaRPr kumimoji="0" lang="ja-JP" altLang="ja-JP" sz="16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1" name="テキスト ボックス 70">
            <a:extLst>
              <a:ext uri="{FF2B5EF4-FFF2-40B4-BE49-F238E27FC236}">
                <a16:creationId xmlns:a16="http://schemas.microsoft.com/office/drawing/2014/main" id="{D2E0DA4A-C035-B5A3-78BE-BD45065827BB}"/>
              </a:ext>
            </a:extLst>
          </p:cNvPr>
          <p:cNvSpPr txBox="1"/>
          <p:nvPr/>
        </p:nvSpPr>
        <p:spPr>
          <a:xfrm>
            <a:off x="10959343" y="2999515"/>
            <a:ext cx="1252021" cy="756639"/>
          </a:xfrm>
          <a:prstGeom prst="rect">
            <a:avLst/>
          </a:prstGeom>
          <a:noFill/>
        </p:spPr>
        <p:txBody>
          <a:bodyPr wrap="square" rtlCol="0">
            <a:no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足並を揃えた</a:t>
            </a:r>
            <a:endParaRPr kumimoji="0" lang="en-US" altLang="ja-JP" sz="14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要請活動へ</a:t>
            </a:r>
            <a:endParaRPr kumimoji="0" lang="en-US" altLang="ja-JP" sz="14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働きかけ</a:t>
            </a:r>
            <a:endParaRPr kumimoji="0" lang="ja-JP" altLang="ja-JP" sz="14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72" name="直線矢印コネクタ 71">
            <a:extLst>
              <a:ext uri="{FF2B5EF4-FFF2-40B4-BE49-F238E27FC236}">
                <a16:creationId xmlns:a16="http://schemas.microsoft.com/office/drawing/2014/main" id="{9991FB7D-D093-1D18-A58E-4C5E010104FA}"/>
              </a:ext>
            </a:extLst>
          </p:cNvPr>
          <p:cNvCxnSpPr>
            <a:cxnSpLocks/>
          </p:cNvCxnSpPr>
          <p:nvPr/>
        </p:nvCxnSpPr>
        <p:spPr>
          <a:xfrm flipV="1">
            <a:off x="2147611" y="5537309"/>
            <a:ext cx="3089189" cy="5345"/>
          </a:xfrm>
          <a:prstGeom prst="straightConnector1">
            <a:avLst/>
          </a:prstGeom>
          <a:noFill/>
          <a:ln w="44450">
            <a:solidFill>
              <a:schemeClr val="accent2">
                <a:lumMod val="60000"/>
                <a:lumOff val="40000"/>
              </a:schemeClr>
            </a:solidFill>
            <a:prstDash val="sysDash"/>
            <a:headEnd type="triangle"/>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73" name="テキスト ボックス 72">
            <a:extLst>
              <a:ext uri="{FF2B5EF4-FFF2-40B4-BE49-F238E27FC236}">
                <a16:creationId xmlns:a16="http://schemas.microsoft.com/office/drawing/2014/main" id="{E6EC8F44-B34B-66CA-435D-1D55863F6D3E}"/>
              </a:ext>
            </a:extLst>
          </p:cNvPr>
          <p:cNvSpPr txBox="1"/>
          <p:nvPr/>
        </p:nvSpPr>
        <p:spPr>
          <a:xfrm>
            <a:off x="2474178" y="4900244"/>
            <a:ext cx="2799974" cy="823549"/>
          </a:xfrm>
          <a:prstGeom prst="rect">
            <a:avLst/>
          </a:prstGeom>
          <a:noFill/>
        </p:spPr>
        <p:txBody>
          <a:bodyPr wrap="square" rtlCol="0">
            <a:no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支援者・支援団体として</a:t>
            </a:r>
            <a:r>
              <a:rPr kumimoji="0" lang="en-US" altLang="ja-JP" sz="16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a:p>
            <a:pPr marL="0" marR="0" lvl="0" indent="0" algn="l" defTabSz="326578"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→議員活動の後押し</a:t>
            </a:r>
            <a:endParaRPr kumimoji="0" lang="en-US" altLang="ja-JP" sz="18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326578"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→地域を動かす</a:t>
            </a:r>
            <a:endParaRPr kumimoji="0" lang="ja-JP" altLang="ja-JP" sz="1800" b="1" i="0" u="none" strike="noStrike" kern="1200" cap="none" spc="16"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タイトル 1">
            <a:extLst>
              <a:ext uri="{FF2B5EF4-FFF2-40B4-BE49-F238E27FC236}">
                <a16:creationId xmlns:a16="http://schemas.microsoft.com/office/drawing/2014/main" id="{ACC80A01-825C-95EE-59B4-A53DB0122607}"/>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en-US" altLang="ja-JP" sz="3200">
                <a:latin typeface="Meiryo UI" panose="020B0604030504040204" pitchFamily="50" charset="-128"/>
                <a:ea typeface="Meiryo UI" panose="020B0604030504040204" pitchFamily="50" charset="-128"/>
              </a:rPr>
              <a:t>『</a:t>
            </a:r>
            <a:r>
              <a:rPr lang="ja-JP" altLang="en-US" sz="3200">
                <a:latin typeface="Meiryo UI" panose="020B0604030504040204" pitchFamily="50" charset="-128"/>
                <a:ea typeface="Meiryo UI" panose="020B0604030504040204" pitchFamily="50" charset="-128"/>
              </a:rPr>
              <a:t>政府議論</a:t>
            </a:r>
            <a:r>
              <a:rPr lang="en-US" altLang="ja-JP" sz="3200">
                <a:latin typeface="Meiryo UI" panose="020B0604030504040204" pitchFamily="50" charset="-128"/>
                <a:ea typeface="Meiryo UI" panose="020B0604030504040204" pitchFamily="50" charset="-128"/>
              </a:rPr>
              <a:t>』</a:t>
            </a:r>
            <a:r>
              <a:rPr lang="ja-JP" altLang="en-US" sz="3200">
                <a:latin typeface="Meiryo UI" panose="020B0604030504040204" pitchFamily="50" charset="-128"/>
                <a:ea typeface="Meiryo UI" panose="020B0604030504040204" pitchFamily="50" charset="-128"/>
              </a:rPr>
              <a:t>と</a:t>
            </a:r>
            <a:r>
              <a:rPr lang="en-US" altLang="ja-JP" sz="3200">
                <a:latin typeface="Meiryo UI" panose="020B0604030504040204" pitchFamily="50" charset="-128"/>
                <a:ea typeface="Meiryo UI" panose="020B0604030504040204" pitchFamily="50" charset="-128"/>
              </a:rPr>
              <a:t>『</a:t>
            </a:r>
            <a:r>
              <a:rPr lang="ja-JP" altLang="en-US" sz="3200">
                <a:latin typeface="Meiryo UI" panose="020B0604030504040204" pitchFamily="50" charset="-128"/>
                <a:ea typeface="Meiryo UI" panose="020B0604030504040204" pitchFamily="50" charset="-128"/>
              </a:rPr>
              <a:t>世論喚起・理解者拡大</a:t>
            </a:r>
            <a:r>
              <a:rPr lang="en-US" altLang="ja-JP" sz="3200">
                <a:latin typeface="Meiryo UI" panose="020B0604030504040204" pitchFamily="50" charset="-128"/>
                <a:ea typeface="Meiryo UI" panose="020B0604030504040204" pitchFamily="50" charset="-128"/>
              </a:rPr>
              <a:t>』</a:t>
            </a:r>
            <a:r>
              <a:rPr lang="ja-JP" altLang="en-US" sz="3200">
                <a:latin typeface="Meiryo UI" panose="020B0604030504040204" pitchFamily="50" charset="-128"/>
                <a:ea typeface="Meiryo UI" panose="020B0604030504040204" pitchFamily="50" charset="-128"/>
              </a:rPr>
              <a:t>のつながり</a:t>
            </a:r>
            <a:endParaRPr lang="en-US" altLang="ja-JP"/>
          </a:p>
        </p:txBody>
      </p:sp>
      <p:sp>
        <p:nvSpPr>
          <p:cNvPr id="4" name="スライド番号プレースホルダー 3">
            <a:extLst>
              <a:ext uri="{FF2B5EF4-FFF2-40B4-BE49-F238E27FC236}">
                <a16:creationId xmlns:a16="http://schemas.microsoft.com/office/drawing/2014/main" id="{87486D3A-E1E6-3A92-CF55-9F8466A47D17}"/>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34</a:t>
            </a:fld>
            <a:endParaRPr lang="ja-JP" altLang="en-US"/>
          </a:p>
        </p:txBody>
      </p:sp>
    </p:spTree>
    <p:extLst>
      <p:ext uri="{BB962C8B-B14F-4D97-AF65-F5344CB8AC3E}">
        <p14:creationId xmlns:p14="http://schemas.microsoft.com/office/powerpoint/2010/main" val="7239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テキスト&#10;&#10;AI によって生成されたコンテンツは間違っている可能性があります。">
            <a:extLst>
              <a:ext uri="{FF2B5EF4-FFF2-40B4-BE49-F238E27FC236}">
                <a16:creationId xmlns:a16="http://schemas.microsoft.com/office/drawing/2014/main" id="{63E1DEE8-7D01-F6F8-EB26-E1454559B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107" y="3201248"/>
            <a:ext cx="1830338" cy="2514032"/>
          </a:xfrm>
          <a:prstGeom prst="rect">
            <a:avLst/>
          </a:prstGeom>
          <a:ln>
            <a:solidFill>
              <a:schemeClr val="tx1">
                <a:lumMod val="50000"/>
                <a:lumOff val="50000"/>
              </a:schemeClr>
            </a:solidFill>
          </a:ln>
        </p:spPr>
      </p:pic>
      <p:cxnSp>
        <p:nvCxnSpPr>
          <p:cNvPr id="30" name="直線コネクタ 29">
            <a:extLst>
              <a:ext uri="{FF2B5EF4-FFF2-40B4-BE49-F238E27FC236}">
                <a16:creationId xmlns:a16="http://schemas.microsoft.com/office/drawing/2014/main" id="{F23F804B-E003-8C02-0DFE-5CD6B27ED34B}"/>
              </a:ext>
            </a:extLst>
          </p:cNvPr>
          <p:cNvCxnSpPr>
            <a:cxnSpLocks/>
          </p:cNvCxnSpPr>
          <p:nvPr/>
        </p:nvCxnSpPr>
        <p:spPr>
          <a:xfrm flipH="1">
            <a:off x="3245302" y="4576415"/>
            <a:ext cx="3251712" cy="6540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テキスト ボックス 10">
            <a:extLst>
              <a:ext uri="{FF2B5EF4-FFF2-40B4-BE49-F238E27FC236}">
                <a16:creationId xmlns:a16="http://schemas.microsoft.com/office/drawing/2014/main" id="{A710B43A-670E-D737-53D6-EA21826B2ADB}"/>
              </a:ext>
            </a:extLst>
          </p:cNvPr>
          <p:cNvSpPr txBox="1">
            <a:spLocks noChangeArrowheads="1"/>
          </p:cNvSpPr>
          <p:nvPr/>
        </p:nvSpPr>
        <p:spPr bwMode="auto">
          <a:xfrm>
            <a:off x="3692660" y="4576415"/>
            <a:ext cx="4009751" cy="1279134"/>
          </a:xfrm>
          <a:prstGeom prst="rect">
            <a:avLst/>
          </a:prstGeom>
          <a:solidFill>
            <a:srgbClr val="FF9999"/>
          </a:solidFill>
          <a:ln>
            <a:noFill/>
          </a:ln>
        </p:spPr>
        <p:txBody>
          <a:bodyPr wrap="square" anchor="ctr">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endParaRPr kumimoji="0" lang="ja-JP" altLang="en-US" sz="2400">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B882276E-1042-D84F-B4A3-128BA1DC3FFE}"/>
              </a:ext>
            </a:extLst>
          </p:cNvPr>
          <p:cNvSpPr/>
          <p:nvPr/>
        </p:nvSpPr>
        <p:spPr>
          <a:xfrm>
            <a:off x="1802419" y="5230437"/>
            <a:ext cx="1442883" cy="469244"/>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27EDACA3-52F4-A1CB-2564-3443ADB935AE}"/>
              </a:ext>
            </a:extLst>
          </p:cNvPr>
          <p:cNvPicPr>
            <a:picLocks noChangeAspect="1"/>
          </p:cNvPicPr>
          <p:nvPr/>
        </p:nvPicPr>
        <p:blipFill>
          <a:blip r:embed="rId4"/>
          <a:stretch>
            <a:fillRect/>
          </a:stretch>
        </p:blipFill>
        <p:spPr>
          <a:xfrm>
            <a:off x="1002339" y="2308310"/>
            <a:ext cx="1835029" cy="2604460"/>
          </a:xfrm>
          <a:prstGeom prst="rect">
            <a:avLst/>
          </a:prstGeom>
          <a:ln>
            <a:solidFill>
              <a:schemeClr val="tx1">
                <a:lumMod val="50000"/>
                <a:lumOff val="50000"/>
              </a:schemeClr>
            </a:solidFill>
          </a:ln>
        </p:spPr>
      </p:pic>
      <p:sp>
        <p:nvSpPr>
          <p:cNvPr id="36" name="矢印: 折線 35">
            <a:extLst>
              <a:ext uri="{FF2B5EF4-FFF2-40B4-BE49-F238E27FC236}">
                <a16:creationId xmlns:a16="http://schemas.microsoft.com/office/drawing/2014/main" id="{369BEC41-C53C-1E4D-6828-51036AC4C64F}"/>
              </a:ext>
            </a:extLst>
          </p:cNvPr>
          <p:cNvSpPr/>
          <p:nvPr/>
        </p:nvSpPr>
        <p:spPr>
          <a:xfrm rot="16200000" flipH="1" flipV="1">
            <a:off x="6438867" y="3879177"/>
            <a:ext cx="854709" cy="833537"/>
          </a:xfrm>
          <a:prstGeom prst="ben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9" name="テキスト ボックス 38">
            <a:extLst>
              <a:ext uri="{FF2B5EF4-FFF2-40B4-BE49-F238E27FC236}">
                <a16:creationId xmlns:a16="http://schemas.microsoft.com/office/drawing/2014/main" id="{C44BFC50-C0C7-11FF-69E5-1241AF19DDB8}"/>
              </a:ext>
            </a:extLst>
          </p:cNvPr>
          <p:cNvSpPr txBox="1"/>
          <p:nvPr/>
        </p:nvSpPr>
        <p:spPr>
          <a:xfrm>
            <a:off x="3799096" y="4658933"/>
            <a:ext cx="3885307" cy="1102595"/>
          </a:xfrm>
          <a:prstGeom prst="rect">
            <a:avLst/>
          </a:prstGeom>
          <a:noFill/>
        </p:spPr>
        <p:txBody>
          <a:bodyPr wrap="square" rtlCol="0">
            <a:noAutofit/>
          </a:bodyPr>
          <a:lstStyle>
            <a:defPPr>
              <a:defRPr lang="ja-JP"/>
            </a:defPPr>
            <a:lvl1pPr algn="ctr" defTabSz="326578">
              <a:defRPr kumimoji="0" sz="1600" spc="16">
                <a:latin typeface="Meiryo UI" panose="020B0604030504040204" pitchFamily="50" charset="-128"/>
                <a:ea typeface="Meiryo UI" panose="020B0604030504040204" pitchFamily="50" charset="-128"/>
                <a:cs typeface="Times New Roman" panose="02020603050405020304" pitchFamily="18" charset="0"/>
              </a:defRPr>
            </a:lvl1pPr>
          </a:lstStyle>
          <a:p>
            <a:pPr algn="l"/>
            <a:r>
              <a:rPr lang="ja-JP" altLang="en-US"/>
              <a:t>過去には、　福岡県、群馬県も参加。</a:t>
            </a:r>
            <a:endParaRPr lang="en-US" altLang="ja-JP"/>
          </a:p>
          <a:p>
            <a:pPr algn="l"/>
            <a:r>
              <a:rPr lang="ja-JP" altLang="en-US"/>
              <a:t>また、連名まではいかないが、 北海道、栃木県、和歌山県も賛同していた。</a:t>
            </a:r>
            <a:endParaRPr lang="en-US" altLang="ja-JP"/>
          </a:p>
          <a:p>
            <a:pPr algn="l"/>
            <a:r>
              <a:rPr lang="ja-JP" altLang="en-US"/>
              <a:t>⇒近年は離脱している状況</a:t>
            </a:r>
          </a:p>
        </p:txBody>
      </p:sp>
      <p:grpSp>
        <p:nvGrpSpPr>
          <p:cNvPr id="46" name="グループ化 45">
            <a:extLst>
              <a:ext uri="{FF2B5EF4-FFF2-40B4-BE49-F238E27FC236}">
                <a16:creationId xmlns:a16="http://schemas.microsoft.com/office/drawing/2014/main" id="{B22694DA-CAD1-BBD7-B893-6BA5D3771691}"/>
              </a:ext>
            </a:extLst>
          </p:cNvPr>
          <p:cNvGrpSpPr/>
          <p:nvPr/>
        </p:nvGrpSpPr>
        <p:grpSpPr>
          <a:xfrm>
            <a:off x="4788622" y="1047441"/>
            <a:ext cx="7309295" cy="2210669"/>
            <a:chOff x="4869512" y="1024187"/>
            <a:chExt cx="7309295" cy="2210669"/>
          </a:xfrm>
        </p:grpSpPr>
        <p:pic>
          <p:nvPicPr>
            <p:cNvPr id="21" name="図 20">
              <a:extLst>
                <a:ext uri="{FF2B5EF4-FFF2-40B4-BE49-F238E27FC236}">
                  <a16:creationId xmlns:a16="http://schemas.microsoft.com/office/drawing/2014/main" id="{9D4978A9-0306-A900-6984-B8B9602D28E9}"/>
                </a:ext>
              </a:extLst>
            </p:cNvPr>
            <p:cNvPicPr>
              <a:picLocks noChangeAspect="1"/>
            </p:cNvPicPr>
            <p:nvPr/>
          </p:nvPicPr>
          <p:blipFill>
            <a:blip r:embed="rId5"/>
            <a:stretch>
              <a:fillRect/>
            </a:stretch>
          </p:blipFill>
          <p:spPr>
            <a:xfrm>
              <a:off x="4869512" y="1024187"/>
              <a:ext cx="7309295" cy="2210669"/>
            </a:xfrm>
            <a:prstGeom prst="rect">
              <a:avLst/>
            </a:prstGeom>
          </p:spPr>
        </p:pic>
        <p:sp>
          <p:nvSpPr>
            <p:cNvPr id="48" name="正方形/長方形 47">
              <a:extLst>
                <a:ext uri="{FF2B5EF4-FFF2-40B4-BE49-F238E27FC236}">
                  <a16:creationId xmlns:a16="http://schemas.microsoft.com/office/drawing/2014/main" id="{175BC8DC-2E8A-9D97-9787-E9EC9D2A123E}"/>
                </a:ext>
              </a:extLst>
            </p:cNvPr>
            <p:cNvSpPr/>
            <p:nvPr/>
          </p:nvSpPr>
          <p:spPr>
            <a:xfrm>
              <a:off x="8717083" y="2524362"/>
              <a:ext cx="2943021" cy="631622"/>
            </a:xfrm>
            <a:prstGeom prst="rect">
              <a:avLst/>
            </a:prstGeom>
            <a:solidFill>
              <a:srgbClr val="FFFF0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bg1"/>
                  </a:solidFill>
                </a:ln>
                <a:noFill/>
              </a:endParaRPr>
            </a:p>
          </p:txBody>
        </p:sp>
        <p:sp>
          <p:nvSpPr>
            <p:cNvPr id="49" name="正方形/長方形 48">
              <a:extLst>
                <a:ext uri="{FF2B5EF4-FFF2-40B4-BE49-F238E27FC236}">
                  <a16:creationId xmlns:a16="http://schemas.microsoft.com/office/drawing/2014/main" id="{1331CA7A-1C45-5E13-849C-E4981082AC47}"/>
                </a:ext>
              </a:extLst>
            </p:cNvPr>
            <p:cNvSpPr/>
            <p:nvPr/>
          </p:nvSpPr>
          <p:spPr>
            <a:xfrm>
              <a:off x="5001973" y="2778798"/>
              <a:ext cx="3715110" cy="377186"/>
            </a:xfrm>
            <a:prstGeom prst="rect">
              <a:avLst/>
            </a:prstGeom>
            <a:solidFill>
              <a:srgbClr val="FFFF0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bg1"/>
                  </a:solidFill>
                </a:ln>
                <a:noFill/>
              </a:endParaRPr>
            </a:p>
          </p:txBody>
        </p:sp>
      </p:grpSp>
      <p:sp>
        <p:nvSpPr>
          <p:cNvPr id="52" name="正方形/長方形 51">
            <a:extLst>
              <a:ext uri="{FF2B5EF4-FFF2-40B4-BE49-F238E27FC236}">
                <a16:creationId xmlns:a16="http://schemas.microsoft.com/office/drawing/2014/main" id="{163450EC-B01A-B9BB-1439-983D62B316DE}"/>
              </a:ext>
            </a:extLst>
          </p:cNvPr>
          <p:cNvSpPr>
            <a:spLocks noChangeArrowheads="1"/>
          </p:cNvSpPr>
          <p:nvPr/>
        </p:nvSpPr>
        <p:spPr bwMode="auto">
          <a:xfrm>
            <a:off x="8358194" y="3453674"/>
            <a:ext cx="3657468" cy="984443"/>
          </a:xfrm>
          <a:prstGeom prst="rect">
            <a:avLst/>
          </a:prstGeom>
          <a:solidFill>
            <a:schemeClr val="accent5">
              <a:lumMod val="20000"/>
              <a:lumOff val="80000"/>
            </a:schemeClr>
          </a:solidFill>
          <a:ln>
            <a:noFill/>
          </a:ln>
        </p:spPr>
        <p:txBody>
          <a:bodyPr wrap="square" anchor="ctr">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457200" eaLnBrk="0" fontAlgn="base" hangingPunct="0">
              <a:spcBef>
                <a:spcPct val="0"/>
              </a:spcBef>
              <a:spcAft>
                <a:spcPct val="0"/>
              </a:spcAft>
              <a:defRPr/>
            </a:pPr>
            <a:endParaRPr kumimoji="0" lang="en-US" altLang="ja-JP" sz="1600" b="0">
              <a:solidFill>
                <a:schemeClr val="tx1"/>
              </a:solidFill>
              <a:latin typeface="Meiryo UI" panose="020B0604030504040204" pitchFamily="50" charset="-128"/>
              <a:ea typeface="Meiryo UI" panose="020B0604030504040204" pitchFamily="50" charset="-128"/>
            </a:endParaRPr>
          </a:p>
        </p:txBody>
      </p:sp>
      <p:sp>
        <p:nvSpPr>
          <p:cNvPr id="55" name="爆発: 14 pt 54">
            <a:extLst>
              <a:ext uri="{FF2B5EF4-FFF2-40B4-BE49-F238E27FC236}">
                <a16:creationId xmlns:a16="http://schemas.microsoft.com/office/drawing/2014/main" id="{3AAA0BF9-174C-060E-BDEA-5CD6482DB169}"/>
              </a:ext>
            </a:extLst>
          </p:cNvPr>
          <p:cNvSpPr/>
          <p:nvPr/>
        </p:nvSpPr>
        <p:spPr>
          <a:xfrm>
            <a:off x="7887914" y="4350457"/>
            <a:ext cx="3966018" cy="1568015"/>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b="1">
              <a:solidFill>
                <a:srgbClr val="FF0000"/>
              </a:solidFill>
              <a:latin typeface="Meiryo UI" panose="020B0604030504040204" pitchFamily="50" charset="-128"/>
              <a:ea typeface="Meiryo UI" panose="020B0604030504040204" pitchFamily="50" charset="-128"/>
            </a:endParaRPr>
          </a:p>
        </p:txBody>
      </p:sp>
      <p:sp>
        <p:nvSpPr>
          <p:cNvPr id="56" name="テキスト ボックス 10">
            <a:extLst>
              <a:ext uri="{FF2B5EF4-FFF2-40B4-BE49-F238E27FC236}">
                <a16:creationId xmlns:a16="http://schemas.microsoft.com/office/drawing/2014/main" id="{95E923A2-4D95-D4CC-86AD-65A520B034F3}"/>
              </a:ext>
            </a:extLst>
          </p:cNvPr>
          <p:cNvSpPr txBox="1">
            <a:spLocks noChangeArrowheads="1"/>
          </p:cNvSpPr>
          <p:nvPr/>
        </p:nvSpPr>
        <p:spPr bwMode="auto">
          <a:xfrm>
            <a:off x="8106464" y="4825182"/>
            <a:ext cx="2987644" cy="707886"/>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2000" b="1">
                <a:solidFill>
                  <a:srgbClr val="FF0000"/>
                </a:solidFill>
                <a:latin typeface="Meiryo UI" panose="020B0604030504040204" pitchFamily="50" charset="-128"/>
                <a:ea typeface="Meiryo UI" panose="020B0604030504040204" pitchFamily="50" charset="-128"/>
              </a:rPr>
              <a:t>各地方が、国への</a:t>
            </a:r>
            <a:endParaRPr kumimoji="0" lang="en-US" altLang="ja-JP" sz="2000" b="1">
              <a:solidFill>
                <a:srgbClr val="FF0000"/>
              </a:solidFill>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2000" b="1">
                <a:solidFill>
                  <a:srgbClr val="FF0000"/>
                </a:solidFill>
                <a:latin typeface="Meiryo UI" panose="020B0604030504040204" pitchFamily="50" charset="-128"/>
                <a:ea typeface="Meiryo UI" panose="020B0604030504040204" pitchFamily="50" charset="-128"/>
              </a:rPr>
              <a:t>影響力をもっている</a:t>
            </a:r>
            <a:endParaRPr kumimoji="0" lang="en-US" altLang="ja-JP" sz="2000" b="1">
              <a:solidFill>
                <a:srgbClr val="FF0000"/>
              </a:solidFill>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7E0F4274-956C-9649-68B1-D0A4A1E0FF8A}"/>
              </a:ext>
            </a:extLst>
          </p:cNvPr>
          <p:cNvSpPr txBox="1"/>
          <p:nvPr/>
        </p:nvSpPr>
        <p:spPr>
          <a:xfrm>
            <a:off x="8605508" y="3577373"/>
            <a:ext cx="3397417" cy="760198"/>
          </a:xfrm>
          <a:prstGeom prst="rect">
            <a:avLst/>
          </a:prstGeom>
          <a:noFill/>
        </p:spPr>
        <p:txBody>
          <a:bodyPr wrap="square" rtlCol="0">
            <a:noAutofit/>
          </a:bodyPr>
          <a:lstStyle>
            <a:defPPr>
              <a:defRPr lang="ja-JP"/>
            </a:defPPr>
            <a:lvl1pPr algn="ctr" defTabSz="326578">
              <a:defRPr kumimoji="0" sz="1600" spc="16">
                <a:latin typeface="Meiryo UI" panose="020B0604030504040204" pitchFamily="50" charset="-128"/>
                <a:ea typeface="Meiryo UI" panose="020B0604030504040204" pitchFamily="50" charset="-128"/>
                <a:cs typeface="Times New Roman" panose="02020603050405020304" pitchFamily="18" charset="0"/>
              </a:defRPr>
            </a:lvl1pPr>
          </a:lstStyle>
          <a:p>
            <a:pPr algn="l"/>
            <a:r>
              <a:rPr lang="ja-JP" altLang="en-US"/>
              <a:t>総務大臣答弁にて知事会などの</a:t>
            </a:r>
            <a:endParaRPr lang="en-US" altLang="ja-JP"/>
          </a:p>
          <a:p>
            <a:pPr algn="l"/>
            <a:r>
              <a:rPr lang="ja-JP" altLang="en-US"/>
              <a:t>地方の意見を尊重するような発言あり</a:t>
            </a:r>
          </a:p>
        </p:txBody>
      </p:sp>
      <p:sp>
        <p:nvSpPr>
          <p:cNvPr id="58" name="正方形/長方形 57">
            <a:extLst>
              <a:ext uri="{FF2B5EF4-FFF2-40B4-BE49-F238E27FC236}">
                <a16:creationId xmlns:a16="http://schemas.microsoft.com/office/drawing/2014/main" id="{ED467553-BE89-0519-91C9-FC4A3D2414ED}"/>
              </a:ext>
            </a:extLst>
          </p:cNvPr>
          <p:cNvSpPr/>
          <p:nvPr/>
        </p:nvSpPr>
        <p:spPr>
          <a:xfrm>
            <a:off x="4788622" y="2529200"/>
            <a:ext cx="7214303" cy="728910"/>
          </a:xfrm>
          <a:prstGeom prst="rect">
            <a:avLst/>
          </a:prstGeom>
          <a:noFill/>
          <a:ln w="44450">
            <a:solidFill>
              <a:srgbClr val="406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矢印: 折線 52">
            <a:extLst>
              <a:ext uri="{FF2B5EF4-FFF2-40B4-BE49-F238E27FC236}">
                <a16:creationId xmlns:a16="http://schemas.microsoft.com/office/drawing/2014/main" id="{E94447A7-D96E-E56C-6397-C1B32AB8D4A4}"/>
              </a:ext>
            </a:extLst>
          </p:cNvPr>
          <p:cNvSpPr/>
          <p:nvPr/>
        </p:nvSpPr>
        <p:spPr>
          <a:xfrm rot="10800000" flipH="1">
            <a:off x="7702412" y="3258110"/>
            <a:ext cx="808104" cy="648958"/>
          </a:xfrm>
          <a:prstGeom prst="bentArrow">
            <a:avLst/>
          </a:prstGeom>
          <a:solidFill>
            <a:schemeClr val="accent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29" name="直線コネクタ 28">
            <a:extLst>
              <a:ext uri="{FF2B5EF4-FFF2-40B4-BE49-F238E27FC236}">
                <a16:creationId xmlns:a16="http://schemas.microsoft.com/office/drawing/2014/main" id="{B0A5BF0E-4CE2-612D-8284-62B61EE1F6BA}"/>
              </a:ext>
            </a:extLst>
          </p:cNvPr>
          <p:cNvCxnSpPr>
            <a:cxnSpLocks/>
          </p:cNvCxnSpPr>
          <p:nvPr/>
        </p:nvCxnSpPr>
        <p:spPr>
          <a:xfrm flipH="1">
            <a:off x="1802419" y="4528929"/>
            <a:ext cx="557434" cy="7015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Line 10">
            <a:extLst>
              <a:ext uri="{FF2B5EF4-FFF2-40B4-BE49-F238E27FC236}">
                <a16:creationId xmlns:a16="http://schemas.microsoft.com/office/drawing/2014/main" id="{60E7160A-272F-4900-2593-E40DB23B04FA}"/>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3AE30F23-098B-2AC3-7071-46E89C0E2A98}"/>
              </a:ext>
            </a:extLst>
          </p:cNvPr>
          <p:cNvSpPr txBox="1">
            <a:spLocks noChangeArrowheads="1"/>
          </p:cNvSpPr>
          <p:nvPr/>
        </p:nvSpPr>
        <p:spPr bwMode="auto">
          <a:xfrm>
            <a:off x="72458" y="45084"/>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rPr>
              <a:t>　　　　参考）</a:t>
            </a:r>
            <a:r>
              <a:rPr lang="ja-JP" altLang="en-US" sz="3200">
                <a:solidFill>
                  <a:srgbClr val="000000"/>
                </a:solidFill>
                <a:latin typeface="Meiryo UI" panose="020B0604030504040204" pitchFamily="50" charset="-128"/>
                <a:ea typeface="Meiryo UI" panose="020B0604030504040204" pitchFamily="50" charset="-128"/>
              </a:rPr>
              <a:t>賛同自治体による要請活動</a:t>
            </a:r>
            <a:endParaRPr lang="zh-TW" altLang="en-US">
              <a:solidFill>
                <a:prstClr val="black"/>
              </a:solidFill>
              <a:latin typeface="Meiryo UI" panose="020B0604030504040204" pitchFamily="50" charset="-128"/>
              <a:ea typeface="Meiryo UI" panose="020B0604030504040204" pitchFamily="50" charset="-128"/>
            </a:endParaRPr>
          </a:p>
        </p:txBody>
      </p:sp>
      <p:sp>
        <p:nvSpPr>
          <p:cNvPr id="2" name="スライド番号プレースホルダー 3">
            <a:extLst>
              <a:ext uri="{FF2B5EF4-FFF2-40B4-BE49-F238E27FC236}">
                <a16:creationId xmlns:a16="http://schemas.microsoft.com/office/drawing/2014/main" id="{841478EF-362D-94EA-8CDE-CBD1C8C187E1}"/>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35</a:t>
            </a:fld>
            <a:endParaRPr lang="ja-JP" altLang="en-US"/>
          </a:p>
        </p:txBody>
      </p:sp>
      <p:pic>
        <p:nvPicPr>
          <p:cNvPr id="14" name="図 13" descr="テキスト が含まれている画像&#10;&#10;AI によって生成されたコンテンツは間違っている可能性があります。">
            <a:extLst>
              <a:ext uri="{FF2B5EF4-FFF2-40B4-BE49-F238E27FC236}">
                <a16:creationId xmlns:a16="http://schemas.microsoft.com/office/drawing/2014/main" id="{C5AF9B5C-815D-F9E7-8839-A060279AF3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8642" y="3448424"/>
            <a:ext cx="4098372" cy="1060068"/>
          </a:xfrm>
          <a:prstGeom prst="rect">
            <a:avLst/>
          </a:prstGeom>
          <a:noFill/>
          <a:ln w="44450">
            <a:solidFill>
              <a:srgbClr val="FF0000"/>
            </a:solidFill>
          </a:ln>
        </p:spPr>
      </p:pic>
      <p:pic>
        <p:nvPicPr>
          <p:cNvPr id="15" name="図 14" descr="テキスト, 手紙&#10;&#10;AI によって生成されたコンテンツは間違っている可能性があります。">
            <a:extLst>
              <a:ext uri="{FF2B5EF4-FFF2-40B4-BE49-F238E27FC236}">
                <a16:creationId xmlns:a16="http://schemas.microsoft.com/office/drawing/2014/main" id="{1A7771F4-CFDE-1D77-EE01-049F64300C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697" y="2001381"/>
            <a:ext cx="1835029" cy="2528126"/>
          </a:xfrm>
          <a:prstGeom prst="rect">
            <a:avLst/>
          </a:prstGeom>
          <a:ln>
            <a:solidFill>
              <a:schemeClr val="tx1">
                <a:lumMod val="50000"/>
                <a:lumOff val="50000"/>
              </a:schemeClr>
            </a:solidFill>
          </a:ln>
        </p:spPr>
      </p:pic>
      <p:sp>
        <p:nvSpPr>
          <p:cNvPr id="17" name="正方形/長方形 16">
            <a:extLst>
              <a:ext uri="{FF2B5EF4-FFF2-40B4-BE49-F238E27FC236}">
                <a16:creationId xmlns:a16="http://schemas.microsoft.com/office/drawing/2014/main" id="{1784BE55-49BA-C1BA-6135-4BDB645EE191}"/>
              </a:ext>
            </a:extLst>
          </p:cNvPr>
          <p:cNvSpPr/>
          <p:nvPr/>
        </p:nvSpPr>
        <p:spPr>
          <a:xfrm>
            <a:off x="531895" y="2331716"/>
            <a:ext cx="1442883" cy="50907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a:extLst>
              <a:ext uri="{FF2B5EF4-FFF2-40B4-BE49-F238E27FC236}">
                <a16:creationId xmlns:a16="http://schemas.microsoft.com/office/drawing/2014/main" id="{6141F5D7-45B1-159D-B032-743B2F3347AE}"/>
              </a:ext>
            </a:extLst>
          </p:cNvPr>
          <p:cNvCxnSpPr>
            <a:cxnSpLocks/>
          </p:cNvCxnSpPr>
          <p:nvPr/>
        </p:nvCxnSpPr>
        <p:spPr>
          <a:xfrm flipH="1">
            <a:off x="1974778" y="1880945"/>
            <a:ext cx="2266144" cy="4507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図 19" descr="テキスト&#10;&#10;AI によって生成されたコンテンツは間違っている可能性があります。">
            <a:extLst>
              <a:ext uri="{FF2B5EF4-FFF2-40B4-BE49-F238E27FC236}">
                <a16:creationId xmlns:a16="http://schemas.microsoft.com/office/drawing/2014/main" id="{DBD8A14D-AA6C-050A-DDC9-555D7EB90A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461" y="737827"/>
            <a:ext cx="4090461" cy="1117302"/>
          </a:xfrm>
          <a:prstGeom prst="rect">
            <a:avLst/>
          </a:prstGeom>
          <a:ln w="19050">
            <a:solidFill>
              <a:srgbClr val="FF0000"/>
            </a:solidFill>
          </a:ln>
        </p:spPr>
      </p:pic>
      <p:pic>
        <p:nvPicPr>
          <p:cNvPr id="25" name="図 24">
            <a:extLst>
              <a:ext uri="{FF2B5EF4-FFF2-40B4-BE49-F238E27FC236}">
                <a16:creationId xmlns:a16="http://schemas.microsoft.com/office/drawing/2014/main" id="{29813B7F-69D8-9563-09BC-C62389ED2A5A}"/>
              </a:ext>
            </a:extLst>
          </p:cNvPr>
          <p:cNvPicPr>
            <a:picLocks noChangeAspect="1"/>
          </p:cNvPicPr>
          <p:nvPr/>
        </p:nvPicPr>
        <p:blipFill>
          <a:blip r:embed="rId9"/>
          <a:stretch>
            <a:fillRect/>
          </a:stretch>
        </p:blipFill>
        <p:spPr>
          <a:xfrm>
            <a:off x="8784011" y="366970"/>
            <a:ext cx="3335532" cy="655658"/>
          </a:xfrm>
          <a:prstGeom prst="rect">
            <a:avLst/>
          </a:prstGeom>
        </p:spPr>
      </p:pic>
      <p:sp>
        <p:nvSpPr>
          <p:cNvPr id="24" name="テキスト ボックス 23">
            <a:extLst>
              <a:ext uri="{FF2B5EF4-FFF2-40B4-BE49-F238E27FC236}">
                <a16:creationId xmlns:a16="http://schemas.microsoft.com/office/drawing/2014/main" id="{2BF24420-A690-F85F-4B74-310C3B73A353}"/>
              </a:ext>
            </a:extLst>
          </p:cNvPr>
          <p:cNvSpPr txBox="1">
            <a:spLocks noChangeArrowheads="1"/>
          </p:cNvSpPr>
          <p:nvPr/>
        </p:nvSpPr>
        <p:spPr bwMode="auto">
          <a:xfrm>
            <a:off x="247650" y="5918472"/>
            <a:ext cx="11677649" cy="797332"/>
          </a:xfrm>
          <a:prstGeom prst="rect">
            <a:avLst/>
          </a:prstGeom>
          <a:solidFill>
            <a:schemeClr val="accent2">
              <a:lumMod val="40000"/>
              <a:lumOff val="60000"/>
            </a:schemeClr>
          </a:solidFill>
          <a:ln w="9525">
            <a:noFill/>
            <a:miter lim="800000"/>
            <a:headEnd/>
            <a:tailEnd/>
          </a:ln>
          <a:effectLst/>
        </p:spPr>
        <p:txBody>
          <a:bodyPr vert="horz" wrap="square" lIns="68580" tIns="34290" rIns="68580" bIns="34290" numCol="1" anchor="ctr" anchorCtr="0" compatLnSpc="1">
            <a:prstTxWarp prst="textNoShape">
              <a:avLst/>
            </a:prstTxWarp>
            <a:noAutofit/>
          </a:bodyPr>
          <a:lstStyle>
            <a:defPPr>
              <a:defRPr lang="ja-JP"/>
            </a:defPPr>
            <a:lvl1pPr indent="0" algn="ctr" eaLnBrk="0" fontAlgn="base" hangingPunct="0">
              <a:spcBef>
                <a:spcPct val="0"/>
              </a:spcBef>
              <a:spcAft>
                <a:spcPct val="0"/>
              </a:spcAft>
              <a:defRPr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pPr algn="ctr"/>
            <a:r>
              <a:rPr lang="ja-JP" altLang="en-US" sz="3200" b="1">
                <a:solidFill>
                  <a:schemeClr val="tx1"/>
                </a:solidFill>
              </a:rPr>
              <a:t>税制大綱や政策反映につなげるため、</a:t>
            </a:r>
            <a:r>
              <a:rPr lang="ja-JP" altLang="en-US" sz="3200" b="1">
                <a:solidFill>
                  <a:srgbClr val="FF0000"/>
                </a:solidFill>
              </a:rPr>
              <a:t>各地域からの要請</a:t>
            </a:r>
            <a:r>
              <a:rPr lang="ja-JP" altLang="en-US" sz="3200" b="1">
                <a:solidFill>
                  <a:schemeClr val="tx1"/>
                </a:solidFill>
              </a:rPr>
              <a:t>に協力を！</a:t>
            </a:r>
            <a:endParaRPr lang="en-US" altLang="ja-JP" sz="1600" b="0">
              <a:solidFill>
                <a:schemeClr val="tx1"/>
              </a:solidFill>
            </a:endParaRPr>
          </a:p>
        </p:txBody>
      </p:sp>
      <p:cxnSp>
        <p:nvCxnSpPr>
          <p:cNvPr id="3" name="直線コネクタ 2">
            <a:extLst>
              <a:ext uri="{FF2B5EF4-FFF2-40B4-BE49-F238E27FC236}">
                <a16:creationId xmlns:a16="http://schemas.microsoft.com/office/drawing/2014/main" id="{3738E829-F2F7-B58A-4173-E516EB11F84F}"/>
              </a:ext>
            </a:extLst>
          </p:cNvPr>
          <p:cNvCxnSpPr>
            <a:cxnSpLocks/>
          </p:cNvCxnSpPr>
          <p:nvPr/>
        </p:nvCxnSpPr>
        <p:spPr>
          <a:xfrm>
            <a:off x="150461" y="1880945"/>
            <a:ext cx="381434" cy="4273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040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ctrTitle"/>
          </p:nvPr>
        </p:nvSpPr>
        <p:spPr>
          <a:xfrm>
            <a:off x="1601806" y="1800795"/>
            <a:ext cx="8928100" cy="1336386"/>
          </a:xfrm>
        </p:spPr>
        <p:txBody>
          <a:bodyPr>
            <a:normAutofit/>
          </a:bodyPr>
          <a:lstStyle/>
          <a:p>
            <a:r>
              <a:rPr lang="ja-JP" altLang="en-US" sz="3600" b="1">
                <a:latin typeface="Meiryo UI" panose="020B0604030504040204" pitchFamily="50" charset="-128"/>
                <a:ea typeface="Meiryo UI" panose="020B0604030504040204" pitchFamily="50" charset="-128"/>
                <a:cs typeface="Meiryo UI" panose="020B0604030504040204" pitchFamily="50" charset="-128"/>
              </a:rPr>
              <a:t>自動車関係諸税</a:t>
            </a:r>
            <a:r>
              <a:rPr lang="ja-JP" altLang="en-US" sz="3600" b="1">
                <a:latin typeface="Meiryo UI" panose="020B0604030504040204" pitchFamily="50" charset="-128"/>
                <a:ea typeface="Meiryo UI" panose="020B0604030504040204" pitchFamily="50" charset="-128"/>
              </a:rPr>
              <a:t>の抜本的な改革に向けて</a:t>
            </a:r>
          </a:p>
        </p:txBody>
      </p:sp>
      <p:cxnSp>
        <p:nvCxnSpPr>
          <p:cNvPr id="3" name="直線コネクタ 2"/>
          <p:cNvCxnSpPr/>
          <p:nvPr/>
        </p:nvCxnSpPr>
        <p:spPr>
          <a:xfrm>
            <a:off x="2063750" y="3111500"/>
            <a:ext cx="8064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94E20A45-BC59-B0F4-CE6A-46C7ACCF78DC}"/>
              </a:ext>
            </a:extLst>
          </p:cNvPr>
          <p:cNvSpPr txBox="1"/>
          <p:nvPr/>
        </p:nvSpPr>
        <p:spPr>
          <a:xfrm>
            <a:off x="0" y="3536154"/>
            <a:ext cx="12192000" cy="923330"/>
          </a:xfrm>
          <a:prstGeom prst="rect">
            <a:avLst/>
          </a:prstGeom>
          <a:noFill/>
        </p:spPr>
        <p:txBody>
          <a:bodyPr wrap="square">
            <a:spAutoFit/>
          </a:bodyPr>
          <a:lstStyle/>
          <a:p>
            <a:pPr algn="ctr"/>
            <a:r>
              <a:rPr lang="ja-JP" altLang="en-US" sz="5400" b="1">
                <a:solidFill>
                  <a:srgbClr val="FF0000"/>
                </a:solidFill>
                <a:latin typeface="Meiryo UI" panose="020B0604030504040204" pitchFamily="50" charset="-128"/>
                <a:ea typeface="Meiryo UI" panose="020B0604030504040204" pitchFamily="50" charset="-128"/>
              </a:rPr>
              <a:t>理解者拡大の活動のお願い</a:t>
            </a:r>
            <a:endParaRPr lang="ja-JP" altLang="en-US" sz="5400" b="1">
              <a:solidFill>
                <a:srgbClr val="FF0000"/>
              </a:solidFill>
            </a:endParaRPr>
          </a:p>
        </p:txBody>
      </p:sp>
      <p:sp>
        <p:nvSpPr>
          <p:cNvPr id="2" name="スライド番号プレースホルダー 3">
            <a:extLst>
              <a:ext uri="{FF2B5EF4-FFF2-40B4-BE49-F238E27FC236}">
                <a16:creationId xmlns:a16="http://schemas.microsoft.com/office/drawing/2014/main" id="{569035A4-062C-4B28-3DB0-CB31CD4227DC}"/>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36</a:t>
            </a:fld>
            <a:endParaRPr lang="ja-JP" altLang="en-US"/>
          </a:p>
        </p:txBody>
      </p:sp>
    </p:spTree>
    <p:extLst>
      <p:ext uri="{BB962C8B-B14F-4D97-AF65-F5344CB8AC3E}">
        <p14:creationId xmlns:p14="http://schemas.microsoft.com/office/powerpoint/2010/main" val="3703730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直線矢印コネクタ 87">
            <a:extLst>
              <a:ext uri="{FF2B5EF4-FFF2-40B4-BE49-F238E27FC236}">
                <a16:creationId xmlns:a16="http://schemas.microsoft.com/office/drawing/2014/main" id="{AFF233E8-178E-265B-C9EC-D7188A08F3D3}"/>
              </a:ext>
            </a:extLst>
          </p:cNvPr>
          <p:cNvCxnSpPr>
            <a:cxnSpLocks/>
          </p:cNvCxnSpPr>
          <p:nvPr/>
        </p:nvCxnSpPr>
        <p:spPr>
          <a:xfrm>
            <a:off x="487290" y="3304455"/>
            <a:ext cx="0" cy="2566576"/>
          </a:xfrm>
          <a:prstGeom prst="straightConnector1">
            <a:avLst/>
          </a:prstGeom>
          <a:noFill/>
          <a:ln w="73025">
            <a:solidFill>
              <a:srgbClr val="FFFF00"/>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54" name="正方形/長方形 53">
            <a:extLst>
              <a:ext uri="{FF2B5EF4-FFF2-40B4-BE49-F238E27FC236}">
                <a16:creationId xmlns:a16="http://schemas.microsoft.com/office/drawing/2014/main" id="{A42E179E-BC43-EEC0-033C-FA1975185A7A}"/>
              </a:ext>
            </a:extLst>
          </p:cNvPr>
          <p:cNvSpPr>
            <a:spLocks noChangeArrowheads="1"/>
          </p:cNvSpPr>
          <p:nvPr/>
        </p:nvSpPr>
        <p:spPr bwMode="auto">
          <a:xfrm>
            <a:off x="648912" y="4974254"/>
            <a:ext cx="5395241" cy="459841"/>
          </a:xfrm>
          <a:prstGeom prst="rect">
            <a:avLst/>
          </a:prstGeom>
          <a:solidFill>
            <a:schemeClr val="accent5">
              <a:lumMod val="20000"/>
              <a:lumOff val="80000"/>
            </a:schemeClr>
          </a:solidFill>
          <a:ln w="19050">
            <a:solidFill>
              <a:schemeClr val="tx2">
                <a:lumMod val="50000"/>
              </a:schemeClr>
            </a:solidFill>
            <a:miter lim="800000"/>
            <a:headEnd/>
            <a:tailEnd/>
          </a:ln>
        </p:spPr>
        <p:txBody>
          <a:bodyPr wrap="square" tIns="102857" bIns="102857" anchor="ctr" anchorCtr="0">
            <a:noAutofit/>
          </a:bodyP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algn="ctr" defTabSz="326578">
              <a:defRPr/>
            </a:pPr>
            <a:r>
              <a:rPr kumimoji="0" lang="ja-JP" altLang="en-US" sz="1429" spc="-71">
                <a:solidFill>
                  <a:prstClr val="black"/>
                </a:solidFill>
                <a:latin typeface="Meiryo UI" pitchFamily="50" charset="-128"/>
                <a:ea typeface="Meiryo UI" pitchFamily="50" charset="-128"/>
                <a:cs typeface="Meiryo UI" pitchFamily="50" charset="-128"/>
              </a:rPr>
              <a:t>自治体</a:t>
            </a:r>
            <a:r>
              <a:rPr kumimoji="0" lang="en-US" altLang="ja-JP" sz="1429" spc="-71">
                <a:solidFill>
                  <a:prstClr val="black"/>
                </a:solidFill>
                <a:latin typeface="Meiryo UI" pitchFamily="50" charset="-128"/>
                <a:ea typeface="Meiryo UI" pitchFamily="50" charset="-128"/>
                <a:cs typeface="Meiryo UI" pitchFamily="50" charset="-128"/>
              </a:rPr>
              <a:t>/</a:t>
            </a:r>
            <a:r>
              <a:rPr kumimoji="0" lang="ja-JP" altLang="en-US" sz="1429" spc="-71">
                <a:solidFill>
                  <a:prstClr val="black"/>
                </a:solidFill>
                <a:latin typeface="Meiryo UI" pitchFamily="50" charset="-128"/>
                <a:ea typeface="Meiryo UI" pitchFamily="50" charset="-128"/>
                <a:cs typeface="Meiryo UI" pitchFamily="50" charset="-128"/>
              </a:rPr>
              <a:t>知事会や議員団による国・政府への要請</a:t>
            </a:r>
            <a:endParaRPr kumimoji="0" lang="en-US" altLang="ja-JP" sz="1429" spc="-71">
              <a:solidFill>
                <a:prstClr val="black"/>
              </a:solidFill>
              <a:latin typeface="Meiryo UI" pitchFamily="50" charset="-128"/>
              <a:ea typeface="Meiryo UI" pitchFamily="50" charset="-128"/>
              <a:cs typeface="Meiryo UI" pitchFamily="50" charset="-128"/>
            </a:endParaRPr>
          </a:p>
        </p:txBody>
      </p:sp>
      <p:sp>
        <p:nvSpPr>
          <p:cNvPr id="73" name="矢印: 右 72">
            <a:extLst>
              <a:ext uri="{FF2B5EF4-FFF2-40B4-BE49-F238E27FC236}">
                <a16:creationId xmlns:a16="http://schemas.microsoft.com/office/drawing/2014/main" id="{E71AAEB8-E90D-54B7-F8F0-6EEC5715A120}"/>
              </a:ext>
            </a:extLst>
          </p:cNvPr>
          <p:cNvSpPr/>
          <p:nvPr/>
        </p:nvSpPr>
        <p:spPr>
          <a:xfrm rot="5400000">
            <a:off x="443452" y="1698010"/>
            <a:ext cx="2992664" cy="3534427"/>
          </a:xfrm>
          <a:prstGeom prst="rightArrow">
            <a:avLst>
              <a:gd name="adj1" fmla="val 36245"/>
              <a:gd name="adj2" fmla="val 8537"/>
            </a:avLst>
          </a:prstGeom>
          <a:solidFill>
            <a:schemeClr val="accent2">
              <a:lumMod val="60000"/>
              <a:lumOff val="40000"/>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endParaRPr lang="ja-JP" altLang="en-US" sz="1429">
              <a:solidFill>
                <a:prstClr val="white"/>
              </a:solidFill>
              <a:latin typeface="Meiryo UI" panose="020B0604030504040204" pitchFamily="50" charset="-128"/>
              <a:ea typeface="Meiryo UI" panose="020B0604030504040204" pitchFamily="50" charset="-128"/>
            </a:endParaRPr>
          </a:p>
        </p:txBody>
      </p:sp>
      <p:sp>
        <p:nvSpPr>
          <p:cNvPr id="74" name="矢印: 右 73">
            <a:extLst>
              <a:ext uri="{FF2B5EF4-FFF2-40B4-BE49-F238E27FC236}">
                <a16:creationId xmlns:a16="http://schemas.microsoft.com/office/drawing/2014/main" id="{23EE34CA-1087-B500-6040-581DA8228FAB}"/>
              </a:ext>
            </a:extLst>
          </p:cNvPr>
          <p:cNvSpPr/>
          <p:nvPr/>
        </p:nvSpPr>
        <p:spPr>
          <a:xfrm rot="6761441">
            <a:off x="3314599" y="3632408"/>
            <a:ext cx="2330638" cy="779976"/>
          </a:xfrm>
          <a:prstGeom prst="rightArrow">
            <a:avLst>
              <a:gd name="adj1" fmla="val 40920"/>
              <a:gd name="adj2" fmla="val 30265"/>
            </a:avLst>
          </a:prstGeom>
          <a:solidFill>
            <a:schemeClr val="accent2">
              <a:lumMod val="60000"/>
              <a:lumOff val="40000"/>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endParaRPr lang="ja-JP" altLang="en-US" sz="1429">
              <a:solidFill>
                <a:prstClr val="white"/>
              </a:solidFill>
              <a:latin typeface="Meiryo UI" panose="020B0604030504040204" pitchFamily="50" charset="-128"/>
              <a:ea typeface="Meiryo UI" panose="020B0604030504040204" pitchFamily="50" charset="-128"/>
            </a:endParaRPr>
          </a:p>
        </p:txBody>
      </p:sp>
      <p:sp>
        <p:nvSpPr>
          <p:cNvPr id="75" name="矢印: 右 74">
            <a:extLst>
              <a:ext uri="{FF2B5EF4-FFF2-40B4-BE49-F238E27FC236}">
                <a16:creationId xmlns:a16="http://schemas.microsoft.com/office/drawing/2014/main" id="{B56DC992-D967-B33C-A3B9-BE1DBCD446B9}"/>
              </a:ext>
            </a:extLst>
          </p:cNvPr>
          <p:cNvSpPr/>
          <p:nvPr/>
        </p:nvSpPr>
        <p:spPr>
          <a:xfrm rot="2350144">
            <a:off x="3515881" y="1996758"/>
            <a:ext cx="1347123" cy="717318"/>
          </a:xfrm>
          <a:prstGeom prst="rightArrow">
            <a:avLst>
              <a:gd name="adj1" fmla="val 50000"/>
              <a:gd name="adj2" fmla="val 35317"/>
            </a:avLst>
          </a:prstGeom>
          <a:solidFill>
            <a:schemeClr val="accent2">
              <a:lumMod val="60000"/>
              <a:lumOff val="40000"/>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endParaRPr lang="ja-JP" altLang="en-US" sz="1429">
              <a:solidFill>
                <a:prstClr val="white"/>
              </a:solidFill>
              <a:latin typeface="Meiryo UI" panose="020B0604030504040204" pitchFamily="50" charset="-128"/>
              <a:ea typeface="Meiryo UI" panose="020B0604030504040204" pitchFamily="50" charset="-128"/>
            </a:endParaRPr>
          </a:p>
        </p:txBody>
      </p:sp>
      <p:sp>
        <p:nvSpPr>
          <p:cNvPr id="3" name="タイトル 1">
            <a:extLst>
              <a:ext uri="{FF2B5EF4-FFF2-40B4-BE49-F238E27FC236}">
                <a16:creationId xmlns:a16="http://schemas.microsoft.com/office/drawing/2014/main" id="{AF6B8684-EAB0-19F6-DEE2-13560335D642}"/>
              </a:ext>
            </a:extLst>
          </p:cNvPr>
          <p:cNvSpPr txBox="1">
            <a:spLocks/>
          </p:cNvSpPr>
          <p:nvPr/>
        </p:nvSpPr>
        <p:spPr>
          <a:xfrm>
            <a:off x="0" y="-229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en-US" altLang="ja-JP"/>
              <a:t>【</a:t>
            </a:r>
            <a:r>
              <a:rPr lang="ja-JP" altLang="en-US"/>
              <a:t>地協のみなさん</a:t>
            </a:r>
            <a:r>
              <a:rPr lang="en-US" altLang="ja-JP"/>
              <a:t>】</a:t>
            </a:r>
          </a:p>
        </p:txBody>
      </p:sp>
      <p:sp>
        <p:nvSpPr>
          <p:cNvPr id="24" name="テキスト ボックス 10">
            <a:extLst>
              <a:ext uri="{FF2B5EF4-FFF2-40B4-BE49-F238E27FC236}">
                <a16:creationId xmlns:a16="http://schemas.microsoft.com/office/drawing/2014/main" id="{BE77E184-5FBF-FE04-306B-C5AF81645693}"/>
              </a:ext>
            </a:extLst>
          </p:cNvPr>
          <p:cNvSpPr txBox="1">
            <a:spLocks noChangeArrowheads="1"/>
          </p:cNvSpPr>
          <p:nvPr/>
        </p:nvSpPr>
        <p:spPr bwMode="auto">
          <a:xfrm>
            <a:off x="6899551" y="1346782"/>
            <a:ext cx="5206780" cy="54088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ja-JP"/>
            </a:defPPr>
            <a:lvl1pPr algn="ctr">
              <a:spcAft>
                <a:spcPts val="300"/>
              </a:spcAft>
              <a:defRPr sz="3200" b="1">
                <a:solidFill>
                  <a:srgbClr val="FF0000"/>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Bef>
                <a:spcPts val="300"/>
              </a:spcBef>
              <a:spcAft>
                <a:spcPts val="300"/>
              </a:spcAft>
              <a:defRPr/>
            </a:pPr>
            <a:r>
              <a:rPr lang="ja-JP" altLang="en-US" sz="2400" b="0">
                <a:solidFill>
                  <a:schemeClr val="tx1"/>
                </a:solidFill>
                <a:latin typeface="Meiryo UI" panose="020B0604030504040204" pitchFamily="50" charset="-128"/>
                <a:ea typeface="Meiryo UI" panose="020B0604030504040204" pitchFamily="50" charset="-128"/>
              </a:rPr>
              <a:t>●</a:t>
            </a:r>
            <a:r>
              <a:rPr lang="ja-JP" altLang="en-US" sz="2400">
                <a:latin typeface="Meiryo UI" panose="020B0604030504040204" pitchFamily="50" charset="-128"/>
                <a:ea typeface="Meiryo UI" panose="020B0604030504040204" pitchFamily="50" charset="-128"/>
              </a:rPr>
              <a:t>理解者拡大にむけた政策イベント</a:t>
            </a:r>
            <a:endParaRPr lang="en-US" altLang="ja-JP" sz="2400">
              <a:latin typeface="Meiryo UI" panose="020B0604030504040204" pitchFamily="50" charset="-128"/>
              <a:ea typeface="Meiryo UI" panose="020B0604030504040204" pitchFamily="50" charset="-128"/>
            </a:endParaRPr>
          </a:p>
          <a:p>
            <a:pPr algn="l">
              <a:spcBef>
                <a:spcPts val="300"/>
              </a:spcBef>
              <a:spcAft>
                <a:spcPts val="300"/>
              </a:spcAft>
              <a:defRPr/>
            </a:pPr>
            <a:r>
              <a:rPr lang="ja-JP" altLang="en-US" sz="2400" b="0">
                <a:solidFill>
                  <a:schemeClr val="tx1"/>
                </a:solidFill>
                <a:latin typeface="Meiryo UI" panose="020B0604030504040204" pitchFamily="50" charset="-128"/>
                <a:ea typeface="Meiryo UI" panose="020B0604030504040204" pitchFamily="50" charset="-128"/>
              </a:rPr>
              <a:t>　「政策推進コンベンション・懇談会」</a:t>
            </a:r>
            <a:endParaRPr lang="en-US" altLang="ja-JP" sz="2400" b="0">
              <a:solidFill>
                <a:schemeClr val="tx1"/>
              </a:solidFill>
              <a:latin typeface="Meiryo UI" panose="020B0604030504040204" pitchFamily="50" charset="-128"/>
              <a:ea typeface="Meiryo UI" panose="020B0604030504040204" pitchFamily="50" charset="-128"/>
            </a:endParaRPr>
          </a:p>
          <a:p>
            <a:pPr algn="l">
              <a:spcBef>
                <a:spcPts val="300"/>
              </a:spcBef>
              <a:spcAft>
                <a:spcPts val="300"/>
              </a:spcAft>
              <a:defRPr/>
            </a:pPr>
            <a:r>
              <a:rPr lang="ja-JP" altLang="en-US" sz="2400" b="0">
                <a:solidFill>
                  <a:schemeClr val="tx1"/>
                </a:solidFill>
              </a:rPr>
              <a:t>　「街頭活動、アンケート等の回答・展開」</a:t>
            </a:r>
            <a:endParaRPr lang="en-US" altLang="ja-JP" sz="2400" b="0">
              <a:solidFill>
                <a:schemeClr val="tx1"/>
              </a:solidFill>
              <a:latin typeface="Meiryo UI" panose="020B0604030504040204" pitchFamily="50" charset="-128"/>
              <a:ea typeface="Meiryo UI" panose="020B0604030504040204" pitchFamily="50" charset="-128"/>
            </a:endParaRPr>
          </a:p>
          <a:p>
            <a:pPr algn="l">
              <a:spcBef>
                <a:spcPts val="300"/>
              </a:spcBef>
              <a:defRPr/>
            </a:pPr>
            <a:r>
              <a:rPr lang="ja-JP" altLang="en-US" sz="2000" b="0">
                <a:solidFill>
                  <a:schemeClr val="tx1"/>
                </a:solidFill>
              </a:rPr>
              <a:t>・活動実績やイベント内の声をもって、</a:t>
            </a:r>
            <a:endParaRPr lang="en-US" altLang="ja-JP" sz="2000" b="0">
              <a:solidFill>
                <a:schemeClr val="tx1"/>
              </a:solidFill>
            </a:endParaRPr>
          </a:p>
          <a:p>
            <a:pPr algn="l">
              <a:spcBef>
                <a:spcPts val="300"/>
              </a:spcBef>
              <a:defRPr/>
            </a:pPr>
            <a:r>
              <a:rPr lang="ja-JP" altLang="en-US" sz="2000" b="0">
                <a:solidFill>
                  <a:schemeClr val="tx1"/>
                </a:solidFill>
              </a:rPr>
              <a:t>　政策が「より多くの人の意思であると表明」</a:t>
            </a:r>
            <a:endParaRPr lang="en-US" altLang="ja-JP" sz="2000" b="0">
              <a:solidFill>
                <a:schemeClr val="tx1"/>
              </a:solidFill>
            </a:endParaRPr>
          </a:p>
          <a:p>
            <a:pPr algn="l">
              <a:spcBef>
                <a:spcPts val="300"/>
              </a:spcBef>
              <a:defRPr/>
            </a:pPr>
            <a:r>
              <a:rPr lang="ja-JP" altLang="en-US" sz="2000" b="0">
                <a:solidFill>
                  <a:schemeClr val="tx1"/>
                </a:solidFill>
              </a:rPr>
              <a:t>　となり、「地域や国を動かす」活動の後押しに</a:t>
            </a:r>
            <a:endParaRPr lang="en-US" altLang="ja-JP" sz="2000" b="0">
              <a:solidFill>
                <a:schemeClr val="tx1"/>
              </a:solidFill>
            </a:endParaRPr>
          </a:p>
          <a:p>
            <a:pPr algn="l">
              <a:spcBef>
                <a:spcPts val="300"/>
              </a:spcBef>
              <a:defRPr/>
            </a:pPr>
            <a:r>
              <a:rPr lang="ja-JP" altLang="en-US" sz="2000" b="0">
                <a:solidFill>
                  <a:schemeClr val="tx1"/>
                </a:solidFill>
              </a:rPr>
              <a:t>　活用できる</a:t>
            </a:r>
            <a:endParaRPr lang="en-US" altLang="ja-JP" sz="2000" b="0">
              <a:solidFill>
                <a:schemeClr val="tx1"/>
              </a:solidFill>
            </a:endParaRPr>
          </a:p>
          <a:p>
            <a:pPr algn="l">
              <a:spcBef>
                <a:spcPts val="300"/>
              </a:spcBef>
              <a:defRPr/>
            </a:pPr>
            <a:endParaRPr lang="en-US" altLang="ja-JP" sz="700" b="0">
              <a:solidFill>
                <a:schemeClr val="tx1"/>
              </a:solidFill>
            </a:endParaRPr>
          </a:p>
          <a:p>
            <a:pPr algn="l">
              <a:spcBef>
                <a:spcPts val="300"/>
              </a:spcBef>
              <a:defRPr/>
            </a:pPr>
            <a:r>
              <a:rPr lang="ja-JP" altLang="en-US" sz="2400" b="0">
                <a:solidFill>
                  <a:schemeClr val="tx1"/>
                </a:solidFill>
              </a:rPr>
              <a:t>●</a:t>
            </a:r>
            <a:r>
              <a:rPr lang="ja-JP" altLang="en-US" sz="2400"/>
              <a:t>地域を動かすため、仲間を増やす活動　</a:t>
            </a:r>
            <a:endParaRPr lang="en-US" altLang="ja-JP" sz="2400"/>
          </a:p>
          <a:p>
            <a:pPr algn="l">
              <a:spcBef>
                <a:spcPts val="300"/>
              </a:spcBef>
              <a:defRPr/>
            </a:pPr>
            <a:r>
              <a:rPr lang="ja-JP" altLang="en-US" sz="2400"/>
              <a:t>　</a:t>
            </a:r>
            <a:r>
              <a:rPr lang="ja-JP" altLang="en-US" sz="2400" b="0">
                <a:solidFill>
                  <a:schemeClr val="tx1"/>
                </a:solidFill>
              </a:rPr>
              <a:t>「政策説明」「要望活動」</a:t>
            </a:r>
            <a:endParaRPr lang="en-US" altLang="ja-JP" sz="2400" b="0">
              <a:solidFill>
                <a:schemeClr val="tx1"/>
              </a:solidFill>
            </a:endParaRPr>
          </a:p>
          <a:p>
            <a:pPr algn="l">
              <a:spcBef>
                <a:spcPts val="300"/>
              </a:spcBef>
              <a:defRPr/>
            </a:pPr>
            <a:r>
              <a:rPr lang="ja-JP" altLang="en-US" sz="2000" b="0">
                <a:solidFill>
                  <a:schemeClr val="tx1"/>
                </a:solidFill>
              </a:rPr>
              <a:t>　・推薦</a:t>
            </a:r>
            <a:r>
              <a:rPr lang="en-US" altLang="ja-JP" sz="2000" b="0">
                <a:solidFill>
                  <a:schemeClr val="tx1"/>
                </a:solidFill>
              </a:rPr>
              <a:t>/</a:t>
            </a:r>
            <a:r>
              <a:rPr lang="ja-JP" altLang="en-US" sz="2000" b="0">
                <a:solidFill>
                  <a:schemeClr val="tx1"/>
                </a:solidFill>
              </a:rPr>
              <a:t>支援議員、都道府県議員団、</a:t>
            </a:r>
            <a:endParaRPr lang="en-US" altLang="ja-JP" sz="2000" b="0">
              <a:solidFill>
                <a:schemeClr val="tx1"/>
              </a:solidFill>
            </a:endParaRPr>
          </a:p>
          <a:p>
            <a:pPr algn="l">
              <a:spcBef>
                <a:spcPts val="300"/>
              </a:spcBef>
              <a:defRPr/>
            </a:pPr>
            <a:r>
              <a:rPr lang="ja-JP" altLang="en-US" sz="2000" b="0">
                <a:solidFill>
                  <a:schemeClr val="tx1"/>
                </a:solidFill>
              </a:rPr>
              <a:t>　　地方連合（他産別）、国民</a:t>
            </a:r>
            <a:r>
              <a:rPr lang="ja-JP" altLang="en-US" sz="2000" b="0">
                <a:solidFill>
                  <a:schemeClr val="tx1"/>
                </a:solidFill>
                <a:latin typeface="Meiryo UI" panose="020B0604030504040204" pitchFamily="50" charset="-128"/>
                <a:ea typeface="Meiryo UI" panose="020B0604030504040204" pitchFamily="50" charset="-128"/>
              </a:rPr>
              <a:t>民主党県連など</a:t>
            </a:r>
            <a:endParaRPr lang="en-US" altLang="ja-JP" sz="2000" b="0">
              <a:solidFill>
                <a:schemeClr val="tx1"/>
              </a:solidFill>
              <a:latin typeface="Meiryo UI" panose="020B0604030504040204" pitchFamily="50" charset="-128"/>
              <a:ea typeface="Meiryo UI" panose="020B0604030504040204" pitchFamily="50" charset="-128"/>
            </a:endParaRPr>
          </a:p>
          <a:p>
            <a:pPr algn="l">
              <a:spcBef>
                <a:spcPts val="300"/>
              </a:spcBef>
              <a:defRPr/>
            </a:pPr>
            <a:r>
              <a:rPr lang="ja-JP" altLang="en-US" sz="2000" b="0">
                <a:solidFill>
                  <a:schemeClr val="tx1"/>
                </a:solidFill>
              </a:rPr>
              <a:t>　　への政策の説明、要望の場の設定</a:t>
            </a:r>
            <a:endParaRPr lang="en-US" altLang="ja-JP" sz="2000" b="0">
              <a:solidFill>
                <a:schemeClr val="tx1"/>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D631C0FF-0C24-7023-33A5-F00BAEDAE156}"/>
              </a:ext>
            </a:extLst>
          </p:cNvPr>
          <p:cNvSpPr txBox="1"/>
          <p:nvPr/>
        </p:nvSpPr>
        <p:spPr>
          <a:xfrm>
            <a:off x="6992760" y="939443"/>
            <a:ext cx="3167239" cy="494259"/>
          </a:xfrm>
          <a:prstGeom prst="rect">
            <a:avLst/>
          </a:prstGeom>
          <a:noFill/>
        </p:spPr>
        <p:txBody>
          <a:bodyPr wrap="square" rtlCol="0">
            <a:noAutofit/>
          </a:bodyPr>
          <a:lstStyle/>
          <a:p>
            <a:pPr defTabSz="326578"/>
            <a:r>
              <a:rPr kumimoji="0" lang="en-US" altLang="ja-JP" sz="2000" b="1" spc="16">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2000" b="1" spc="16">
                <a:latin typeface="Meiryo UI" panose="020B0604030504040204" pitchFamily="50" charset="-128"/>
                <a:ea typeface="Meiryo UI" panose="020B0604030504040204" pitchFamily="50" charset="-128"/>
                <a:cs typeface="Times New Roman" panose="02020603050405020304" pitchFamily="18" charset="0"/>
              </a:rPr>
              <a:t>取り組みのお願い</a:t>
            </a:r>
            <a:r>
              <a:rPr kumimoji="0" lang="en-US" altLang="ja-JP" sz="2000" b="1" spc="16">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2400" b="1" spc="16">
              <a:latin typeface="Meiryo UI" panose="020B0604030504040204" pitchFamily="50" charset="-128"/>
              <a:ea typeface="Meiryo UI" panose="020B0604030504040204" pitchFamily="50" charset="-128"/>
              <a:cs typeface="Times New Roman" panose="02020603050405020304" pitchFamily="18" charset="0"/>
            </a:endParaRPr>
          </a:p>
        </p:txBody>
      </p:sp>
      <p:sp>
        <p:nvSpPr>
          <p:cNvPr id="28" name="テキスト ボックス 10">
            <a:extLst>
              <a:ext uri="{FF2B5EF4-FFF2-40B4-BE49-F238E27FC236}">
                <a16:creationId xmlns:a16="http://schemas.microsoft.com/office/drawing/2014/main" id="{3F52C15A-E84B-4B1B-2ED5-5FA00B87879F}"/>
              </a:ext>
            </a:extLst>
          </p:cNvPr>
          <p:cNvSpPr txBox="1">
            <a:spLocks noChangeArrowheads="1"/>
          </p:cNvSpPr>
          <p:nvPr/>
        </p:nvSpPr>
        <p:spPr bwMode="auto">
          <a:xfrm>
            <a:off x="0" y="724908"/>
            <a:ext cx="5173884" cy="46166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ja-JP" altLang="en-US" sz="2400">
                <a:solidFill>
                  <a:prstClr val="black"/>
                </a:solidFill>
                <a:latin typeface="Meiryo UI" panose="020B0604030504040204" pitchFamily="50" charset="-128"/>
                <a:ea typeface="Meiryo UI" panose="020B0604030504040204" pitchFamily="50" charset="-128"/>
              </a:rPr>
              <a:t>　○理解者拡大・世論喚起に向けて</a:t>
            </a:r>
            <a:endParaRPr kumimoji="0" lang="en-US" altLang="ja-JP" sz="2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正方形/長方形 4">
            <a:extLst>
              <a:ext uri="{FF2B5EF4-FFF2-40B4-BE49-F238E27FC236}">
                <a16:creationId xmlns:a16="http://schemas.microsoft.com/office/drawing/2014/main" id="{7B15DA9E-7C70-8DE4-2B46-CF5C3675695E}"/>
              </a:ext>
            </a:extLst>
          </p:cNvPr>
          <p:cNvSpPr/>
          <p:nvPr/>
        </p:nvSpPr>
        <p:spPr>
          <a:xfrm>
            <a:off x="5538202" y="2672509"/>
            <a:ext cx="1156679" cy="617656"/>
          </a:xfrm>
          <a:prstGeom prst="rect">
            <a:avLst/>
          </a:prstGeom>
          <a:noFill/>
          <a:ln w="28575">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r>
              <a:rPr lang="en-US" altLang="ja-JP" sz="1286">
                <a:solidFill>
                  <a:prstClr val="black"/>
                </a:solidFill>
                <a:latin typeface="Meiryo UI" panose="020B0604030504040204" pitchFamily="50" charset="-128"/>
                <a:ea typeface="Meiryo UI" panose="020B0604030504040204" pitchFamily="50" charset="-128"/>
              </a:rPr>
              <a:t>JAF</a:t>
            </a:r>
            <a:r>
              <a:rPr lang="ja-JP" altLang="en-US" sz="1286">
                <a:solidFill>
                  <a:prstClr val="black"/>
                </a:solidFill>
                <a:latin typeface="Meiryo UI" panose="020B0604030504040204" pitchFamily="50" charset="-128"/>
                <a:ea typeface="Meiryo UI" panose="020B0604030504040204" pitchFamily="50" charset="-128"/>
              </a:rPr>
              <a:t>（各県）</a:t>
            </a:r>
          </a:p>
        </p:txBody>
      </p:sp>
      <p:sp>
        <p:nvSpPr>
          <p:cNvPr id="43" name="正方形/長方形 42">
            <a:extLst>
              <a:ext uri="{FF2B5EF4-FFF2-40B4-BE49-F238E27FC236}">
                <a16:creationId xmlns:a16="http://schemas.microsoft.com/office/drawing/2014/main" id="{43122119-5596-F3D0-19F8-3EAD8A21534B}"/>
              </a:ext>
            </a:extLst>
          </p:cNvPr>
          <p:cNvSpPr>
            <a:spLocks noChangeArrowheads="1"/>
          </p:cNvSpPr>
          <p:nvPr/>
        </p:nvSpPr>
        <p:spPr bwMode="auto">
          <a:xfrm>
            <a:off x="626188" y="4091748"/>
            <a:ext cx="5395613" cy="551026"/>
          </a:xfrm>
          <a:prstGeom prst="rect">
            <a:avLst/>
          </a:prstGeom>
          <a:solidFill>
            <a:schemeClr val="accent5">
              <a:lumMod val="20000"/>
              <a:lumOff val="80000"/>
            </a:schemeClr>
          </a:solidFill>
          <a:ln w="19050">
            <a:solidFill>
              <a:schemeClr val="tx2">
                <a:lumMod val="50000"/>
              </a:schemeClr>
            </a:solidFill>
            <a:miter lim="800000"/>
            <a:headEnd/>
            <a:tailEnd/>
          </a:ln>
        </p:spPr>
        <p:txBody>
          <a:bodyPr wrap="square" tIns="102857" bIns="102857" anchor="ctr" anchorCtr="0">
            <a:noAutofit/>
          </a:bodyP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algn="ctr" defTabSz="326578">
              <a:defRPr/>
            </a:pPr>
            <a:r>
              <a:rPr kumimoji="0" lang="ja-JP" altLang="en-US" sz="1429" spc="-71">
                <a:solidFill>
                  <a:prstClr val="black"/>
                </a:solidFill>
                <a:latin typeface="Meiryo UI" pitchFamily="50" charset="-128"/>
                <a:ea typeface="Meiryo UI" pitchFamily="50" charset="-128"/>
                <a:cs typeface="Meiryo UI" pitchFamily="50" charset="-128"/>
              </a:rPr>
              <a:t>市町村議会での質問・意見採択</a:t>
            </a:r>
            <a:endParaRPr kumimoji="0" lang="en-US" altLang="ja-JP" sz="1429" spc="-71">
              <a:solidFill>
                <a:prstClr val="black"/>
              </a:solidFill>
              <a:latin typeface="Meiryo UI" pitchFamily="50" charset="-128"/>
              <a:ea typeface="Meiryo UI" pitchFamily="50" charset="-128"/>
              <a:cs typeface="Meiryo UI" pitchFamily="50" charset="-128"/>
            </a:endParaRPr>
          </a:p>
          <a:p>
            <a:pPr algn="ctr" defTabSz="326578">
              <a:defRPr/>
            </a:pPr>
            <a:r>
              <a:rPr kumimoji="0" lang="ja-JP" altLang="en-US" sz="1429" spc="-71">
                <a:solidFill>
                  <a:prstClr val="black"/>
                </a:solidFill>
                <a:latin typeface="Meiryo UI" pitchFamily="50" charset="-128"/>
                <a:ea typeface="Meiryo UI" pitchFamily="50" charset="-128"/>
                <a:cs typeface="Meiryo UI" pitchFamily="50" charset="-128"/>
              </a:rPr>
              <a:t>県での意見採択　</a:t>
            </a:r>
            <a:endParaRPr kumimoji="0" lang="en-US" altLang="ja-JP" sz="1429" spc="-71">
              <a:solidFill>
                <a:prstClr val="black"/>
              </a:solidFill>
              <a:latin typeface="Meiryo UI" pitchFamily="50" charset="-128"/>
              <a:ea typeface="Meiryo UI" pitchFamily="50" charset="-128"/>
              <a:cs typeface="Meiryo UI" pitchFamily="50" charset="-128"/>
            </a:endParaRPr>
          </a:p>
        </p:txBody>
      </p:sp>
      <p:sp>
        <p:nvSpPr>
          <p:cNvPr id="44" name="正方形/長方形 43">
            <a:extLst>
              <a:ext uri="{FF2B5EF4-FFF2-40B4-BE49-F238E27FC236}">
                <a16:creationId xmlns:a16="http://schemas.microsoft.com/office/drawing/2014/main" id="{14108EC7-C72B-F1FA-5932-F8EF42575DD2}"/>
              </a:ext>
            </a:extLst>
          </p:cNvPr>
          <p:cNvSpPr/>
          <p:nvPr/>
        </p:nvSpPr>
        <p:spPr>
          <a:xfrm>
            <a:off x="337248" y="1356684"/>
            <a:ext cx="1150640" cy="606762"/>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defTabSz="326578"/>
            <a:r>
              <a:rPr lang="ja-JP" altLang="en-US" sz="1286">
                <a:solidFill>
                  <a:prstClr val="black"/>
                </a:solidFill>
                <a:latin typeface="Meiryo UI" panose="020B0604030504040204" pitchFamily="50" charset="-128"/>
                <a:ea typeface="Meiryo UI" panose="020B0604030504040204" pitchFamily="50" charset="-128"/>
              </a:rPr>
              <a:t>労連</a:t>
            </a:r>
          </a:p>
        </p:txBody>
      </p:sp>
      <p:sp>
        <p:nvSpPr>
          <p:cNvPr id="45" name="正方形/長方形 44">
            <a:extLst>
              <a:ext uri="{FF2B5EF4-FFF2-40B4-BE49-F238E27FC236}">
                <a16:creationId xmlns:a16="http://schemas.microsoft.com/office/drawing/2014/main" id="{2B9BF90B-3902-BF56-7F6E-CC6CE95A64E7}"/>
              </a:ext>
            </a:extLst>
          </p:cNvPr>
          <p:cNvSpPr/>
          <p:nvPr/>
        </p:nvSpPr>
        <p:spPr>
          <a:xfrm>
            <a:off x="2131310" y="1342128"/>
            <a:ext cx="2706908" cy="61765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r>
              <a:rPr lang="ja-JP" altLang="en-US" sz="2400" b="1">
                <a:solidFill>
                  <a:prstClr val="white"/>
                </a:solidFill>
                <a:latin typeface="Meiryo UI" panose="020B0604030504040204" pitchFamily="50" charset="-128"/>
                <a:ea typeface="Meiryo UI" panose="020B0604030504040204" pitchFamily="50" charset="-128"/>
              </a:rPr>
              <a:t>総連地協</a:t>
            </a:r>
          </a:p>
        </p:txBody>
      </p:sp>
      <p:cxnSp>
        <p:nvCxnSpPr>
          <p:cNvPr id="46" name="直線矢印コネクタ 45">
            <a:extLst>
              <a:ext uri="{FF2B5EF4-FFF2-40B4-BE49-F238E27FC236}">
                <a16:creationId xmlns:a16="http://schemas.microsoft.com/office/drawing/2014/main" id="{ED116566-6FDC-D453-6F05-6CCFA7CF9FDA}"/>
              </a:ext>
            </a:extLst>
          </p:cNvPr>
          <p:cNvCxnSpPr>
            <a:cxnSpLocks/>
            <a:stCxn id="44" idx="3"/>
            <a:endCxn id="45" idx="1"/>
          </p:cNvCxnSpPr>
          <p:nvPr/>
        </p:nvCxnSpPr>
        <p:spPr>
          <a:xfrm flipV="1">
            <a:off x="1487888" y="1650956"/>
            <a:ext cx="643422" cy="9109"/>
          </a:xfrm>
          <a:prstGeom prst="straightConnector1">
            <a:avLst/>
          </a:prstGeom>
          <a:noFill/>
          <a:ln w="44450">
            <a:solidFill>
              <a:schemeClr val="accent2">
                <a:lumMod val="60000"/>
                <a:lumOff val="40000"/>
              </a:schemeClr>
            </a:solidFill>
            <a:prstDash val="sysDash"/>
            <a:headEnd type="triangle"/>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67" name="正方形/長方形 66">
            <a:extLst>
              <a:ext uri="{FF2B5EF4-FFF2-40B4-BE49-F238E27FC236}">
                <a16:creationId xmlns:a16="http://schemas.microsoft.com/office/drawing/2014/main" id="{5655FA71-A991-5687-F8DF-08F529ADACF8}"/>
              </a:ext>
            </a:extLst>
          </p:cNvPr>
          <p:cNvSpPr>
            <a:spLocks noChangeArrowheads="1"/>
          </p:cNvSpPr>
          <p:nvPr/>
        </p:nvSpPr>
        <p:spPr bwMode="auto">
          <a:xfrm>
            <a:off x="337247" y="2660703"/>
            <a:ext cx="3301155" cy="594026"/>
          </a:xfrm>
          <a:prstGeom prst="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algn="ctr" defTabSz="326578"/>
            <a:r>
              <a:rPr lang="ja-JP" altLang="en-US" sz="1600">
                <a:solidFill>
                  <a:prstClr val="black"/>
                </a:solidFill>
                <a:latin typeface="Meiryo UI" panose="020B0604030504040204" pitchFamily="50" charset="-128"/>
                <a:ea typeface="Meiryo UI" panose="020B0604030504040204" pitchFamily="50" charset="-128"/>
              </a:rPr>
              <a:t>擁立議員</a:t>
            </a:r>
            <a:r>
              <a:rPr lang="ja-JP" altLang="en-US" sz="1400">
                <a:solidFill>
                  <a:prstClr val="black"/>
                </a:solidFill>
                <a:latin typeface="Meiryo UI" panose="020B0604030504040204" pitchFamily="50" charset="-128"/>
                <a:ea typeface="Meiryo UI" panose="020B0604030504040204" pitchFamily="50" charset="-128"/>
              </a:rPr>
              <a:t>　（および、推薦</a:t>
            </a:r>
            <a:r>
              <a:rPr lang="en-US" altLang="ja-JP" sz="1400">
                <a:solidFill>
                  <a:prstClr val="black"/>
                </a:solidFill>
                <a:latin typeface="Meiryo UI" panose="020B0604030504040204" pitchFamily="50" charset="-128"/>
                <a:ea typeface="Meiryo UI" panose="020B0604030504040204" pitchFamily="50" charset="-128"/>
              </a:rPr>
              <a:t>/</a:t>
            </a:r>
            <a:r>
              <a:rPr lang="ja-JP" altLang="en-US" sz="1400">
                <a:solidFill>
                  <a:prstClr val="black"/>
                </a:solidFill>
                <a:latin typeface="Meiryo UI" panose="020B0604030504040204" pitchFamily="50" charset="-128"/>
                <a:ea typeface="Meiryo UI" panose="020B0604030504040204" pitchFamily="50" charset="-128"/>
              </a:rPr>
              <a:t>支援議員）</a:t>
            </a:r>
            <a:endParaRPr lang="en-US" altLang="ja-JP" sz="1600">
              <a:solidFill>
                <a:prstClr val="black"/>
              </a:solidFill>
              <a:latin typeface="Meiryo UI" panose="020B0604030504040204" pitchFamily="50" charset="-128"/>
              <a:ea typeface="Meiryo UI" panose="020B0604030504040204" pitchFamily="50" charset="-128"/>
            </a:endParaRPr>
          </a:p>
        </p:txBody>
      </p:sp>
      <p:sp>
        <p:nvSpPr>
          <p:cNvPr id="70" name="四角形: 角を丸くする 69">
            <a:extLst>
              <a:ext uri="{FF2B5EF4-FFF2-40B4-BE49-F238E27FC236}">
                <a16:creationId xmlns:a16="http://schemas.microsoft.com/office/drawing/2014/main" id="{535FBE48-9806-9F88-26B7-463F85AD8CD0}"/>
              </a:ext>
            </a:extLst>
          </p:cNvPr>
          <p:cNvSpPr/>
          <p:nvPr/>
        </p:nvSpPr>
        <p:spPr>
          <a:xfrm>
            <a:off x="348393" y="5844934"/>
            <a:ext cx="6188468" cy="831877"/>
          </a:xfrm>
          <a:prstGeom prst="roundRect">
            <a:avLst>
              <a:gd name="adj" fmla="val 19333"/>
            </a:avLst>
          </a:prstGeom>
          <a:solidFill>
            <a:schemeClr val="bg1">
              <a:lumMod val="85000"/>
              <a:alpha val="5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spcBef>
                <a:spcPct val="0"/>
              </a:spcBef>
              <a:buFontTx/>
              <a:buNone/>
            </a:pPr>
            <a:r>
              <a:rPr lang="ja-JP" altLang="en-US" sz="2000">
                <a:solidFill>
                  <a:srgbClr val="000000"/>
                </a:solidFill>
                <a:latin typeface="Meiryo UI" panose="020B0604030504040204" pitchFamily="50" charset="-128"/>
                <a:ea typeface="Meiryo UI" panose="020B0604030504040204" pitchFamily="50" charset="-128"/>
              </a:rPr>
              <a:t>各地域・人・団体がつながる</a:t>
            </a:r>
            <a:endParaRPr lang="en-US" altLang="ja-JP" sz="2000">
              <a:solidFill>
                <a:srgbClr val="000000"/>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2000">
                <a:solidFill>
                  <a:srgbClr val="000000"/>
                </a:solidFill>
                <a:latin typeface="Meiryo UI" panose="020B0604030504040204" pitchFamily="50" charset="-128"/>
                <a:ea typeface="Meiryo UI" panose="020B0604030504040204" pitchFamily="50" charset="-128"/>
              </a:rPr>
              <a:t>省庁・国会議員・政党に声を届ける</a:t>
            </a:r>
            <a:endParaRPr lang="en-US" altLang="ja-JP" sz="2000">
              <a:solidFill>
                <a:srgbClr val="000000"/>
              </a:solidFill>
              <a:latin typeface="Meiryo UI" panose="020B0604030504040204" pitchFamily="50" charset="-128"/>
              <a:ea typeface="Meiryo UI" panose="020B0604030504040204" pitchFamily="50" charset="-128"/>
            </a:endParaRPr>
          </a:p>
        </p:txBody>
      </p:sp>
      <p:sp>
        <p:nvSpPr>
          <p:cNvPr id="77" name="矢印: 右 76">
            <a:extLst>
              <a:ext uri="{FF2B5EF4-FFF2-40B4-BE49-F238E27FC236}">
                <a16:creationId xmlns:a16="http://schemas.microsoft.com/office/drawing/2014/main" id="{6BAC1184-43E5-4DBA-A537-005E0023F475}"/>
              </a:ext>
            </a:extLst>
          </p:cNvPr>
          <p:cNvSpPr/>
          <p:nvPr/>
        </p:nvSpPr>
        <p:spPr>
          <a:xfrm rot="5400000">
            <a:off x="2892276" y="4098045"/>
            <a:ext cx="339865" cy="3088638"/>
          </a:xfrm>
          <a:prstGeom prst="rightArrow">
            <a:avLst/>
          </a:prstGeom>
          <a:solidFill>
            <a:srgbClr val="FFFF00"/>
          </a:solidFill>
          <a:ln w="25400">
            <a:solidFill>
              <a:schemeClr val="tx2">
                <a:lumMod val="50000"/>
              </a:schemeClr>
            </a:solidFill>
            <a:miter lim="800000"/>
            <a:headEnd/>
            <a:tailEnd/>
          </a:ln>
        </p:spPr>
        <p:txBody>
          <a:bodyPr wrap="square" tIns="102857" bIns="102857">
            <a:spAutoFit/>
          </a:bodyPr>
          <a:lstStyle/>
          <a:p>
            <a:pPr algn="ctr" defTabSz="326578"/>
            <a:endParaRPr kumimoji="0" lang="ja-JP" altLang="en-US" sz="1429" b="1" spc="-71">
              <a:solidFill>
                <a:prstClr val="black"/>
              </a:solidFill>
              <a:latin typeface="Meiryo UI" pitchFamily="50" charset="-128"/>
              <a:ea typeface="Meiryo UI" pitchFamily="50" charset="-128"/>
            </a:endParaRPr>
          </a:p>
        </p:txBody>
      </p:sp>
      <p:grpSp>
        <p:nvGrpSpPr>
          <p:cNvPr id="86" name="グループ化 85">
            <a:extLst>
              <a:ext uri="{FF2B5EF4-FFF2-40B4-BE49-F238E27FC236}">
                <a16:creationId xmlns:a16="http://schemas.microsoft.com/office/drawing/2014/main" id="{FB1825D9-2245-7DC1-4348-D2D3E8C26184}"/>
              </a:ext>
            </a:extLst>
          </p:cNvPr>
          <p:cNvGrpSpPr/>
          <p:nvPr/>
        </p:nvGrpSpPr>
        <p:grpSpPr>
          <a:xfrm>
            <a:off x="1030353" y="3329961"/>
            <a:ext cx="3954545" cy="595295"/>
            <a:chOff x="7832" y="4296935"/>
            <a:chExt cx="5081287" cy="595295"/>
          </a:xfrm>
        </p:grpSpPr>
        <p:sp>
          <p:nvSpPr>
            <p:cNvPr id="72" name="テキスト ボックス 71">
              <a:extLst>
                <a:ext uri="{FF2B5EF4-FFF2-40B4-BE49-F238E27FC236}">
                  <a16:creationId xmlns:a16="http://schemas.microsoft.com/office/drawing/2014/main" id="{10183C01-CADE-A687-7710-6E73A9F25E2A}"/>
                </a:ext>
              </a:extLst>
            </p:cNvPr>
            <p:cNvSpPr txBox="1"/>
            <p:nvPr/>
          </p:nvSpPr>
          <p:spPr>
            <a:xfrm>
              <a:off x="7832" y="4296935"/>
              <a:ext cx="5081287" cy="595295"/>
            </a:xfrm>
            <a:prstGeom prst="rect">
              <a:avLst/>
            </a:prstGeom>
            <a:noFill/>
          </p:spPr>
          <p:txBody>
            <a:bodyPr wrap="square" rtlCol="0">
              <a:noAutofit/>
            </a:bodyPr>
            <a:lstStyle/>
            <a:p>
              <a:pPr algn="ctr" defTabSz="326578"/>
              <a:r>
                <a:rPr kumimoji="0" lang="ja-JP" altLang="en-US" sz="1600" spc="16">
                  <a:latin typeface="Meiryo UI" panose="020B0604030504040204" pitchFamily="50" charset="-128"/>
                  <a:ea typeface="Meiryo UI" panose="020B0604030504040204" pitchFamily="50" charset="-128"/>
                  <a:cs typeface="Times New Roman" panose="02020603050405020304" pitchFamily="18" charset="0"/>
                </a:rPr>
                <a:t>国・政府の議論に影響を与える</a:t>
              </a:r>
              <a:endParaRPr kumimoji="0" lang="en-US" altLang="ja-JP" sz="1600" spc="16">
                <a:latin typeface="Meiryo UI" panose="020B0604030504040204" pitchFamily="50" charset="-128"/>
                <a:ea typeface="Meiryo UI" panose="020B0604030504040204" pitchFamily="50" charset="-128"/>
                <a:cs typeface="Times New Roman" panose="02020603050405020304" pitchFamily="18" charset="0"/>
              </a:endParaRPr>
            </a:p>
            <a:p>
              <a:pPr algn="ctr" defTabSz="326578"/>
              <a:r>
                <a:rPr kumimoji="0" lang="ja-JP" altLang="en-US" sz="20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rPr>
                <a:t>自治体の活動　　　 を後押し</a:t>
              </a:r>
              <a:endParaRPr kumimoji="0" lang="ja-JP" altLang="ja-JP" sz="20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78" name="矢印: 右 77">
              <a:extLst>
                <a:ext uri="{FF2B5EF4-FFF2-40B4-BE49-F238E27FC236}">
                  <a16:creationId xmlns:a16="http://schemas.microsoft.com/office/drawing/2014/main" id="{06B2A64D-4796-1CAD-BC6A-626B994CD3BB}"/>
                </a:ext>
              </a:extLst>
            </p:cNvPr>
            <p:cNvSpPr/>
            <p:nvPr/>
          </p:nvSpPr>
          <p:spPr>
            <a:xfrm>
              <a:off x="2789688" y="4622915"/>
              <a:ext cx="336430" cy="250184"/>
            </a:xfrm>
            <a:prstGeom prst="rightArrow">
              <a:avLst/>
            </a:prstGeom>
            <a:solidFill>
              <a:srgbClr val="FFFF00"/>
            </a:solidFill>
            <a:ln w="25400">
              <a:solidFill>
                <a:schemeClr val="tx2">
                  <a:lumMod val="50000"/>
                </a:schemeClr>
              </a:solidFill>
              <a:miter lim="800000"/>
              <a:headEnd/>
              <a:tailEnd/>
            </a:ln>
          </p:spPr>
          <p:txBody>
            <a:bodyPr wrap="square" tIns="102857" bIns="102857">
              <a:spAutoFit/>
            </a:bodyPr>
            <a:lstStyle/>
            <a:p>
              <a:pPr algn="ctr" defTabSz="326578"/>
              <a:endParaRPr kumimoji="0" lang="ja-JP" altLang="en-US" sz="1429" b="1" spc="-71">
                <a:solidFill>
                  <a:prstClr val="black"/>
                </a:solidFill>
                <a:latin typeface="Meiryo UI" pitchFamily="50" charset="-128"/>
                <a:ea typeface="Meiryo UI" pitchFamily="50" charset="-128"/>
              </a:endParaRPr>
            </a:p>
          </p:txBody>
        </p:sp>
      </p:grpSp>
      <p:sp>
        <p:nvSpPr>
          <p:cNvPr id="79" name="矢印: 右 78">
            <a:extLst>
              <a:ext uri="{FF2B5EF4-FFF2-40B4-BE49-F238E27FC236}">
                <a16:creationId xmlns:a16="http://schemas.microsoft.com/office/drawing/2014/main" id="{212C45E3-7B5C-3C1E-004E-E53DF3B0EA9B}"/>
              </a:ext>
            </a:extLst>
          </p:cNvPr>
          <p:cNvSpPr/>
          <p:nvPr/>
        </p:nvSpPr>
        <p:spPr>
          <a:xfrm rot="5400000">
            <a:off x="5345255" y="5326053"/>
            <a:ext cx="295009" cy="849520"/>
          </a:xfrm>
          <a:prstGeom prst="rightArrow">
            <a:avLst/>
          </a:prstGeom>
          <a:solidFill>
            <a:srgbClr val="FFFF00"/>
          </a:solidFill>
          <a:ln w="25400">
            <a:solidFill>
              <a:schemeClr val="tx2">
                <a:lumMod val="50000"/>
              </a:schemeClr>
            </a:solidFill>
            <a:miter lim="800000"/>
            <a:headEnd/>
            <a:tailEnd/>
          </a:ln>
        </p:spPr>
        <p:txBody>
          <a:bodyPr wrap="square" tIns="102857" bIns="102857">
            <a:spAutoFit/>
          </a:bodyPr>
          <a:lstStyle/>
          <a:p>
            <a:pPr algn="ctr" defTabSz="326578"/>
            <a:endParaRPr kumimoji="0" lang="ja-JP" altLang="en-US" sz="1429" b="1" spc="-71">
              <a:solidFill>
                <a:prstClr val="black"/>
              </a:solidFill>
              <a:latin typeface="Meiryo UI" pitchFamily="50" charset="-128"/>
              <a:ea typeface="Meiryo UI" pitchFamily="50" charset="-128"/>
            </a:endParaRPr>
          </a:p>
        </p:txBody>
      </p:sp>
      <p:sp>
        <p:nvSpPr>
          <p:cNvPr id="85" name="テキスト ボックス 84">
            <a:extLst>
              <a:ext uri="{FF2B5EF4-FFF2-40B4-BE49-F238E27FC236}">
                <a16:creationId xmlns:a16="http://schemas.microsoft.com/office/drawing/2014/main" id="{19F72ADC-3459-E788-A38D-5C179025916F}"/>
              </a:ext>
            </a:extLst>
          </p:cNvPr>
          <p:cNvSpPr txBox="1"/>
          <p:nvPr/>
        </p:nvSpPr>
        <p:spPr>
          <a:xfrm>
            <a:off x="778643" y="2021742"/>
            <a:ext cx="2293502" cy="823549"/>
          </a:xfrm>
          <a:prstGeom prst="rect">
            <a:avLst/>
          </a:prstGeom>
          <a:noFill/>
        </p:spPr>
        <p:txBody>
          <a:bodyPr wrap="square" rtlCol="0">
            <a:noAutofit/>
          </a:bodyPr>
          <a:lstStyle/>
          <a:p>
            <a:pPr defTabSz="326578"/>
            <a:r>
              <a:rPr kumimoji="0" lang="ja-JP" altLang="en-US" sz="16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rPr>
              <a:t>支援者・支援団体として</a:t>
            </a:r>
            <a:endParaRPr kumimoji="0" lang="en-US" altLang="ja-JP" sz="16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defTabSz="326578"/>
            <a:r>
              <a:rPr kumimoji="0" lang="ja-JP" altLang="en-US" sz="16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rPr>
              <a:t>議員活動の後押し</a:t>
            </a:r>
            <a:endParaRPr kumimoji="0" lang="ja-JP" altLang="ja-JP"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2" name="直線矢印コネクタ 1">
            <a:extLst>
              <a:ext uri="{FF2B5EF4-FFF2-40B4-BE49-F238E27FC236}">
                <a16:creationId xmlns:a16="http://schemas.microsoft.com/office/drawing/2014/main" id="{86263065-67CD-DDAB-07F2-D1E8DDF3203A}"/>
              </a:ext>
            </a:extLst>
          </p:cNvPr>
          <p:cNvCxnSpPr>
            <a:cxnSpLocks/>
            <a:stCxn id="45" idx="3"/>
            <a:endCxn id="5" idx="0"/>
          </p:cNvCxnSpPr>
          <p:nvPr/>
        </p:nvCxnSpPr>
        <p:spPr>
          <a:xfrm>
            <a:off x="4838218" y="1650956"/>
            <a:ext cx="1278324" cy="1021553"/>
          </a:xfrm>
          <a:prstGeom prst="straightConnector1">
            <a:avLst/>
          </a:prstGeom>
          <a:noFill/>
          <a:ln w="44450">
            <a:solidFill>
              <a:schemeClr val="accent2">
                <a:lumMod val="60000"/>
                <a:lumOff val="40000"/>
              </a:schemeClr>
            </a:solidFill>
            <a:prstDash val="sysDash"/>
            <a:headEnd type="triangle"/>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48" name="テキスト ボックス 47">
            <a:extLst>
              <a:ext uri="{FF2B5EF4-FFF2-40B4-BE49-F238E27FC236}">
                <a16:creationId xmlns:a16="http://schemas.microsoft.com/office/drawing/2014/main" id="{2DBB6952-C887-53FF-0C6F-577B278081CB}"/>
              </a:ext>
            </a:extLst>
          </p:cNvPr>
          <p:cNvSpPr txBox="1"/>
          <p:nvPr/>
        </p:nvSpPr>
        <p:spPr>
          <a:xfrm>
            <a:off x="3417644" y="2068561"/>
            <a:ext cx="3219492" cy="419355"/>
          </a:xfrm>
          <a:prstGeom prst="rect">
            <a:avLst/>
          </a:prstGeom>
          <a:noFill/>
        </p:spPr>
        <p:txBody>
          <a:bodyPr wrap="square" rtlCol="0">
            <a:noAutofit/>
          </a:bodyPr>
          <a:lstStyle>
            <a:defPPr>
              <a:defRPr lang="ja-JP"/>
            </a:defPPr>
            <a:lvl1pPr defTabSz="326578">
              <a:defRPr kumimoji="0" sz="16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defRPr>
            </a:lvl1pPr>
          </a:lstStyle>
          <a:p>
            <a:pPr algn="ctr"/>
            <a:r>
              <a:rPr lang="ja-JP" altLang="en-US" sz="1800"/>
              <a:t>地域を動かす（仲間を増やす）</a:t>
            </a:r>
            <a:endParaRPr lang="ja-JP" altLang="ja-JP" sz="1800"/>
          </a:p>
        </p:txBody>
      </p:sp>
      <p:sp>
        <p:nvSpPr>
          <p:cNvPr id="6" name="テキスト ボックス 5">
            <a:extLst>
              <a:ext uri="{FF2B5EF4-FFF2-40B4-BE49-F238E27FC236}">
                <a16:creationId xmlns:a16="http://schemas.microsoft.com/office/drawing/2014/main" id="{491799DB-E4D1-8126-35DD-8D67D1C0EE92}"/>
              </a:ext>
            </a:extLst>
          </p:cNvPr>
          <p:cNvSpPr txBox="1"/>
          <p:nvPr/>
        </p:nvSpPr>
        <p:spPr>
          <a:xfrm>
            <a:off x="7565538" y="64385"/>
            <a:ext cx="4592320" cy="4514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lnSpc>
                <a:spcPts val="2800"/>
              </a:lnSpc>
              <a:spcAft>
                <a:spcPts val="300"/>
              </a:spcAft>
              <a:defRPr sz="2400" b="1">
                <a:solidFill>
                  <a:srgbClr val="FF0000"/>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a:t>　＊会の対象・趣旨に合わせてページを選択して説明ください</a:t>
            </a:r>
          </a:p>
        </p:txBody>
      </p:sp>
      <p:sp>
        <p:nvSpPr>
          <p:cNvPr id="4" name="スライド番号プレースホルダー 3">
            <a:extLst>
              <a:ext uri="{FF2B5EF4-FFF2-40B4-BE49-F238E27FC236}">
                <a16:creationId xmlns:a16="http://schemas.microsoft.com/office/drawing/2014/main" id="{89C30BA5-8AB6-C3BA-F715-55BA8F1CE97B}"/>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37</a:t>
            </a:fld>
            <a:endParaRPr lang="ja-JP" altLang="en-US"/>
          </a:p>
        </p:txBody>
      </p:sp>
      <p:sp>
        <p:nvSpPr>
          <p:cNvPr id="7" name="正方形/長方形 6">
            <a:extLst>
              <a:ext uri="{FF2B5EF4-FFF2-40B4-BE49-F238E27FC236}">
                <a16:creationId xmlns:a16="http://schemas.microsoft.com/office/drawing/2014/main" id="{1B0710C5-7C1D-735F-E601-D2928E21B952}"/>
              </a:ext>
            </a:extLst>
          </p:cNvPr>
          <p:cNvSpPr/>
          <p:nvPr/>
        </p:nvSpPr>
        <p:spPr>
          <a:xfrm>
            <a:off x="3759887" y="2660703"/>
            <a:ext cx="1618666" cy="617656"/>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defTabSz="326578"/>
            <a:r>
              <a:rPr lang="ja-JP" altLang="en-US" sz="1286">
                <a:solidFill>
                  <a:prstClr val="black"/>
                </a:solidFill>
                <a:latin typeface="Meiryo UI" panose="020B0604030504040204" pitchFamily="50" charset="-128"/>
                <a:ea typeface="Meiryo UI" panose="020B0604030504040204" pitchFamily="50" charset="-128"/>
              </a:rPr>
              <a:t>地方連合会</a:t>
            </a:r>
            <a:endParaRPr lang="en-US" altLang="ja-JP" sz="1286">
              <a:solidFill>
                <a:prstClr val="black"/>
              </a:solidFill>
              <a:latin typeface="Meiryo UI" panose="020B0604030504040204" pitchFamily="50" charset="-128"/>
              <a:ea typeface="Meiryo UI" panose="020B0604030504040204" pitchFamily="50" charset="-128"/>
            </a:endParaRPr>
          </a:p>
          <a:p>
            <a:pPr algn="ctr" defTabSz="326578"/>
            <a:r>
              <a:rPr lang="ja-JP" altLang="en-US" sz="1286">
                <a:solidFill>
                  <a:prstClr val="black"/>
                </a:solidFill>
                <a:latin typeface="Meiryo UI" panose="020B0604030504040204" pitchFamily="50" charset="-128"/>
                <a:ea typeface="Meiryo UI" panose="020B0604030504040204" pitchFamily="50" charset="-128"/>
              </a:rPr>
              <a:t>（友好産別）</a:t>
            </a:r>
          </a:p>
        </p:txBody>
      </p:sp>
    </p:spTree>
    <p:extLst>
      <p:ext uri="{BB962C8B-B14F-4D97-AF65-F5344CB8AC3E}">
        <p14:creationId xmlns:p14="http://schemas.microsoft.com/office/powerpoint/2010/main" val="2269827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矢印: 右 37">
            <a:extLst>
              <a:ext uri="{FF2B5EF4-FFF2-40B4-BE49-F238E27FC236}">
                <a16:creationId xmlns:a16="http://schemas.microsoft.com/office/drawing/2014/main" id="{92565769-26F0-6BEF-C0BA-55E2B7844AF2}"/>
              </a:ext>
            </a:extLst>
          </p:cNvPr>
          <p:cNvSpPr/>
          <p:nvPr/>
        </p:nvSpPr>
        <p:spPr>
          <a:xfrm rot="5400000">
            <a:off x="4839346" y="4737424"/>
            <a:ext cx="1294540" cy="849520"/>
          </a:xfrm>
          <a:prstGeom prst="rightArrow">
            <a:avLst>
              <a:gd name="adj1" fmla="val 50000"/>
              <a:gd name="adj2" fmla="val 28055"/>
            </a:avLst>
          </a:prstGeom>
          <a:solidFill>
            <a:srgbClr val="FFFF00"/>
          </a:solidFill>
          <a:ln w="25400">
            <a:solidFill>
              <a:schemeClr val="tx2">
                <a:lumMod val="50000"/>
              </a:schemeClr>
            </a:solidFill>
            <a:miter lim="800000"/>
            <a:headEnd/>
            <a:tailEnd/>
          </a:ln>
        </p:spPr>
        <p:txBody>
          <a:bodyPr wrap="square" tIns="102857" bIns="102857">
            <a:spAutoFit/>
          </a:bodyPr>
          <a:lstStyle/>
          <a:p>
            <a:pPr algn="ctr" defTabSz="326578"/>
            <a:endParaRPr kumimoji="0" lang="ja-JP" altLang="en-US" sz="1429" b="1" spc="-71">
              <a:solidFill>
                <a:prstClr val="black"/>
              </a:solidFill>
              <a:latin typeface="Meiryo UI" pitchFamily="50" charset="-128"/>
              <a:ea typeface="Meiryo UI" pitchFamily="50" charset="-128"/>
            </a:endParaRPr>
          </a:p>
        </p:txBody>
      </p:sp>
      <p:cxnSp>
        <p:nvCxnSpPr>
          <p:cNvPr id="54" name="直線矢印コネクタ 53">
            <a:extLst>
              <a:ext uri="{FF2B5EF4-FFF2-40B4-BE49-F238E27FC236}">
                <a16:creationId xmlns:a16="http://schemas.microsoft.com/office/drawing/2014/main" id="{CAB34CED-BF71-3B0D-B8C4-A6FA1B4165A9}"/>
              </a:ext>
            </a:extLst>
          </p:cNvPr>
          <p:cNvCxnSpPr>
            <a:cxnSpLocks/>
          </p:cNvCxnSpPr>
          <p:nvPr/>
        </p:nvCxnSpPr>
        <p:spPr>
          <a:xfrm>
            <a:off x="487290" y="2526714"/>
            <a:ext cx="0" cy="3344317"/>
          </a:xfrm>
          <a:prstGeom prst="straightConnector1">
            <a:avLst/>
          </a:prstGeom>
          <a:noFill/>
          <a:ln w="73025">
            <a:solidFill>
              <a:srgbClr val="FFFF00"/>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3" name="タイトル 1">
            <a:extLst>
              <a:ext uri="{FF2B5EF4-FFF2-40B4-BE49-F238E27FC236}">
                <a16:creationId xmlns:a16="http://schemas.microsoft.com/office/drawing/2014/main" id="{AF6B8684-EAB0-19F6-DEE2-13560335D642}"/>
              </a:ext>
            </a:extLst>
          </p:cNvPr>
          <p:cNvSpPr txBox="1">
            <a:spLocks/>
          </p:cNvSpPr>
          <p:nvPr/>
        </p:nvSpPr>
        <p:spPr>
          <a:xfrm>
            <a:off x="0" y="-229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en-US" altLang="ja-JP"/>
              <a:t>【</a:t>
            </a:r>
            <a:r>
              <a:rPr lang="ja-JP" altLang="en-US"/>
              <a:t>議員のみなさん</a:t>
            </a:r>
            <a:r>
              <a:rPr lang="en-US" altLang="ja-JP"/>
              <a:t>】</a:t>
            </a:r>
          </a:p>
        </p:txBody>
      </p:sp>
      <p:sp>
        <p:nvSpPr>
          <p:cNvPr id="4" name="テキスト ボックス 3">
            <a:extLst>
              <a:ext uri="{FF2B5EF4-FFF2-40B4-BE49-F238E27FC236}">
                <a16:creationId xmlns:a16="http://schemas.microsoft.com/office/drawing/2014/main" id="{30B1BB9F-64D4-DA72-F80A-0F8C23E5CCBB}"/>
              </a:ext>
            </a:extLst>
          </p:cNvPr>
          <p:cNvSpPr txBox="1"/>
          <p:nvPr/>
        </p:nvSpPr>
        <p:spPr>
          <a:xfrm>
            <a:off x="7565538" y="64385"/>
            <a:ext cx="4592320" cy="4514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lnSpc>
                <a:spcPts val="2800"/>
              </a:lnSpc>
              <a:spcAft>
                <a:spcPts val="300"/>
              </a:spcAft>
              <a:defRPr sz="2400" b="1">
                <a:solidFill>
                  <a:srgbClr val="FF0000"/>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a:t>　＊会の対象・趣旨に合わせてページを選択して説明ください</a:t>
            </a:r>
          </a:p>
        </p:txBody>
      </p:sp>
      <p:sp>
        <p:nvSpPr>
          <p:cNvPr id="10" name="正方形/長方形 9">
            <a:extLst>
              <a:ext uri="{FF2B5EF4-FFF2-40B4-BE49-F238E27FC236}">
                <a16:creationId xmlns:a16="http://schemas.microsoft.com/office/drawing/2014/main" id="{34F6C6E5-EBE1-3257-29F4-B7E031A29647}"/>
              </a:ext>
            </a:extLst>
          </p:cNvPr>
          <p:cNvSpPr>
            <a:spLocks noChangeArrowheads="1"/>
          </p:cNvSpPr>
          <p:nvPr/>
        </p:nvSpPr>
        <p:spPr bwMode="auto">
          <a:xfrm>
            <a:off x="721032" y="4099463"/>
            <a:ext cx="4452852" cy="459841"/>
          </a:xfrm>
          <a:prstGeom prst="rect">
            <a:avLst/>
          </a:prstGeom>
          <a:solidFill>
            <a:schemeClr val="accent5">
              <a:lumMod val="20000"/>
              <a:lumOff val="80000"/>
            </a:schemeClr>
          </a:solidFill>
          <a:ln w="19050">
            <a:solidFill>
              <a:schemeClr val="tx2">
                <a:lumMod val="50000"/>
              </a:schemeClr>
            </a:solidFill>
            <a:miter lim="800000"/>
            <a:headEnd/>
            <a:tailEnd/>
          </a:ln>
        </p:spPr>
        <p:txBody>
          <a:bodyPr wrap="square" tIns="102857" bIns="102857" anchor="ctr" anchorCtr="0">
            <a:noAutofit/>
          </a:bodyP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defTabSz="326578">
              <a:defRPr/>
            </a:pPr>
            <a:r>
              <a:rPr kumimoji="0" lang="ja-JP" altLang="en-US" sz="1429" spc="-71">
                <a:solidFill>
                  <a:prstClr val="black"/>
                </a:solidFill>
                <a:latin typeface="Meiryo UI" pitchFamily="50" charset="-128"/>
                <a:ea typeface="Meiryo UI" pitchFamily="50" charset="-128"/>
                <a:cs typeface="Meiryo UI" pitchFamily="50" charset="-128"/>
              </a:rPr>
              <a:t>　自治体</a:t>
            </a:r>
            <a:r>
              <a:rPr kumimoji="0" lang="en-US" altLang="ja-JP" sz="1429" spc="-71">
                <a:solidFill>
                  <a:prstClr val="black"/>
                </a:solidFill>
                <a:latin typeface="Meiryo UI" pitchFamily="50" charset="-128"/>
                <a:ea typeface="Meiryo UI" pitchFamily="50" charset="-128"/>
                <a:cs typeface="Meiryo UI" pitchFamily="50" charset="-128"/>
              </a:rPr>
              <a:t>/</a:t>
            </a:r>
            <a:r>
              <a:rPr kumimoji="0" lang="ja-JP" altLang="en-US" sz="1429" spc="-71">
                <a:solidFill>
                  <a:prstClr val="black"/>
                </a:solidFill>
                <a:latin typeface="Meiryo UI" pitchFamily="50" charset="-128"/>
                <a:ea typeface="Meiryo UI" pitchFamily="50" charset="-128"/>
                <a:cs typeface="Meiryo UI" pitchFamily="50" charset="-128"/>
              </a:rPr>
              <a:t>知事会や議員団</a:t>
            </a:r>
            <a:endParaRPr kumimoji="0" lang="en-US" altLang="ja-JP" sz="1429" spc="-71">
              <a:solidFill>
                <a:prstClr val="black"/>
              </a:solidFill>
              <a:latin typeface="Meiryo UI" pitchFamily="50" charset="-128"/>
              <a:ea typeface="Meiryo UI" pitchFamily="50" charset="-128"/>
              <a:cs typeface="Meiryo UI" pitchFamily="50" charset="-128"/>
            </a:endParaRPr>
          </a:p>
          <a:p>
            <a:pPr defTabSz="326578">
              <a:defRPr/>
            </a:pPr>
            <a:r>
              <a:rPr kumimoji="0" lang="ja-JP" altLang="en-US" sz="1429" spc="-71">
                <a:solidFill>
                  <a:prstClr val="black"/>
                </a:solidFill>
                <a:latin typeface="Meiryo UI" pitchFamily="50" charset="-128"/>
                <a:ea typeface="Meiryo UI" pitchFamily="50" charset="-128"/>
                <a:cs typeface="Meiryo UI" pitchFamily="50" charset="-128"/>
              </a:rPr>
              <a:t>　　　による国・政府への要請</a:t>
            </a:r>
            <a:endParaRPr kumimoji="0" lang="en-US" altLang="ja-JP" sz="1429" spc="-71">
              <a:solidFill>
                <a:prstClr val="black"/>
              </a:solidFill>
              <a:latin typeface="Meiryo UI" pitchFamily="50" charset="-128"/>
              <a:ea typeface="Meiryo UI" pitchFamily="50" charset="-128"/>
              <a:cs typeface="Meiryo UI" pitchFamily="50" charset="-128"/>
            </a:endParaRPr>
          </a:p>
        </p:txBody>
      </p:sp>
      <p:sp>
        <p:nvSpPr>
          <p:cNvPr id="11" name="矢印: 右 10">
            <a:extLst>
              <a:ext uri="{FF2B5EF4-FFF2-40B4-BE49-F238E27FC236}">
                <a16:creationId xmlns:a16="http://schemas.microsoft.com/office/drawing/2014/main" id="{BD1D0CE1-8453-D467-6D43-B8185EF4A2D4}"/>
              </a:ext>
            </a:extLst>
          </p:cNvPr>
          <p:cNvSpPr/>
          <p:nvPr/>
        </p:nvSpPr>
        <p:spPr>
          <a:xfrm rot="5400000">
            <a:off x="1233009" y="1191693"/>
            <a:ext cx="2281112" cy="3534427"/>
          </a:xfrm>
          <a:prstGeom prst="rightArrow">
            <a:avLst>
              <a:gd name="adj1" fmla="val 36245"/>
              <a:gd name="adj2" fmla="val 8537"/>
            </a:avLst>
          </a:prstGeom>
          <a:solidFill>
            <a:schemeClr val="accent2">
              <a:lumMod val="60000"/>
              <a:lumOff val="40000"/>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endParaRPr lang="ja-JP" altLang="en-US" sz="1429">
              <a:solidFill>
                <a:prstClr val="white"/>
              </a:solidFill>
              <a:latin typeface="Meiryo UI" panose="020B0604030504040204" pitchFamily="50" charset="-128"/>
              <a:ea typeface="Meiryo UI" panose="020B0604030504040204" pitchFamily="50" charset="-128"/>
            </a:endParaRPr>
          </a:p>
        </p:txBody>
      </p:sp>
      <p:sp>
        <p:nvSpPr>
          <p:cNvPr id="13" name="矢印: 右 12">
            <a:extLst>
              <a:ext uri="{FF2B5EF4-FFF2-40B4-BE49-F238E27FC236}">
                <a16:creationId xmlns:a16="http://schemas.microsoft.com/office/drawing/2014/main" id="{F6E3ACAC-6037-BC84-2ADD-98B9F116B565}"/>
              </a:ext>
            </a:extLst>
          </p:cNvPr>
          <p:cNvSpPr/>
          <p:nvPr/>
        </p:nvSpPr>
        <p:spPr>
          <a:xfrm rot="2350144">
            <a:off x="3278733" y="1716018"/>
            <a:ext cx="1605501" cy="1256055"/>
          </a:xfrm>
          <a:prstGeom prst="rightArrow">
            <a:avLst>
              <a:gd name="adj1" fmla="val 50000"/>
              <a:gd name="adj2" fmla="val 35317"/>
            </a:avLst>
          </a:prstGeom>
          <a:solidFill>
            <a:schemeClr val="accent2">
              <a:lumMod val="60000"/>
              <a:lumOff val="40000"/>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endParaRPr lang="ja-JP" altLang="en-US" sz="1429">
              <a:solidFill>
                <a:prstClr val="white"/>
              </a:solidFill>
              <a:latin typeface="Meiryo UI" panose="020B0604030504040204" pitchFamily="50" charset="-128"/>
              <a:ea typeface="Meiryo UI" panose="020B0604030504040204" pitchFamily="50" charset="-128"/>
            </a:endParaRPr>
          </a:p>
        </p:txBody>
      </p:sp>
      <p:sp>
        <p:nvSpPr>
          <p:cNvPr id="14" name="テキスト ボックス 10">
            <a:extLst>
              <a:ext uri="{FF2B5EF4-FFF2-40B4-BE49-F238E27FC236}">
                <a16:creationId xmlns:a16="http://schemas.microsoft.com/office/drawing/2014/main" id="{B7EE594C-A951-2910-3DE4-23F9F0C551C7}"/>
              </a:ext>
            </a:extLst>
          </p:cNvPr>
          <p:cNvSpPr txBox="1">
            <a:spLocks noChangeArrowheads="1"/>
          </p:cNvSpPr>
          <p:nvPr/>
        </p:nvSpPr>
        <p:spPr bwMode="auto">
          <a:xfrm>
            <a:off x="6894166" y="1350118"/>
            <a:ext cx="5206780" cy="54088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ja-JP"/>
            </a:defPPr>
            <a:lvl1pPr algn="ctr">
              <a:spcAft>
                <a:spcPts val="300"/>
              </a:spcAft>
              <a:defRPr sz="3200" b="1">
                <a:solidFill>
                  <a:srgbClr val="FF0000"/>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Bef>
                <a:spcPts val="300"/>
              </a:spcBef>
              <a:spcAft>
                <a:spcPts val="300"/>
              </a:spcAft>
              <a:defRPr/>
            </a:pPr>
            <a:r>
              <a:rPr lang="ja-JP" altLang="en-US" sz="2400" b="0">
                <a:solidFill>
                  <a:schemeClr val="tx1"/>
                </a:solidFill>
                <a:latin typeface="Meiryo UI" panose="020B0604030504040204" pitchFamily="50" charset="-128"/>
                <a:ea typeface="Meiryo UI" panose="020B0604030504040204" pitchFamily="50" charset="-128"/>
              </a:rPr>
              <a:t>●</a:t>
            </a:r>
            <a:r>
              <a:rPr lang="ja-JP" altLang="en-US" sz="2400">
                <a:latin typeface="Meiryo UI" panose="020B0604030504040204" pitchFamily="50" charset="-128"/>
                <a:ea typeface="Meiryo UI" panose="020B0604030504040204" pitchFamily="50" charset="-128"/>
              </a:rPr>
              <a:t>地域（自治体）を動かし、地方から</a:t>
            </a:r>
            <a:endParaRPr lang="en-US" altLang="ja-JP" sz="2400">
              <a:latin typeface="Meiryo UI" panose="020B0604030504040204" pitchFamily="50" charset="-128"/>
              <a:ea typeface="Meiryo UI" panose="020B0604030504040204" pitchFamily="50" charset="-128"/>
            </a:endParaRPr>
          </a:p>
          <a:p>
            <a:pPr algn="l">
              <a:spcBef>
                <a:spcPts val="300"/>
              </a:spcBef>
              <a:spcAft>
                <a:spcPts val="300"/>
              </a:spcAft>
              <a:defRPr/>
            </a:pPr>
            <a:r>
              <a:rPr lang="ja-JP" altLang="en-US" sz="2400"/>
              <a:t>　</a:t>
            </a:r>
            <a:r>
              <a:rPr lang="ja-JP" altLang="en-US" sz="2400">
                <a:latin typeface="Meiryo UI" panose="020B0604030504040204" pitchFamily="50" charset="-128"/>
                <a:ea typeface="Meiryo UI" panose="020B0604030504040204" pitchFamily="50" charset="-128"/>
              </a:rPr>
              <a:t>の声を国に届ける活動</a:t>
            </a:r>
            <a:endParaRPr lang="en-US" altLang="ja-JP" sz="2400">
              <a:latin typeface="Meiryo UI" panose="020B0604030504040204" pitchFamily="50" charset="-128"/>
              <a:ea typeface="Meiryo UI" panose="020B0604030504040204" pitchFamily="50" charset="-128"/>
            </a:endParaRPr>
          </a:p>
          <a:p>
            <a:pPr algn="l">
              <a:spcBef>
                <a:spcPts val="300"/>
              </a:spcBef>
              <a:spcAft>
                <a:spcPts val="300"/>
              </a:spcAft>
              <a:defRPr/>
            </a:pPr>
            <a:r>
              <a:rPr lang="ja-JP" altLang="en-US" sz="2000" b="0">
                <a:solidFill>
                  <a:schemeClr val="tx1"/>
                </a:solidFill>
              </a:rPr>
              <a:t>　・自治体での意見採択</a:t>
            </a:r>
            <a:endParaRPr lang="en-US" altLang="ja-JP" sz="2000" b="0">
              <a:solidFill>
                <a:schemeClr val="tx1"/>
              </a:solidFill>
            </a:endParaRPr>
          </a:p>
          <a:p>
            <a:pPr algn="l">
              <a:spcBef>
                <a:spcPts val="300"/>
              </a:spcBef>
              <a:spcAft>
                <a:spcPts val="300"/>
              </a:spcAft>
              <a:defRPr/>
            </a:pPr>
            <a:r>
              <a:rPr lang="ja-JP" altLang="en-US" sz="2000" b="0">
                <a:solidFill>
                  <a:schemeClr val="tx1"/>
                </a:solidFill>
              </a:rPr>
              <a:t>　・採択された意見を、市町村→都道府県→国</a:t>
            </a:r>
            <a:endParaRPr lang="en-US" altLang="ja-JP" sz="2000" b="0">
              <a:solidFill>
                <a:schemeClr val="tx1"/>
              </a:solidFill>
            </a:endParaRPr>
          </a:p>
          <a:p>
            <a:pPr algn="l">
              <a:spcBef>
                <a:spcPts val="300"/>
              </a:spcBef>
              <a:spcAft>
                <a:spcPts val="300"/>
              </a:spcAft>
              <a:defRPr/>
            </a:pPr>
            <a:r>
              <a:rPr lang="ja-JP" altLang="en-US" sz="2000" b="0">
                <a:solidFill>
                  <a:schemeClr val="tx1"/>
                </a:solidFill>
              </a:rPr>
              <a:t>　　への要望活動につながるよう働きかけ</a:t>
            </a:r>
            <a:endParaRPr lang="en-US" altLang="ja-JP" sz="2000" b="0">
              <a:solidFill>
                <a:schemeClr val="tx1"/>
              </a:solidFill>
            </a:endParaRPr>
          </a:p>
          <a:p>
            <a:pPr algn="l">
              <a:spcBef>
                <a:spcPts val="300"/>
              </a:spcBef>
              <a:spcAft>
                <a:spcPts val="300"/>
              </a:spcAft>
              <a:defRPr/>
            </a:pPr>
            <a:r>
              <a:rPr lang="ja-JP" altLang="en-US" sz="2000" b="0">
                <a:solidFill>
                  <a:schemeClr val="tx1"/>
                </a:solidFill>
              </a:rPr>
              <a:t>　・自治体以外でも、国につながる議員</a:t>
            </a:r>
            <a:r>
              <a:rPr lang="en-US" altLang="ja-JP" sz="2000" b="0">
                <a:solidFill>
                  <a:schemeClr val="tx1"/>
                </a:solidFill>
              </a:rPr>
              <a:t>(</a:t>
            </a:r>
            <a:r>
              <a:rPr lang="ja-JP" altLang="en-US" sz="2000" b="0">
                <a:solidFill>
                  <a:schemeClr val="tx1"/>
                </a:solidFill>
              </a:rPr>
              <a:t>団</a:t>
            </a:r>
            <a:r>
              <a:rPr lang="en-US" altLang="ja-JP" sz="2000" b="0">
                <a:solidFill>
                  <a:schemeClr val="tx1"/>
                </a:solidFill>
              </a:rPr>
              <a:t>)</a:t>
            </a:r>
            <a:r>
              <a:rPr lang="ja-JP" altLang="en-US" sz="2000" b="0">
                <a:solidFill>
                  <a:schemeClr val="tx1"/>
                </a:solidFill>
              </a:rPr>
              <a:t>や</a:t>
            </a:r>
            <a:endParaRPr lang="en-US" altLang="ja-JP" sz="2000" b="0">
              <a:solidFill>
                <a:schemeClr val="tx1"/>
              </a:solidFill>
            </a:endParaRPr>
          </a:p>
          <a:p>
            <a:pPr algn="l">
              <a:spcBef>
                <a:spcPts val="300"/>
              </a:spcBef>
              <a:spcAft>
                <a:spcPts val="300"/>
              </a:spcAft>
              <a:defRPr/>
            </a:pPr>
            <a:r>
              <a:rPr lang="ja-JP" altLang="en-US" sz="2000" b="0">
                <a:solidFill>
                  <a:schemeClr val="tx1"/>
                </a:solidFill>
              </a:rPr>
              <a:t>　　国民民主党などの政党県連への要望活動</a:t>
            </a:r>
            <a:endParaRPr lang="en-US" altLang="ja-JP" sz="2000" b="0">
              <a:solidFill>
                <a:schemeClr val="tx1"/>
              </a:solidFill>
            </a:endParaRPr>
          </a:p>
          <a:p>
            <a:pPr algn="l">
              <a:spcBef>
                <a:spcPts val="300"/>
              </a:spcBef>
              <a:defRPr/>
            </a:pPr>
            <a:endParaRPr lang="en-US" altLang="ja-JP" sz="800" b="0">
              <a:solidFill>
                <a:schemeClr val="tx1"/>
              </a:solidFill>
            </a:endParaRPr>
          </a:p>
          <a:p>
            <a:pPr algn="l">
              <a:spcBef>
                <a:spcPts val="300"/>
              </a:spcBef>
              <a:defRPr/>
            </a:pPr>
            <a:r>
              <a:rPr lang="ja-JP" altLang="en-US" sz="2400" b="0">
                <a:solidFill>
                  <a:schemeClr val="tx1"/>
                </a:solidFill>
              </a:rPr>
              <a:t>●</a:t>
            </a:r>
            <a:r>
              <a:rPr lang="ja-JP" altLang="en-US" sz="2400"/>
              <a:t>地域を動かすため、仲間を増やす活動</a:t>
            </a:r>
            <a:endParaRPr lang="en-US" altLang="ja-JP" sz="2400"/>
          </a:p>
          <a:p>
            <a:pPr algn="l">
              <a:spcBef>
                <a:spcPts val="300"/>
              </a:spcBef>
              <a:defRPr/>
            </a:pPr>
            <a:r>
              <a:rPr lang="ja-JP" altLang="en-US" sz="2000" b="0">
                <a:solidFill>
                  <a:schemeClr val="tx1"/>
                </a:solidFill>
              </a:rPr>
              <a:t>　・会派や、都道府県の議員団、</a:t>
            </a:r>
            <a:endParaRPr lang="en-US" altLang="ja-JP" sz="2000" b="0">
              <a:solidFill>
                <a:schemeClr val="tx1"/>
              </a:solidFill>
            </a:endParaRPr>
          </a:p>
          <a:p>
            <a:pPr algn="l">
              <a:spcBef>
                <a:spcPts val="300"/>
              </a:spcBef>
              <a:defRPr/>
            </a:pPr>
            <a:r>
              <a:rPr lang="ja-JP" altLang="en-US" sz="2000" b="0">
                <a:solidFill>
                  <a:schemeClr val="tx1"/>
                </a:solidFill>
              </a:rPr>
              <a:t>　　連携する各級議員、国民民主党県連</a:t>
            </a:r>
            <a:endParaRPr lang="en-US" altLang="ja-JP" sz="2000" b="0">
              <a:solidFill>
                <a:schemeClr val="tx1"/>
              </a:solidFill>
            </a:endParaRPr>
          </a:p>
          <a:p>
            <a:pPr algn="l">
              <a:spcBef>
                <a:spcPts val="300"/>
              </a:spcBef>
              <a:defRPr/>
            </a:pPr>
            <a:r>
              <a:rPr lang="ja-JP" altLang="en-US" sz="2000" b="0">
                <a:solidFill>
                  <a:schemeClr val="tx1"/>
                </a:solidFill>
              </a:rPr>
              <a:t>　　地方連合（他産別の関係者）</a:t>
            </a:r>
            <a:r>
              <a:rPr lang="ja-JP" altLang="en-US" sz="2000" b="0">
                <a:solidFill>
                  <a:schemeClr val="tx1"/>
                </a:solidFill>
                <a:latin typeface="Meiryo UI" panose="020B0604030504040204" pitchFamily="50" charset="-128"/>
                <a:ea typeface="Meiryo UI" panose="020B0604030504040204" pitchFamily="50" charset="-128"/>
              </a:rPr>
              <a:t>など</a:t>
            </a:r>
            <a:endParaRPr lang="en-US" altLang="ja-JP" sz="2000" b="0">
              <a:solidFill>
                <a:schemeClr val="tx1"/>
              </a:solidFill>
              <a:latin typeface="Meiryo UI" panose="020B0604030504040204" pitchFamily="50" charset="-128"/>
              <a:ea typeface="Meiryo UI" panose="020B0604030504040204" pitchFamily="50" charset="-128"/>
            </a:endParaRPr>
          </a:p>
          <a:p>
            <a:pPr algn="l">
              <a:spcBef>
                <a:spcPts val="300"/>
              </a:spcBef>
              <a:defRPr/>
            </a:pPr>
            <a:r>
              <a:rPr lang="ja-JP" altLang="en-US" sz="2000" b="0">
                <a:solidFill>
                  <a:schemeClr val="tx1"/>
                </a:solidFill>
              </a:rPr>
              <a:t>　　への「政策要望の説明」</a:t>
            </a:r>
            <a:endParaRPr lang="en-US" altLang="ja-JP" sz="2000" b="0">
              <a:solidFill>
                <a:schemeClr val="tx1"/>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2EFF6951-047C-958E-6788-10320D17B3C4}"/>
              </a:ext>
            </a:extLst>
          </p:cNvPr>
          <p:cNvSpPr txBox="1"/>
          <p:nvPr/>
        </p:nvSpPr>
        <p:spPr>
          <a:xfrm>
            <a:off x="6992760" y="939443"/>
            <a:ext cx="3167239" cy="494259"/>
          </a:xfrm>
          <a:prstGeom prst="rect">
            <a:avLst/>
          </a:prstGeom>
          <a:noFill/>
        </p:spPr>
        <p:txBody>
          <a:bodyPr wrap="square" rtlCol="0">
            <a:noAutofit/>
          </a:bodyPr>
          <a:lstStyle/>
          <a:p>
            <a:pPr defTabSz="326578"/>
            <a:r>
              <a:rPr kumimoji="0" lang="en-US" altLang="ja-JP" sz="2000" b="1" spc="16">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2000" b="1" spc="16">
                <a:latin typeface="Meiryo UI" panose="020B0604030504040204" pitchFamily="50" charset="-128"/>
                <a:ea typeface="Meiryo UI" panose="020B0604030504040204" pitchFamily="50" charset="-128"/>
                <a:cs typeface="Times New Roman" panose="02020603050405020304" pitchFamily="18" charset="0"/>
              </a:rPr>
              <a:t>取り組みのお願い</a:t>
            </a:r>
            <a:r>
              <a:rPr kumimoji="0" lang="en-US" altLang="ja-JP" sz="2000" b="1" spc="16">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2400" b="1" spc="16">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テキスト ボックス 10">
            <a:extLst>
              <a:ext uri="{FF2B5EF4-FFF2-40B4-BE49-F238E27FC236}">
                <a16:creationId xmlns:a16="http://schemas.microsoft.com/office/drawing/2014/main" id="{0E66FD7A-EF8D-CFC8-C5CC-F6FD663D157C}"/>
              </a:ext>
            </a:extLst>
          </p:cNvPr>
          <p:cNvSpPr txBox="1">
            <a:spLocks noChangeArrowheads="1"/>
          </p:cNvSpPr>
          <p:nvPr/>
        </p:nvSpPr>
        <p:spPr bwMode="auto">
          <a:xfrm>
            <a:off x="0" y="724908"/>
            <a:ext cx="5173884" cy="46166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ja-JP" altLang="en-US" sz="2400">
                <a:solidFill>
                  <a:prstClr val="black"/>
                </a:solidFill>
                <a:latin typeface="Meiryo UI" panose="020B0604030504040204" pitchFamily="50" charset="-128"/>
                <a:ea typeface="Meiryo UI" panose="020B0604030504040204" pitchFamily="50" charset="-128"/>
              </a:rPr>
              <a:t>　○理解者拡大・世論喚起に向けて</a:t>
            </a:r>
            <a:endParaRPr kumimoji="0" lang="en-US" altLang="ja-JP" sz="2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a:extLst>
              <a:ext uri="{FF2B5EF4-FFF2-40B4-BE49-F238E27FC236}">
                <a16:creationId xmlns:a16="http://schemas.microsoft.com/office/drawing/2014/main" id="{1C9EEDC7-D73E-85EF-C373-29515E028F60}"/>
              </a:ext>
            </a:extLst>
          </p:cNvPr>
          <p:cNvSpPr/>
          <p:nvPr/>
        </p:nvSpPr>
        <p:spPr>
          <a:xfrm>
            <a:off x="3602677" y="2629990"/>
            <a:ext cx="2479868" cy="398113"/>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defTabSz="326578"/>
            <a:r>
              <a:rPr lang="ja-JP" altLang="en-US" sz="1286">
                <a:solidFill>
                  <a:prstClr val="black"/>
                </a:solidFill>
                <a:latin typeface="Meiryo UI" panose="020B0604030504040204" pitchFamily="50" charset="-128"/>
                <a:ea typeface="Meiryo UI" panose="020B0604030504040204" pitchFamily="50" charset="-128"/>
              </a:rPr>
              <a:t>地方連合会（友好産別）</a:t>
            </a:r>
          </a:p>
        </p:txBody>
      </p:sp>
      <p:sp>
        <p:nvSpPr>
          <p:cNvPr id="20" name="正方形/長方形 19">
            <a:extLst>
              <a:ext uri="{FF2B5EF4-FFF2-40B4-BE49-F238E27FC236}">
                <a16:creationId xmlns:a16="http://schemas.microsoft.com/office/drawing/2014/main" id="{48573529-36D3-FCF2-FAEB-5CC9BD278E53}"/>
              </a:ext>
            </a:extLst>
          </p:cNvPr>
          <p:cNvSpPr>
            <a:spLocks noChangeArrowheads="1"/>
          </p:cNvSpPr>
          <p:nvPr/>
        </p:nvSpPr>
        <p:spPr bwMode="auto">
          <a:xfrm>
            <a:off x="721032" y="3281888"/>
            <a:ext cx="4452852" cy="551026"/>
          </a:xfrm>
          <a:prstGeom prst="rect">
            <a:avLst/>
          </a:prstGeom>
          <a:solidFill>
            <a:schemeClr val="accent5">
              <a:lumMod val="20000"/>
              <a:lumOff val="80000"/>
            </a:schemeClr>
          </a:solidFill>
          <a:ln w="19050">
            <a:solidFill>
              <a:schemeClr val="tx2">
                <a:lumMod val="50000"/>
              </a:schemeClr>
            </a:solidFill>
            <a:miter lim="800000"/>
            <a:headEnd/>
            <a:tailEnd/>
          </a:ln>
        </p:spPr>
        <p:txBody>
          <a:bodyPr wrap="square" tIns="102857" bIns="102857" anchor="ctr" anchorCtr="0">
            <a:noAutofit/>
          </a:bodyP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defTabSz="326578">
              <a:defRPr/>
            </a:pPr>
            <a:r>
              <a:rPr kumimoji="0" lang="ja-JP" altLang="en-US" sz="1429" spc="-71">
                <a:solidFill>
                  <a:prstClr val="black"/>
                </a:solidFill>
                <a:latin typeface="Meiryo UI" pitchFamily="50" charset="-128"/>
                <a:ea typeface="Meiryo UI" pitchFamily="50" charset="-128"/>
                <a:cs typeface="Meiryo UI" pitchFamily="50" charset="-128"/>
              </a:rPr>
              <a:t>　市町村議会での質問・意見採択</a:t>
            </a:r>
            <a:endParaRPr kumimoji="0" lang="en-US" altLang="ja-JP" sz="1429" spc="-71">
              <a:solidFill>
                <a:prstClr val="black"/>
              </a:solidFill>
              <a:latin typeface="Meiryo UI" pitchFamily="50" charset="-128"/>
              <a:ea typeface="Meiryo UI" pitchFamily="50" charset="-128"/>
              <a:cs typeface="Meiryo UI" pitchFamily="50" charset="-128"/>
            </a:endParaRPr>
          </a:p>
          <a:p>
            <a:pPr defTabSz="326578">
              <a:defRPr/>
            </a:pPr>
            <a:r>
              <a:rPr kumimoji="0" lang="ja-JP" altLang="en-US" sz="1429" spc="-71">
                <a:solidFill>
                  <a:prstClr val="black"/>
                </a:solidFill>
                <a:latin typeface="Meiryo UI" pitchFamily="50" charset="-128"/>
                <a:ea typeface="Meiryo UI" pitchFamily="50" charset="-128"/>
                <a:cs typeface="Meiryo UI" pitchFamily="50" charset="-128"/>
              </a:rPr>
              <a:t>　　　県での意見採択　</a:t>
            </a:r>
            <a:endParaRPr kumimoji="0" lang="en-US" altLang="ja-JP" sz="1429" spc="-71">
              <a:solidFill>
                <a:prstClr val="black"/>
              </a:solidFill>
              <a:latin typeface="Meiryo UI" pitchFamily="50" charset="-128"/>
              <a:ea typeface="Meiryo UI" pitchFamily="50" charset="-128"/>
              <a:cs typeface="Meiryo UI" pitchFamily="50" charset="-128"/>
            </a:endParaRPr>
          </a:p>
        </p:txBody>
      </p:sp>
      <p:sp>
        <p:nvSpPr>
          <p:cNvPr id="21" name="正方形/長方形 20">
            <a:extLst>
              <a:ext uri="{FF2B5EF4-FFF2-40B4-BE49-F238E27FC236}">
                <a16:creationId xmlns:a16="http://schemas.microsoft.com/office/drawing/2014/main" id="{455C8025-928A-5D15-4664-95AA60844BB8}"/>
              </a:ext>
            </a:extLst>
          </p:cNvPr>
          <p:cNvSpPr/>
          <p:nvPr/>
        </p:nvSpPr>
        <p:spPr>
          <a:xfrm>
            <a:off x="337247" y="1356684"/>
            <a:ext cx="1694753" cy="461665"/>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defTabSz="326578"/>
            <a:r>
              <a:rPr lang="ja-JP" altLang="en-US" sz="1286">
                <a:solidFill>
                  <a:prstClr val="black"/>
                </a:solidFill>
                <a:latin typeface="Meiryo UI" panose="020B0604030504040204" pitchFamily="50" charset="-128"/>
                <a:ea typeface="Meiryo UI" panose="020B0604030504040204" pitchFamily="50" charset="-128"/>
              </a:rPr>
              <a:t>労連</a:t>
            </a:r>
          </a:p>
        </p:txBody>
      </p:sp>
      <p:sp>
        <p:nvSpPr>
          <p:cNvPr id="22" name="正方形/長方形 21">
            <a:extLst>
              <a:ext uri="{FF2B5EF4-FFF2-40B4-BE49-F238E27FC236}">
                <a16:creationId xmlns:a16="http://schemas.microsoft.com/office/drawing/2014/main" id="{04D17C65-3EFE-3D41-2BD2-6FC64284F0E6}"/>
              </a:ext>
            </a:extLst>
          </p:cNvPr>
          <p:cNvSpPr/>
          <p:nvPr/>
        </p:nvSpPr>
        <p:spPr>
          <a:xfrm>
            <a:off x="2938509" y="1376436"/>
            <a:ext cx="1899708" cy="46208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defTabSz="326578"/>
            <a:r>
              <a:rPr lang="ja-JP" altLang="en-US" sz="1286">
                <a:solidFill>
                  <a:prstClr val="black"/>
                </a:solidFill>
                <a:latin typeface="Meiryo UI" panose="020B0604030504040204" pitchFamily="50" charset="-128"/>
                <a:ea typeface="Meiryo UI" panose="020B0604030504040204" pitchFamily="50" charset="-128"/>
              </a:rPr>
              <a:t>総連地協</a:t>
            </a:r>
          </a:p>
        </p:txBody>
      </p:sp>
      <p:cxnSp>
        <p:nvCxnSpPr>
          <p:cNvPr id="23" name="直線矢印コネクタ 22">
            <a:extLst>
              <a:ext uri="{FF2B5EF4-FFF2-40B4-BE49-F238E27FC236}">
                <a16:creationId xmlns:a16="http://schemas.microsoft.com/office/drawing/2014/main" id="{D7E46B97-135E-F1DE-7A4C-68DE71683515}"/>
              </a:ext>
            </a:extLst>
          </p:cNvPr>
          <p:cNvCxnSpPr>
            <a:cxnSpLocks/>
            <a:stCxn id="21" idx="3"/>
            <a:endCxn id="22" idx="1"/>
          </p:cNvCxnSpPr>
          <p:nvPr/>
        </p:nvCxnSpPr>
        <p:spPr>
          <a:xfrm>
            <a:off x="2032000" y="1587517"/>
            <a:ext cx="906509" cy="19964"/>
          </a:xfrm>
          <a:prstGeom prst="straightConnector1">
            <a:avLst/>
          </a:prstGeom>
          <a:noFill/>
          <a:ln w="44450">
            <a:solidFill>
              <a:schemeClr val="accent2">
                <a:lumMod val="60000"/>
                <a:lumOff val="40000"/>
              </a:schemeClr>
            </a:solidFill>
            <a:prstDash val="sysDash"/>
            <a:headEnd type="triangle"/>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25" name="正方形/長方形 24">
            <a:extLst>
              <a:ext uri="{FF2B5EF4-FFF2-40B4-BE49-F238E27FC236}">
                <a16:creationId xmlns:a16="http://schemas.microsoft.com/office/drawing/2014/main" id="{4B069B55-BF4D-5EFE-0270-AF595D3C6F02}"/>
              </a:ext>
            </a:extLst>
          </p:cNvPr>
          <p:cNvSpPr>
            <a:spLocks noChangeArrowheads="1"/>
          </p:cNvSpPr>
          <p:nvPr/>
        </p:nvSpPr>
        <p:spPr bwMode="auto">
          <a:xfrm>
            <a:off x="348393" y="1932688"/>
            <a:ext cx="3600693" cy="594026"/>
          </a:xfrm>
          <a:prstGeom prst="rect">
            <a:avLst/>
          </a:prstGeom>
          <a:solidFill>
            <a:srgbClr val="FF0000"/>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algn="ctr" defTabSz="326578"/>
            <a:r>
              <a:rPr lang="ja-JP" altLang="en-US" sz="1600">
                <a:solidFill>
                  <a:prstClr val="black"/>
                </a:solidFill>
                <a:latin typeface="Meiryo UI" panose="020B0604030504040204" pitchFamily="50" charset="-128"/>
                <a:ea typeface="Meiryo UI" panose="020B0604030504040204" pitchFamily="50" charset="-128"/>
              </a:rPr>
              <a:t>擁立議員</a:t>
            </a:r>
            <a:r>
              <a:rPr lang="ja-JP" altLang="en-US" sz="1400">
                <a:solidFill>
                  <a:prstClr val="black"/>
                </a:solidFill>
                <a:latin typeface="Meiryo UI" panose="020B0604030504040204" pitchFamily="50" charset="-128"/>
                <a:ea typeface="Meiryo UI" panose="020B0604030504040204" pitchFamily="50" charset="-128"/>
              </a:rPr>
              <a:t>　（および、推薦</a:t>
            </a:r>
            <a:r>
              <a:rPr lang="en-US" altLang="ja-JP" sz="1400">
                <a:solidFill>
                  <a:prstClr val="black"/>
                </a:solidFill>
                <a:latin typeface="Meiryo UI" panose="020B0604030504040204" pitchFamily="50" charset="-128"/>
                <a:ea typeface="Meiryo UI" panose="020B0604030504040204" pitchFamily="50" charset="-128"/>
              </a:rPr>
              <a:t>/</a:t>
            </a:r>
            <a:r>
              <a:rPr lang="ja-JP" altLang="en-US" sz="1400">
                <a:solidFill>
                  <a:prstClr val="black"/>
                </a:solidFill>
                <a:latin typeface="Meiryo UI" panose="020B0604030504040204" pitchFamily="50" charset="-128"/>
                <a:ea typeface="Meiryo UI" panose="020B0604030504040204" pitchFamily="50" charset="-128"/>
              </a:rPr>
              <a:t>支援議員）</a:t>
            </a:r>
            <a:endParaRPr lang="en-US" altLang="ja-JP" sz="1600">
              <a:solidFill>
                <a:prstClr val="black"/>
              </a:solidFill>
              <a:latin typeface="Meiryo UI" panose="020B0604030504040204" pitchFamily="50" charset="-128"/>
              <a:ea typeface="Meiryo UI" panose="020B0604030504040204" pitchFamily="50" charset="-128"/>
            </a:endParaRPr>
          </a:p>
        </p:txBody>
      </p:sp>
      <p:sp>
        <p:nvSpPr>
          <p:cNvPr id="29" name="四角形: 角を丸くする 28">
            <a:extLst>
              <a:ext uri="{FF2B5EF4-FFF2-40B4-BE49-F238E27FC236}">
                <a16:creationId xmlns:a16="http://schemas.microsoft.com/office/drawing/2014/main" id="{2E93401C-7E34-D6DD-922E-A26FC07034EE}"/>
              </a:ext>
            </a:extLst>
          </p:cNvPr>
          <p:cNvSpPr/>
          <p:nvPr/>
        </p:nvSpPr>
        <p:spPr>
          <a:xfrm>
            <a:off x="348393" y="5844934"/>
            <a:ext cx="6188468" cy="831877"/>
          </a:xfrm>
          <a:prstGeom prst="roundRect">
            <a:avLst>
              <a:gd name="adj" fmla="val 19333"/>
            </a:avLst>
          </a:prstGeom>
          <a:solidFill>
            <a:schemeClr val="bg1">
              <a:lumMod val="85000"/>
              <a:alpha val="5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spcBef>
                <a:spcPct val="0"/>
              </a:spcBef>
              <a:buFontTx/>
              <a:buNone/>
            </a:pPr>
            <a:r>
              <a:rPr lang="ja-JP" altLang="en-US" sz="2000">
                <a:solidFill>
                  <a:srgbClr val="000000"/>
                </a:solidFill>
                <a:latin typeface="Meiryo UI" panose="020B0604030504040204" pitchFamily="50" charset="-128"/>
                <a:ea typeface="Meiryo UI" panose="020B0604030504040204" pitchFamily="50" charset="-128"/>
              </a:rPr>
              <a:t>各地域・人・団体がつながる</a:t>
            </a:r>
            <a:endParaRPr lang="en-US" altLang="ja-JP" sz="2000">
              <a:solidFill>
                <a:srgbClr val="000000"/>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2000">
                <a:solidFill>
                  <a:srgbClr val="000000"/>
                </a:solidFill>
                <a:latin typeface="Meiryo UI" panose="020B0604030504040204" pitchFamily="50" charset="-128"/>
                <a:ea typeface="Meiryo UI" panose="020B0604030504040204" pitchFamily="50" charset="-128"/>
              </a:rPr>
              <a:t>省庁・国会議員・政党に声を届ける</a:t>
            </a:r>
            <a:endParaRPr lang="en-US" altLang="ja-JP" sz="2000">
              <a:solidFill>
                <a:srgbClr val="000000"/>
              </a:solidFill>
              <a:latin typeface="Meiryo UI" panose="020B0604030504040204" pitchFamily="50" charset="-128"/>
              <a:ea typeface="Meiryo UI" panose="020B0604030504040204" pitchFamily="50" charset="-128"/>
            </a:endParaRPr>
          </a:p>
        </p:txBody>
      </p:sp>
      <p:sp>
        <p:nvSpPr>
          <p:cNvPr id="30" name="矢印: 右 29">
            <a:extLst>
              <a:ext uri="{FF2B5EF4-FFF2-40B4-BE49-F238E27FC236}">
                <a16:creationId xmlns:a16="http://schemas.microsoft.com/office/drawing/2014/main" id="{8F2E009C-F16D-0784-EF9E-99C2E3DACF98}"/>
              </a:ext>
            </a:extLst>
          </p:cNvPr>
          <p:cNvSpPr/>
          <p:nvPr/>
        </p:nvSpPr>
        <p:spPr>
          <a:xfrm rot="5400000">
            <a:off x="2435713" y="3641484"/>
            <a:ext cx="1252992" cy="3088638"/>
          </a:xfrm>
          <a:prstGeom prst="rightArrow">
            <a:avLst>
              <a:gd name="adj1" fmla="val 50000"/>
              <a:gd name="adj2" fmla="val 19501"/>
            </a:avLst>
          </a:prstGeom>
          <a:solidFill>
            <a:srgbClr val="FFFF00"/>
          </a:solidFill>
          <a:ln w="25400">
            <a:solidFill>
              <a:schemeClr val="tx2">
                <a:lumMod val="50000"/>
              </a:schemeClr>
            </a:solidFill>
            <a:miter lim="800000"/>
            <a:headEnd/>
            <a:tailEnd/>
          </a:ln>
        </p:spPr>
        <p:txBody>
          <a:bodyPr wrap="square" tIns="102857" bIns="102857">
            <a:spAutoFit/>
          </a:bodyPr>
          <a:lstStyle/>
          <a:p>
            <a:pPr algn="ctr" defTabSz="326578"/>
            <a:endParaRPr kumimoji="0" lang="ja-JP" altLang="en-US" sz="1429" b="1" spc="-71">
              <a:solidFill>
                <a:prstClr val="black"/>
              </a:solidFill>
              <a:latin typeface="Meiryo UI" pitchFamily="50" charset="-128"/>
              <a:ea typeface="Meiryo UI" pitchFamily="50" charset="-128"/>
            </a:endParaRPr>
          </a:p>
        </p:txBody>
      </p:sp>
      <p:sp>
        <p:nvSpPr>
          <p:cNvPr id="50" name="正方形/長方形 49">
            <a:extLst>
              <a:ext uri="{FF2B5EF4-FFF2-40B4-BE49-F238E27FC236}">
                <a16:creationId xmlns:a16="http://schemas.microsoft.com/office/drawing/2014/main" id="{73F47FAD-C935-3CBB-E613-E28776892DFD}"/>
              </a:ext>
            </a:extLst>
          </p:cNvPr>
          <p:cNvSpPr>
            <a:spLocks noChangeArrowheads="1"/>
          </p:cNvSpPr>
          <p:nvPr/>
        </p:nvSpPr>
        <p:spPr bwMode="auto">
          <a:xfrm>
            <a:off x="4184388" y="3527623"/>
            <a:ext cx="1222740" cy="914227"/>
          </a:xfrm>
          <a:prstGeom prst="rect">
            <a:avLst/>
          </a:prstGeom>
          <a:solidFill>
            <a:schemeClr val="bg1"/>
          </a:solidFill>
          <a:ln w="2857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algn="ctr" defTabSz="326578"/>
            <a:r>
              <a:rPr lang="ja-JP" altLang="en-US" sz="1143">
                <a:solidFill>
                  <a:prstClr val="black"/>
                </a:solidFill>
                <a:latin typeface="Meiryo UI" panose="020B0604030504040204" pitchFamily="50" charset="-128"/>
                <a:ea typeface="Meiryo UI" panose="020B0604030504040204" pitchFamily="50" charset="-128"/>
              </a:rPr>
              <a:t>会派</a:t>
            </a:r>
            <a:endParaRPr lang="en-US" altLang="ja-JP" sz="1143">
              <a:solidFill>
                <a:prstClr val="black"/>
              </a:solidFill>
              <a:latin typeface="Meiryo UI" panose="020B0604030504040204" pitchFamily="50" charset="-128"/>
              <a:ea typeface="Meiryo UI" panose="020B0604030504040204" pitchFamily="50" charset="-128"/>
            </a:endParaRPr>
          </a:p>
          <a:p>
            <a:pPr algn="ctr" defTabSz="326578"/>
            <a:r>
              <a:rPr lang="ja-JP" altLang="en-US" sz="1143">
                <a:solidFill>
                  <a:prstClr val="black"/>
                </a:solidFill>
                <a:latin typeface="Meiryo UI" panose="020B0604030504040204" pitchFamily="50" charset="-128"/>
                <a:ea typeface="Meiryo UI" panose="020B0604030504040204" pitchFamily="50" charset="-128"/>
              </a:rPr>
              <a:t>議員団</a:t>
            </a:r>
            <a:endParaRPr lang="en-US" altLang="ja-JP" sz="1143">
              <a:solidFill>
                <a:prstClr val="black"/>
              </a:solidFill>
              <a:latin typeface="Meiryo UI" panose="020B0604030504040204" pitchFamily="50" charset="-128"/>
              <a:ea typeface="Meiryo UI" panose="020B0604030504040204" pitchFamily="50" charset="-128"/>
            </a:endParaRPr>
          </a:p>
        </p:txBody>
      </p:sp>
      <p:sp>
        <p:nvSpPr>
          <p:cNvPr id="12" name="矢印: 右 11">
            <a:extLst>
              <a:ext uri="{FF2B5EF4-FFF2-40B4-BE49-F238E27FC236}">
                <a16:creationId xmlns:a16="http://schemas.microsoft.com/office/drawing/2014/main" id="{0F7C7726-D0EE-9B57-FC33-A4942F787945}"/>
              </a:ext>
            </a:extLst>
          </p:cNvPr>
          <p:cNvSpPr/>
          <p:nvPr/>
        </p:nvSpPr>
        <p:spPr>
          <a:xfrm rot="5400000">
            <a:off x="4550637" y="2403912"/>
            <a:ext cx="459839" cy="1731346"/>
          </a:xfrm>
          <a:prstGeom prst="rightArrow">
            <a:avLst>
              <a:gd name="adj1" fmla="val 40920"/>
              <a:gd name="adj2" fmla="val 30265"/>
            </a:avLst>
          </a:prstGeom>
          <a:solidFill>
            <a:schemeClr val="accent2">
              <a:lumMod val="60000"/>
              <a:lumOff val="40000"/>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endParaRPr lang="ja-JP" altLang="en-US" sz="1429">
              <a:solidFill>
                <a:prstClr val="white"/>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A3FA27BD-F0B5-F821-354D-274DDE2E9310}"/>
              </a:ext>
            </a:extLst>
          </p:cNvPr>
          <p:cNvSpPr txBox="1"/>
          <p:nvPr/>
        </p:nvSpPr>
        <p:spPr>
          <a:xfrm>
            <a:off x="4140779" y="2017567"/>
            <a:ext cx="2559184" cy="585147"/>
          </a:xfrm>
          <a:prstGeom prst="rect">
            <a:avLst/>
          </a:prstGeom>
          <a:noFill/>
        </p:spPr>
        <p:txBody>
          <a:bodyPr wrap="square" rtlCol="0">
            <a:noAutofit/>
          </a:bodyPr>
          <a:lstStyle>
            <a:defPPr>
              <a:defRPr lang="ja-JP"/>
            </a:defPPr>
            <a:lvl1pPr defTabSz="326578">
              <a:defRPr kumimoji="0" sz="16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defRPr>
            </a:lvl1pPr>
          </a:lstStyle>
          <a:p>
            <a:pPr algn="ctr"/>
            <a:r>
              <a:rPr lang="ja-JP" altLang="en-US" sz="1800"/>
              <a:t>仲間を増やす</a:t>
            </a:r>
            <a:endParaRPr lang="ja-JP" altLang="ja-JP" sz="1800"/>
          </a:p>
        </p:txBody>
      </p:sp>
      <p:sp>
        <p:nvSpPr>
          <p:cNvPr id="53" name="テキスト ボックス 52">
            <a:extLst>
              <a:ext uri="{FF2B5EF4-FFF2-40B4-BE49-F238E27FC236}">
                <a16:creationId xmlns:a16="http://schemas.microsoft.com/office/drawing/2014/main" id="{0B98FF34-11DA-A546-07E9-41218FB3C353}"/>
              </a:ext>
            </a:extLst>
          </p:cNvPr>
          <p:cNvSpPr txBox="1"/>
          <p:nvPr/>
        </p:nvSpPr>
        <p:spPr>
          <a:xfrm>
            <a:off x="91054" y="4679455"/>
            <a:ext cx="6563706" cy="914227"/>
          </a:xfrm>
          <a:prstGeom prst="rect">
            <a:avLst/>
          </a:prstGeom>
          <a:noFill/>
        </p:spPr>
        <p:txBody>
          <a:bodyPr wrap="square" rtlCol="0">
            <a:noAutofit/>
          </a:bodyPr>
          <a:lstStyle/>
          <a:p>
            <a:pPr algn="ctr" defTabSz="326578"/>
            <a:r>
              <a:rPr kumimoji="0" lang="ja-JP" altLang="en-US" sz="2000" spc="16">
                <a:latin typeface="Meiryo UI" panose="020B0604030504040204" pitchFamily="50" charset="-128"/>
                <a:ea typeface="Meiryo UI" panose="020B0604030504040204" pitchFamily="50" charset="-128"/>
                <a:cs typeface="Times New Roman" panose="02020603050405020304" pitchFamily="18" charset="0"/>
              </a:rPr>
              <a:t>国・政府の議論に影響を与える</a:t>
            </a:r>
            <a:endParaRPr kumimoji="0" lang="en-US" altLang="ja-JP" sz="2000" spc="16">
              <a:latin typeface="Meiryo UI" panose="020B0604030504040204" pitchFamily="50" charset="-128"/>
              <a:ea typeface="Meiryo UI" panose="020B0604030504040204" pitchFamily="50" charset="-128"/>
              <a:cs typeface="Times New Roman" panose="02020603050405020304" pitchFamily="18" charset="0"/>
            </a:endParaRPr>
          </a:p>
          <a:p>
            <a:pPr algn="ctr" defTabSz="326578"/>
            <a:r>
              <a:rPr kumimoji="0" lang="ja-JP" altLang="en-US" sz="28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rPr>
              <a:t>地方からの要望活動</a:t>
            </a:r>
            <a:r>
              <a:rPr kumimoji="0" lang="ja-JP" altLang="en-US" sz="20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rPr>
              <a:t>（声出し）</a:t>
            </a:r>
            <a:r>
              <a:rPr kumimoji="0" lang="ja-JP" altLang="en-US" sz="28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につなげる</a:t>
            </a:r>
            <a:endParaRPr kumimoji="0" lang="ja-JP" altLang="ja-JP" sz="28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6" name="正方形/長方形 55">
            <a:extLst>
              <a:ext uri="{FF2B5EF4-FFF2-40B4-BE49-F238E27FC236}">
                <a16:creationId xmlns:a16="http://schemas.microsoft.com/office/drawing/2014/main" id="{F3D96E95-F1C6-9EBA-0F4D-A0ED29031C34}"/>
              </a:ext>
            </a:extLst>
          </p:cNvPr>
          <p:cNvSpPr>
            <a:spLocks noChangeArrowheads="1"/>
          </p:cNvSpPr>
          <p:nvPr/>
        </p:nvSpPr>
        <p:spPr bwMode="auto">
          <a:xfrm>
            <a:off x="5486616" y="3523715"/>
            <a:ext cx="1191857" cy="914227"/>
          </a:xfrm>
          <a:prstGeom prst="rect">
            <a:avLst/>
          </a:prstGeom>
          <a:solidFill>
            <a:schemeClr val="bg1"/>
          </a:solidFill>
          <a:ln w="2857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algn="ctr" defTabSz="326578"/>
            <a:r>
              <a:rPr lang="ja-JP" altLang="en-US" sz="1143">
                <a:solidFill>
                  <a:prstClr val="black"/>
                </a:solidFill>
                <a:latin typeface="Meiryo UI" panose="020B0604030504040204" pitchFamily="50" charset="-128"/>
                <a:ea typeface="Meiryo UI" panose="020B0604030504040204" pitchFamily="50" charset="-128"/>
              </a:rPr>
              <a:t>国民民主党</a:t>
            </a:r>
            <a:endParaRPr lang="en-US" altLang="ja-JP" sz="1143">
              <a:solidFill>
                <a:prstClr val="black"/>
              </a:solidFill>
              <a:latin typeface="Meiryo UI" panose="020B0604030504040204" pitchFamily="50" charset="-128"/>
              <a:ea typeface="Meiryo UI" panose="020B0604030504040204" pitchFamily="50" charset="-128"/>
            </a:endParaRPr>
          </a:p>
          <a:p>
            <a:pPr algn="ctr" defTabSz="326578"/>
            <a:r>
              <a:rPr lang="ja-JP" altLang="en-US" sz="1143">
                <a:solidFill>
                  <a:prstClr val="black"/>
                </a:solidFill>
                <a:latin typeface="Meiryo UI" panose="020B0604030504040204" pitchFamily="50" charset="-128"/>
                <a:ea typeface="Meiryo UI" panose="020B0604030504040204" pitchFamily="50" charset="-128"/>
              </a:rPr>
              <a:t>県連</a:t>
            </a:r>
            <a:endParaRPr lang="en-US" altLang="ja-JP" sz="1143">
              <a:solidFill>
                <a:prstClr val="black"/>
              </a:solidFill>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C951DC27-AB71-5BA9-D5BA-1BF4EB6FEC42}"/>
              </a:ext>
            </a:extLst>
          </p:cNvPr>
          <p:cNvSpPr txBox="1"/>
          <p:nvPr/>
        </p:nvSpPr>
        <p:spPr>
          <a:xfrm>
            <a:off x="776227" y="2586406"/>
            <a:ext cx="2559184" cy="585147"/>
          </a:xfrm>
          <a:prstGeom prst="rect">
            <a:avLst/>
          </a:prstGeom>
          <a:noFill/>
        </p:spPr>
        <p:txBody>
          <a:bodyPr wrap="square" rtlCol="0">
            <a:noAutofit/>
          </a:bodyPr>
          <a:lstStyle>
            <a:defPPr>
              <a:defRPr lang="ja-JP"/>
            </a:defPPr>
            <a:lvl1pPr defTabSz="326578">
              <a:defRPr kumimoji="0" sz="16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defRPr>
            </a:lvl1pPr>
          </a:lstStyle>
          <a:p>
            <a:pPr algn="ctr"/>
            <a:r>
              <a:rPr lang="ja-JP" altLang="en-US" sz="1800"/>
              <a:t>地域を動かす</a:t>
            </a:r>
            <a:endParaRPr lang="en-US" altLang="ja-JP" sz="1800"/>
          </a:p>
          <a:p>
            <a:pPr algn="ctr"/>
            <a:r>
              <a:rPr lang="ja-JP" altLang="en-US" sz="1800"/>
              <a:t>（自治体の後押し）</a:t>
            </a:r>
            <a:endParaRPr lang="en-US" altLang="ja-JP" sz="1800"/>
          </a:p>
        </p:txBody>
      </p:sp>
      <p:sp>
        <p:nvSpPr>
          <p:cNvPr id="2" name="スライド番号プレースホルダー 3">
            <a:extLst>
              <a:ext uri="{FF2B5EF4-FFF2-40B4-BE49-F238E27FC236}">
                <a16:creationId xmlns:a16="http://schemas.microsoft.com/office/drawing/2014/main" id="{27AD8FD5-B8F9-45D5-54BE-1D51B2639899}"/>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38</a:t>
            </a:fld>
            <a:endParaRPr lang="ja-JP" altLang="en-US"/>
          </a:p>
        </p:txBody>
      </p:sp>
    </p:spTree>
    <p:extLst>
      <p:ext uri="{BB962C8B-B14F-4D97-AF65-F5344CB8AC3E}">
        <p14:creationId xmlns:p14="http://schemas.microsoft.com/office/powerpoint/2010/main" val="2483943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直線矢印コネクタ 87">
            <a:extLst>
              <a:ext uri="{FF2B5EF4-FFF2-40B4-BE49-F238E27FC236}">
                <a16:creationId xmlns:a16="http://schemas.microsoft.com/office/drawing/2014/main" id="{AFF233E8-178E-265B-C9EC-D7188A08F3D3}"/>
              </a:ext>
            </a:extLst>
          </p:cNvPr>
          <p:cNvCxnSpPr>
            <a:cxnSpLocks/>
          </p:cNvCxnSpPr>
          <p:nvPr/>
        </p:nvCxnSpPr>
        <p:spPr>
          <a:xfrm>
            <a:off x="487290" y="3304455"/>
            <a:ext cx="0" cy="2566576"/>
          </a:xfrm>
          <a:prstGeom prst="straightConnector1">
            <a:avLst/>
          </a:prstGeom>
          <a:noFill/>
          <a:ln w="73025">
            <a:solidFill>
              <a:srgbClr val="FFFF00"/>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54" name="正方形/長方形 53">
            <a:extLst>
              <a:ext uri="{FF2B5EF4-FFF2-40B4-BE49-F238E27FC236}">
                <a16:creationId xmlns:a16="http://schemas.microsoft.com/office/drawing/2014/main" id="{A42E179E-BC43-EEC0-033C-FA1975185A7A}"/>
              </a:ext>
            </a:extLst>
          </p:cNvPr>
          <p:cNvSpPr>
            <a:spLocks noChangeArrowheads="1"/>
          </p:cNvSpPr>
          <p:nvPr/>
        </p:nvSpPr>
        <p:spPr bwMode="auto">
          <a:xfrm>
            <a:off x="648912" y="4974254"/>
            <a:ext cx="5395241" cy="459841"/>
          </a:xfrm>
          <a:prstGeom prst="rect">
            <a:avLst/>
          </a:prstGeom>
          <a:solidFill>
            <a:schemeClr val="accent5">
              <a:lumMod val="20000"/>
              <a:lumOff val="80000"/>
            </a:schemeClr>
          </a:solidFill>
          <a:ln w="19050">
            <a:solidFill>
              <a:schemeClr val="tx2">
                <a:lumMod val="50000"/>
              </a:schemeClr>
            </a:solidFill>
            <a:miter lim="800000"/>
            <a:headEnd/>
            <a:tailEnd/>
          </a:ln>
        </p:spPr>
        <p:txBody>
          <a:bodyPr wrap="square" tIns="102857" bIns="102857" anchor="ctr" anchorCtr="0">
            <a:noAutofit/>
          </a:bodyP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algn="ctr" defTabSz="326578">
              <a:defRPr/>
            </a:pPr>
            <a:r>
              <a:rPr kumimoji="0" lang="ja-JP" altLang="en-US" sz="1429" spc="-71">
                <a:solidFill>
                  <a:prstClr val="black"/>
                </a:solidFill>
                <a:latin typeface="Meiryo UI" pitchFamily="50" charset="-128"/>
                <a:ea typeface="Meiryo UI" pitchFamily="50" charset="-128"/>
                <a:cs typeface="Meiryo UI" pitchFamily="50" charset="-128"/>
              </a:rPr>
              <a:t>自治体</a:t>
            </a:r>
            <a:r>
              <a:rPr kumimoji="0" lang="en-US" altLang="ja-JP" sz="1429" spc="-71">
                <a:solidFill>
                  <a:prstClr val="black"/>
                </a:solidFill>
                <a:latin typeface="Meiryo UI" pitchFamily="50" charset="-128"/>
                <a:ea typeface="Meiryo UI" pitchFamily="50" charset="-128"/>
                <a:cs typeface="Meiryo UI" pitchFamily="50" charset="-128"/>
              </a:rPr>
              <a:t>/</a:t>
            </a:r>
            <a:r>
              <a:rPr kumimoji="0" lang="ja-JP" altLang="en-US" sz="1429" spc="-71">
                <a:solidFill>
                  <a:prstClr val="black"/>
                </a:solidFill>
                <a:latin typeface="Meiryo UI" pitchFamily="50" charset="-128"/>
                <a:ea typeface="Meiryo UI" pitchFamily="50" charset="-128"/>
                <a:cs typeface="Meiryo UI" pitchFamily="50" charset="-128"/>
              </a:rPr>
              <a:t>知事会や議員団による国・政府への要請</a:t>
            </a:r>
            <a:endParaRPr kumimoji="0" lang="en-US" altLang="ja-JP" sz="1429" spc="-71">
              <a:solidFill>
                <a:prstClr val="black"/>
              </a:solidFill>
              <a:latin typeface="Meiryo UI" pitchFamily="50" charset="-128"/>
              <a:ea typeface="Meiryo UI" pitchFamily="50" charset="-128"/>
              <a:cs typeface="Meiryo UI" pitchFamily="50" charset="-128"/>
            </a:endParaRPr>
          </a:p>
        </p:txBody>
      </p:sp>
      <p:sp>
        <p:nvSpPr>
          <p:cNvPr id="73" name="矢印: 右 72">
            <a:extLst>
              <a:ext uri="{FF2B5EF4-FFF2-40B4-BE49-F238E27FC236}">
                <a16:creationId xmlns:a16="http://schemas.microsoft.com/office/drawing/2014/main" id="{E71AAEB8-E90D-54B7-F8F0-6EEC5715A120}"/>
              </a:ext>
            </a:extLst>
          </p:cNvPr>
          <p:cNvSpPr/>
          <p:nvPr/>
        </p:nvSpPr>
        <p:spPr>
          <a:xfrm rot="5400000">
            <a:off x="653511" y="1487951"/>
            <a:ext cx="2992664" cy="3954545"/>
          </a:xfrm>
          <a:prstGeom prst="rightArrow">
            <a:avLst>
              <a:gd name="adj1" fmla="val 36245"/>
              <a:gd name="adj2" fmla="val 8537"/>
            </a:avLst>
          </a:prstGeom>
          <a:solidFill>
            <a:schemeClr val="accent2">
              <a:lumMod val="60000"/>
              <a:lumOff val="40000"/>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endParaRPr lang="ja-JP" altLang="en-US" sz="1429">
              <a:solidFill>
                <a:prstClr val="white"/>
              </a:solidFill>
              <a:latin typeface="Meiryo UI" panose="020B0604030504040204" pitchFamily="50" charset="-128"/>
              <a:ea typeface="Meiryo UI" panose="020B0604030504040204" pitchFamily="50" charset="-128"/>
            </a:endParaRPr>
          </a:p>
        </p:txBody>
      </p:sp>
      <p:sp>
        <p:nvSpPr>
          <p:cNvPr id="74" name="矢印: 右 73">
            <a:extLst>
              <a:ext uri="{FF2B5EF4-FFF2-40B4-BE49-F238E27FC236}">
                <a16:creationId xmlns:a16="http://schemas.microsoft.com/office/drawing/2014/main" id="{23EE34CA-1087-B500-6040-581DA8228FAB}"/>
              </a:ext>
            </a:extLst>
          </p:cNvPr>
          <p:cNvSpPr/>
          <p:nvPr/>
        </p:nvSpPr>
        <p:spPr>
          <a:xfrm rot="6761441">
            <a:off x="3510233" y="3584012"/>
            <a:ext cx="2125050" cy="779976"/>
          </a:xfrm>
          <a:prstGeom prst="rightArrow">
            <a:avLst>
              <a:gd name="adj1" fmla="val 40920"/>
              <a:gd name="adj2" fmla="val 30265"/>
            </a:avLst>
          </a:prstGeom>
          <a:solidFill>
            <a:schemeClr val="accent2">
              <a:lumMod val="60000"/>
              <a:lumOff val="40000"/>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endParaRPr lang="ja-JP" altLang="en-US" sz="1429">
              <a:solidFill>
                <a:prstClr val="white"/>
              </a:solidFill>
              <a:latin typeface="Meiryo UI" panose="020B0604030504040204" pitchFamily="50" charset="-128"/>
              <a:ea typeface="Meiryo UI" panose="020B0604030504040204" pitchFamily="50" charset="-128"/>
            </a:endParaRPr>
          </a:p>
        </p:txBody>
      </p:sp>
      <p:sp>
        <p:nvSpPr>
          <p:cNvPr id="75" name="矢印: 右 74">
            <a:extLst>
              <a:ext uri="{FF2B5EF4-FFF2-40B4-BE49-F238E27FC236}">
                <a16:creationId xmlns:a16="http://schemas.microsoft.com/office/drawing/2014/main" id="{B56DC992-D967-B33C-A3B9-BE1DBCD446B9}"/>
              </a:ext>
            </a:extLst>
          </p:cNvPr>
          <p:cNvSpPr/>
          <p:nvPr/>
        </p:nvSpPr>
        <p:spPr>
          <a:xfrm rot="2350144">
            <a:off x="3545048" y="1914985"/>
            <a:ext cx="1347123" cy="717318"/>
          </a:xfrm>
          <a:prstGeom prst="rightArrow">
            <a:avLst>
              <a:gd name="adj1" fmla="val 50000"/>
              <a:gd name="adj2" fmla="val 35317"/>
            </a:avLst>
          </a:prstGeom>
          <a:solidFill>
            <a:schemeClr val="accent2">
              <a:lumMod val="60000"/>
              <a:lumOff val="40000"/>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endParaRPr lang="ja-JP" altLang="en-US" sz="1429">
              <a:solidFill>
                <a:prstClr val="white"/>
              </a:solidFill>
              <a:latin typeface="Meiryo UI" panose="020B0604030504040204" pitchFamily="50" charset="-128"/>
              <a:ea typeface="Meiryo UI" panose="020B0604030504040204" pitchFamily="50" charset="-128"/>
            </a:endParaRPr>
          </a:p>
        </p:txBody>
      </p:sp>
      <p:sp>
        <p:nvSpPr>
          <p:cNvPr id="3" name="タイトル 1">
            <a:extLst>
              <a:ext uri="{FF2B5EF4-FFF2-40B4-BE49-F238E27FC236}">
                <a16:creationId xmlns:a16="http://schemas.microsoft.com/office/drawing/2014/main" id="{AF6B8684-EAB0-19F6-DEE2-13560335D642}"/>
              </a:ext>
            </a:extLst>
          </p:cNvPr>
          <p:cNvSpPr txBox="1">
            <a:spLocks/>
          </p:cNvSpPr>
          <p:nvPr/>
        </p:nvSpPr>
        <p:spPr>
          <a:xfrm>
            <a:off x="0" y="-229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en-US" altLang="ja-JP"/>
              <a:t>【</a:t>
            </a:r>
            <a:r>
              <a:rPr lang="ja-JP" altLang="en-US"/>
              <a:t>労連のみなさん</a:t>
            </a:r>
            <a:r>
              <a:rPr lang="en-US" altLang="ja-JP"/>
              <a:t>】</a:t>
            </a:r>
          </a:p>
        </p:txBody>
      </p:sp>
      <p:sp>
        <p:nvSpPr>
          <p:cNvPr id="24" name="テキスト ボックス 10">
            <a:extLst>
              <a:ext uri="{FF2B5EF4-FFF2-40B4-BE49-F238E27FC236}">
                <a16:creationId xmlns:a16="http://schemas.microsoft.com/office/drawing/2014/main" id="{BE77E184-5FBF-FE04-306B-C5AF81645693}"/>
              </a:ext>
            </a:extLst>
          </p:cNvPr>
          <p:cNvSpPr txBox="1">
            <a:spLocks noChangeArrowheads="1"/>
          </p:cNvSpPr>
          <p:nvPr/>
        </p:nvSpPr>
        <p:spPr bwMode="auto">
          <a:xfrm>
            <a:off x="6899551" y="1346782"/>
            <a:ext cx="5206780" cy="54088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ja-JP"/>
            </a:defPPr>
            <a:lvl1pPr algn="ctr">
              <a:spcAft>
                <a:spcPts val="300"/>
              </a:spcAft>
              <a:defRPr sz="3200" b="1">
                <a:solidFill>
                  <a:srgbClr val="FF0000"/>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Bef>
                <a:spcPts val="300"/>
              </a:spcBef>
              <a:spcAft>
                <a:spcPts val="300"/>
              </a:spcAft>
              <a:defRPr/>
            </a:pPr>
            <a:r>
              <a:rPr lang="ja-JP" altLang="en-US" sz="2400" b="0">
                <a:solidFill>
                  <a:schemeClr val="tx1"/>
                </a:solidFill>
                <a:latin typeface="Meiryo UI" panose="020B0604030504040204" pitchFamily="50" charset="-128"/>
                <a:ea typeface="Meiryo UI" panose="020B0604030504040204" pitchFamily="50" charset="-128"/>
              </a:rPr>
              <a:t>●</a:t>
            </a:r>
            <a:r>
              <a:rPr lang="ja-JP" altLang="en-US" sz="2400">
                <a:latin typeface="Meiryo UI" panose="020B0604030504040204" pitchFamily="50" charset="-128"/>
                <a:ea typeface="Meiryo UI" panose="020B0604030504040204" pitchFamily="50" charset="-128"/>
              </a:rPr>
              <a:t>理解者拡大にむけた政策イベント</a:t>
            </a:r>
            <a:endParaRPr lang="en-US" altLang="ja-JP" sz="2400">
              <a:latin typeface="Meiryo UI" panose="020B0604030504040204" pitchFamily="50" charset="-128"/>
              <a:ea typeface="Meiryo UI" panose="020B0604030504040204" pitchFamily="50" charset="-128"/>
            </a:endParaRPr>
          </a:p>
          <a:p>
            <a:pPr algn="l">
              <a:spcBef>
                <a:spcPts val="300"/>
              </a:spcBef>
              <a:spcAft>
                <a:spcPts val="300"/>
              </a:spcAft>
              <a:defRPr/>
            </a:pPr>
            <a:r>
              <a:rPr lang="ja-JP" altLang="en-US" sz="1400" b="0">
                <a:solidFill>
                  <a:schemeClr val="tx1"/>
                </a:solidFill>
                <a:latin typeface="Meiryo UI" panose="020B0604030504040204" pitchFamily="50" charset="-128"/>
                <a:ea typeface="Meiryo UI" panose="020B0604030504040204" pitchFamily="50" charset="-128"/>
              </a:rPr>
              <a:t>　（「政策勉強会」</a:t>
            </a:r>
            <a:r>
              <a:rPr lang="ja-JP" altLang="en-US" sz="1400" b="0">
                <a:solidFill>
                  <a:schemeClr val="tx1"/>
                </a:solidFill>
              </a:rPr>
              <a:t>　「街頭活動、アンケート等の回答・展開」）</a:t>
            </a:r>
            <a:endParaRPr lang="en-US" altLang="ja-JP" sz="1400" b="0">
              <a:solidFill>
                <a:schemeClr val="tx1"/>
              </a:solidFill>
              <a:latin typeface="Meiryo UI" panose="020B0604030504040204" pitchFamily="50" charset="-128"/>
              <a:ea typeface="Meiryo UI" panose="020B0604030504040204" pitchFamily="50" charset="-128"/>
            </a:endParaRPr>
          </a:p>
          <a:p>
            <a:pPr algn="l">
              <a:spcBef>
                <a:spcPts val="300"/>
              </a:spcBef>
              <a:defRPr/>
            </a:pPr>
            <a:r>
              <a:rPr lang="ja-JP" altLang="en-US" sz="2000" b="0">
                <a:solidFill>
                  <a:schemeClr val="tx1"/>
                </a:solidFill>
              </a:rPr>
              <a:t>・活動実績やイベント内の声をもって、</a:t>
            </a:r>
            <a:endParaRPr lang="en-US" altLang="ja-JP" sz="2000" b="0">
              <a:solidFill>
                <a:schemeClr val="tx1"/>
              </a:solidFill>
            </a:endParaRPr>
          </a:p>
          <a:p>
            <a:pPr algn="l">
              <a:spcBef>
                <a:spcPts val="300"/>
              </a:spcBef>
              <a:defRPr/>
            </a:pPr>
            <a:r>
              <a:rPr lang="ja-JP" altLang="en-US" sz="2000" b="0">
                <a:solidFill>
                  <a:schemeClr val="tx1"/>
                </a:solidFill>
              </a:rPr>
              <a:t>　政策が「より多くの人の意思であると表明」</a:t>
            </a:r>
            <a:endParaRPr lang="en-US" altLang="ja-JP" sz="2000" b="0">
              <a:solidFill>
                <a:schemeClr val="tx1"/>
              </a:solidFill>
            </a:endParaRPr>
          </a:p>
          <a:p>
            <a:pPr algn="l">
              <a:spcBef>
                <a:spcPts val="300"/>
              </a:spcBef>
              <a:defRPr/>
            </a:pPr>
            <a:endParaRPr lang="en-US" altLang="ja-JP" sz="800" b="0">
              <a:solidFill>
                <a:schemeClr val="tx1"/>
              </a:solidFill>
            </a:endParaRPr>
          </a:p>
          <a:p>
            <a:pPr algn="l">
              <a:spcBef>
                <a:spcPts val="300"/>
              </a:spcBef>
              <a:defRPr/>
            </a:pPr>
            <a:r>
              <a:rPr lang="ja-JP" altLang="en-US" sz="2400" b="0">
                <a:solidFill>
                  <a:schemeClr val="tx1"/>
                </a:solidFill>
              </a:rPr>
              <a:t>●</a:t>
            </a:r>
            <a:r>
              <a:rPr lang="ja-JP" altLang="en-US" sz="2400"/>
              <a:t>擁立</a:t>
            </a:r>
            <a:r>
              <a:rPr lang="en-US" altLang="ja-JP" sz="2400"/>
              <a:t>/</a:t>
            </a:r>
            <a:r>
              <a:rPr lang="ja-JP" altLang="en-US" sz="2400"/>
              <a:t>推薦議員への「説明・要請」</a:t>
            </a:r>
            <a:endParaRPr lang="en-US" altLang="ja-JP" sz="2400"/>
          </a:p>
          <a:p>
            <a:pPr algn="l">
              <a:spcBef>
                <a:spcPts val="300"/>
              </a:spcBef>
              <a:defRPr/>
            </a:pPr>
            <a:r>
              <a:rPr lang="ja-JP" altLang="en-US" sz="2000" b="0">
                <a:solidFill>
                  <a:schemeClr val="tx1"/>
                </a:solidFill>
              </a:rPr>
              <a:t>・推薦</a:t>
            </a:r>
            <a:r>
              <a:rPr lang="en-US" altLang="ja-JP" sz="2000" b="0">
                <a:solidFill>
                  <a:schemeClr val="tx1"/>
                </a:solidFill>
              </a:rPr>
              <a:t>/</a:t>
            </a:r>
            <a:r>
              <a:rPr lang="ja-JP" altLang="en-US" sz="2000" b="0">
                <a:solidFill>
                  <a:schemeClr val="tx1"/>
                </a:solidFill>
              </a:rPr>
              <a:t>支援議員、都道府県議員団、</a:t>
            </a:r>
            <a:endParaRPr lang="en-US" altLang="ja-JP" sz="2000" b="0">
              <a:solidFill>
                <a:schemeClr val="tx1"/>
              </a:solidFill>
            </a:endParaRPr>
          </a:p>
          <a:p>
            <a:pPr algn="l">
              <a:spcBef>
                <a:spcPts val="300"/>
              </a:spcBef>
              <a:defRPr/>
            </a:pPr>
            <a:r>
              <a:rPr lang="ja-JP" altLang="en-US" sz="2000" b="0">
                <a:solidFill>
                  <a:schemeClr val="tx1"/>
                </a:solidFill>
              </a:rPr>
              <a:t>　地方連合</a:t>
            </a:r>
            <a:r>
              <a:rPr lang="ja-JP" altLang="en-US" sz="1800" b="0">
                <a:solidFill>
                  <a:schemeClr val="tx1"/>
                </a:solidFill>
              </a:rPr>
              <a:t>（友好産別）</a:t>
            </a:r>
            <a:r>
              <a:rPr lang="ja-JP" altLang="en-US" sz="2000" b="0">
                <a:solidFill>
                  <a:schemeClr val="tx1"/>
                </a:solidFill>
              </a:rPr>
              <a:t>、国民</a:t>
            </a:r>
            <a:r>
              <a:rPr lang="ja-JP" altLang="en-US" sz="2000" b="0">
                <a:solidFill>
                  <a:schemeClr val="tx1"/>
                </a:solidFill>
                <a:latin typeface="Meiryo UI" panose="020B0604030504040204" pitchFamily="50" charset="-128"/>
                <a:ea typeface="Meiryo UI" panose="020B0604030504040204" pitchFamily="50" charset="-128"/>
              </a:rPr>
              <a:t>民主党県連など</a:t>
            </a:r>
            <a:endParaRPr lang="en-US" altLang="ja-JP" sz="2000" b="0">
              <a:solidFill>
                <a:schemeClr val="tx1"/>
              </a:solidFill>
              <a:latin typeface="Meiryo UI" panose="020B0604030504040204" pitchFamily="50" charset="-128"/>
              <a:ea typeface="Meiryo UI" panose="020B0604030504040204" pitchFamily="50" charset="-128"/>
            </a:endParaRPr>
          </a:p>
          <a:p>
            <a:pPr algn="l">
              <a:spcBef>
                <a:spcPts val="300"/>
              </a:spcBef>
              <a:defRPr/>
            </a:pPr>
            <a:r>
              <a:rPr lang="ja-JP" altLang="en-US" sz="2000" b="0">
                <a:solidFill>
                  <a:schemeClr val="tx1"/>
                </a:solidFill>
              </a:rPr>
              <a:t>　への説明、要望活動</a:t>
            </a:r>
            <a:endParaRPr lang="en-US" altLang="ja-JP" sz="2000" b="0">
              <a:solidFill>
                <a:schemeClr val="tx1"/>
              </a:solidFill>
              <a:latin typeface="Meiryo UI" panose="020B0604030504040204" pitchFamily="50" charset="-128"/>
              <a:ea typeface="Meiryo UI" panose="020B0604030504040204" pitchFamily="50" charset="-128"/>
            </a:endParaRPr>
          </a:p>
          <a:p>
            <a:pPr algn="l">
              <a:spcBef>
                <a:spcPts val="300"/>
              </a:spcBef>
              <a:defRPr/>
            </a:pPr>
            <a:r>
              <a:rPr lang="ja-JP" altLang="en-US" sz="1400" b="0">
                <a:solidFill>
                  <a:schemeClr val="tx1"/>
                </a:solidFill>
              </a:rPr>
              <a:t>（有権者・地域の声をもって、地方自治体を動かす活動へつなげる）</a:t>
            </a:r>
            <a:endParaRPr lang="en-US" altLang="ja-JP" sz="1400" b="0">
              <a:solidFill>
                <a:schemeClr val="tx1"/>
              </a:solidFill>
            </a:endParaRPr>
          </a:p>
          <a:p>
            <a:pPr algn="l">
              <a:spcBef>
                <a:spcPts val="300"/>
              </a:spcBef>
              <a:defRPr/>
            </a:pPr>
            <a:endParaRPr lang="en-US" altLang="ja-JP" sz="700" b="0">
              <a:solidFill>
                <a:schemeClr val="tx1"/>
              </a:solidFill>
            </a:endParaRPr>
          </a:p>
          <a:p>
            <a:pPr algn="l">
              <a:spcBef>
                <a:spcPts val="300"/>
              </a:spcBef>
              <a:defRPr/>
            </a:pPr>
            <a:r>
              <a:rPr lang="ja-JP" altLang="en-US" sz="2400" b="0">
                <a:solidFill>
                  <a:schemeClr val="tx1"/>
                </a:solidFill>
              </a:rPr>
              <a:t>●</a:t>
            </a:r>
            <a:r>
              <a:rPr lang="ja-JP" altLang="en-US" sz="2400"/>
              <a:t>地協活動のサポート・連携</a:t>
            </a:r>
            <a:endParaRPr lang="en-US" altLang="ja-JP" sz="2400"/>
          </a:p>
          <a:p>
            <a:pPr algn="l">
              <a:spcBef>
                <a:spcPts val="300"/>
              </a:spcBef>
              <a:defRPr/>
            </a:pPr>
            <a:r>
              <a:rPr lang="ja-JP" altLang="en-US" sz="2000" b="0">
                <a:solidFill>
                  <a:schemeClr val="tx1"/>
                </a:solidFill>
              </a:rPr>
              <a:t>・在住組合員が多い地協と、労連活動の実績や</a:t>
            </a:r>
            <a:endParaRPr lang="en-US" altLang="ja-JP" sz="2000" b="0">
              <a:solidFill>
                <a:schemeClr val="tx1"/>
              </a:solidFill>
            </a:endParaRPr>
          </a:p>
          <a:p>
            <a:pPr algn="l">
              <a:spcBef>
                <a:spcPts val="300"/>
              </a:spcBef>
              <a:defRPr/>
            </a:pPr>
            <a:r>
              <a:rPr lang="ja-JP" altLang="en-US" sz="2000" b="0">
                <a:solidFill>
                  <a:schemeClr val="tx1"/>
                </a:solidFill>
              </a:rPr>
              <a:t>　内容の共有／地協イベントの集客協力等を</a:t>
            </a:r>
            <a:endParaRPr lang="en-US" altLang="ja-JP" sz="2000" b="0">
              <a:solidFill>
                <a:schemeClr val="tx1"/>
              </a:solidFill>
            </a:endParaRPr>
          </a:p>
          <a:p>
            <a:pPr algn="l">
              <a:spcBef>
                <a:spcPts val="300"/>
              </a:spcBef>
              <a:defRPr/>
            </a:pPr>
            <a:r>
              <a:rPr lang="ja-JP" altLang="en-US" sz="2000" b="0">
                <a:solidFill>
                  <a:schemeClr val="tx1"/>
                </a:solidFill>
              </a:rPr>
              <a:t>　行い、「地域をうごかす」活動につなげる</a:t>
            </a:r>
            <a:endParaRPr lang="en-US" altLang="ja-JP" sz="2000" b="0">
              <a:solidFill>
                <a:schemeClr val="tx1"/>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D631C0FF-0C24-7023-33A5-F00BAEDAE156}"/>
              </a:ext>
            </a:extLst>
          </p:cNvPr>
          <p:cNvSpPr txBox="1"/>
          <p:nvPr/>
        </p:nvSpPr>
        <p:spPr>
          <a:xfrm>
            <a:off x="6992760" y="939443"/>
            <a:ext cx="3167239" cy="494259"/>
          </a:xfrm>
          <a:prstGeom prst="rect">
            <a:avLst/>
          </a:prstGeom>
          <a:noFill/>
        </p:spPr>
        <p:txBody>
          <a:bodyPr wrap="square" rtlCol="0">
            <a:noAutofit/>
          </a:bodyPr>
          <a:lstStyle/>
          <a:p>
            <a:pPr defTabSz="326578"/>
            <a:r>
              <a:rPr kumimoji="0" lang="en-US" altLang="ja-JP" sz="2000" b="1" spc="16">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2000" b="1" spc="16">
                <a:latin typeface="Meiryo UI" panose="020B0604030504040204" pitchFamily="50" charset="-128"/>
                <a:ea typeface="Meiryo UI" panose="020B0604030504040204" pitchFamily="50" charset="-128"/>
                <a:cs typeface="Times New Roman" panose="02020603050405020304" pitchFamily="18" charset="0"/>
              </a:rPr>
              <a:t>取り組みのお願い</a:t>
            </a:r>
            <a:r>
              <a:rPr kumimoji="0" lang="en-US" altLang="ja-JP" sz="2000" b="1" spc="16">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2400" b="1" spc="16">
              <a:latin typeface="Meiryo UI" panose="020B0604030504040204" pitchFamily="50" charset="-128"/>
              <a:ea typeface="Meiryo UI" panose="020B0604030504040204" pitchFamily="50" charset="-128"/>
              <a:cs typeface="Times New Roman" panose="02020603050405020304" pitchFamily="18" charset="0"/>
            </a:endParaRPr>
          </a:p>
        </p:txBody>
      </p:sp>
      <p:sp>
        <p:nvSpPr>
          <p:cNvPr id="28" name="テキスト ボックス 10">
            <a:extLst>
              <a:ext uri="{FF2B5EF4-FFF2-40B4-BE49-F238E27FC236}">
                <a16:creationId xmlns:a16="http://schemas.microsoft.com/office/drawing/2014/main" id="{3F52C15A-E84B-4B1B-2ED5-5FA00B87879F}"/>
              </a:ext>
            </a:extLst>
          </p:cNvPr>
          <p:cNvSpPr txBox="1">
            <a:spLocks noChangeArrowheads="1"/>
          </p:cNvSpPr>
          <p:nvPr/>
        </p:nvSpPr>
        <p:spPr bwMode="auto">
          <a:xfrm>
            <a:off x="0" y="724908"/>
            <a:ext cx="5173884" cy="46166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ja-JP" altLang="en-US" sz="2400">
                <a:solidFill>
                  <a:prstClr val="black"/>
                </a:solidFill>
                <a:latin typeface="Meiryo UI" panose="020B0604030504040204" pitchFamily="50" charset="-128"/>
                <a:ea typeface="Meiryo UI" panose="020B0604030504040204" pitchFamily="50" charset="-128"/>
              </a:rPr>
              <a:t>　○理解者拡大・世論喚起に向けて</a:t>
            </a:r>
            <a:endParaRPr kumimoji="0" lang="en-US" altLang="ja-JP" sz="2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正方形/長方形 4">
            <a:extLst>
              <a:ext uri="{FF2B5EF4-FFF2-40B4-BE49-F238E27FC236}">
                <a16:creationId xmlns:a16="http://schemas.microsoft.com/office/drawing/2014/main" id="{7B15DA9E-7C70-8DE4-2B46-CF5C3675695E}"/>
              </a:ext>
            </a:extLst>
          </p:cNvPr>
          <p:cNvSpPr/>
          <p:nvPr/>
        </p:nvSpPr>
        <p:spPr>
          <a:xfrm>
            <a:off x="5538202" y="2672509"/>
            <a:ext cx="1156679" cy="617656"/>
          </a:xfrm>
          <a:prstGeom prst="rect">
            <a:avLst/>
          </a:prstGeom>
          <a:noFill/>
          <a:ln w="28575">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r>
              <a:rPr lang="en-US" altLang="ja-JP" sz="1286">
                <a:solidFill>
                  <a:prstClr val="black"/>
                </a:solidFill>
                <a:latin typeface="Meiryo UI" panose="020B0604030504040204" pitchFamily="50" charset="-128"/>
                <a:ea typeface="Meiryo UI" panose="020B0604030504040204" pitchFamily="50" charset="-128"/>
              </a:rPr>
              <a:t>JAF</a:t>
            </a:r>
            <a:r>
              <a:rPr lang="ja-JP" altLang="en-US" sz="1286">
                <a:solidFill>
                  <a:prstClr val="black"/>
                </a:solidFill>
                <a:latin typeface="Meiryo UI" panose="020B0604030504040204" pitchFamily="50" charset="-128"/>
                <a:ea typeface="Meiryo UI" panose="020B0604030504040204" pitchFamily="50" charset="-128"/>
              </a:rPr>
              <a:t>（各県）</a:t>
            </a:r>
          </a:p>
        </p:txBody>
      </p:sp>
      <p:sp>
        <p:nvSpPr>
          <p:cNvPr id="10" name="正方形/長方形 9">
            <a:extLst>
              <a:ext uri="{FF2B5EF4-FFF2-40B4-BE49-F238E27FC236}">
                <a16:creationId xmlns:a16="http://schemas.microsoft.com/office/drawing/2014/main" id="{619FE7B0-7966-94C6-15A6-D7A9E14519DD}"/>
              </a:ext>
            </a:extLst>
          </p:cNvPr>
          <p:cNvSpPr/>
          <p:nvPr/>
        </p:nvSpPr>
        <p:spPr>
          <a:xfrm>
            <a:off x="3759887" y="2660703"/>
            <a:ext cx="1618666" cy="617656"/>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defTabSz="326578"/>
            <a:r>
              <a:rPr lang="ja-JP" altLang="en-US" sz="1286">
                <a:solidFill>
                  <a:prstClr val="black"/>
                </a:solidFill>
                <a:latin typeface="Meiryo UI" panose="020B0604030504040204" pitchFamily="50" charset="-128"/>
                <a:ea typeface="Meiryo UI" panose="020B0604030504040204" pitchFamily="50" charset="-128"/>
              </a:rPr>
              <a:t>地方連合会</a:t>
            </a:r>
            <a:endParaRPr lang="en-US" altLang="ja-JP" sz="1286">
              <a:solidFill>
                <a:prstClr val="black"/>
              </a:solidFill>
              <a:latin typeface="Meiryo UI" panose="020B0604030504040204" pitchFamily="50" charset="-128"/>
              <a:ea typeface="Meiryo UI" panose="020B0604030504040204" pitchFamily="50" charset="-128"/>
            </a:endParaRPr>
          </a:p>
          <a:p>
            <a:pPr algn="ctr" defTabSz="326578"/>
            <a:r>
              <a:rPr lang="ja-JP" altLang="en-US" sz="1286">
                <a:solidFill>
                  <a:prstClr val="black"/>
                </a:solidFill>
                <a:latin typeface="Meiryo UI" panose="020B0604030504040204" pitchFamily="50" charset="-128"/>
                <a:ea typeface="Meiryo UI" panose="020B0604030504040204" pitchFamily="50" charset="-128"/>
              </a:rPr>
              <a:t>（友好産別）</a:t>
            </a:r>
          </a:p>
        </p:txBody>
      </p:sp>
      <p:sp>
        <p:nvSpPr>
          <p:cNvPr id="43" name="正方形/長方形 42">
            <a:extLst>
              <a:ext uri="{FF2B5EF4-FFF2-40B4-BE49-F238E27FC236}">
                <a16:creationId xmlns:a16="http://schemas.microsoft.com/office/drawing/2014/main" id="{43122119-5596-F3D0-19F8-3EAD8A21534B}"/>
              </a:ext>
            </a:extLst>
          </p:cNvPr>
          <p:cNvSpPr>
            <a:spLocks noChangeArrowheads="1"/>
          </p:cNvSpPr>
          <p:nvPr/>
        </p:nvSpPr>
        <p:spPr bwMode="auto">
          <a:xfrm>
            <a:off x="626188" y="4091748"/>
            <a:ext cx="5395613" cy="551026"/>
          </a:xfrm>
          <a:prstGeom prst="rect">
            <a:avLst/>
          </a:prstGeom>
          <a:solidFill>
            <a:schemeClr val="accent5">
              <a:lumMod val="20000"/>
              <a:lumOff val="80000"/>
            </a:schemeClr>
          </a:solidFill>
          <a:ln w="19050">
            <a:solidFill>
              <a:schemeClr val="tx2">
                <a:lumMod val="50000"/>
              </a:schemeClr>
            </a:solidFill>
            <a:miter lim="800000"/>
            <a:headEnd/>
            <a:tailEnd/>
          </a:ln>
        </p:spPr>
        <p:txBody>
          <a:bodyPr wrap="square" tIns="102857" bIns="102857" anchor="ctr" anchorCtr="0">
            <a:noAutofit/>
          </a:bodyP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algn="ctr" defTabSz="326578">
              <a:defRPr/>
            </a:pPr>
            <a:r>
              <a:rPr kumimoji="0" lang="ja-JP" altLang="en-US" sz="1429" spc="-71">
                <a:solidFill>
                  <a:prstClr val="black"/>
                </a:solidFill>
                <a:latin typeface="Meiryo UI" pitchFamily="50" charset="-128"/>
                <a:ea typeface="Meiryo UI" pitchFamily="50" charset="-128"/>
                <a:cs typeface="Meiryo UI" pitchFamily="50" charset="-128"/>
              </a:rPr>
              <a:t>市町村議会での質問・意見採択</a:t>
            </a:r>
            <a:endParaRPr kumimoji="0" lang="en-US" altLang="ja-JP" sz="1429" spc="-71">
              <a:solidFill>
                <a:prstClr val="black"/>
              </a:solidFill>
              <a:latin typeface="Meiryo UI" pitchFamily="50" charset="-128"/>
              <a:ea typeface="Meiryo UI" pitchFamily="50" charset="-128"/>
              <a:cs typeface="Meiryo UI" pitchFamily="50" charset="-128"/>
            </a:endParaRPr>
          </a:p>
          <a:p>
            <a:pPr algn="ctr" defTabSz="326578">
              <a:defRPr/>
            </a:pPr>
            <a:r>
              <a:rPr kumimoji="0" lang="ja-JP" altLang="en-US" sz="1429" spc="-71">
                <a:solidFill>
                  <a:prstClr val="black"/>
                </a:solidFill>
                <a:latin typeface="Meiryo UI" pitchFamily="50" charset="-128"/>
                <a:ea typeface="Meiryo UI" pitchFamily="50" charset="-128"/>
                <a:cs typeface="Meiryo UI" pitchFamily="50" charset="-128"/>
              </a:rPr>
              <a:t>県での意見採択　</a:t>
            </a:r>
            <a:endParaRPr kumimoji="0" lang="en-US" altLang="ja-JP" sz="1429" spc="-71">
              <a:solidFill>
                <a:prstClr val="black"/>
              </a:solidFill>
              <a:latin typeface="Meiryo UI" pitchFamily="50" charset="-128"/>
              <a:ea typeface="Meiryo UI" pitchFamily="50" charset="-128"/>
              <a:cs typeface="Meiryo UI" pitchFamily="50" charset="-128"/>
            </a:endParaRPr>
          </a:p>
        </p:txBody>
      </p:sp>
      <p:sp>
        <p:nvSpPr>
          <p:cNvPr id="44" name="正方形/長方形 43">
            <a:extLst>
              <a:ext uri="{FF2B5EF4-FFF2-40B4-BE49-F238E27FC236}">
                <a16:creationId xmlns:a16="http://schemas.microsoft.com/office/drawing/2014/main" id="{14108EC7-C72B-F1FA-5932-F8EF42575DD2}"/>
              </a:ext>
            </a:extLst>
          </p:cNvPr>
          <p:cNvSpPr/>
          <p:nvPr/>
        </p:nvSpPr>
        <p:spPr>
          <a:xfrm>
            <a:off x="298068" y="1359980"/>
            <a:ext cx="1972239" cy="606762"/>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r>
              <a:rPr lang="ja-JP" altLang="en-US" sz="2400" b="1">
                <a:solidFill>
                  <a:prstClr val="white"/>
                </a:solidFill>
                <a:latin typeface="Meiryo UI" panose="020B0604030504040204" pitchFamily="50" charset="-128"/>
                <a:ea typeface="Meiryo UI" panose="020B0604030504040204" pitchFamily="50" charset="-128"/>
              </a:rPr>
              <a:t>労連</a:t>
            </a:r>
          </a:p>
        </p:txBody>
      </p:sp>
      <p:sp>
        <p:nvSpPr>
          <p:cNvPr id="45" name="正方形/長方形 44">
            <a:extLst>
              <a:ext uri="{FF2B5EF4-FFF2-40B4-BE49-F238E27FC236}">
                <a16:creationId xmlns:a16="http://schemas.microsoft.com/office/drawing/2014/main" id="{2B9BF90B-3902-BF56-7F6E-CC6CE95A64E7}"/>
              </a:ext>
            </a:extLst>
          </p:cNvPr>
          <p:cNvSpPr/>
          <p:nvPr/>
        </p:nvSpPr>
        <p:spPr>
          <a:xfrm>
            <a:off x="2652029" y="1332047"/>
            <a:ext cx="1745813" cy="617656"/>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defTabSz="326578"/>
            <a:r>
              <a:rPr lang="ja-JP" altLang="en-US" sz="1286">
                <a:solidFill>
                  <a:prstClr val="black"/>
                </a:solidFill>
                <a:latin typeface="Meiryo UI" panose="020B0604030504040204" pitchFamily="50" charset="-128"/>
                <a:ea typeface="Meiryo UI" panose="020B0604030504040204" pitchFamily="50" charset="-128"/>
              </a:rPr>
              <a:t>総連地協</a:t>
            </a:r>
          </a:p>
        </p:txBody>
      </p:sp>
      <p:cxnSp>
        <p:nvCxnSpPr>
          <p:cNvPr id="46" name="直線矢印コネクタ 45">
            <a:extLst>
              <a:ext uri="{FF2B5EF4-FFF2-40B4-BE49-F238E27FC236}">
                <a16:creationId xmlns:a16="http://schemas.microsoft.com/office/drawing/2014/main" id="{ED116566-6FDC-D453-6F05-6CCFA7CF9FDA}"/>
              </a:ext>
            </a:extLst>
          </p:cNvPr>
          <p:cNvCxnSpPr>
            <a:cxnSpLocks/>
            <a:stCxn id="44" idx="3"/>
            <a:endCxn id="45" idx="1"/>
          </p:cNvCxnSpPr>
          <p:nvPr/>
        </p:nvCxnSpPr>
        <p:spPr>
          <a:xfrm flipV="1">
            <a:off x="2270307" y="1640875"/>
            <a:ext cx="381722" cy="22486"/>
          </a:xfrm>
          <a:prstGeom prst="straightConnector1">
            <a:avLst/>
          </a:prstGeom>
          <a:noFill/>
          <a:ln w="44450">
            <a:solidFill>
              <a:schemeClr val="accent2">
                <a:lumMod val="60000"/>
                <a:lumOff val="40000"/>
              </a:schemeClr>
            </a:solidFill>
            <a:prstDash val="sysDash"/>
            <a:headEnd type="triangle"/>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67" name="正方形/長方形 66">
            <a:extLst>
              <a:ext uri="{FF2B5EF4-FFF2-40B4-BE49-F238E27FC236}">
                <a16:creationId xmlns:a16="http://schemas.microsoft.com/office/drawing/2014/main" id="{5655FA71-A991-5687-F8DF-08F529ADACF8}"/>
              </a:ext>
            </a:extLst>
          </p:cNvPr>
          <p:cNvSpPr>
            <a:spLocks noChangeArrowheads="1"/>
          </p:cNvSpPr>
          <p:nvPr/>
        </p:nvSpPr>
        <p:spPr bwMode="auto">
          <a:xfrm>
            <a:off x="337247" y="2660703"/>
            <a:ext cx="3301155" cy="594026"/>
          </a:xfrm>
          <a:prstGeom prst="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algn="ctr" defTabSz="326578"/>
            <a:r>
              <a:rPr lang="ja-JP" altLang="en-US" sz="1600">
                <a:solidFill>
                  <a:prstClr val="black"/>
                </a:solidFill>
                <a:latin typeface="Meiryo UI" panose="020B0604030504040204" pitchFamily="50" charset="-128"/>
                <a:ea typeface="Meiryo UI" panose="020B0604030504040204" pitchFamily="50" charset="-128"/>
              </a:rPr>
              <a:t>擁立議員</a:t>
            </a:r>
            <a:r>
              <a:rPr lang="ja-JP" altLang="en-US" sz="1400">
                <a:solidFill>
                  <a:prstClr val="black"/>
                </a:solidFill>
                <a:latin typeface="Meiryo UI" panose="020B0604030504040204" pitchFamily="50" charset="-128"/>
                <a:ea typeface="Meiryo UI" panose="020B0604030504040204" pitchFamily="50" charset="-128"/>
              </a:rPr>
              <a:t>　（および、推薦</a:t>
            </a:r>
            <a:r>
              <a:rPr lang="en-US" altLang="ja-JP" sz="1400">
                <a:solidFill>
                  <a:prstClr val="black"/>
                </a:solidFill>
                <a:latin typeface="Meiryo UI" panose="020B0604030504040204" pitchFamily="50" charset="-128"/>
                <a:ea typeface="Meiryo UI" panose="020B0604030504040204" pitchFamily="50" charset="-128"/>
              </a:rPr>
              <a:t>/</a:t>
            </a:r>
            <a:r>
              <a:rPr lang="ja-JP" altLang="en-US" sz="1400">
                <a:solidFill>
                  <a:prstClr val="black"/>
                </a:solidFill>
                <a:latin typeface="Meiryo UI" panose="020B0604030504040204" pitchFamily="50" charset="-128"/>
                <a:ea typeface="Meiryo UI" panose="020B0604030504040204" pitchFamily="50" charset="-128"/>
              </a:rPr>
              <a:t>支援議員）</a:t>
            </a:r>
            <a:endParaRPr lang="en-US" altLang="ja-JP" sz="1600">
              <a:solidFill>
                <a:prstClr val="black"/>
              </a:solidFill>
              <a:latin typeface="Meiryo UI" panose="020B0604030504040204" pitchFamily="50" charset="-128"/>
              <a:ea typeface="Meiryo UI" panose="020B0604030504040204" pitchFamily="50" charset="-128"/>
            </a:endParaRPr>
          </a:p>
        </p:txBody>
      </p:sp>
      <p:sp>
        <p:nvSpPr>
          <p:cNvPr id="70" name="四角形: 角を丸くする 69">
            <a:extLst>
              <a:ext uri="{FF2B5EF4-FFF2-40B4-BE49-F238E27FC236}">
                <a16:creationId xmlns:a16="http://schemas.microsoft.com/office/drawing/2014/main" id="{535FBE48-9806-9F88-26B7-463F85AD8CD0}"/>
              </a:ext>
            </a:extLst>
          </p:cNvPr>
          <p:cNvSpPr/>
          <p:nvPr/>
        </p:nvSpPr>
        <p:spPr>
          <a:xfrm>
            <a:off x="348393" y="5844934"/>
            <a:ext cx="6188468" cy="831877"/>
          </a:xfrm>
          <a:prstGeom prst="roundRect">
            <a:avLst>
              <a:gd name="adj" fmla="val 19333"/>
            </a:avLst>
          </a:prstGeom>
          <a:solidFill>
            <a:schemeClr val="bg1">
              <a:lumMod val="85000"/>
              <a:alpha val="5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spcBef>
                <a:spcPct val="0"/>
              </a:spcBef>
              <a:buFontTx/>
              <a:buNone/>
            </a:pPr>
            <a:r>
              <a:rPr lang="ja-JP" altLang="en-US" sz="2000">
                <a:solidFill>
                  <a:srgbClr val="000000"/>
                </a:solidFill>
                <a:latin typeface="Meiryo UI" panose="020B0604030504040204" pitchFamily="50" charset="-128"/>
                <a:ea typeface="Meiryo UI" panose="020B0604030504040204" pitchFamily="50" charset="-128"/>
              </a:rPr>
              <a:t>各地域・人・団体がつながる</a:t>
            </a:r>
            <a:endParaRPr lang="en-US" altLang="ja-JP" sz="2000">
              <a:solidFill>
                <a:srgbClr val="000000"/>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2000">
                <a:solidFill>
                  <a:srgbClr val="000000"/>
                </a:solidFill>
                <a:latin typeface="Meiryo UI" panose="020B0604030504040204" pitchFamily="50" charset="-128"/>
                <a:ea typeface="Meiryo UI" panose="020B0604030504040204" pitchFamily="50" charset="-128"/>
              </a:rPr>
              <a:t>省庁・国会議員・政党に声を届ける</a:t>
            </a:r>
            <a:endParaRPr lang="en-US" altLang="ja-JP" sz="2000">
              <a:solidFill>
                <a:srgbClr val="000000"/>
              </a:solidFill>
              <a:latin typeface="Meiryo UI" panose="020B0604030504040204" pitchFamily="50" charset="-128"/>
              <a:ea typeface="Meiryo UI" panose="020B0604030504040204" pitchFamily="50" charset="-128"/>
            </a:endParaRPr>
          </a:p>
        </p:txBody>
      </p:sp>
      <p:sp>
        <p:nvSpPr>
          <p:cNvPr id="77" name="矢印: 右 76">
            <a:extLst>
              <a:ext uri="{FF2B5EF4-FFF2-40B4-BE49-F238E27FC236}">
                <a16:creationId xmlns:a16="http://schemas.microsoft.com/office/drawing/2014/main" id="{6BAC1184-43E5-4DBA-A537-005E0023F475}"/>
              </a:ext>
            </a:extLst>
          </p:cNvPr>
          <p:cNvSpPr/>
          <p:nvPr/>
        </p:nvSpPr>
        <p:spPr>
          <a:xfrm rot="5400000">
            <a:off x="2892276" y="4098045"/>
            <a:ext cx="339865" cy="3088638"/>
          </a:xfrm>
          <a:prstGeom prst="rightArrow">
            <a:avLst/>
          </a:prstGeom>
          <a:solidFill>
            <a:srgbClr val="FFFF00"/>
          </a:solidFill>
          <a:ln w="25400">
            <a:solidFill>
              <a:schemeClr val="tx2">
                <a:lumMod val="50000"/>
              </a:schemeClr>
            </a:solidFill>
            <a:miter lim="800000"/>
            <a:headEnd/>
            <a:tailEnd/>
          </a:ln>
        </p:spPr>
        <p:txBody>
          <a:bodyPr wrap="square" tIns="102857" bIns="102857">
            <a:spAutoFit/>
          </a:bodyPr>
          <a:lstStyle/>
          <a:p>
            <a:pPr algn="ctr" defTabSz="326578"/>
            <a:endParaRPr kumimoji="0" lang="ja-JP" altLang="en-US" sz="1429" b="1" spc="-71">
              <a:solidFill>
                <a:prstClr val="black"/>
              </a:solidFill>
              <a:latin typeface="Meiryo UI" pitchFamily="50" charset="-128"/>
              <a:ea typeface="Meiryo UI" pitchFamily="50" charset="-128"/>
            </a:endParaRPr>
          </a:p>
        </p:txBody>
      </p:sp>
      <p:grpSp>
        <p:nvGrpSpPr>
          <p:cNvPr id="86" name="グループ化 85">
            <a:extLst>
              <a:ext uri="{FF2B5EF4-FFF2-40B4-BE49-F238E27FC236}">
                <a16:creationId xmlns:a16="http://schemas.microsoft.com/office/drawing/2014/main" id="{FB1825D9-2245-7DC1-4348-D2D3E8C26184}"/>
              </a:ext>
            </a:extLst>
          </p:cNvPr>
          <p:cNvGrpSpPr/>
          <p:nvPr/>
        </p:nvGrpSpPr>
        <p:grpSpPr>
          <a:xfrm>
            <a:off x="1030353" y="3329961"/>
            <a:ext cx="3954545" cy="595295"/>
            <a:chOff x="7832" y="4296935"/>
            <a:chExt cx="5081287" cy="595295"/>
          </a:xfrm>
        </p:grpSpPr>
        <p:sp>
          <p:nvSpPr>
            <p:cNvPr id="72" name="テキスト ボックス 71">
              <a:extLst>
                <a:ext uri="{FF2B5EF4-FFF2-40B4-BE49-F238E27FC236}">
                  <a16:creationId xmlns:a16="http://schemas.microsoft.com/office/drawing/2014/main" id="{10183C01-CADE-A687-7710-6E73A9F25E2A}"/>
                </a:ext>
              </a:extLst>
            </p:cNvPr>
            <p:cNvSpPr txBox="1"/>
            <p:nvPr/>
          </p:nvSpPr>
          <p:spPr>
            <a:xfrm>
              <a:off x="7832" y="4296935"/>
              <a:ext cx="5081287" cy="595295"/>
            </a:xfrm>
            <a:prstGeom prst="rect">
              <a:avLst/>
            </a:prstGeom>
            <a:noFill/>
          </p:spPr>
          <p:txBody>
            <a:bodyPr wrap="square" rtlCol="0">
              <a:noAutofit/>
            </a:bodyPr>
            <a:lstStyle/>
            <a:p>
              <a:pPr algn="ctr" defTabSz="326578"/>
              <a:r>
                <a:rPr kumimoji="0" lang="ja-JP" altLang="en-US" sz="1600" spc="16">
                  <a:latin typeface="Meiryo UI" panose="020B0604030504040204" pitchFamily="50" charset="-128"/>
                  <a:ea typeface="Meiryo UI" panose="020B0604030504040204" pitchFamily="50" charset="-128"/>
                  <a:cs typeface="Times New Roman" panose="02020603050405020304" pitchFamily="18" charset="0"/>
                </a:rPr>
                <a:t>国・政府の議論に影響を与える</a:t>
              </a:r>
              <a:endParaRPr kumimoji="0" lang="en-US" altLang="ja-JP" sz="1600" spc="16">
                <a:latin typeface="Meiryo UI" panose="020B0604030504040204" pitchFamily="50" charset="-128"/>
                <a:ea typeface="Meiryo UI" panose="020B0604030504040204" pitchFamily="50" charset="-128"/>
                <a:cs typeface="Times New Roman" panose="02020603050405020304" pitchFamily="18" charset="0"/>
              </a:endParaRPr>
            </a:p>
            <a:p>
              <a:pPr algn="ctr" defTabSz="326578"/>
              <a:r>
                <a:rPr kumimoji="0" lang="ja-JP" altLang="en-US" sz="20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rPr>
                <a:t>自治体の活動　　　 を後押し</a:t>
              </a:r>
              <a:endParaRPr kumimoji="0" lang="ja-JP" altLang="ja-JP" sz="20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78" name="矢印: 右 77">
              <a:extLst>
                <a:ext uri="{FF2B5EF4-FFF2-40B4-BE49-F238E27FC236}">
                  <a16:creationId xmlns:a16="http://schemas.microsoft.com/office/drawing/2014/main" id="{06B2A64D-4796-1CAD-BC6A-626B994CD3BB}"/>
                </a:ext>
              </a:extLst>
            </p:cNvPr>
            <p:cNvSpPr/>
            <p:nvPr/>
          </p:nvSpPr>
          <p:spPr>
            <a:xfrm>
              <a:off x="2789688" y="4622915"/>
              <a:ext cx="336430" cy="250184"/>
            </a:xfrm>
            <a:prstGeom prst="rightArrow">
              <a:avLst/>
            </a:prstGeom>
            <a:solidFill>
              <a:srgbClr val="FFFF00"/>
            </a:solidFill>
            <a:ln w="25400">
              <a:solidFill>
                <a:schemeClr val="tx2">
                  <a:lumMod val="50000"/>
                </a:schemeClr>
              </a:solidFill>
              <a:miter lim="800000"/>
              <a:headEnd/>
              <a:tailEnd/>
            </a:ln>
          </p:spPr>
          <p:txBody>
            <a:bodyPr wrap="square" tIns="102857" bIns="102857">
              <a:spAutoFit/>
            </a:bodyPr>
            <a:lstStyle/>
            <a:p>
              <a:pPr algn="ctr" defTabSz="326578"/>
              <a:endParaRPr kumimoji="0" lang="ja-JP" altLang="en-US" sz="1429" b="1" spc="-71">
                <a:solidFill>
                  <a:prstClr val="black"/>
                </a:solidFill>
                <a:latin typeface="Meiryo UI" pitchFamily="50" charset="-128"/>
                <a:ea typeface="Meiryo UI" pitchFamily="50" charset="-128"/>
              </a:endParaRPr>
            </a:p>
          </p:txBody>
        </p:sp>
      </p:grpSp>
      <p:sp>
        <p:nvSpPr>
          <p:cNvPr id="79" name="矢印: 右 78">
            <a:extLst>
              <a:ext uri="{FF2B5EF4-FFF2-40B4-BE49-F238E27FC236}">
                <a16:creationId xmlns:a16="http://schemas.microsoft.com/office/drawing/2014/main" id="{212C45E3-7B5C-3C1E-004E-E53DF3B0EA9B}"/>
              </a:ext>
            </a:extLst>
          </p:cNvPr>
          <p:cNvSpPr/>
          <p:nvPr/>
        </p:nvSpPr>
        <p:spPr>
          <a:xfrm rot="5400000">
            <a:off x="5345255" y="5326053"/>
            <a:ext cx="295009" cy="849520"/>
          </a:xfrm>
          <a:prstGeom prst="rightArrow">
            <a:avLst/>
          </a:prstGeom>
          <a:solidFill>
            <a:srgbClr val="FFFF00"/>
          </a:solidFill>
          <a:ln w="25400">
            <a:solidFill>
              <a:schemeClr val="tx2">
                <a:lumMod val="50000"/>
              </a:schemeClr>
            </a:solidFill>
            <a:miter lim="800000"/>
            <a:headEnd/>
            <a:tailEnd/>
          </a:ln>
        </p:spPr>
        <p:txBody>
          <a:bodyPr wrap="square" tIns="102857" bIns="102857">
            <a:spAutoFit/>
          </a:bodyPr>
          <a:lstStyle/>
          <a:p>
            <a:pPr algn="ctr" defTabSz="326578"/>
            <a:endParaRPr kumimoji="0" lang="ja-JP" altLang="en-US" sz="1429" b="1" spc="-71">
              <a:solidFill>
                <a:prstClr val="black"/>
              </a:solidFill>
              <a:latin typeface="Meiryo UI" pitchFamily="50" charset="-128"/>
              <a:ea typeface="Meiryo UI" pitchFamily="50" charset="-128"/>
            </a:endParaRPr>
          </a:p>
        </p:txBody>
      </p:sp>
      <p:sp>
        <p:nvSpPr>
          <p:cNvPr id="85" name="テキスト ボックス 84">
            <a:extLst>
              <a:ext uri="{FF2B5EF4-FFF2-40B4-BE49-F238E27FC236}">
                <a16:creationId xmlns:a16="http://schemas.microsoft.com/office/drawing/2014/main" id="{19F72ADC-3459-E788-A38D-5C179025916F}"/>
              </a:ext>
            </a:extLst>
          </p:cNvPr>
          <p:cNvSpPr txBox="1"/>
          <p:nvPr/>
        </p:nvSpPr>
        <p:spPr>
          <a:xfrm>
            <a:off x="778643" y="2021742"/>
            <a:ext cx="2293502" cy="823549"/>
          </a:xfrm>
          <a:prstGeom prst="rect">
            <a:avLst/>
          </a:prstGeom>
          <a:noFill/>
        </p:spPr>
        <p:txBody>
          <a:bodyPr wrap="square" rtlCol="0">
            <a:noAutofit/>
          </a:bodyPr>
          <a:lstStyle/>
          <a:p>
            <a:pPr defTabSz="326578"/>
            <a:r>
              <a:rPr kumimoji="0" lang="ja-JP" altLang="en-US" sz="16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rPr>
              <a:t>支援者・支援団体として</a:t>
            </a:r>
            <a:endParaRPr kumimoji="0" lang="en-US" altLang="ja-JP" sz="16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defTabSz="326578"/>
            <a:r>
              <a:rPr kumimoji="0" lang="ja-JP" altLang="en-US" sz="16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rPr>
              <a:t>議員活動の後押し</a:t>
            </a:r>
            <a:endParaRPr kumimoji="0" lang="ja-JP" altLang="ja-JP"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2" name="直線矢印コネクタ 1">
            <a:extLst>
              <a:ext uri="{FF2B5EF4-FFF2-40B4-BE49-F238E27FC236}">
                <a16:creationId xmlns:a16="http://schemas.microsoft.com/office/drawing/2014/main" id="{86263065-67CD-DDAB-07F2-D1E8DDF3203A}"/>
              </a:ext>
            </a:extLst>
          </p:cNvPr>
          <p:cNvCxnSpPr>
            <a:cxnSpLocks/>
            <a:stCxn id="45" idx="3"/>
            <a:endCxn id="5" idx="0"/>
          </p:cNvCxnSpPr>
          <p:nvPr/>
        </p:nvCxnSpPr>
        <p:spPr>
          <a:xfrm>
            <a:off x="4397842" y="1640875"/>
            <a:ext cx="1718700" cy="1031634"/>
          </a:xfrm>
          <a:prstGeom prst="straightConnector1">
            <a:avLst/>
          </a:prstGeom>
          <a:noFill/>
          <a:ln w="44450">
            <a:solidFill>
              <a:schemeClr val="accent2">
                <a:lumMod val="60000"/>
                <a:lumOff val="40000"/>
              </a:schemeClr>
            </a:solidFill>
            <a:prstDash val="sysDash"/>
            <a:headEnd type="triangle"/>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48" name="テキスト ボックス 47">
            <a:extLst>
              <a:ext uri="{FF2B5EF4-FFF2-40B4-BE49-F238E27FC236}">
                <a16:creationId xmlns:a16="http://schemas.microsoft.com/office/drawing/2014/main" id="{2DBB6952-C887-53FF-0C6F-577B278081CB}"/>
              </a:ext>
            </a:extLst>
          </p:cNvPr>
          <p:cNvSpPr txBox="1"/>
          <p:nvPr/>
        </p:nvSpPr>
        <p:spPr>
          <a:xfrm>
            <a:off x="3417644" y="2068561"/>
            <a:ext cx="3219492" cy="419355"/>
          </a:xfrm>
          <a:prstGeom prst="rect">
            <a:avLst/>
          </a:prstGeom>
          <a:noFill/>
        </p:spPr>
        <p:txBody>
          <a:bodyPr wrap="square" rtlCol="0">
            <a:noAutofit/>
          </a:bodyPr>
          <a:lstStyle>
            <a:defPPr>
              <a:defRPr lang="ja-JP"/>
            </a:defPPr>
            <a:lvl1pPr defTabSz="326578">
              <a:defRPr kumimoji="0" sz="16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defRPr>
            </a:lvl1pPr>
          </a:lstStyle>
          <a:p>
            <a:pPr algn="ctr"/>
            <a:r>
              <a:rPr lang="ja-JP" altLang="en-US" sz="1800"/>
              <a:t>地域を動かす（仲間を増やす）</a:t>
            </a:r>
            <a:endParaRPr lang="ja-JP" altLang="ja-JP" sz="1800"/>
          </a:p>
        </p:txBody>
      </p:sp>
      <p:sp>
        <p:nvSpPr>
          <p:cNvPr id="6" name="テキスト ボックス 5">
            <a:extLst>
              <a:ext uri="{FF2B5EF4-FFF2-40B4-BE49-F238E27FC236}">
                <a16:creationId xmlns:a16="http://schemas.microsoft.com/office/drawing/2014/main" id="{491799DB-E4D1-8126-35DD-8D67D1C0EE92}"/>
              </a:ext>
            </a:extLst>
          </p:cNvPr>
          <p:cNvSpPr txBox="1"/>
          <p:nvPr/>
        </p:nvSpPr>
        <p:spPr>
          <a:xfrm>
            <a:off x="7565538" y="64385"/>
            <a:ext cx="4592320" cy="4514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lnSpc>
                <a:spcPts val="2800"/>
              </a:lnSpc>
              <a:spcAft>
                <a:spcPts val="300"/>
              </a:spcAft>
              <a:defRPr sz="2400" b="1">
                <a:solidFill>
                  <a:srgbClr val="FF0000"/>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a:t>　＊会の対象・趣旨に合わせてページを選択して説明ください</a:t>
            </a:r>
          </a:p>
        </p:txBody>
      </p:sp>
      <p:sp>
        <p:nvSpPr>
          <p:cNvPr id="4" name="スライド番号プレースホルダー 3">
            <a:extLst>
              <a:ext uri="{FF2B5EF4-FFF2-40B4-BE49-F238E27FC236}">
                <a16:creationId xmlns:a16="http://schemas.microsoft.com/office/drawing/2014/main" id="{1B5DC652-9B2B-2096-2E6D-3C512CEE32D6}"/>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39</a:t>
            </a:fld>
            <a:endParaRPr lang="ja-JP" altLang="en-US"/>
          </a:p>
        </p:txBody>
      </p:sp>
    </p:spTree>
    <p:extLst>
      <p:ext uri="{BB962C8B-B14F-4D97-AF65-F5344CB8AC3E}">
        <p14:creationId xmlns:p14="http://schemas.microsoft.com/office/powerpoint/2010/main" val="1264896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312A20A-B663-F76F-546D-E4BFDA51DE8D}"/>
              </a:ext>
            </a:extLst>
          </p:cNvPr>
          <p:cNvSpPr/>
          <p:nvPr/>
        </p:nvSpPr>
        <p:spPr>
          <a:xfrm>
            <a:off x="485192" y="1418253"/>
            <a:ext cx="11090857" cy="4941907"/>
          </a:xfrm>
          <a:prstGeom prst="rect">
            <a:avLst/>
          </a:prstGeom>
          <a:solidFill>
            <a:schemeClr val="accent5">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5298" name="タイトル 1"/>
          <p:cNvSpPr>
            <a:spLocks noGrp="1"/>
          </p:cNvSpPr>
          <p:nvPr>
            <p:ph type="ctrTitle" idx="4294967295"/>
          </p:nvPr>
        </p:nvSpPr>
        <p:spPr>
          <a:xfrm>
            <a:off x="1631950" y="112733"/>
            <a:ext cx="8928100" cy="1470025"/>
          </a:xfrm>
          <a:prstGeom prst="rect">
            <a:avLst/>
          </a:prstGeom>
        </p:spPr>
        <p:txBody>
          <a:bodyPr/>
          <a:lstStyle/>
          <a:p>
            <a:pPr algn="ctr" eaLnBrk="1" hangingPunct="1"/>
            <a:r>
              <a:rPr lang="ja-JP" altLang="en-US" sz="3600" b="1">
                <a:latin typeface="Meiryo UI" panose="020B0604030504040204" pitchFamily="50" charset="-128"/>
                <a:ea typeface="Meiryo UI" panose="020B0604030504040204" pitchFamily="50" charset="-128"/>
                <a:cs typeface="Meiryo UI" panose="020B0604030504040204" pitchFamily="50" charset="-128"/>
              </a:rPr>
              <a:t>目次</a:t>
            </a:r>
          </a:p>
        </p:txBody>
      </p:sp>
      <p:cxnSp>
        <p:nvCxnSpPr>
          <p:cNvPr id="3" name="直線コネクタ 2"/>
          <p:cNvCxnSpPr/>
          <p:nvPr/>
        </p:nvCxnSpPr>
        <p:spPr>
          <a:xfrm>
            <a:off x="1920125" y="1200121"/>
            <a:ext cx="8064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8448B622-1DD4-4C55-4AB5-9FCD1436E7C2}"/>
              </a:ext>
            </a:extLst>
          </p:cNvPr>
          <p:cNvSpPr txBox="1"/>
          <p:nvPr/>
        </p:nvSpPr>
        <p:spPr>
          <a:xfrm>
            <a:off x="1408015" y="1541989"/>
            <a:ext cx="9368842" cy="4873584"/>
          </a:xfrm>
          <a:prstGeom prst="rect">
            <a:avLst/>
          </a:prstGeom>
          <a:noFill/>
        </p:spPr>
        <p:txBody>
          <a:bodyPr wrap="square">
            <a:noAutofit/>
          </a:bodyPr>
          <a:lstStyle/>
          <a:p>
            <a:pPr lvl="1">
              <a:lnSpc>
                <a:spcPct val="150000"/>
              </a:lnSpc>
            </a:pPr>
            <a:r>
              <a:rPr lang="ja-JP" altLang="en-US" sz="2400">
                <a:latin typeface="Meiryo UI" panose="020B0604030504040204" pitchFamily="50" charset="-128"/>
                <a:ea typeface="Meiryo UI" panose="020B0604030504040204" pitchFamily="50" charset="-128"/>
              </a:rPr>
              <a:t>１．はじめに　～本年の自動車総連　政策要望～</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b="1">
                <a:solidFill>
                  <a:srgbClr val="FF0000"/>
                </a:solidFill>
                <a:latin typeface="Meiryo UI" panose="020B0604030504040204" pitchFamily="50" charset="-128"/>
                <a:ea typeface="Meiryo UI" panose="020B0604030504040204" pitchFamily="50" charset="-128"/>
              </a:rPr>
              <a:t>２．自動車関係諸税の抜本的な改革に向けて</a:t>
            </a:r>
            <a:endParaRPr lang="en-US" altLang="ja-JP" sz="2400" b="1">
              <a:solidFill>
                <a:srgbClr val="FF0000"/>
              </a:solidFill>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　　・理解者拡大の活動のお願い</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３．その他要望　～カーボンニュートラルに伴う産業課題への対応～</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　　・自動車ユーザーの使用に係るユーザー負担の軽減</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　　・</a:t>
            </a:r>
            <a:r>
              <a:rPr lang="ja-JP" altLang="ja-JP" sz="2400">
                <a:latin typeface="Meiryo UI" panose="020B0604030504040204" pitchFamily="50" charset="-128"/>
                <a:ea typeface="Meiryo UI" panose="020B0604030504040204" pitchFamily="50" charset="-128"/>
              </a:rPr>
              <a:t>次世代エネルギー車普及に資する環境整備</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　　・</a:t>
            </a:r>
            <a:r>
              <a:rPr lang="ja-JP" altLang="ja-JP" sz="2400">
                <a:latin typeface="Meiryo UI" panose="020B0604030504040204" pitchFamily="50" charset="-128"/>
                <a:ea typeface="Meiryo UI" panose="020B0604030504040204" pitchFamily="50" charset="-128"/>
              </a:rPr>
              <a:t>中小・中堅企業支援の拡充</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４．おわりに　　～皆さんへのお願い～</a:t>
            </a:r>
            <a:endParaRPr lang="en-US" altLang="ja-JP" sz="2400">
              <a:latin typeface="Meiryo UI" panose="020B0604030504040204" pitchFamily="50" charset="-128"/>
              <a:ea typeface="Meiryo UI" panose="020B0604030504040204" pitchFamily="50" charset="-128"/>
            </a:endParaRPr>
          </a:p>
        </p:txBody>
      </p:sp>
      <p:sp>
        <p:nvSpPr>
          <p:cNvPr id="5" name="スライド番号プレースホルダー 3">
            <a:extLst>
              <a:ext uri="{FF2B5EF4-FFF2-40B4-BE49-F238E27FC236}">
                <a16:creationId xmlns:a16="http://schemas.microsoft.com/office/drawing/2014/main" id="{49EF604D-5466-230C-7C26-424FD6651947}"/>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4</a:t>
            </a:fld>
            <a:endParaRPr lang="ja-JP" altLang="en-US"/>
          </a:p>
        </p:txBody>
      </p:sp>
    </p:spTree>
    <p:extLst>
      <p:ext uri="{BB962C8B-B14F-4D97-AF65-F5344CB8AC3E}">
        <p14:creationId xmlns:p14="http://schemas.microsoft.com/office/powerpoint/2010/main" val="114031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矢印: 右 30">
            <a:extLst>
              <a:ext uri="{FF2B5EF4-FFF2-40B4-BE49-F238E27FC236}">
                <a16:creationId xmlns:a16="http://schemas.microsoft.com/office/drawing/2014/main" id="{530B6F3F-08DA-03C9-3F17-9670FBDD4931}"/>
              </a:ext>
            </a:extLst>
          </p:cNvPr>
          <p:cNvSpPr/>
          <p:nvPr/>
        </p:nvSpPr>
        <p:spPr>
          <a:xfrm rot="5400000">
            <a:off x="5030615" y="784763"/>
            <a:ext cx="2296811" cy="4826252"/>
          </a:xfrm>
          <a:prstGeom prst="rightArrow">
            <a:avLst>
              <a:gd name="adj1" fmla="val 50000"/>
              <a:gd name="adj2" fmla="val 19064"/>
            </a:avLst>
          </a:prstGeom>
          <a:solidFill>
            <a:schemeClr val="accent2">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endParaRPr lang="ja-JP" altLang="en-US" sz="1429">
              <a:solidFill>
                <a:prstClr val="white"/>
              </a:solidFill>
              <a:latin typeface="Meiryo UI" panose="020B0604030504040204" pitchFamily="50" charset="-128"/>
              <a:ea typeface="Meiryo UI" panose="020B0604030504040204" pitchFamily="50" charset="-128"/>
            </a:endParaRPr>
          </a:p>
        </p:txBody>
      </p:sp>
      <p:sp>
        <p:nvSpPr>
          <p:cNvPr id="32" name="矢印: 右 31">
            <a:extLst>
              <a:ext uri="{FF2B5EF4-FFF2-40B4-BE49-F238E27FC236}">
                <a16:creationId xmlns:a16="http://schemas.microsoft.com/office/drawing/2014/main" id="{05C6EB42-9131-6532-595A-D83D24AE0DAC}"/>
              </a:ext>
            </a:extLst>
          </p:cNvPr>
          <p:cNvSpPr/>
          <p:nvPr/>
        </p:nvSpPr>
        <p:spPr>
          <a:xfrm rot="7820643">
            <a:off x="8516396" y="2580860"/>
            <a:ext cx="2723956" cy="1295234"/>
          </a:xfrm>
          <a:prstGeom prst="rightArrow">
            <a:avLst>
              <a:gd name="adj1" fmla="val 50000"/>
              <a:gd name="adj2" fmla="val 37199"/>
            </a:avLst>
          </a:prstGeom>
          <a:solidFill>
            <a:schemeClr val="accent2">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endParaRPr lang="ja-JP" altLang="en-US" sz="1429">
              <a:solidFill>
                <a:prstClr val="white"/>
              </a:solidFill>
              <a:latin typeface="Meiryo UI" panose="020B0604030504040204" pitchFamily="50" charset="-128"/>
              <a:ea typeface="Meiryo UI" panose="020B0604030504040204" pitchFamily="50" charset="-128"/>
            </a:endParaRPr>
          </a:p>
        </p:txBody>
      </p:sp>
      <p:sp>
        <p:nvSpPr>
          <p:cNvPr id="33" name="矢印: 右 32">
            <a:extLst>
              <a:ext uri="{FF2B5EF4-FFF2-40B4-BE49-F238E27FC236}">
                <a16:creationId xmlns:a16="http://schemas.microsoft.com/office/drawing/2014/main" id="{4C18D8BE-E91A-14DC-9085-351A8ED6FF00}"/>
              </a:ext>
            </a:extLst>
          </p:cNvPr>
          <p:cNvSpPr/>
          <p:nvPr/>
        </p:nvSpPr>
        <p:spPr>
          <a:xfrm rot="2812642">
            <a:off x="1106479" y="2589818"/>
            <a:ext cx="2836067" cy="1229301"/>
          </a:xfrm>
          <a:prstGeom prst="rightArrow">
            <a:avLst>
              <a:gd name="adj1" fmla="val 50000"/>
              <a:gd name="adj2" fmla="val 35317"/>
            </a:avLst>
          </a:prstGeom>
          <a:solidFill>
            <a:schemeClr val="accent2">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endParaRPr lang="ja-JP" altLang="en-US" sz="1429">
              <a:solidFill>
                <a:prstClr val="white"/>
              </a:solidFill>
              <a:latin typeface="Meiryo UI" panose="020B0604030504040204" pitchFamily="50" charset="-128"/>
              <a:ea typeface="Meiryo UI" panose="020B0604030504040204" pitchFamily="50" charset="-128"/>
            </a:endParaRPr>
          </a:p>
        </p:txBody>
      </p:sp>
      <p:sp>
        <p:nvSpPr>
          <p:cNvPr id="2" name="テキスト ボックス 10">
            <a:extLst>
              <a:ext uri="{FF2B5EF4-FFF2-40B4-BE49-F238E27FC236}">
                <a16:creationId xmlns:a16="http://schemas.microsoft.com/office/drawing/2014/main" id="{08630434-CDA9-A481-948F-58AE489E6872}"/>
              </a:ext>
            </a:extLst>
          </p:cNvPr>
          <p:cNvSpPr txBox="1">
            <a:spLocks noChangeArrowheads="1"/>
          </p:cNvSpPr>
          <p:nvPr/>
        </p:nvSpPr>
        <p:spPr bwMode="auto">
          <a:xfrm>
            <a:off x="91440" y="5918544"/>
            <a:ext cx="12009120" cy="78739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lnSpc>
                <a:spcPts val="2800"/>
              </a:lnSpc>
              <a:spcAft>
                <a:spcPts val="300"/>
              </a:spcAft>
              <a:defRPr sz="2400" b="1">
                <a:solidFill>
                  <a:srgbClr val="FF0000"/>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t>総連政策を応援する人・・・仲間を増やす活動をお願いします！</a:t>
            </a:r>
            <a:endParaRPr lang="en-US" altLang="ja-JP"/>
          </a:p>
          <a:p>
            <a:r>
              <a:rPr lang="ja-JP" altLang="en-US" sz="2200" b="0">
                <a:solidFill>
                  <a:schemeClr val="tx1"/>
                </a:solidFill>
              </a:rPr>
              <a:t>職場や家族、地域の知人等に本日の話を広げたり、活動参加へ呼びかけください。</a:t>
            </a:r>
            <a:endParaRPr lang="en-US" altLang="ja-JP" sz="2200" b="0">
              <a:solidFill>
                <a:schemeClr val="tx1"/>
              </a:solidFill>
            </a:endParaRPr>
          </a:p>
        </p:txBody>
      </p:sp>
      <p:sp>
        <p:nvSpPr>
          <p:cNvPr id="3" name="タイトル 1">
            <a:extLst>
              <a:ext uri="{FF2B5EF4-FFF2-40B4-BE49-F238E27FC236}">
                <a16:creationId xmlns:a16="http://schemas.microsoft.com/office/drawing/2014/main" id="{AF6B8684-EAB0-19F6-DEE2-13560335D642}"/>
              </a:ext>
            </a:extLst>
          </p:cNvPr>
          <p:cNvSpPr txBox="1">
            <a:spLocks/>
          </p:cNvSpPr>
          <p:nvPr/>
        </p:nvSpPr>
        <p:spPr>
          <a:xfrm>
            <a:off x="0" y="-229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en-US" altLang="ja-JP"/>
              <a:t>【</a:t>
            </a:r>
            <a:r>
              <a:rPr lang="ja-JP" altLang="en-US"/>
              <a:t>組合員・職場役員のみなさん</a:t>
            </a:r>
            <a:r>
              <a:rPr lang="en-US" altLang="ja-JP"/>
              <a:t>】</a:t>
            </a:r>
          </a:p>
        </p:txBody>
      </p:sp>
      <p:sp>
        <p:nvSpPr>
          <p:cNvPr id="6" name="正方形/長方形 5">
            <a:extLst>
              <a:ext uri="{FF2B5EF4-FFF2-40B4-BE49-F238E27FC236}">
                <a16:creationId xmlns:a16="http://schemas.microsoft.com/office/drawing/2014/main" id="{EC06C4B4-DD74-5A93-DE50-5DEC0925D841}"/>
              </a:ext>
            </a:extLst>
          </p:cNvPr>
          <p:cNvSpPr>
            <a:spLocks noChangeArrowheads="1"/>
          </p:cNvSpPr>
          <p:nvPr/>
        </p:nvSpPr>
        <p:spPr bwMode="auto">
          <a:xfrm>
            <a:off x="320654" y="1336882"/>
            <a:ext cx="11540787" cy="73383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algn="ctr" defTabSz="326578"/>
            <a:r>
              <a:rPr lang="ja-JP" altLang="en-US" sz="3200">
                <a:solidFill>
                  <a:prstClr val="black"/>
                </a:solidFill>
                <a:latin typeface="Meiryo UI" panose="020B0604030504040204" pitchFamily="50" charset="-128"/>
                <a:ea typeface="Meiryo UI" panose="020B0604030504040204" pitchFamily="50" charset="-128"/>
              </a:rPr>
              <a:t>加盟組合の組合員　</a:t>
            </a:r>
            <a:r>
              <a:rPr lang="ja-JP" altLang="en-US" sz="1800" b="0">
                <a:solidFill>
                  <a:prstClr val="black"/>
                </a:solidFill>
                <a:latin typeface="Meiryo UI" panose="020B0604030504040204" pitchFamily="50" charset="-128"/>
                <a:ea typeface="Meiryo UI" panose="020B0604030504040204" pitchFamily="50" charset="-128"/>
              </a:rPr>
              <a:t>「やってほしい！」の</a:t>
            </a:r>
            <a:r>
              <a:rPr lang="ja-JP" altLang="en-US" sz="4400">
                <a:solidFill>
                  <a:srgbClr val="FF0000"/>
                </a:solidFill>
                <a:latin typeface="Meiryo UI" panose="020B0604030504040204" pitchFamily="50" charset="-128"/>
                <a:ea typeface="Meiryo UI" panose="020B0604030504040204" pitchFamily="50" charset="-128"/>
              </a:rPr>
              <a:t>声</a:t>
            </a:r>
            <a:r>
              <a:rPr lang="ja-JP" altLang="en-US" sz="1800" b="0">
                <a:solidFill>
                  <a:prstClr val="black"/>
                </a:solidFill>
                <a:latin typeface="Meiryo UI" panose="020B0604030504040204" pitchFamily="50" charset="-128"/>
                <a:ea typeface="Meiryo UI" panose="020B0604030504040204" pitchFamily="50" charset="-128"/>
              </a:rPr>
              <a:t>が伝わることが　</a:t>
            </a:r>
            <a:r>
              <a:rPr lang="ja-JP" altLang="en-US" sz="3200">
                <a:solidFill>
                  <a:prstClr val="black"/>
                </a:solidFill>
                <a:latin typeface="Meiryo UI" panose="020B0604030504040204" pitchFamily="50" charset="-128"/>
                <a:ea typeface="Meiryo UI" panose="020B0604030504040204" pitchFamily="50" charset="-128"/>
              </a:rPr>
              <a:t>原動力</a:t>
            </a:r>
            <a:endParaRPr lang="en-US" altLang="ja-JP" sz="1800" b="0">
              <a:solidFill>
                <a:prstClr val="black"/>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49526D41-484E-2205-8966-3C950792E77D}"/>
              </a:ext>
            </a:extLst>
          </p:cNvPr>
          <p:cNvSpPr>
            <a:spLocks noChangeArrowheads="1"/>
          </p:cNvSpPr>
          <p:nvPr/>
        </p:nvSpPr>
        <p:spPr bwMode="auto">
          <a:xfrm>
            <a:off x="1966651" y="3173370"/>
            <a:ext cx="8148577" cy="44217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algn="ctr" defTabSz="326578"/>
            <a:r>
              <a:rPr lang="ja-JP" altLang="en-US" sz="2000">
                <a:solidFill>
                  <a:prstClr val="white"/>
                </a:solidFill>
                <a:latin typeface="Meiryo UI" panose="020B0604030504040204" pitchFamily="50" charset="-128"/>
                <a:ea typeface="Meiryo UI" panose="020B0604030504040204" pitchFamily="50" charset="-128"/>
              </a:rPr>
              <a:t>擁立議員　（および、推薦</a:t>
            </a:r>
            <a:r>
              <a:rPr lang="en-US" altLang="ja-JP" sz="2000">
                <a:solidFill>
                  <a:prstClr val="white"/>
                </a:solidFill>
                <a:latin typeface="Meiryo UI" panose="020B0604030504040204" pitchFamily="50" charset="-128"/>
                <a:ea typeface="Meiryo UI" panose="020B0604030504040204" pitchFamily="50" charset="-128"/>
              </a:rPr>
              <a:t>/</a:t>
            </a:r>
            <a:r>
              <a:rPr lang="ja-JP" altLang="en-US" sz="2000">
                <a:solidFill>
                  <a:prstClr val="white"/>
                </a:solidFill>
                <a:latin typeface="Meiryo UI" panose="020B0604030504040204" pitchFamily="50" charset="-128"/>
                <a:ea typeface="Meiryo UI" panose="020B0604030504040204" pitchFamily="50" charset="-128"/>
              </a:rPr>
              <a:t>支援議員）</a:t>
            </a:r>
            <a:endParaRPr lang="en-US" altLang="ja-JP" sz="2000">
              <a:solidFill>
                <a:prstClr val="white"/>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A39FE924-1895-5B86-D2AE-AFC1038DBAD9}"/>
              </a:ext>
            </a:extLst>
          </p:cNvPr>
          <p:cNvSpPr/>
          <p:nvPr/>
        </p:nvSpPr>
        <p:spPr>
          <a:xfrm>
            <a:off x="624406" y="2326033"/>
            <a:ext cx="2684490" cy="606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r>
              <a:rPr lang="ja-JP" altLang="en-US" sz="1429">
                <a:solidFill>
                  <a:prstClr val="white"/>
                </a:solidFill>
                <a:latin typeface="Meiryo UI" panose="020B0604030504040204" pitchFamily="50" charset="-128"/>
                <a:ea typeface="Meiryo UI" panose="020B0604030504040204" pitchFamily="50" charset="-128"/>
              </a:rPr>
              <a:t>労連</a:t>
            </a:r>
          </a:p>
        </p:txBody>
      </p:sp>
      <p:sp>
        <p:nvSpPr>
          <p:cNvPr id="9" name="正方形/長方形 8">
            <a:extLst>
              <a:ext uri="{FF2B5EF4-FFF2-40B4-BE49-F238E27FC236}">
                <a16:creationId xmlns:a16="http://schemas.microsoft.com/office/drawing/2014/main" id="{4CD944C1-7180-B34C-28B0-B214421B9E05}"/>
              </a:ext>
            </a:extLst>
          </p:cNvPr>
          <p:cNvSpPr/>
          <p:nvPr/>
        </p:nvSpPr>
        <p:spPr>
          <a:xfrm>
            <a:off x="8772166" y="2251950"/>
            <a:ext cx="2795428" cy="61765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326578"/>
            <a:r>
              <a:rPr lang="ja-JP" altLang="en-US" sz="1429">
                <a:solidFill>
                  <a:prstClr val="white"/>
                </a:solidFill>
                <a:latin typeface="Meiryo UI" panose="020B0604030504040204" pitchFamily="50" charset="-128"/>
                <a:ea typeface="Meiryo UI" panose="020B0604030504040204" pitchFamily="50" charset="-128"/>
              </a:rPr>
              <a:t>総連地協</a:t>
            </a:r>
          </a:p>
        </p:txBody>
      </p:sp>
      <p:sp>
        <p:nvSpPr>
          <p:cNvPr id="19" name="テキスト ボックス 18">
            <a:extLst>
              <a:ext uri="{FF2B5EF4-FFF2-40B4-BE49-F238E27FC236}">
                <a16:creationId xmlns:a16="http://schemas.microsoft.com/office/drawing/2014/main" id="{C75D6DEC-684B-3E28-ED11-5C25C2FFFB7D}"/>
              </a:ext>
            </a:extLst>
          </p:cNvPr>
          <p:cNvSpPr txBox="1"/>
          <p:nvPr/>
        </p:nvSpPr>
        <p:spPr>
          <a:xfrm>
            <a:off x="3942457" y="2170130"/>
            <a:ext cx="5173038" cy="823549"/>
          </a:xfrm>
          <a:prstGeom prst="rect">
            <a:avLst/>
          </a:prstGeom>
          <a:noFill/>
        </p:spPr>
        <p:txBody>
          <a:bodyPr wrap="square" rtlCol="0">
            <a:noAutofit/>
          </a:bodyPr>
          <a:lstStyle/>
          <a:p>
            <a:pPr defTabSz="326578"/>
            <a:r>
              <a:rPr kumimoji="0" lang="ja-JP" altLang="en-US" spc="16">
                <a:latin typeface="Meiryo UI" panose="020B0604030504040204" pitchFamily="50" charset="-128"/>
                <a:ea typeface="Meiryo UI" panose="020B0604030504040204" pitchFamily="50" charset="-128"/>
                <a:cs typeface="Times New Roman" panose="02020603050405020304" pitchFamily="18" charset="0"/>
              </a:rPr>
              <a:t>支援者者・支援団体として</a:t>
            </a:r>
            <a:r>
              <a:rPr kumimoji="0" lang="en-US" altLang="ja-JP" spc="16">
                <a:latin typeface="Meiryo UI" panose="020B0604030504040204" pitchFamily="50" charset="-128"/>
                <a:ea typeface="Meiryo UI" panose="020B0604030504040204" pitchFamily="50" charset="-128"/>
                <a:cs typeface="Times New Roman" panose="02020603050405020304" pitchFamily="18" charset="0"/>
              </a:rPr>
              <a:t>…</a:t>
            </a:r>
          </a:p>
          <a:p>
            <a:pPr defTabSz="326578"/>
            <a:r>
              <a:rPr kumimoji="0" lang="ja-JP" altLang="en-US" sz="2000" spc="16">
                <a:latin typeface="Meiryo UI" panose="020B0604030504040204" pitchFamily="50" charset="-128"/>
                <a:ea typeface="Meiryo UI" panose="020B0604030504040204" pitchFamily="50" charset="-128"/>
                <a:cs typeface="Times New Roman" panose="02020603050405020304" pitchFamily="18" charset="0"/>
              </a:rPr>
              <a:t>　　→議員活動の後押し</a:t>
            </a:r>
            <a:endParaRPr kumimoji="0" lang="en-US" altLang="ja-JP" sz="2000" spc="16">
              <a:latin typeface="Meiryo UI" panose="020B0604030504040204" pitchFamily="50" charset="-128"/>
              <a:ea typeface="Meiryo UI" panose="020B0604030504040204" pitchFamily="50" charset="-128"/>
              <a:cs typeface="Times New Roman" panose="02020603050405020304" pitchFamily="18" charset="0"/>
            </a:endParaRPr>
          </a:p>
          <a:p>
            <a:pPr defTabSz="326578"/>
            <a:r>
              <a:rPr kumimoji="0" lang="ja-JP" altLang="en-US" sz="2000" spc="16">
                <a:latin typeface="Meiryo UI" panose="020B0604030504040204" pitchFamily="50" charset="-128"/>
                <a:ea typeface="Meiryo UI" panose="020B0604030504040204" pitchFamily="50" charset="-128"/>
                <a:cs typeface="Times New Roman" panose="02020603050405020304" pitchFamily="18" charset="0"/>
              </a:rPr>
              <a:t>　　→地域を動かす（仲間を増やす）</a:t>
            </a:r>
            <a:endParaRPr kumimoji="0" lang="ja-JP" altLang="ja-JP" sz="2000" spc="16">
              <a:latin typeface="Meiryo UI" panose="020B0604030504040204" pitchFamily="50" charset="-128"/>
              <a:ea typeface="Meiryo UI" panose="020B0604030504040204" pitchFamily="50" charset="-128"/>
              <a:cs typeface="Times New Roman" panose="02020603050405020304" pitchFamily="18" charset="0"/>
            </a:endParaRPr>
          </a:p>
        </p:txBody>
      </p:sp>
      <p:sp>
        <p:nvSpPr>
          <p:cNvPr id="24" name="テキスト ボックス 10">
            <a:extLst>
              <a:ext uri="{FF2B5EF4-FFF2-40B4-BE49-F238E27FC236}">
                <a16:creationId xmlns:a16="http://schemas.microsoft.com/office/drawing/2014/main" id="{BE77E184-5FBF-FE04-306B-C5AF81645693}"/>
              </a:ext>
            </a:extLst>
          </p:cNvPr>
          <p:cNvSpPr txBox="1">
            <a:spLocks noChangeArrowheads="1"/>
          </p:cNvSpPr>
          <p:nvPr/>
        </p:nvSpPr>
        <p:spPr bwMode="auto">
          <a:xfrm>
            <a:off x="86488" y="4356512"/>
            <a:ext cx="12009120" cy="11197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spcAft>
                <a:spcPts val="300"/>
              </a:spcAft>
              <a:defRPr sz="3200" b="1">
                <a:solidFill>
                  <a:srgbClr val="FF0000"/>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ts val="2800"/>
              </a:lnSpc>
            </a:pPr>
            <a:r>
              <a:rPr lang="ja-JP" altLang="en-US" sz="2400"/>
              <a:t>労働組合（総連・労連</a:t>
            </a:r>
            <a:r>
              <a:rPr lang="en-US" altLang="ja-JP" sz="2400"/>
              <a:t>/</a:t>
            </a:r>
            <a:r>
              <a:rPr lang="ja-JP" altLang="en-US" sz="2400"/>
              <a:t>地協・所属労組）の展開する活動に注目ください！</a:t>
            </a:r>
            <a:endParaRPr lang="en-US" altLang="ja-JP" sz="2400"/>
          </a:p>
          <a:p>
            <a:pPr>
              <a:lnSpc>
                <a:spcPts val="2800"/>
              </a:lnSpc>
            </a:pPr>
            <a:r>
              <a:rPr lang="ja-JP" altLang="en-US" sz="2200" b="0">
                <a:solidFill>
                  <a:schemeClr val="tx1"/>
                </a:solidFill>
              </a:rPr>
              <a:t>活動に参加することで、総連の掲げる要望に賛同する意思表示にもなります！</a:t>
            </a:r>
            <a:endParaRPr lang="en-US" altLang="ja-JP" sz="2200" b="0">
              <a:solidFill>
                <a:schemeClr val="tx1"/>
              </a:solidFill>
            </a:endParaRPr>
          </a:p>
          <a:p>
            <a:pPr>
              <a:lnSpc>
                <a:spcPts val="2800"/>
              </a:lnSpc>
            </a:pPr>
            <a:r>
              <a:rPr lang="ja-JP" altLang="en-US" sz="2200">
                <a:solidFill>
                  <a:schemeClr val="accent2"/>
                </a:solidFill>
              </a:rPr>
              <a:t>何より、関連のアンケートや</a:t>
            </a:r>
            <a:r>
              <a:rPr lang="en-US" altLang="ja-JP" sz="2200">
                <a:solidFill>
                  <a:schemeClr val="accent2"/>
                </a:solidFill>
              </a:rPr>
              <a:t>SNS</a:t>
            </a:r>
            <a:r>
              <a:rPr lang="ja-JP" altLang="en-US" sz="2200">
                <a:solidFill>
                  <a:schemeClr val="accent2"/>
                </a:solidFill>
              </a:rPr>
              <a:t>への回答、支援議員に対して声援</a:t>
            </a:r>
            <a:r>
              <a:rPr lang="en-US" altLang="ja-JP" sz="2200">
                <a:solidFill>
                  <a:schemeClr val="accent2"/>
                </a:solidFill>
              </a:rPr>
              <a:t>/</a:t>
            </a:r>
            <a:r>
              <a:rPr lang="ja-JP" altLang="en-US" sz="2200">
                <a:solidFill>
                  <a:schemeClr val="accent2"/>
                </a:solidFill>
              </a:rPr>
              <a:t>要望の声は力になります。</a:t>
            </a:r>
            <a:endParaRPr lang="en-US" altLang="ja-JP" sz="2200">
              <a:solidFill>
                <a:schemeClr val="accent2"/>
              </a:solidFill>
            </a:endParaRPr>
          </a:p>
        </p:txBody>
      </p:sp>
      <p:sp>
        <p:nvSpPr>
          <p:cNvPr id="26" name="テキスト ボックス 25">
            <a:extLst>
              <a:ext uri="{FF2B5EF4-FFF2-40B4-BE49-F238E27FC236}">
                <a16:creationId xmlns:a16="http://schemas.microsoft.com/office/drawing/2014/main" id="{D631C0FF-0C24-7023-33A5-F00BAEDAE156}"/>
              </a:ext>
            </a:extLst>
          </p:cNvPr>
          <p:cNvSpPr txBox="1"/>
          <p:nvPr/>
        </p:nvSpPr>
        <p:spPr>
          <a:xfrm>
            <a:off x="86488" y="3977236"/>
            <a:ext cx="2032596" cy="494259"/>
          </a:xfrm>
          <a:prstGeom prst="rect">
            <a:avLst/>
          </a:prstGeom>
          <a:noFill/>
        </p:spPr>
        <p:txBody>
          <a:bodyPr wrap="square" rtlCol="0">
            <a:noAutofit/>
          </a:bodyPr>
          <a:lstStyle/>
          <a:p>
            <a:pPr defTabSz="326578"/>
            <a:r>
              <a:rPr kumimoji="0" lang="ja-JP" altLang="en-US" sz="2000" b="1" spc="16">
                <a:latin typeface="Meiryo UI" panose="020B0604030504040204" pitchFamily="50" charset="-128"/>
                <a:ea typeface="Meiryo UI" panose="020B0604030504040204" pitchFamily="50" charset="-128"/>
                <a:cs typeface="Times New Roman" panose="02020603050405020304" pitchFamily="18" charset="0"/>
              </a:rPr>
              <a:t>お願い①</a:t>
            </a:r>
            <a:endParaRPr kumimoji="0" lang="ja-JP" altLang="ja-JP" sz="2400" b="1" spc="16">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テキスト ボックス 26">
            <a:extLst>
              <a:ext uri="{FF2B5EF4-FFF2-40B4-BE49-F238E27FC236}">
                <a16:creationId xmlns:a16="http://schemas.microsoft.com/office/drawing/2014/main" id="{6263EECA-C7F9-EBAD-1981-E47EB64D2E59}"/>
              </a:ext>
            </a:extLst>
          </p:cNvPr>
          <p:cNvSpPr txBox="1"/>
          <p:nvPr/>
        </p:nvSpPr>
        <p:spPr>
          <a:xfrm>
            <a:off x="86488" y="5544274"/>
            <a:ext cx="2032596" cy="484047"/>
          </a:xfrm>
          <a:prstGeom prst="rect">
            <a:avLst/>
          </a:prstGeom>
          <a:noFill/>
        </p:spPr>
        <p:txBody>
          <a:bodyPr wrap="square" rtlCol="0">
            <a:noAutofit/>
          </a:bodyPr>
          <a:lstStyle/>
          <a:p>
            <a:pPr defTabSz="326578"/>
            <a:r>
              <a:rPr kumimoji="0" lang="ja-JP" altLang="en-US" sz="2000" b="1" spc="16">
                <a:latin typeface="Meiryo UI" panose="020B0604030504040204" pitchFamily="50" charset="-128"/>
                <a:ea typeface="Meiryo UI" panose="020B0604030504040204" pitchFamily="50" charset="-128"/>
                <a:cs typeface="Times New Roman" panose="02020603050405020304" pitchFamily="18" charset="0"/>
              </a:rPr>
              <a:t>お願い②</a:t>
            </a:r>
            <a:endParaRPr kumimoji="0" lang="ja-JP" altLang="ja-JP" sz="2400" b="1" spc="16">
              <a:latin typeface="Meiryo UI" panose="020B0604030504040204" pitchFamily="50" charset="-128"/>
              <a:ea typeface="Meiryo UI" panose="020B0604030504040204" pitchFamily="50" charset="-128"/>
              <a:cs typeface="Times New Roman" panose="02020603050405020304" pitchFamily="18" charset="0"/>
            </a:endParaRPr>
          </a:p>
        </p:txBody>
      </p:sp>
      <p:sp>
        <p:nvSpPr>
          <p:cNvPr id="28" name="テキスト ボックス 10">
            <a:extLst>
              <a:ext uri="{FF2B5EF4-FFF2-40B4-BE49-F238E27FC236}">
                <a16:creationId xmlns:a16="http://schemas.microsoft.com/office/drawing/2014/main" id="{3F52C15A-E84B-4B1B-2ED5-5FA00B87879F}"/>
              </a:ext>
            </a:extLst>
          </p:cNvPr>
          <p:cNvSpPr txBox="1">
            <a:spLocks noChangeArrowheads="1"/>
          </p:cNvSpPr>
          <p:nvPr/>
        </p:nvSpPr>
        <p:spPr bwMode="auto">
          <a:xfrm>
            <a:off x="0" y="724908"/>
            <a:ext cx="5173884" cy="46166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ja-JP" altLang="en-US" sz="2400">
                <a:solidFill>
                  <a:prstClr val="black"/>
                </a:solidFill>
                <a:latin typeface="Meiryo UI" panose="020B0604030504040204" pitchFamily="50" charset="-128"/>
                <a:ea typeface="Meiryo UI" panose="020B0604030504040204" pitchFamily="50" charset="-128"/>
              </a:rPr>
              <a:t>　○理解者拡大・世論喚起に向けて</a:t>
            </a:r>
            <a:endParaRPr kumimoji="0" lang="en-US" altLang="ja-JP" sz="2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テキスト ボックス 3">
            <a:extLst>
              <a:ext uri="{FF2B5EF4-FFF2-40B4-BE49-F238E27FC236}">
                <a16:creationId xmlns:a16="http://schemas.microsoft.com/office/drawing/2014/main" id="{30B1BB9F-64D4-DA72-F80A-0F8C23E5CCBB}"/>
              </a:ext>
            </a:extLst>
          </p:cNvPr>
          <p:cNvSpPr txBox="1"/>
          <p:nvPr/>
        </p:nvSpPr>
        <p:spPr>
          <a:xfrm>
            <a:off x="7565538" y="64385"/>
            <a:ext cx="4592320" cy="4514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lnSpc>
                <a:spcPts val="2800"/>
              </a:lnSpc>
              <a:spcAft>
                <a:spcPts val="300"/>
              </a:spcAft>
              <a:defRPr sz="2400" b="1">
                <a:solidFill>
                  <a:srgbClr val="FF0000"/>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a:t>　＊会の対象・趣旨に合わせてページを選択して説明ください</a:t>
            </a:r>
          </a:p>
        </p:txBody>
      </p:sp>
      <p:sp>
        <p:nvSpPr>
          <p:cNvPr id="5" name="スライド番号プレースホルダー 3">
            <a:extLst>
              <a:ext uri="{FF2B5EF4-FFF2-40B4-BE49-F238E27FC236}">
                <a16:creationId xmlns:a16="http://schemas.microsoft.com/office/drawing/2014/main" id="{72ABB3CE-D886-A1BC-F57E-FFDC1B963C36}"/>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40</a:t>
            </a:fld>
            <a:endParaRPr lang="ja-JP" altLang="en-US"/>
          </a:p>
        </p:txBody>
      </p:sp>
    </p:spTree>
    <p:extLst>
      <p:ext uri="{BB962C8B-B14F-4D97-AF65-F5344CB8AC3E}">
        <p14:creationId xmlns:p14="http://schemas.microsoft.com/office/powerpoint/2010/main" val="856863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E5F8C37-725A-C93F-85A7-8C945298A216}"/>
              </a:ext>
            </a:extLst>
          </p:cNvPr>
          <p:cNvPicPr>
            <a:picLocks noChangeAspect="1"/>
          </p:cNvPicPr>
          <p:nvPr/>
        </p:nvPicPr>
        <p:blipFill>
          <a:blip r:embed="rId2"/>
          <a:stretch>
            <a:fillRect/>
          </a:stretch>
        </p:blipFill>
        <p:spPr>
          <a:xfrm>
            <a:off x="2676063" y="1376339"/>
            <a:ext cx="4608994" cy="3237315"/>
          </a:xfrm>
          <a:prstGeom prst="rect">
            <a:avLst/>
          </a:prstGeom>
          <a:ln>
            <a:solidFill>
              <a:schemeClr val="tx1">
                <a:lumMod val="50000"/>
                <a:lumOff val="50000"/>
              </a:schemeClr>
            </a:solidFill>
          </a:ln>
        </p:spPr>
      </p:pic>
      <p:sp>
        <p:nvSpPr>
          <p:cNvPr id="10" name="テキスト ボックス 9">
            <a:extLst>
              <a:ext uri="{FF2B5EF4-FFF2-40B4-BE49-F238E27FC236}">
                <a16:creationId xmlns:a16="http://schemas.microsoft.com/office/drawing/2014/main" id="{7BB38ABD-A3E4-5136-514C-844DB8D8B48B}"/>
              </a:ext>
            </a:extLst>
          </p:cNvPr>
          <p:cNvSpPr txBox="1"/>
          <p:nvPr/>
        </p:nvSpPr>
        <p:spPr>
          <a:xfrm>
            <a:off x="371789" y="974690"/>
            <a:ext cx="1800493" cy="369332"/>
          </a:xfrm>
          <a:prstGeom prst="rect">
            <a:avLst/>
          </a:prstGeom>
          <a:noFill/>
        </p:spPr>
        <p:txBody>
          <a:bodyPr wrap="none" rtlCol="0">
            <a:spAutoFit/>
          </a:bodyPr>
          <a:lstStyle/>
          <a:p>
            <a:r>
              <a:rPr kumimoji="1" lang="ja-JP" altLang="en-US" b="1" u="sng">
                <a:latin typeface="Meiryo UI" panose="020B0604030504040204" pitchFamily="50" charset="-128"/>
                <a:ea typeface="Meiryo UI" panose="020B0604030504040204" pitchFamily="50" charset="-128"/>
              </a:rPr>
              <a:t>要望書（冊子）</a:t>
            </a:r>
          </a:p>
        </p:txBody>
      </p:sp>
      <p:sp>
        <p:nvSpPr>
          <p:cNvPr id="11" name="テキスト ボックス 10">
            <a:extLst>
              <a:ext uri="{FF2B5EF4-FFF2-40B4-BE49-F238E27FC236}">
                <a16:creationId xmlns:a16="http://schemas.microsoft.com/office/drawing/2014/main" id="{D16201E4-7CAA-8594-8DDA-04DAF63DF0B5}"/>
              </a:ext>
            </a:extLst>
          </p:cNvPr>
          <p:cNvSpPr txBox="1"/>
          <p:nvPr/>
        </p:nvSpPr>
        <p:spPr>
          <a:xfrm>
            <a:off x="3349517" y="974690"/>
            <a:ext cx="3623108" cy="369332"/>
          </a:xfrm>
          <a:prstGeom prst="rect">
            <a:avLst/>
          </a:prstGeom>
          <a:noFill/>
        </p:spPr>
        <p:txBody>
          <a:bodyPr wrap="none" rtlCol="0">
            <a:spAutoFit/>
          </a:bodyPr>
          <a:lstStyle/>
          <a:p>
            <a:r>
              <a:rPr lang="ja-JP" altLang="en-US" b="1" u="sng">
                <a:latin typeface="Meiryo UI" panose="020B0604030504040204" pitchFamily="50" charset="-128"/>
                <a:ea typeface="Meiryo UI" panose="020B0604030504040204" pitchFamily="50" charset="-128"/>
              </a:rPr>
              <a:t>地方自治体等への要望（ひな形）</a:t>
            </a:r>
            <a:endParaRPr kumimoji="1" lang="ja-JP" altLang="en-US" b="1" u="sng">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C254C3E7-04E3-5949-7043-8C380F759154}"/>
              </a:ext>
            </a:extLst>
          </p:cNvPr>
          <p:cNvPicPr>
            <a:picLocks noChangeAspect="1"/>
          </p:cNvPicPr>
          <p:nvPr/>
        </p:nvPicPr>
        <p:blipFill>
          <a:blip r:embed="rId3"/>
          <a:stretch>
            <a:fillRect/>
          </a:stretch>
        </p:blipFill>
        <p:spPr>
          <a:xfrm>
            <a:off x="8207663" y="2428578"/>
            <a:ext cx="3871354" cy="2185076"/>
          </a:xfrm>
          <a:prstGeom prst="rect">
            <a:avLst/>
          </a:prstGeom>
          <a:ln>
            <a:solidFill>
              <a:schemeClr val="tx1">
                <a:lumMod val="50000"/>
                <a:lumOff val="50000"/>
              </a:schemeClr>
            </a:solidFill>
          </a:ln>
        </p:spPr>
      </p:pic>
      <p:pic>
        <p:nvPicPr>
          <p:cNvPr id="9" name="図 8">
            <a:extLst>
              <a:ext uri="{FF2B5EF4-FFF2-40B4-BE49-F238E27FC236}">
                <a16:creationId xmlns:a16="http://schemas.microsoft.com/office/drawing/2014/main" id="{39A0283A-6630-980F-FE5D-32C9A01C2D96}"/>
              </a:ext>
            </a:extLst>
          </p:cNvPr>
          <p:cNvPicPr>
            <a:picLocks noChangeAspect="1"/>
          </p:cNvPicPr>
          <p:nvPr/>
        </p:nvPicPr>
        <p:blipFill>
          <a:blip r:embed="rId4"/>
          <a:stretch>
            <a:fillRect/>
          </a:stretch>
        </p:blipFill>
        <p:spPr>
          <a:xfrm>
            <a:off x="7518230" y="1376339"/>
            <a:ext cx="3869818" cy="2185076"/>
          </a:xfrm>
          <a:prstGeom prst="rect">
            <a:avLst/>
          </a:prstGeom>
          <a:ln>
            <a:solidFill>
              <a:schemeClr val="tx1">
                <a:lumMod val="50000"/>
                <a:lumOff val="50000"/>
              </a:schemeClr>
            </a:solidFill>
          </a:ln>
        </p:spPr>
      </p:pic>
      <p:sp>
        <p:nvSpPr>
          <p:cNvPr id="14" name="テキスト ボックス 13">
            <a:extLst>
              <a:ext uri="{FF2B5EF4-FFF2-40B4-BE49-F238E27FC236}">
                <a16:creationId xmlns:a16="http://schemas.microsoft.com/office/drawing/2014/main" id="{DE15A027-3F36-127C-12CC-7E9664C60A1F}"/>
              </a:ext>
            </a:extLst>
          </p:cNvPr>
          <p:cNvSpPr txBox="1"/>
          <p:nvPr/>
        </p:nvSpPr>
        <p:spPr>
          <a:xfrm>
            <a:off x="8368601" y="974690"/>
            <a:ext cx="2669320" cy="369332"/>
          </a:xfrm>
          <a:prstGeom prst="rect">
            <a:avLst/>
          </a:prstGeom>
          <a:noFill/>
        </p:spPr>
        <p:txBody>
          <a:bodyPr wrap="none" rtlCol="0">
            <a:spAutoFit/>
          </a:bodyPr>
          <a:lstStyle/>
          <a:p>
            <a:r>
              <a:rPr kumimoji="1" lang="ja-JP" altLang="en-US" b="1" u="sng">
                <a:latin typeface="Meiryo UI" panose="020B0604030504040204" pitchFamily="50" charset="-128"/>
                <a:ea typeface="Meiryo UI" panose="020B0604030504040204" pitchFamily="50" charset="-128"/>
              </a:rPr>
              <a:t>説明用パワーポイント資料</a:t>
            </a:r>
          </a:p>
        </p:txBody>
      </p:sp>
      <p:sp>
        <p:nvSpPr>
          <p:cNvPr id="15" name="テキスト ボックス 3">
            <a:extLst>
              <a:ext uri="{FF2B5EF4-FFF2-40B4-BE49-F238E27FC236}">
                <a16:creationId xmlns:a16="http://schemas.microsoft.com/office/drawing/2014/main" id="{68486DA3-436E-69B9-DA52-28DB9AB9846D}"/>
              </a:ext>
            </a:extLst>
          </p:cNvPr>
          <p:cNvSpPr txBox="1">
            <a:spLocks noChangeArrowheads="1"/>
          </p:cNvSpPr>
          <p:nvPr/>
        </p:nvSpPr>
        <p:spPr bwMode="auto">
          <a:xfrm>
            <a:off x="72458" y="45084"/>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rPr>
              <a:t>参考）各地方での要請活動ツール　</a:t>
            </a:r>
            <a:r>
              <a:rPr lang="en-US" altLang="ja-JP" sz="140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a:solidFill>
                  <a:prstClr val="black"/>
                </a:solidFill>
                <a:latin typeface="Meiryo UI" panose="020B0604030504040204" pitchFamily="50" charset="-128"/>
                <a:ea typeface="Meiryo UI" panose="020B0604030504040204" pitchFamily="50" charset="-128"/>
                <a:cs typeface="Meiryo UI" panose="020B0604030504040204" pitchFamily="50" charset="-128"/>
              </a:rPr>
              <a:t>総連</a:t>
            </a:r>
            <a:r>
              <a:rPr lang="en-US" altLang="ja-JP" sz="140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400">
                <a:solidFill>
                  <a:prstClr val="black"/>
                </a:solidFill>
                <a:latin typeface="Meiryo UI" panose="020B0604030504040204" pitchFamily="50" charset="-128"/>
                <a:ea typeface="Meiryo UI" panose="020B0604030504040204" pitchFamily="50" charset="-128"/>
                <a:cs typeface="Meiryo UI" panose="020B0604030504040204" pitchFamily="50" charset="-128"/>
              </a:rPr>
              <a:t>にデータ掲載あり</a:t>
            </a:r>
            <a:endParaRPr lang="en-US" altLang="ja-JP">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Line 10">
            <a:extLst>
              <a:ext uri="{FF2B5EF4-FFF2-40B4-BE49-F238E27FC236}">
                <a16:creationId xmlns:a16="http://schemas.microsoft.com/office/drawing/2014/main" id="{C8D2C90A-2617-43BA-322F-94F38E92EDF0}"/>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C538E157-43B1-F3CB-5F0F-75C2765ED4B9}"/>
              </a:ext>
            </a:extLst>
          </p:cNvPr>
          <p:cNvSpPr txBox="1">
            <a:spLocks noChangeArrowheads="1"/>
          </p:cNvSpPr>
          <p:nvPr/>
        </p:nvSpPr>
        <p:spPr bwMode="auto">
          <a:xfrm>
            <a:off x="247650" y="4714875"/>
            <a:ext cx="11677649" cy="2000929"/>
          </a:xfrm>
          <a:prstGeom prst="rect">
            <a:avLst/>
          </a:prstGeom>
          <a:solidFill>
            <a:schemeClr val="accent2">
              <a:lumMod val="40000"/>
              <a:lumOff val="60000"/>
            </a:schemeClr>
          </a:solidFill>
          <a:ln w="9525">
            <a:noFill/>
            <a:miter lim="800000"/>
            <a:headEnd/>
            <a:tailEnd/>
          </a:ln>
          <a:effectLst/>
        </p:spPr>
        <p:txBody>
          <a:bodyPr vert="horz" wrap="square" lIns="68580" tIns="34290" rIns="68580" bIns="34290" numCol="1" anchor="ctr" anchorCtr="0" compatLnSpc="1">
            <a:prstTxWarp prst="textNoShape">
              <a:avLst/>
            </a:prstTxWarp>
            <a:noAutofit/>
          </a:bodyPr>
          <a:lstStyle>
            <a:defPPr>
              <a:defRPr lang="ja-JP"/>
            </a:defPPr>
            <a:lvl1pPr indent="0" algn="ctr" eaLnBrk="0" fontAlgn="base" hangingPunct="0">
              <a:spcBef>
                <a:spcPct val="0"/>
              </a:spcBef>
              <a:spcAft>
                <a:spcPct val="0"/>
              </a:spcAft>
              <a:defRPr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pPr algn="ctr"/>
            <a:r>
              <a:rPr lang="ja-JP" altLang="en-US" sz="3200" b="0">
                <a:solidFill>
                  <a:schemeClr val="tx1"/>
                </a:solidFill>
              </a:rPr>
              <a:t>要請ツールを活用いただきつつ、</a:t>
            </a:r>
            <a:endParaRPr lang="en-US" altLang="ja-JP" sz="3200" b="0">
              <a:solidFill>
                <a:schemeClr val="tx1"/>
              </a:solidFill>
            </a:endParaRPr>
          </a:p>
          <a:p>
            <a:pPr algn="ctr"/>
            <a:r>
              <a:rPr lang="ja-JP" altLang="en-US" sz="3200">
                <a:solidFill>
                  <a:srgbClr val="FF0000"/>
                </a:solidFill>
              </a:rPr>
              <a:t>各地方自治体における議会</a:t>
            </a:r>
            <a:r>
              <a:rPr lang="ja-JP" altLang="en-US" sz="3200" b="1">
                <a:solidFill>
                  <a:srgbClr val="FF0000"/>
                </a:solidFill>
              </a:rPr>
              <a:t>での採択</a:t>
            </a:r>
            <a:r>
              <a:rPr lang="ja-JP" altLang="en-US" sz="3200">
                <a:solidFill>
                  <a:srgbClr val="FF0000"/>
                </a:solidFill>
              </a:rPr>
              <a:t>、関係者</a:t>
            </a:r>
            <a:r>
              <a:rPr lang="en-US" altLang="ja-JP" sz="3200">
                <a:solidFill>
                  <a:srgbClr val="FF0000"/>
                </a:solidFill>
              </a:rPr>
              <a:t>/</a:t>
            </a:r>
            <a:r>
              <a:rPr lang="ja-JP" altLang="en-US" sz="3200">
                <a:solidFill>
                  <a:srgbClr val="FF0000"/>
                </a:solidFill>
              </a:rPr>
              <a:t>団体への</a:t>
            </a:r>
            <a:endParaRPr lang="en-US" altLang="ja-JP" sz="3200" b="1">
              <a:solidFill>
                <a:srgbClr val="FF0000"/>
              </a:solidFill>
            </a:endParaRPr>
          </a:p>
          <a:p>
            <a:pPr algn="ctr"/>
            <a:r>
              <a:rPr lang="ja-JP" altLang="en-US" sz="3200" b="1">
                <a:solidFill>
                  <a:srgbClr val="FF0000"/>
                </a:solidFill>
              </a:rPr>
              <a:t>政策説明</a:t>
            </a:r>
            <a:r>
              <a:rPr lang="en-US" altLang="ja-JP" sz="3200" b="1">
                <a:solidFill>
                  <a:srgbClr val="FF0000"/>
                </a:solidFill>
              </a:rPr>
              <a:t>(</a:t>
            </a:r>
            <a:r>
              <a:rPr lang="ja-JP" altLang="en-US" sz="3200" b="1">
                <a:solidFill>
                  <a:srgbClr val="FF0000"/>
                </a:solidFill>
              </a:rPr>
              <a:t>理解促進</a:t>
            </a:r>
            <a:r>
              <a:rPr lang="en-US" altLang="ja-JP" sz="3200" b="1">
                <a:solidFill>
                  <a:srgbClr val="FF0000"/>
                </a:solidFill>
              </a:rPr>
              <a:t>)</a:t>
            </a:r>
            <a:r>
              <a:rPr lang="ja-JP" altLang="en-US" sz="3200" b="1">
                <a:solidFill>
                  <a:schemeClr val="tx1"/>
                </a:solidFill>
              </a:rPr>
              <a:t>などの積極的な推進を是非お願いします。</a:t>
            </a:r>
            <a:endParaRPr lang="en-US" altLang="ja-JP" sz="3200" b="1">
              <a:solidFill>
                <a:schemeClr val="tx1"/>
              </a:solidFill>
            </a:endParaRPr>
          </a:p>
          <a:p>
            <a:r>
              <a:rPr lang="ja-JP" altLang="en-US" sz="2000" b="0">
                <a:solidFill>
                  <a:schemeClr val="tx1"/>
                </a:solidFill>
              </a:rPr>
              <a:t>（両顧問議員や総連事務局も、都道府県の要請活動や会派への説明会に同行するなど連携していきます）</a:t>
            </a:r>
            <a:endParaRPr lang="en-US" altLang="ja-JP" sz="2000" b="0">
              <a:solidFill>
                <a:schemeClr val="tx1"/>
              </a:solidFill>
            </a:endParaRPr>
          </a:p>
        </p:txBody>
      </p:sp>
      <p:sp>
        <p:nvSpPr>
          <p:cNvPr id="4" name="スライド番号プレースホルダー 3">
            <a:extLst>
              <a:ext uri="{FF2B5EF4-FFF2-40B4-BE49-F238E27FC236}">
                <a16:creationId xmlns:a16="http://schemas.microsoft.com/office/drawing/2014/main" id="{0B06F16B-6B2B-AC54-32CD-D35F681DEA44}"/>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41</a:t>
            </a:fld>
            <a:endParaRPr lang="ja-JP" altLang="en-US"/>
          </a:p>
        </p:txBody>
      </p:sp>
      <p:pic>
        <p:nvPicPr>
          <p:cNvPr id="8" name="図 7">
            <a:extLst>
              <a:ext uri="{FF2B5EF4-FFF2-40B4-BE49-F238E27FC236}">
                <a16:creationId xmlns:a16="http://schemas.microsoft.com/office/drawing/2014/main" id="{03655BAA-3A07-48F0-991D-A87E904089C3}"/>
              </a:ext>
            </a:extLst>
          </p:cNvPr>
          <p:cNvPicPr>
            <a:picLocks noChangeAspect="1"/>
          </p:cNvPicPr>
          <p:nvPr/>
        </p:nvPicPr>
        <p:blipFill>
          <a:blip r:embed="rId5"/>
          <a:stretch>
            <a:fillRect/>
          </a:stretch>
        </p:blipFill>
        <p:spPr>
          <a:xfrm>
            <a:off x="154278" y="1376339"/>
            <a:ext cx="2305360" cy="3237315"/>
          </a:xfrm>
          <a:prstGeom prst="rect">
            <a:avLst/>
          </a:prstGeom>
          <a:ln>
            <a:solidFill>
              <a:schemeClr val="tx1">
                <a:lumMod val="50000"/>
                <a:lumOff val="50000"/>
              </a:schemeClr>
            </a:solidFill>
          </a:ln>
        </p:spPr>
      </p:pic>
    </p:spTree>
    <p:extLst>
      <p:ext uri="{BB962C8B-B14F-4D97-AF65-F5344CB8AC3E}">
        <p14:creationId xmlns:p14="http://schemas.microsoft.com/office/powerpoint/2010/main" val="1399322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1">
            <a:extLst>
              <a:ext uri="{FF2B5EF4-FFF2-40B4-BE49-F238E27FC236}">
                <a16:creationId xmlns:a16="http://schemas.microsoft.com/office/drawing/2014/main" id="{DA4A4CCD-CB1C-43F7-BE0E-ABEA33117DAC}"/>
              </a:ext>
            </a:extLst>
          </p:cNvPr>
          <p:cNvSpPr>
            <a:spLocks noChangeArrowheads="1"/>
          </p:cNvSpPr>
          <p:nvPr/>
        </p:nvSpPr>
        <p:spPr bwMode="auto">
          <a:xfrm>
            <a:off x="1628729" y="755042"/>
            <a:ext cx="8920399" cy="461665"/>
          </a:xfrm>
          <a:prstGeom prst="rect">
            <a:avLst/>
          </a:prstGeom>
          <a:solidFill>
            <a:schemeClr val="accent1"/>
          </a:solidFill>
          <a:ln>
            <a:headEnd/>
            <a:tailEnd/>
          </a:ln>
        </p:spPr>
        <p:style>
          <a:lnRef idx="3">
            <a:schemeClr val="lt1"/>
          </a:lnRef>
          <a:fillRef idx="1">
            <a:schemeClr val="accent6"/>
          </a:fillRef>
          <a:effectRef idx="1">
            <a:schemeClr val="accent6"/>
          </a:effectRef>
          <a:fontRef idx="minor">
            <a:schemeClr val="lt1"/>
          </a:fontRef>
        </p:style>
        <p:txBody>
          <a:bodyPr wrap="square">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a:defRPr/>
            </a:pPr>
            <a:r>
              <a:rPr lang="ja-JP" altLang="en-US" sz="2400">
                <a:latin typeface="Meiryo UI" panose="020B0604030504040204" pitchFamily="50" charset="-128"/>
                <a:ea typeface="Meiryo UI" panose="020B0604030504040204" pitchFamily="50" charset="-128"/>
                <a:cs typeface="Meiryo UI" panose="020B0604030504040204" pitchFamily="50" charset="-128"/>
              </a:rPr>
              <a:t>地方自治体や地方連合への働きかけ、要望活動</a:t>
            </a:r>
          </a:p>
        </p:txBody>
      </p:sp>
      <p:sp>
        <p:nvSpPr>
          <p:cNvPr id="4" name="テキスト ボックス 3">
            <a:extLst>
              <a:ext uri="{FF2B5EF4-FFF2-40B4-BE49-F238E27FC236}">
                <a16:creationId xmlns:a16="http://schemas.microsoft.com/office/drawing/2014/main" id="{0C0FFDBC-690D-2DC7-826B-3B51A50CEA45}"/>
              </a:ext>
            </a:extLst>
          </p:cNvPr>
          <p:cNvSpPr txBox="1">
            <a:spLocks noChangeArrowheads="1"/>
          </p:cNvSpPr>
          <p:nvPr/>
        </p:nvSpPr>
        <p:spPr bwMode="auto">
          <a:xfrm>
            <a:off x="72458" y="45084"/>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rPr>
              <a:t>参考）支援議員の皆さんとともに、地域に働きかけている活動</a:t>
            </a:r>
            <a:endParaRPr lang="zh-TW"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Line 10">
            <a:extLst>
              <a:ext uri="{FF2B5EF4-FFF2-40B4-BE49-F238E27FC236}">
                <a16:creationId xmlns:a16="http://schemas.microsoft.com/office/drawing/2014/main" id="{F885E841-9418-7F37-6ED0-74E3341D0753}"/>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7" name="正方形/長方形 6">
            <a:extLst>
              <a:ext uri="{FF2B5EF4-FFF2-40B4-BE49-F238E27FC236}">
                <a16:creationId xmlns:a16="http://schemas.microsoft.com/office/drawing/2014/main" id="{63B61034-B730-CFCE-4497-16516E78E683}"/>
              </a:ext>
            </a:extLst>
          </p:cNvPr>
          <p:cNvSpPr/>
          <p:nvPr/>
        </p:nvSpPr>
        <p:spPr>
          <a:xfrm>
            <a:off x="173365" y="5778458"/>
            <a:ext cx="11880089" cy="99929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rgbClr val="FF0000"/>
                </a:solidFill>
                <a:latin typeface="Meiryo UI" panose="020B0604030504040204" pitchFamily="50" charset="-128"/>
                <a:ea typeface="Meiryo UI" panose="020B0604030504040204" pitchFamily="50" charset="-128"/>
              </a:rPr>
              <a:t>地方自治体や連合（含む地方連合会）の力も借りて、</a:t>
            </a:r>
            <a:endParaRPr kumimoji="1" lang="en-US" altLang="ja-JP" sz="2800" b="1">
              <a:solidFill>
                <a:srgbClr val="FF0000"/>
              </a:solidFill>
              <a:latin typeface="Meiryo UI" panose="020B0604030504040204" pitchFamily="50" charset="-128"/>
              <a:ea typeface="Meiryo UI" panose="020B0604030504040204" pitchFamily="50" charset="-128"/>
            </a:endParaRPr>
          </a:p>
          <a:p>
            <a:pPr algn="ctr"/>
            <a:r>
              <a:rPr kumimoji="1" lang="ja-JP" altLang="en-US" sz="2800" b="1">
                <a:solidFill>
                  <a:srgbClr val="FF0000"/>
                </a:solidFill>
                <a:latin typeface="Meiryo UI" panose="020B0604030504040204" pitchFamily="50" charset="-128"/>
                <a:ea typeface="Meiryo UI" panose="020B0604030504040204" pitchFamily="50" charset="-128"/>
              </a:rPr>
              <a:t>声を上げる仲間を増やして、議論を引っ張る！</a:t>
            </a:r>
            <a:endParaRPr kumimoji="1" lang="en-US" altLang="ja-JP" sz="2800" b="1">
              <a:solidFill>
                <a:srgbClr val="FF0000"/>
              </a:solidFill>
              <a:latin typeface="Meiryo UI" panose="020B0604030504040204" pitchFamily="50" charset="-128"/>
              <a:ea typeface="Meiryo UI" panose="020B0604030504040204" pitchFamily="50" charset="-128"/>
            </a:endParaRPr>
          </a:p>
        </p:txBody>
      </p:sp>
      <p:graphicFrame>
        <p:nvGraphicFramePr>
          <p:cNvPr id="12" name="表 11">
            <a:extLst>
              <a:ext uri="{FF2B5EF4-FFF2-40B4-BE49-F238E27FC236}">
                <a16:creationId xmlns:a16="http://schemas.microsoft.com/office/drawing/2014/main" id="{AE49E6A0-2D46-3ABC-1CF7-92E2C3E9F3FC}"/>
              </a:ext>
            </a:extLst>
          </p:cNvPr>
          <p:cNvGraphicFramePr>
            <a:graphicFrameLocks noGrp="1"/>
          </p:cNvGraphicFramePr>
          <p:nvPr/>
        </p:nvGraphicFramePr>
        <p:xfrm>
          <a:off x="247898" y="1600304"/>
          <a:ext cx="5321300" cy="2626819"/>
        </p:xfrm>
        <a:graphic>
          <a:graphicData uri="http://schemas.openxmlformats.org/drawingml/2006/table">
            <a:tbl>
              <a:tblPr/>
              <a:tblGrid>
                <a:gridCol w="2024570">
                  <a:extLst>
                    <a:ext uri="{9D8B030D-6E8A-4147-A177-3AD203B41FA5}">
                      <a16:colId xmlns:a16="http://schemas.microsoft.com/office/drawing/2014/main" val="303013944"/>
                    </a:ext>
                  </a:extLst>
                </a:gridCol>
                <a:gridCol w="1043491">
                  <a:extLst>
                    <a:ext uri="{9D8B030D-6E8A-4147-A177-3AD203B41FA5}">
                      <a16:colId xmlns:a16="http://schemas.microsoft.com/office/drawing/2014/main" val="517489266"/>
                    </a:ext>
                  </a:extLst>
                </a:gridCol>
                <a:gridCol w="2253239">
                  <a:extLst>
                    <a:ext uri="{9D8B030D-6E8A-4147-A177-3AD203B41FA5}">
                      <a16:colId xmlns:a16="http://schemas.microsoft.com/office/drawing/2014/main" val="932343257"/>
                    </a:ext>
                  </a:extLst>
                </a:gridCol>
              </a:tblGrid>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要請・請願者</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実施年月</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実施内容</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61716624"/>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都丸町議（群馬県大泉町）</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panose="020B0604030504040204" pitchFamily="50" charset="-128"/>
                          <a:ea typeface="Meiryo UI" panose="020B0604030504040204" pitchFamily="50" charset="-128"/>
                        </a:rPr>
                        <a:t>2023/8</a:t>
                      </a:r>
                      <a:endParaRPr lang="ja-JP" sz="1200" b="0" i="0" u="none" strike="noStrike">
                        <a:solidFill>
                          <a:srgbClr val="000000"/>
                        </a:solidFill>
                        <a:effectLst/>
                        <a:latin typeface="Meiryo UI" panose="020B0604030504040204" pitchFamily="50" charset="-128"/>
                        <a:ea typeface="Meiryo UI" panose="020B0604030504040204"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ja-JP" sz="1200" b="0" i="0" u="none" strike="noStrike">
                          <a:solidFill>
                            <a:srgbClr val="000000"/>
                          </a:solidFill>
                          <a:effectLst/>
                          <a:latin typeface="Meiryo UI" panose="020B0604030504040204" pitchFamily="50" charset="-128"/>
                          <a:ea typeface="Meiryo UI" panose="020B0604030504040204" pitchFamily="50" charset="-128"/>
                        </a:rPr>
                        <a:t>議会採択・国へ意見書提出</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8901560"/>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松浦市議（群馬県太田市）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panose="020B0604030504040204" pitchFamily="50" charset="-128"/>
                          <a:ea typeface="Meiryo UI" panose="020B0604030504040204" pitchFamily="50" charset="-128"/>
                        </a:rPr>
                        <a:t>2023/9</a:t>
                      </a:r>
                      <a:endParaRPr lang="ja-JP" sz="1200" b="0" i="0" u="none" strike="noStrike">
                        <a:solidFill>
                          <a:srgbClr val="000000"/>
                        </a:solidFill>
                        <a:effectLst/>
                        <a:latin typeface="Meiryo UI" panose="020B0604030504040204" pitchFamily="50" charset="-128"/>
                        <a:ea typeface="Meiryo UI" panose="020B0604030504040204"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ja-JP" sz="1200" b="0" i="0" u="none" strike="noStrike">
                          <a:solidFill>
                            <a:srgbClr val="000000"/>
                          </a:solidFill>
                          <a:effectLst/>
                          <a:latin typeface="Meiryo UI" panose="020B0604030504040204" pitchFamily="50" charset="-128"/>
                          <a:ea typeface="Meiryo UI" panose="020B0604030504040204" pitchFamily="50" charset="-128"/>
                        </a:rPr>
                        <a:t>議会採択・国へ意見書提出</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5874606"/>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花井市議（静岡県浜松市）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panose="020B0604030504040204" pitchFamily="50" charset="-128"/>
                          <a:ea typeface="Meiryo UI" panose="020B0604030504040204" pitchFamily="50" charset="-128"/>
                        </a:rPr>
                        <a:t>2023/12</a:t>
                      </a:r>
                      <a:endParaRPr lang="ja-JP" sz="1200" b="0" i="0" u="none" strike="noStrike">
                        <a:solidFill>
                          <a:srgbClr val="000000"/>
                        </a:solidFill>
                        <a:effectLst/>
                        <a:latin typeface="Meiryo UI" panose="020B0604030504040204" pitchFamily="50" charset="-128"/>
                        <a:ea typeface="Meiryo UI" panose="020B0604030504040204"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ja-JP" sz="1200" b="0" i="0" u="none" strike="noStrike">
                          <a:solidFill>
                            <a:srgbClr val="000000"/>
                          </a:solidFill>
                          <a:effectLst/>
                          <a:latin typeface="Meiryo UI" panose="020B0604030504040204" pitchFamily="50" charset="-128"/>
                          <a:ea typeface="Meiryo UI" panose="020B0604030504040204" pitchFamily="50" charset="-128"/>
                        </a:rPr>
                        <a:t>議会採択・国へ意見書提出</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6629737"/>
                  </a:ext>
                </a:extLst>
              </a:tr>
              <a:tr h="389372">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加藤市議（三重県鈴鹿市）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panose="020B0604030504040204" pitchFamily="50" charset="-128"/>
                          <a:ea typeface="Meiryo UI" panose="020B0604030504040204" pitchFamily="50" charset="-128"/>
                        </a:rPr>
                        <a:t>2023/9</a:t>
                      </a:r>
                      <a:br>
                        <a:rPr lang="en-US" sz="1200" b="0" i="0" u="none" strike="noStrike">
                          <a:solidFill>
                            <a:srgbClr val="000000"/>
                          </a:solidFill>
                          <a:effectLst/>
                          <a:latin typeface="Meiryo UI" panose="020B0604030504040204" pitchFamily="50" charset="-128"/>
                          <a:ea typeface="Meiryo UI" panose="020B0604030504040204" pitchFamily="50" charset="-128"/>
                        </a:rPr>
                      </a:br>
                      <a:r>
                        <a:rPr lang="en-US" sz="1200" b="0" i="0" u="none" strike="noStrike">
                          <a:solidFill>
                            <a:srgbClr val="000000"/>
                          </a:solidFill>
                          <a:effectLst/>
                          <a:latin typeface="Meiryo UI" panose="020B0604030504040204" pitchFamily="50" charset="-128"/>
                          <a:ea typeface="Meiryo UI" panose="020B0604030504040204" pitchFamily="50" charset="-128"/>
                        </a:rPr>
                        <a:t>2024/9</a:t>
                      </a:r>
                      <a:endParaRPr lang="ja-JP" sz="1200" b="0" i="0" u="none" strike="noStrike">
                        <a:solidFill>
                          <a:srgbClr val="000000"/>
                        </a:solidFill>
                        <a:effectLst/>
                        <a:latin typeface="Meiryo UI" panose="020B0604030504040204" pitchFamily="50" charset="-128"/>
                        <a:ea typeface="Meiryo UI" panose="020B0604030504040204"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ja-JP" sz="1200" b="0" i="0" u="none" strike="noStrike">
                          <a:solidFill>
                            <a:srgbClr val="000000"/>
                          </a:solidFill>
                          <a:effectLst/>
                          <a:latin typeface="Meiryo UI" panose="020B0604030504040204" pitchFamily="50" charset="-128"/>
                          <a:ea typeface="Meiryo UI" panose="020B0604030504040204" pitchFamily="50" charset="-128"/>
                        </a:rPr>
                        <a:t>議会採択・国へ意見書提出</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7308837"/>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多田羅市議（大分県宇佐市）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panose="020B0604030504040204" pitchFamily="50" charset="-128"/>
                          <a:ea typeface="Meiryo UI" panose="020B0604030504040204" pitchFamily="50" charset="-128"/>
                        </a:rPr>
                        <a:t>2024/9</a:t>
                      </a:r>
                      <a:endParaRPr lang="ja-JP" sz="1200" b="0" i="0" u="none" strike="noStrike">
                        <a:solidFill>
                          <a:srgbClr val="000000"/>
                        </a:solidFill>
                        <a:effectLst/>
                        <a:latin typeface="Meiryo UI" panose="020B0604030504040204" pitchFamily="50" charset="-128"/>
                        <a:ea typeface="Meiryo UI" panose="020B0604030504040204"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ja-JP" sz="1200" b="0" i="0" u="none" strike="noStrike">
                          <a:solidFill>
                            <a:srgbClr val="000000"/>
                          </a:solidFill>
                          <a:effectLst/>
                          <a:latin typeface="Meiryo UI" panose="020B0604030504040204" pitchFamily="50" charset="-128"/>
                          <a:ea typeface="Meiryo UI" panose="020B0604030504040204" pitchFamily="50" charset="-128"/>
                        </a:rPr>
                        <a:t>議会採択・国へ意見書提出</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0437490"/>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千木良市議（大分県中津市）</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panose="020B0604030504040204" pitchFamily="50" charset="-128"/>
                          <a:ea typeface="Meiryo UI" panose="020B0604030504040204" pitchFamily="50" charset="-128"/>
                        </a:rPr>
                        <a:t>2024/9</a:t>
                      </a:r>
                      <a:endParaRPr lang="ja-JP" sz="1200" b="0" i="0" u="none" strike="noStrike">
                        <a:solidFill>
                          <a:srgbClr val="000000"/>
                        </a:solidFill>
                        <a:effectLst/>
                        <a:latin typeface="Meiryo UI" panose="020B0604030504040204" pitchFamily="50" charset="-128"/>
                        <a:ea typeface="Meiryo UI" panose="020B0604030504040204"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ja-JP" sz="1200" b="0" i="0" u="none" strike="noStrike">
                          <a:solidFill>
                            <a:srgbClr val="000000"/>
                          </a:solidFill>
                          <a:effectLst/>
                          <a:latin typeface="Meiryo UI" panose="020B0604030504040204" pitchFamily="50" charset="-128"/>
                          <a:ea typeface="Meiryo UI" panose="020B0604030504040204" pitchFamily="50" charset="-128"/>
                        </a:rPr>
                        <a:t>議会採択・国へ意見書提出</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8376948"/>
                  </a:ext>
                </a:extLst>
              </a:tr>
              <a:tr h="41910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三重地協</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panose="020B0604030504040204" pitchFamily="50" charset="-128"/>
                          <a:ea typeface="Meiryo UI" panose="020B0604030504040204" pitchFamily="50" charset="-128"/>
                        </a:rPr>
                        <a:t>2023/9～10</a:t>
                      </a:r>
                      <a:br>
                        <a:rPr lang="en-US" sz="1200" b="0" i="0" u="none" strike="noStrike">
                          <a:solidFill>
                            <a:srgbClr val="000000"/>
                          </a:solidFill>
                          <a:effectLst/>
                          <a:latin typeface="Meiryo UI" panose="020B0604030504040204" pitchFamily="50" charset="-128"/>
                          <a:ea typeface="Meiryo UI" panose="020B0604030504040204" pitchFamily="50" charset="-128"/>
                        </a:rPr>
                      </a:br>
                      <a:r>
                        <a:rPr lang="en-US" sz="1200" b="0" i="0" u="none" strike="noStrike">
                          <a:solidFill>
                            <a:srgbClr val="000000"/>
                          </a:solidFill>
                          <a:effectLst/>
                          <a:latin typeface="Meiryo UI" panose="020B0604030504040204" pitchFamily="50" charset="-128"/>
                          <a:ea typeface="Meiryo UI" panose="020B0604030504040204" pitchFamily="50" charset="-128"/>
                        </a:rPr>
                        <a:t>2024/9～10</a:t>
                      </a:r>
                      <a:endParaRPr lang="ja-JP" sz="1200" b="0" i="0" u="none" strike="noStrike">
                        <a:solidFill>
                          <a:srgbClr val="000000"/>
                        </a:solidFill>
                        <a:effectLst/>
                        <a:latin typeface="Meiryo UI" panose="020B0604030504040204" pitchFamily="50" charset="-128"/>
                        <a:ea typeface="Meiryo UI" panose="020B0604030504040204"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ja-JP" sz="1200" b="0" i="0" u="none" strike="noStrike">
                          <a:solidFill>
                            <a:srgbClr val="000000"/>
                          </a:solidFill>
                          <a:effectLst/>
                          <a:latin typeface="Meiryo UI" panose="020B0604030504040204" pitchFamily="50" charset="-128"/>
                          <a:ea typeface="Meiryo UI" panose="020B0604030504040204" pitchFamily="50" charset="-128"/>
                        </a:rPr>
                        <a:t>組織外含めた推薦議員へ議会</a:t>
                      </a:r>
                      <a:endParaRPr lang="en-US" altLang="ja-JP" sz="1200" b="0" i="0" u="none" strike="noStrike">
                        <a:solidFill>
                          <a:srgbClr val="000000"/>
                        </a:solidFill>
                        <a:effectLst/>
                        <a:latin typeface="Meiryo UI" panose="020B0604030504040204" pitchFamily="50" charset="-128"/>
                        <a:ea typeface="Meiryo UI" panose="020B0604030504040204" pitchFamily="50" charset="-128"/>
                      </a:endParaRPr>
                    </a:p>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ja-JP" sz="1200" b="0" i="0" u="none" strike="noStrike">
                          <a:solidFill>
                            <a:srgbClr val="000000"/>
                          </a:solidFill>
                          <a:effectLst/>
                          <a:latin typeface="Meiryo UI" panose="020B0604030504040204" pitchFamily="50" charset="-128"/>
                          <a:ea typeface="Meiryo UI" panose="020B0604030504040204" pitchFamily="50" charset="-128"/>
                        </a:rPr>
                        <a:t>採択および国への請願提出を要請</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1712521"/>
                  </a:ext>
                </a:extLst>
              </a:tr>
              <a:tr h="401027">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愛知地協</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panose="020B0604030504040204" pitchFamily="50" charset="-128"/>
                          <a:ea typeface="Meiryo UI" panose="020B0604030504040204" pitchFamily="50" charset="-128"/>
                        </a:rPr>
                        <a:t>2023/10 </a:t>
                      </a:r>
                      <a:br>
                        <a:rPr lang="en-US" sz="1200" b="0" i="0" u="none" strike="noStrike">
                          <a:solidFill>
                            <a:srgbClr val="000000"/>
                          </a:solidFill>
                          <a:effectLst/>
                          <a:latin typeface="Meiryo UI" panose="020B0604030504040204" pitchFamily="50" charset="-128"/>
                          <a:ea typeface="Meiryo UI" panose="020B0604030504040204" pitchFamily="50" charset="-128"/>
                        </a:rPr>
                      </a:br>
                      <a:r>
                        <a:rPr lang="en-US" sz="1200" b="0" i="0" u="none" strike="noStrike">
                          <a:solidFill>
                            <a:srgbClr val="000000"/>
                          </a:solidFill>
                          <a:effectLst/>
                          <a:latin typeface="Meiryo UI" panose="020B0604030504040204" pitchFamily="50" charset="-128"/>
                          <a:ea typeface="Meiryo UI" panose="020B0604030504040204" pitchFamily="50" charset="-128"/>
                        </a:rPr>
                        <a:t>2024/10</a:t>
                      </a:r>
                      <a:endParaRPr lang="ja-JP" sz="1200" b="0" i="0" u="none" strike="noStrike">
                        <a:solidFill>
                          <a:srgbClr val="000000"/>
                        </a:solidFill>
                        <a:effectLst/>
                        <a:latin typeface="Meiryo UI" panose="020B0604030504040204" pitchFamily="50" charset="-128"/>
                        <a:ea typeface="Meiryo UI" panose="020B0604030504040204"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r>
                        <a:rPr lang="ja-JP" sz="1200" b="0" i="0" u="none" strike="noStrike">
                          <a:solidFill>
                            <a:srgbClr val="000000"/>
                          </a:solidFill>
                          <a:effectLst/>
                          <a:latin typeface="Meiryo UI" panose="020B0604030504040204" pitchFamily="50" charset="-128"/>
                          <a:ea typeface="Meiryo UI" panose="020B0604030504040204" pitchFamily="50" charset="-128"/>
                        </a:rPr>
                        <a:t>県知事へ経営団体と共同で要請</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2595702"/>
                  </a:ext>
                </a:extLst>
              </a:tr>
            </a:tbl>
          </a:graphicData>
        </a:graphic>
      </p:graphicFrame>
      <p:sp>
        <p:nvSpPr>
          <p:cNvPr id="13" name="テキスト ボックス 10">
            <a:extLst>
              <a:ext uri="{FF2B5EF4-FFF2-40B4-BE49-F238E27FC236}">
                <a16:creationId xmlns:a16="http://schemas.microsoft.com/office/drawing/2014/main" id="{BFA2FFC5-8045-2380-1469-F1F09C8032C8}"/>
              </a:ext>
            </a:extLst>
          </p:cNvPr>
          <p:cNvSpPr txBox="1">
            <a:spLocks noChangeArrowheads="1"/>
          </p:cNvSpPr>
          <p:nvPr/>
        </p:nvSpPr>
        <p:spPr bwMode="auto">
          <a:xfrm>
            <a:off x="159601" y="1269759"/>
            <a:ext cx="5321300" cy="29751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lnSpc>
                <a:spcPts val="1600"/>
              </a:lnSpc>
              <a:buNone/>
            </a:pPr>
            <a:r>
              <a:rPr kumimoji="0" lang="ja-JP" altLang="en-US" sz="1600">
                <a:latin typeface="Meiryo UI" panose="020B0604030504040204" pitchFamily="50" charset="-128"/>
                <a:ea typeface="Meiryo UI" panose="020B0604030504040204" pitchFamily="50" charset="-128"/>
                <a:cs typeface="Times New Roman" panose="02020603050405020304" pitchFamily="18" charset="0"/>
              </a:rPr>
              <a:t>○</a:t>
            </a:r>
            <a:r>
              <a:rPr kumimoji="0" lang="ja-JP" altLang="ja-JP" sz="1600">
                <a:latin typeface="Meiryo UI" panose="020B0604030504040204" pitchFamily="50" charset="-128"/>
                <a:ea typeface="Meiryo UI" panose="020B0604030504040204" pitchFamily="50" charset="-128"/>
                <a:cs typeface="Times New Roman" panose="02020603050405020304" pitchFamily="18" charset="0"/>
              </a:rPr>
              <a:t>組織内議員・地協による自治体への要請／請願活動</a:t>
            </a:r>
            <a:endParaRPr kumimoji="0" lang="en-US" altLang="ja-JP" sz="16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テキスト ボックス 10">
            <a:extLst>
              <a:ext uri="{FF2B5EF4-FFF2-40B4-BE49-F238E27FC236}">
                <a16:creationId xmlns:a16="http://schemas.microsoft.com/office/drawing/2014/main" id="{74A263A1-D5E1-54A5-497D-990DE9DC86CD}"/>
              </a:ext>
            </a:extLst>
          </p:cNvPr>
          <p:cNvSpPr txBox="1">
            <a:spLocks noChangeArrowheads="1"/>
          </p:cNvSpPr>
          <p:nvPr/>
        </p:nvSpPr>
        <p:spPr bwMode="auto">
          <a:xfrm>
            <a:off x="5938101" y="1269759"/>
            <a:ext cx="5321300" cy="29751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lnSpc>
                <a:spcPts val="1600"/>
              </a:lnSpc>
              <a:buNone/>
            </a:pPr>
            <a:r>
              <a:rPr kumimoji="0" lang="ja-JP" altLang="en-US" sz="1600">
                <a:latin typeface="Meiryo UI" panose="020B0604030504040204" pitchFamily="50" charset="-128"/>
                <a:ea typeface="Meiryo UI" panose="020B0604030504040204" pitchFamily="50" charset="-128"/>
                <a:cs typeface="Times New Roman" panose="02020603050405020304" pitchFamily="18" charset="0"/>
              </a:rPr>
              <a:t>○連合の政策への織り込み</a:t>
            </a:r>
            <a:endParaRPr kumimoji="0" lang="en-US" altLang="ja-JP" sz="16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テキスト ボックス 10">
            <a:extLst>
              <a:ext uri="{FF2B5EF4-FFF2-40B4-BE49-F238E27FC236}">
                <a16:creationId xmlns:a16="http://schemas.microsoft.com/office/drawing/2014/main" id="{9096C744-2EAA-A317-FFBA-1AB9EEB4F06D}"/>
              </a:ext>
            </a:extLst>
          </p:cNvPr>
          <p:cNvSpPr txBox="1">
            <a:spLocks noChangeArrowheads="1"/>
          </p:cNvSpPr>
          <p:nvPr/>
        </p:nvSpPr>
        <p:spPr bwMode="auto">
          <a:xfrm>
            <a:off x="135053" y="4345286"/>
            <a:ext cx="5321300" cy="29751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lnSpc>
                <a:spcPts val="1600"/>
              </a:lnSpc>
              <a:buNone/>
            </a:pPr>
            <a:r>
              <a:rPr kumimoji="0" lang="ja-JP" altLang="en-US" sz="1600">
                <a:latin typeface="Meiryo UI" panose="020B0604030504040204" pitchFamily="50" charset="-128"/>
                <a:ea typeface="Meiryo UI" panose="020B0604030504040204" pitchFamily="50" charset="-128"/>
                <a:cs typeface="Times New Roman" panose="02020603050405020304" pitchFamily="18" charset="0"/>
              </a:rPr>
              <a:t>○国民民主党　県連への要望</a:t>
            </a:r>
            <a:endParaRPr kumimoji="0" lang="en-US" altLang="ja-JP" sz="160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9" name="図 18">
            <a:extLst>
              <a:ext uri="{FF2B5EF4-FFF2-40B4-BE49-F238E27FC236}">
                <a16:creationId xmlns:a16="http://schemas.microsoft.com/office/drawing/2014/main" id="{A6F45796-C15E-AC0C-3F0F-F70841741E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63" t="16872" r="15217"/>
          <a:stretch/>
        </p:blipFill>
        <p:spPr>
          <a:xfrm>
            <a:off x="359985" y="4629101"/>
            <a:ext cx="1403019" cy="1064178"/>
          </a:xfrm>
          <a:prstGeom prst="rect">
            <a:avLst/>
          </a:prstGeom>
        </p:spPr>
      </p:pic>
      <p:pic>
        <p:nvPicPr>
          <p:cNvPr id="22" name="図 21">
            <a:extLst>
              <a:ext uri="{FF2B5EF4-FFF2-40B4-BE49-F238E27FC236}">
                <a16:creationId xmlns:a16="http://schemas.microsoft.com/office/drawing/2014/main" id="{974CE188-B340-AA75-D567-B2A55AE6FB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860" t="11277" r="16150" b="12235"/>
          <a:stretch/>
        </p:blipFill>
        <p:spPr bwMode="auto">
          <a:xfrm>
            <a:off x="2107753" y="4588650"/>
            <a:ext cx="1058612" cy="1133584"/>
          </a:xfrm>
          <a:prstGeom prst="rect">
            <a:avLst/>
          </a:prstGeom>
          <a:noFill/>
          <a:ln>
            <a:noFill/>
          </a:ln>
          <a:extLst>
            <a:ext uri="{53640926-AAD7-44D8-BBD7-CCE9431645EC}">
              <a14:shadowObscured xmlns:a14="http://schemas.microsoft.com/office/drawing/2010/main"/>
            </a:ext>
          </a:extLst>
        </p:spPr>
      </p:pic>
      <p:pic>
        <p:nvPicPr>
          <p:cNvPr id="23" name="図 22">
            <a:extLst>
              <a:ext uri="{FF2B5EF4-FFF2-40B4-BE49-F238E27FC236}">
                <a16:creationId xmlns:a16="http://schemas.microsoft.com/office/drawing/2014/main" id="{48114EE5-DC75-4264-15C4-98237F554177}"/>
              </a:ext>
            </a:extLst>
          </p:cNvPr>
          <p:cNvPicPr>
            <a:picLocks noChangeAspect="1"/>
          </p:cNvPicPr>
          <p:nvPr/>
        </p:nvPicPr>
        <p:blipFill rotWithShape="1">
          <a:blip r:embed="rId5">
            <a:extLst>
              <a:ext uri="{28A0092B-C50C-407E-A947-70E740481C1C}">
                <a14:useLocalDpi xmlns:a14="http://schemas.microsoft.com/office/drawing/2010/main" val="0"/>
              </a:ext>
            </a:extLst>
          </a:blip>
          <a:srcRect l="8857" t="20895" r="5309"/>
          <a:stretch/>
        </p:blipFill>
        <p:spPr>
          <a:xfrm>
            <a:off x="3582256" y="4371957"/>
            <a:ext cx="1893930" cy="1308795"/>
          </a:xfrm>
          <a:prstGeom prst="rect">
            <a:avLst/>
          </a:prstGeom>
        </p:spPr>
      </p:pic>
      <p:sp>
        <p:nvSpPr>
          <p:cNvPr id="25" name="テキスト ボックス 24">
            <a:extLst>
              <a:ext uri="{FF2B5EF4-FFF2-40B4-BE49-F238E27FC236}">
                <a16:creationId xmlns:a16="http://schemas.microsoft.com/office/drawing/2014/main" id="{B6005E13-8B5A-27A2-0B94-428FEACA59A5}"/>
              </a:ext>
            </a:extLst>
          </p:cNvPr>
          <p:cNvSpPr txBox="1"/>
          <p:nvPr/>
        </p:nvSpPr>
        <p:spPr>
          <a:xfrm>
            <a:off x="516190" y="5405385"/>
            <a:ext cx="1109164" cy="338554"/>
          </a:xfrm>
          <a:prstGeom prst="rect">
            <a:avLst/>
          </a:prstGeom>
          <a:solidFill>
            <a:schemeClr val="tx1"/>
          </a:solidFill>
          <a:ln>
            <a:solidFill>
              <a:schemeClr val="bg1"/>
            </a:solidFill>
          </a:ln>
        </p:spPr>
        <p:txBody>
          <a:bodyPr wrap="square" rtlCol="0">
            <a:spAutoFit/>
          </a:bodyPr>
          <a:lstStyle/>
          <a:p>
            <a:pPr algn="ctr"/>
            <a:r>
              <a:rPr lang="ja-JP" altLang="en-US" sz="1600" b="1">
                <a:solidFill>
                  <a:schemeClr val="bg1"/>
                </a:solidFill>
              </a:rPr>
              <a:t>富山地協</a:t>
            </a:r>
          </a:p>
        </p:txBody>
      </p:sp>
      <p:sp>
        <p:nvSpPr>
          <p:cNvPr id="26" name="テキスト ボックス 25">
            <a:extLst>
              <a:ext uri="{FF2B5EF4-FFF2-40B4-BE49-F238E27FC236}">
                <a16:creationId xmlns:a16="http://schemas.microsoft.com/office/drawing/2014/main" id="{9DDE5F14-39DD-6F0C-7B21-04009A6A9AB2}"/>
              </a:ext>
            </a:extLst>
          </p:cNvPr>
          <p:cNvSpPr txBox="1"/>
          <p:nvPr/>
        </p:nvSpPr>
        <p:spPr>
          <a:xfrm>
            <a:off x="2057201" y="5413781"/>
            <a:ext cx="1109164" cy="338554"/>
          </a:xfrm>
          <a:prstGeom prst="rect">
            <a:avLst/>
          </a:prstGeom>
          <a:solidFill>
            <a:schemeClr val="tx1"/>
          </a:solidFill>
          <a:ln>
            <a:solidFill>
              <a:schemeClr val="bg1"/>
            </a:solidFill>
          </a:ln>
        </p:spPr>
        <p:txBody>
          <a:bodyPr wrap="square" rtlCol="0">
            <a:spAutoFit/>
          </a:bodyPr>
          <a:lstStyle/>
          <a:p>
            <a:pPr algn="ctr"/>
            <a:r>
              <a:rPr lang="ja-JP" altLang="en-US" sz="1600" b="1">
                <a:solidFill>
                  <a:schemeClr val="bg1"/>
                </a:solidFill>
              </a:rPr>
              <a:t>三重地協</a:t>
            </a:r>
          </a:p>
        </p:txBody>
      </p:sp>
      <p:sp>
        <p:nvSpPr>
          <p:cNvPr id="28" name="テキスト ボックス 27">
            <a:extLst>
              <a:ext uri="{FF2B5EF4-FFF2-40B4-BE49-F238E27FC236}">
                <a16:creationId xmlns:a16="http://schemas.microsoft.com/office/drawing/2014/main" id="{2719624C-3A22-7ADE-41CB-5E00A373B659}"/>
              </a:ext>
            </a:extLst>
          </p:cNvPr>
          <p:cNvSpPr txBox="1"/>
          <p:nvPr/>
        </p:nvSpPr>
        <p:spPr>
          <a:xfrm>
            <a:off x="3511113" y="5167560"/>
            <a:ext cx="2023080" cy="584775"/>
          </a:xfrm>
          <a:prstGeom prst="rect">
            <a:avLst/>
          </a:prstGeom>
          <a:solidFill>
            <a:schemeClr val="tx1"/>
          </a:solidFill>
          <a:ln>
            <a:solidFill>
              <a:schemeClr val="bg1"/>
            </a:solidFill>
          </a:ln>
        </p:spPr>
        <p:txBody>
          <a:bodyPr wrap="square" rtlCol="0">
            <a:spAutoFit/>
          </a:bodyPr>
          <a:lstStyle/>
          <a:p>
            <a:pPr algn="ctr"/>
            <a:r>
              <a:rPr lang="ja-JP" altLang="en-US" sz="1600" b="1">
                <a:solidFill>
                  <a:schemeClr val="bg1"/>
                </a:solidFill>
              </a:rPr>
              <a:t>国民民主党</a:t>
            </a:r>
            <a:endParaRPr lang="en-US" altLang="ja-JP" sz="1600" b="1">
              <a:solidFill>
                <a:schemeClr val="bg1"/>
              </a:solidFill>
            </a:endParaRPr>
          </a:p>
          <a:p>
            <a:pPr algn="ctr"/>
            <a:r>
              <a:rPr lang="ja-JP" altLang="en-US" sz="1600" b="1">
                <a:solidFill>
                  <a:schemeClr val="bg1"/>
                </a:solidFill>
              </a:rPr>
              <a:t>福岡県連所属議員団</a:t>
            </a:r>
          </a:p>
        </p:txBody>
      </p:sp>
      <p:sp>
        <p:nvSpPr>
          <p:cNvPr id="29" name="タイトル 1">
            <a:extLst>
              <a:ext uri="{FF2B5EF4-FFF2-40B4-BE49-F238E27FC236}">
                <a16:creationId xmlns:a16="http://schemas.microsoft.com/office/drawing/2014/main" id="{4102361A-9909-C7F7-3EAF-AA9274BCB65D}"/>
              </a:ext>
            </a:extLst>
          </p:cNvPr>
          <p:cNvSpPr txBox="1">
            <a:spLocks/>
          </p:cNvSpPr>
          <p:nvPr/>
        </p:nvSpPr>
        <p:spPr>
          <a:xfrm>
            <a:off x="5871867" y="1567276"/>
            <a:ext cx="5938023" cy="258527"/>
          </a:xfrm>
          <a:prstGeom prst="rect">
            <a:avLst/>
          </a:prstGeom>
        </p:spPr>
        <p:txBody>
          <a:bodyPr vert="horz" lIns="89533" tIns="44767" rIns="89533" bIns="44767" rtlCol="0" anchor="ctr">
            <a:noAutofit/>
          </a:bodyPr>
          <a:lstStyle/>
          <a:p>
            <a:pPr marL="0" marR="0" lvl="0" indent="0" algn="l" defTabSz="895327" rtl="0" eaLnBrk="1" fontAlgn="base" latinLnBrk="0" hangingPunct="1">
              <a:lnSpc>
                <a:spcPct val="100000"/>
              </a:lnSpc>
              <a:spcBef>
                <a:spcPct val="0"/>
              </a:spcBef>
              <a:spcAft>
                <a:spcPct val="0"/>
              </a:spcAft>
              <a:buClrTx/>
              <a:buSzTx/>
              <a:buFontTx/>
              <a:buNone/>
              <a:tabLst/>
              <a:defRPr/>
            </a:pPr>
            <a:r>
              <a:rPr kumimoji="1" lang="en-US" altLang="ja-JP" sz="1400" b="1" i="0" u="none" strike="noStrike" kern="0" cap="none" spc="0" normalizeH="0" baseline="0" noProof="0">
                <a:ln>
                  <a:noFill/>
                </a:ln>
                <a:solidFill>
                  <a:srgbClr val="000000"/>
                </a:solidFill>
                <a:effectLst/>
                <a:uLnTx/>
                <a:uFillTx/>
                <a:latin typeface="BIZ UDゴシック" panose="020B0400000000000000" pitchFamily="49" charset="-128"/>
                <a:ea typeface="BIZ UDゴシック" panose="020B0400000000000000" pitchFamily="49" charset="-128"/>
              </a:rPr>
              <a:t>2025</a:t>
            </a:r>
            <a:r>
              <a:rPr kumimoji="1" lang="ja-JP" altLang="en-US" sz="1400" b="1" i="0" u="none" strike="noStrike" kern="0" cap="none" spc="0" normalizeH="0" baseline="0" noProof="0">
                <a:ln>
                  <a:noFill/>
                </a:ln>
                <a:solidFill>
                  <a:srgbClr val="000000"/>
                </a:solidFill>
                <a:effectLst/>
                <a:uLnTx/>
                <a:uFillTx/>
                <a:latin typeface="BIZ UDゴシック" panose="020B0400000000000000" pitchFamily="49" charset="-128"/>
                <a:ea typeface="BIZ UDゴシック" panose="020B0400000000000000" pitchFamily="49" charset="-128"/>
              </a:rPr>
              <a:t>年度税制改正要望項目（一覧）</a:t>
            </a:r>
          </a:p>
        </p:txBody>
      </p:sp>
      <p:pic>
        <p:nvPicPr>
          <p:cNvPr id="34" name="図 33" descr="テキスト&#10;&#10;AI によって生成されたコンテンツは間違っている可能性があります。">
            <a:extLst>
              <a:ext uri="{FF2B5EF4-FFF2-40B4-BE49-F238E27FC236}">
                <a16:creationId xmlns:a16="http://schemas.microsoft.com/office/drawing/2014/main" id="{F88F5686-03DB-50EC-26E7-6FD6A13A33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1867" y="1825803"/>
            <a:ext cx="6072235" cy="3542711"/>
          </a:xfrm>
          <a:prstGeom prst="rect">
            <a:avLst/>
          </a:prstGeom>
        </p:spPr>
      </p:pic>
      <p:sp>
        <p:nvSpPr>
          <p:cNvPr id="35" name="吹き出し: 四角形 34">
            <a:extLst>
              <a:ext uri="{FF2B5EF4-FFF2-40B4-BE49-F238E27FC236}">
                <a16:creationId xmlns:a16="http://schemas.microsoft.com/office/drawing/2014/main" id="{B7F58018-E1C9-D5CD-5BD9-3E0FBBBA53A7}"/>
              </a:ext>
            </a:extLst>
          </p:cNvPr>
          <p:cNvSpPr/>
          <p:nvPr/>
        </p:nvSpPr>
        <p:spPr>
          <a:xfrm>
            <a:off x="9925358" y="2760842"/>
            <a:ext cx="2018744" cy="357769"/>
          </a:xfrm>
          <a:prstGeom prst="wedgeRectCallout">
            <a:avLst>
              <a:gd name="adj1" fmla="val -49080"/>
              <a:gd name="adj2" fmla="val -92144"/>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ja-JP" altLang="en-US"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ガソリン減税</a:t>
            </a:r>
            <a:endParaRPr lang="en-US" altLang="ja-JP" sz="1800"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6" name="吹き出し: 四角形 35">
            <a:extLst>
              <a:ext uri="{FF2B5EF4-FFF2-40B4-BE49-F238E27FC236}">
                <a16:creationId xmlns:a16="http://schemas.microsoft.com/office/drawing/2014/main" id="{30F016E9-7B01-CD10-0087-9A5577398970}"/>
              </a:ext>
            </a:extLst>
          </p:cNvPr>
          <p:cNvSpPr/>
          <p:nvPr/>
        </p:nvSpPr>
        <p:spPr>
          <a:xfrm>
            <a:off x="9300773" y="4397161"/>
            <a:ext cx="2361679" cy="629193"/>
          </a:xfrm>
          <a:prstGeom prst="wedgeRectCallout">
            <a:avLst>
              <a:gd name="adj1" fmla="val -48542"/>
              <a:gd name="adj2" fmla="val -8205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自動車関係諸税</a:t>
            </a:r>
            <a:endParaRPr lang="en-US" altLang="ja-JP"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900"/>
              </a:lnSpc>
            </a:pPr>
            <a:r>
              <a:rPr lang="ja-JP" altLang="en-US"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の抜本改革</a:t>
            </a:r>
            <a:endParaRPr lang="en-US" altLang="ja-JP" sz="1800"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7" name="スライド番号プレースホルダー 3">
            <a:extLst>
              <a:ext uri="{FF2B5EF4-FFF2-40B4-BE49-F238E27FC236}">
                <a16:creationId xmlns:a16="http://schemas.microsoft.com/office/drawing/2014/main" id="{F7980764-C166-FCBB-F8CF-6A0D2FDCC645}"/>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42</a:t>
            </a:fld>
            <a:endParaRPr lang="ja-JP" altLang="en-US"/>
          </a:p>
        </p:txBody>
      </p:sp>
    </p:spTree>
    <p:extLst>
      <p:ext uri="{BB962C8B-B14F-4D97-AF65-F5344CB8AC3E}">
        <p14:creationId xmlns:p14="http://schemas.microsoft.com/office/powerpoint/2010/main" val="826543667"/>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1">
            <a:extLst>
              <a:ext uri="{FF2B5EF4-FFF2-40B4-BE49-F238E27FC236}">
                <a16:creationId xmlns:a16="http://schemas.microsoft.com/office/drawing/2014/main" id="{DA4A4CCD-CB1C-43F7-BE0E-ABEA33117DAC}"/>
              </a:ext>
            </a:extLst>
          </p:cNvPr>
          <p:cNvSpPr>
            <a:spLocks noChangeArrowheads="1"/>
          </p:cNvSpPr>
          <p:nvPr/>
        </p:nvSpPr>
        <p:spPr bwMode="auto">
          <a:xfrm>
            <a:off x="1628729" y="755042"/>
            <a:ext cx="8920399" cy="461665"/>
          </a:xfrm>
          <a:prstGeom prst="rect">
            <a:avLst/>
          </a:prstGeom>
          <a:solidFill>
            <a:schemeClr val="accent1"/>
          </a:solidFill>
          <a:ln>
            <a:headEnd/>
            <a:tailEnd/>
          </a:ln>
        </p:spPr>
        <p:style>
          <a:lnRef idx="3">
            <a:schemeClr val="lt1"/>
          </a:lnRef>
          <a:fillRef idx="1">
            <a:schemeClr val="accent6"/>
          </a:fillRef>
          <a:effectRef idx="1">
            <a:schemeClr val="accent6"/>
          </a:effectRef>
          <a:fontRef idx="minor">
            <a:schemeClr val="lt1"/>
          </a:fontRef>
        </p:style>
        <p:txBody>
          <a:bodyPr wrap="square">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a:defRPr/>
            </a:pPr>
            <a:r>
              <a:rPr lang="ja-JP" altLang="en-US" sz="2400">
                <a:latin typeface="Meiryo UI" panose="020B0604030504040204" pitchFamily="50" charset="-128"/>
                <a:ea typeface="Meiryo UI" panose="020B0604030504040204" pitchFamily="50" charset="-128"/>
                <a:cs typeface="Meiryo UI" panose="020B0604030504040204" pitchFamily="50" charset="-128"/>
              </a:rPr>
              <a:t>理解者拡大に向けた取り組み</a:t>
            </a:r>
          </a:p>
        </p:txBody>
      </p:sp>
      <p:sp>
        <p:nvSpPr>
          <p:cNvPr id="12" name="テキスト ボックス 3">
            <a:extLst>
              <a:ext uri="{FF2B5EF4-FFF2-40B4-BE49-F238E27FC236}">
                <a16:creationId xmlns:a16="http://schemas.microsoft.com/office/drawing/2014/main" id="{49E57580-9C00-461A-B6A9-872CC0BA014E}"/>
              </a:ext>
            </a:extLst>
          </p:cNvPr>
          <p:cNvSpPr txBox="1">
            <a:spLocks noChangeArrowheads="1"/>
          </p:cNvSpPr>
          <p:nvPr/>
        </p:nvSpPr>
        <p:spPr bwMode="auto">
          <a:xfrm>
            <a:off x="72458" y="45084"/>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rPr>
              <a:t>参考）理解者拡大の具体的な活動</a:t>
            </a:r>
            <a:endParaRPr lang="zh-TW"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Line 10">
            <a:extLst>
              <a:ext uri="{FF2B5EF4-FFF2-40B4-BE49-F238E27FC236}">
                <a16:creationId xmlns:a16="http://schemas.microsoft.com/office/drawing/2014/main" id="{7AC2D177-6B14-9C3F-9D8D-13FC4C5F92FA}"/>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4" name="正方形/長方形 3">
            <a:extLst>
              <a:ext uri="{FF2B5EF4-FFF2-40B4-BE49-F238E27FC236}">
                <a16:creationId xmlns:a16="http://schemas.microsoft.com/office/drawing/2014/main" id="{778E0DF7-6CA2-58A4-ADEA-879F2E7419F5}"/>
              </a:ext>
            </a:extLst>
          </p:cNvPr>
          <p:cNvSpPr/>
          <p:nvPr/>
        </p:nvSpPr>
        <p:spPr>
          <a:xfrm>
            <a:off x="173365" y="5778458"/>
            <a:ext cx="11880089" cy="99929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rgbClr val="FF0000"/>
                </a:solidFill>
                <a:latin typeface="Meiryo UI" panose="020B0604030504040204" pitchFamily="50" charset="-128"/>
                <a:ea typeface="Meiryo UI" panose="020B0604030504040204" pitchFamily="50" charset="-128"/>
              </a:rPr>
              <a:t>要請活動の力になるのが、政策の支持者が大勢いること</a:t>
            </a:r>
            <a:endParaRPr kumimoji="1" lang="en-US" altLang="ja-JP" sz="2800" b="1">
              <a:solidFill>
                <a:srgbClr val="FF0000"/>
              </a:solidFill>
              <a:latin typeface="Meiryo UI" panose="020B0604030504040204" pitchFamily="50" charset="-128"/>
              <a:ea typeface="Meiryo UI" panose="020B0604030504040204" pitchFamily="50" charset="-128"/>
            </a:endParaRPr>
          </a:p>
          <a:p>
            <a:pPr algn="ctr"/>
            <a:r>
              <a:rPr kumimoji="1" lang="ja-JP" altLang="en-US" sz="2800" b="1">
                <a:solidFill>
                  <a:srgbClr val="FF0000"/>
                </a:solidFill>
                <a:latin typeface="Meiryo UI" panose="020B0604030504040204" pitchFamily="50" charset="-128"/>
                <a:ea typeface="Meiryo UI" panose="020B0604030504040204" pitchFamily="50" charset="-128"/>
              </a:rPr>
              <a:t>全国での理解者拡大・世論喚起に注力！</a:t>
            </a:r>
          </a:p>
        </p:txBody>
      </p:sp>
      <p:graphicFrame>
        <p:nvGraphicFramePr>
          <p:cNvPr id="5" name="表 4">
            <a:extLst>
              <a:ext uri="{FF2B5EF4-FFF2-40B4-BE49-F238E27FC236}">
                <a16:creationId xmlns:a16="http://schemas.microsoft.com/office/drawing/2014/main" id="{E918F795-FFD6-3EE1-4E34-B39002835117}"/>
              </a:ext>
            </a:extLst>
          </p:cNvPr>
          <p:cNvGraphicFramePr>
            <a:graphicFrameLocks noGrp="1"/>
          </p:cNvGraphicFramePr>
          <p:nvPr>
            <p:extLst>
              <p:ext uri="{D42A27DB-BD31-4B8C-83A1-F6EECF244321}">
                <p14:modId xmlns:p14="http://schemas.microsoft.com/office/powerpoint/2010/main" val="3770191495"/>
              </p:ext>
            </p:extLst>
          </p:nvPr>
        </p:nvGraphicFramePr>
        <p:xfrm>
          <a:off x="2505316" y="1530176"/>
          <a:ext cx="3352796" cy="3779520"/>
        </p:xfrm>
        <a:graphic>
          <a:graphicData uri="http://schemas.openxmlformats.org/drawingml/2006/table">
            <a:tbl>
              <a:tblPr/>
              <a:tblGrid>
                <a:gridCol w="673099">
                  <a:extLst>
                    <a:ext uri="{9D8B030D-6E8A-4147-A177-3AD203B41FA5}">
                      <a16:colId xmlns:a16="http://schemas.microsoft.com/office/drawing/2014/main" val="2188505735"/>
                    </a:ext>
                  </a:extLst>
                </a:gridCol>
                <a:gridCol w="1003299">
                  <a:extLst>
                    <a:ext uri="{9D8B030D-6E8A-4147-A177-3AD203B41FA5}">
                      <a16:colId xmlns:a16="http://schemas.microsoft.com/office/drawing/2014/main" val="2675391975"/>
                    </a:ext>
                  </a:extLst>
                </a:gridCol>
                <a:gridCol w="673099">
                  <a:extLst>
                    <a:ext uri="{9D8B030D-6E8A-4147-A177-3AD203B41FA5}">
                      <a16:colId xmlns:a16="http://schemas.microsoft.com/office/drawing/2014/main" val="1900231588"/>
                    </a:ext>
                  </a:extLst>
                </a:gridCol>
                <a:gridCol w="1003299">
                  <a:extLst>
                    <a:ext uri="{9D8B030D-6E8A-4147-A177-3AD203B41FA5}">
                      <a16:colId xmlns:a16="http://schemas.microsoft.com/office/drawing/2014/main" val="3658675636"/>
                    </a:ext>
                  </a:extLst>
                </a:gridCol>
              </a:tblGrid>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開催地協</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日程</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開催地協</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日程</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25357948"/>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山形</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a:ea typeface="Meiryo UI"/>
                        </a:rPr>
                        <a:t>2024/10/19</a:t>
                      </a:r>
                      <a:endParaRPr lang="ja-JP" sz="1200" b="0" i="0" u="none" strike="noStrike">
                        <a:solidFill>
                          <a:srgbClr val="000000"/>
                        </a:solidFill>
                        <a:effectLst/>
                        <a:latin typeface="Meiryo UI"/>
                        <a:ea typeface="Meiryo UI"/>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ja-JP" altLang="en-US" sz="1200" b="0" i="0" u="none" strike="noStrike">
                          <a:solidFill>
                            <a:srgbClr val="000000"/>
                          </a:solidFill>
                          <a:effectLst/>
                          <a:latin typeface="Meiryo UI"/>
                          <a:ea typeface="Meiryo UI"/>
                        </a:rPr>
                        <a:t>茨城</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n-US" altLang="ja-JP" sz="1200" b="0" i="0" u="none" strike="noStrike">
                          <a:solidFill>
                            <a:srgbClr val="000000"/>
                          </a:solidFill>
                          <a:effectLst/>
                          <a:latin typeface="Meiryo UI"/>
                          <a:ea typeface="Meiryo UI"/>
                        </a:rPr>
                        <a:t>2024/11/11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4757431"/>
                  </a:ext>
                </a:extLst>
              </a:tr>
              <a:tr h="236220">
                <a:tc>
                  <a:txBody>
                    <a:bodyPr/>
                    <a:lstStyle/>
                    <a:p>
                      <a:pPr lvl="0" algn="ctr">
                        <a:buNone/>
                      </a:pPr>
                      <a:r>
                        <a:rPr lang="ja-JP" altLang="en-US" sz="1200" b="0" i="0" u="none" strike="noStrike">
                          <a:solidFill>
                            <a:srgbClr val="000000"/>
                          </a:solidFill>
                          <a:effectLst/>
                          <a:latin typeface="Meiryo UI"/>
                          <a:ea typeface="Meiryo UI"/>
                        </a:rPr>
                        <a:t>広島</a:t>
                      </a:r>
                      <a:endParaRPr lang="ja-JP" sz="1200" b="0" i="0" u="none" strike="noStrike">
                        <a:solidFill>
                          <a:srgbClr val="000000"/>
                        </a:solidFill>
                        <a:effectLst/>
                        <a:latin typeface="Meiryo UI"/>
                        <a:ea typeface="Meiryo UI"/>
                      </a:endParaRP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lgn="ctr">
                        <a:buNone/>
                      </a:pPr>
                      <a:r>
                        <a:rPr lang="en-US" altLang="ja-JP" sz="1200" b="0" i="0" u="none" strike="noStrike">
                          <a:solidFill>
                            <a:srgbClr val="000000"/>
                          </a:solidFill>
                          <a:effectLst/>
                          <a:latin typeface="Meiryo UI"/>
                          <a:ea typeface="Meiryo UI"/>
                        </a:rPr>
                        <a:t>2024/10/20</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lgn="ctr">
                        <a:buNone/>
                      </a:pPr>
                      <a:r>
                        <a:rPr lang="ja-JP" altLang="en-US" sz="1200" b="0" i="0" u="none" strike="noStrike">
                          <a:solidFill>
                            <a:srgbClr val="000000"/>
                          </a:solidFill>
                          <a:effectLst/>
                          <a:latin typeface="Meiryo UI"/>
                          <a:ea typeface="Meiryo UI"/>
                        </a:rPr>
                        <a:t>熊本</a:t>
                      </a:r>
                      <a:endParaRPr lang="ja-JP" sz="1200" b="0" i="0" u="none" strike="noStrike">
                        <a:solidFill>
                          <a:srgbClr val="000000"/>
                        </a:solidFill>
                        <a:effectLst/>
                        <a:latin typeface="Meiryo UI"/>
                        <a:ea typeface="Meiryo UI"/>
                      </a:endParaRP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tc vMerge="1">
                  <a:txBody>
                    <a:bodyPr/>
                    <a:lstStyle/>
                    <a:p>
                      <a:endParaRPr lang="en-US"/>
                    </a:p>
                  </a:txBody>
                  <a:tcPr marL="7620" marR="7620" marT="7620" marB="0" anchor="ctr">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3034604"/>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埼玉</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a:ea typeface="Meiryo UI"/>
                        </a:rPr>
                        <a:t>2024/10/24</a:t>
                      </a:r>
                      <a:endParaRPr lang="ja-JP" sz="1200" b="0" i="0" u="none" strike="noStrike">
                        <a:solidFill>
                          <a:srgbClr val="000000"/>
                        </a:solidFill>
                        <a:effectLst/>
                        <a:latin typeface="Meiryo UI"/>
                        <a:ea typeface="Meiryo UI"/>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ja-JP" altLang="en-US" sz="1200" b="0" i="0" u="none" strike="noStrike">
                          <a:solidFill>
                            <a:srgbClr val="000000"/>
                          </a:solidFill>
                          <a:effectLst/>
                          <a:latin typeface="Meiryo UI"/>
                          <a:ea typeface="Meiryo UI"/>
                        </a:rPr>
                        <a:t>香川</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lvl="0" algn="ctr">
                        <a:buNone/>
                      </a:pPr>
                      <a:r>
                        <a:rPr lang="en-US" sz="1200" b="0" i="0" u="none" strike="noStrike">
                          <a:solidFill>
                            <a:srgbClr val="000000"/>
                          </a:solidFill>
                          <a:effectLst/>
                          <a:latin typeface="Meiryo UI"/>
                          <a:ea typeface="Meiryo UI"/>
                        </a:rPr>
                        <a:t>2024/11/13</a:t>
                      </a:r>
                      <a:endParaRPr kumimoji="1" lang="ja-JP" altLang="en-US" sz="1200" b="0" i="0" u="none" strike="noStrike">
                        <a:solidFill>
                          <a:srgbClr val="000000"/>
                        </a:solidFill>
                        <a:effectLst/>
                        <a:latin typeface="Meiryo UI"/>
                        <a:ea typeface="Meiryo UI"/>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3207820"/>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島根</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a:ea typeface="Meiryo UI"/>
                        </a:rPr>
                        <a:t>2024/11/3</a:t>
                      </a:r>
                      <a:endParaRPr lang="ja-JP" sz="1200" b="0" i="0" u="none" strike="noStrike">
                        <a:solidFill>
                          <a:srgbClr val="000000"/>
                        </a:solidFill>
                        <a:effectLst/>
                        <a:latin typeface="Meiryo UI"/>
                        <a:ea typeface="Meiryo UI"/>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ja-JP" altLang="en-US" sz="1200" b="0" i="0" u="none" strike="noStrike">
                          <a:solidFill>
                            <a:srgbClr val="000000"/>
                          </a:solidFill>
                          <a:effectLst/>
                          <a:latin typeface="Meiryo UI"/>
                          <a:ea typeface="Meiryo UI"/>
                        </a:rPr>
                        <a:t>和歌山</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ltLang="ja-JP"/>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587427"/>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岐阜</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ctr" fontAlgn="ctr"/>
                      <a:r>
                        <a:rPr lang="en-US" sz="1200" b="0" i="0" u="none" strike="noStrike">
                          <a:solidFill>
                            <a:srgbClr val="000000"/>
                          </a:solidFill>
                          <a:effectLst/>
                          <a:latin typeface="Meiryo UI"/>
                          <a:ea typeface="Meiryo UI"/>
                        </a:rPr>
                        <a:t>2024/11/6</a:t>
                      </a:r>
                      <a:endParaRPr lang="ja-JP" sz="1200" b="0" i="0" u="none" strike="noStrike">
                        <a:solidFill>
                          <a:srgbClr val="000000"/>
                        </a:solidFill>
                        <a:effectLst/>
                        <a:latin typeface="Meiryo UI"/>
                        <a:ea typeface="Meiryo UI"/>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ja-JP" altLang="en-US" sz="1200" b="0" i="0" u="none" strike="noStrike">
                          <a:solidFill>
                            <a:srgbClr val="000000"/>
                          </a:solidFill>
                          <a:effectLst/>
                          <a:latin typeface="Meiryo UI"/>
                          <a:ea typeface="Meiryo UI"/>
                        </a:rPr>
                        <a:t>福井</a:t>
                      </a:r>
                      <a:endParaRPr lang="ja-JP" sz="1200" b="0" i="0" u="none" strike="noStrike">
                        <a:solidFill>
                          <a:srgbClr val="000000"/>
                        </a:solidFill>
                        <a:effectLst/>
                        <a:latin typeface="Meiryo UI" panose="020B0604030504040204" pitchFamily="50" charset="-128"/>
                        <a:ea typeface="Meiryo UI" panose="020B0604030504040204"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lvl="0" algn="ctr">
                        <a:buNone/>
                      </a:pPr>
                      <a:r>
                        <a:rPr lang="en-US" sz="1200" b="0" i="0" u="none" strike="noStrike">
                          <a:solidFill>
                            <a:srgbClr val="000000"/>
                          </a:solidFill>
                          <a:effectLst/>
                          <a:latin typeface="Meiryo UI"/>
                          <a:ea typeface="Meiryo UI"/>
                        </a:rPr>
                        <a:t>2024/11/14</a:t>
                      </a:r>
                      <a:endParaRPr kumimoji="1" lang="ja-JP" altLang="en-US" sz="1200" b="0" i="0" u="none" strike="noStrike">
                        <a:solidFill>
                          <a:srgbClr val="000000"/>
                        </a:solidFill>
                        <a:effectLst/>
                        <a:latin typeface="Meiryo UI"/>
                        <a:ea typeface="Meiryo UI"/>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4764364"/>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静岡</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1200" b="0" i="0" u="none" strike="noStrike">
                          <a:solidFill>
                            <a:srgbClr val="000000"/>
                          </a:solidFill>
                          <a:effectLst/>
                          <a:latin typeface="Meiryo UI"/>
                          <a:ea typeface="Meiryo UI"/>
                        </a:rPr>
                        <a:t>岩手</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ltLang="ja-JP"/>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9981843"/>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三重</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1200" b="0" i="0" u="none" strike="noStrike">
                          <a:solidFill>
                            <a:srgbClr val="000000"/>
                          </a:solidFill>
                          <a:effectLst/>
                          <a:latin typeface="Meiryo UI"/>
                          <a:ea typeface="Meiryo UI"/>
                        </a:rPr>
                        <a:t>宮城</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409938226"/>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群馬</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ctr" fontAlgn="ctr"/>
                      <a:r>
                        <a:rPr lang="en-US" sz="1200" b="0" i="0" u="none" strike="noStrike">
                          <a:solidFill>
                            <a:srgbClr val="000000"/>
                          </a:solidFill>
                          <a:effectLst/>
                          <a:latin typeface="Meiryo UI"/>
                          <a:ea typeface="Meiryo UI"/>
                        </a:rPr>
                        <a:t>2024/11/7</a:t>
                      </a:r>
                      <a:endParaRPr lang="ja-JP" sz="1200" b="0" i="0" u="none" strike="noStrike">
                        <a:solidFill>
                          <a:srgbClr val="000000"/>
                        </a:solidFill>
                        <a:effectLst/>
                        <a:latin typeface="Meiryo UI"/>
                        <a:ea typeface="Meiryo UI"/>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ja-JP" altLang="en-US" sz="1200" b="0" i="0" u="none" strike="noStrike">
                          <a:solidFill>
                            <a:srgbClr val="000000"/>
                          </a:solidFill>
                          <a:effectLst/>
                          <a:latin typeface="Meiryo UI"/>
                          <a:ea typeface="Meiryo UI"/>
                        </a:rPr>
                        <a:t>鳥取</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280084800"/>
                  </a:ext>
                </a:extLst>
              </a:tr>
              <a:tr h="236220">
                <a:tc>
                  <a:txBody>
                    <a:bodyPr/>
                    <a:lstStyle/>
                    <a:p>
                      <a:pPr lvl="0" algn="ctr">
                        <a:buNone/>
                      </a:pPr>
                      <a:r>
                        <a:rPr lang="ja-JP" altLang="en-US" sz="1200" b="0" i="0" u="none" strike="noStrike">
                          <a:solidFill>
                            <a:srgbClr val="000000"/>
                          </a:solidFill>
                          <a:effectLst/>
                          <a:latin typeface="Meiryo UI"/>
                          <a:ea typeface="Meiryo UI"/>
                        </a:rPr>
                        <a:t>石川</a:t>
                      </a:r>
                      <a:endParaRPr lang="ja-JP" sz="1200" b="0" i="0" u="none" strike="noStrike">
                        <a:solidFill>
                          <a:srgbClr val="000000"/>
                        </a:solidFill>
                        <a:effectLst/>
                        <a:latin typeface="Meiryo UI"/>
                        <a:ea typeface="Meiryo UI"/>
                      </a:endParaRP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tc vMerge="1">
                  <a:txBody>
                    <a:bodyPr/>
                    <a:lstStyle/>
                    <a:p>
                      <a:endParaRPr lang="en-US"/>
                    </a:p>
                  </a:txBody>
                  <a:tcPr/>
                </a:tc>
                <a:tc>
                  <a:txBody>
                    <a:bodyPr/>
                    <a:lstStyle/>
                    <a:p>
                      <a:pPr lvl="0" algn="ctr">
                        <a:buNone/>
                      </a:pPr>
                      <a:r>
                        <a:rPr lang="ja-JP" altLang="en-US" sz="1200" b="0" i="0" u="none" strike="noStrike">
                          <a:solidFill>
                            <a:srgbClr val="000000"/>
                          </a:solidFill>
                          <a:effectLst/>
                          <a:latin typeface="Meiryo UI"/>
                          <a:ea typeface="Meiryo UI"/>
                        </a:rPr>
                        <a:t>大阪</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lgn="ctr">
                        <a:buNone/>
                      </a:pPr>
                      <a:r>
                        <a:rPr lang="en-US" altLang="ja-JP" sz="1200" b="0" i="0" u="none" strike="noStrike">
                          <a:solidFill>
                            <a:srgbClr val="000000"/>
                          </a:solidFill>
                          <a:effectLst/>
                          <a:latin typeface="Meiryo UI"/>
                          <a:ea typeface="Meiryo UI"/>
                        </a:rPr>
                        <a:t>2024/11/19</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612035574"/>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愛知</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tc>
                  <a:txBody>
                    <a:bodyPr/>
                    <a:lstStyle/>
                    <a:p>
                      <a:pPr lvl="0" algn="ctr">
                        <a:buNone/>
                      </a:pPr>
                      <a:r>
                        <a:rPr lang="ja-JP" altLang="en-US" sz="1200" b="0" i="0" u="none" strike="noStrike">
                          <a:solidFill>
                            <a:srgbClr val="000000"/>
                          </a:solidFill>
                          <a:effectLst/>
                          <a:latin typeface="Meiryo UI"/>
                          <a:ea typeface="Meiryo UI"/>
                        </a:rPr>
                        <a:t>福島</a:t>
                      </a:r>
                      <a:endParaRPr lang="ja-JP" sz="1200" b="0" i="0" u="none" strike="noStrike">
                        <a:solidFill>
                          <a:srgbClr val="000000"/>
                        </a:solidFill>
                        <a:effectLst/>
                        <a:latin typeface="Meiryo UI"/>
                        <a:ea typeface="Meiryo UI"/>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lvl="0" algn="ctr">
                        <a:buNone/>
                      </a:pPr>
                      <a:r>
                        <a:rPr lang="en-US" sz="1200" b="0" i="0" u="none" strike="noStrike">
                          <a:solidFill>
                            <a:srgbClr val="000000"/>
                          </a:solidFill>
                          <a:effectLst/>
                          <a:latin typeface="Meiryo UI"/>
                          <a:ea typeface="Meiryo UI"/>
                        </a:rPr>
                        <a:t>2024/11/21</a:t>
                      </a:r>
                      <a:endParaRPr lang="ja-JP" altLang="en-US" sz="1200" b="0" i="0" u="none" strike="noStrike">
                        <a:solidFill>
                          <a:srgbClr val="000000"/>
                        </a:solidFill>
                        <a:effectLst/>
                        <a:latin typeface="Meiryo UI"/>
                        <a:ea typeface="Meiryo UI"/>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47561"/>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栃木</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ctr" fontAlgn="ctr"/>
                      <a:r>
                        <a:rPr lang="en-US" sz="1200" b="0" i="0" u="none" strike="noStrike">
                          <a:solidFill>
                            <a:srgbClr val="000000"/>
                          </a:solidFill>
                          <a:effectLst/>
                          <a:latin typeface="Meiryo UI"/>
                          <a:ea typeface="Meiryo UI"/>
                        </a:rPr>
                        <a:t>2024/11/8</a:t>
                      </a:r>
                      <a:endParaRPr lang="ja-JP" sz="1200" b="0" i="0" u="none" strike="noStrike">
                        <a:solidFill>
                          <a:srgbClr val="000000"/>
                        </a:solidFill>
                        <a:effectLst/>
                        <a:latin typeface="Meiryo UI"/>
                        <a:ea typeface="Meiryo UI"/>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ja-JP" altLang="en-US" sz="1200" b="0" i="0" u="none" strike="noStrike">
                          <a:solidFill>
                            <a:srgbClr val="000000"/>
                          </a:solidFill>
                          <a:effectLst/>
                          <a:latin typeface="Meiryo UI"/>
                          <a:ea typeface="Meiryo UI"/>
                        </a:rPr>
                        <a:t>東京</a:t>
                      </a:r>
                      <a:endParaRPr lang="ja-JP" sz="1200" b="0" i="0" u="none" strike="noStrike">
                        <a:solidFill>
                          <a:srgbClr val="000000"/>
                        </a:solidFill>
                        <a:effectLst/>
                        <a:latin typeface="Meiryo UI"/>
                        <a:ea typeface="Meiryo UI"/>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ltLang="ja-JP"/>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1959244"/>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千葉</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1200" b="0" i="0" u="none" strike="noStrike">
                          <a:solidFill>
                            <a:srgbClr val="000000"/>
                          </a:solidFill>
                          <a:effectLst/>
                          <a:latin typeface="Meiryo UI"/>
                          <a:ea typeface="Meiryo UI"/>
                        </a:rPr>
                        <a:t>京都</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en-US"/>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9881493"/>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愛媛</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1200" b="0" i="0" u="none" strike="noStrike">
                          <a:solidFill>
                            <a:srgbClr val="000000"/>
                          </a:solidFill>
                          <a:effectLst/>
                          <a:latin typeface="Meiryo UI"/>
                          <a:ea typeface="Meiryo UI"/>
                        </a:rPr>
                        <a:t>神奈川</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ctr">
                        <a:buNone/>
                      </a:pPr>
                      <a:r>
                        <a:rPr lang="en-US" altLang="ja-JP" sz="1200" b="0" i="0" u="none" strike="noStrike">
                          <a:solidFill>
                            <a:srgbClr val="000000"/>
                          </a:solidFill>
                          <a:effectLst/>
                          <a:latin typeface="Meiryo UI"/>
                          <a:ea typeface="Meiryo UI"/>
                        </a:rPr>
                        <a:t>2024/11/22</a:t>
                      </a:r>
                      <a:endParaRPr kumimoji="1" lang="en-US" altLang="ja-JP" sz="1200" b="0" i="0" u="none" strike="noStrike">
                        <a:solidFill>
                          <a:srgbClr val="000000"/>
                        </a:solidFill>
                        <a:effectLst/>
                        <a:latin typeface="Meiryo UI"/>
                        <a:ea typeface="Meiryo UI"/>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4972152"/>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山口</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n-US" sz="1200" b="0" i="0" u="none" strike="noStrike">
                          <a:solidFill>
                            <a:srgbClr val="000000"/>
                          </a:solidFill>
                          <a:effectLst/>
                          <a:latin typeface="Meiryo UI"/>
                          <a:ea typeface="Meiryo UI"/>
                        </a:rPr>
                        <a:t>2024/11/9</a:t>
                      </a:r>
                      <a:endParaRPr lang="ja-JP" sz="1200" b="0" i="0" u="none" strike="noStrike">
                        <a:solidFill>
                          <a:srgbClr val="000000"/>
                        </a:solidFill>
                        <a:effectLst/>
                        <a:latin typeface="Meiryo UI"/>
                        <a:ea typeface="Meiryo UI"/>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ja-JP" altLang="en-US" sz="1200" b="0" i="0" u="none" strike="noStrike">
                          <a:solidFill>
                            <a:srgbClr val="000000"/>
                          </a:solidFill>
                          <a:effectLst/>
                          <a:latin typeface="Meiryo UI"/>
                          <a:ea typeface="Meiryo UI"/>
                        </a:rPr>
                        <a:t>北海道</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a:ea typeface="Meiryo UI"/>
                        </a:rPr>
                        <a:t>2024/11/29</a:t>
                      </a:r>
                      <a:endParaRPr lang="ja-JP" sz="1200" b="0" i="0" u="none" strike="noStrike">
                        <a:solidFill>
                          <a:srgbClr val="000000"/>
                        </a:solidFill>
                        <a:effectLst/>
                        <a:latin typeface="Meiryo UI"/>
                        <a:ea typeface="Meiryo UI"/>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8774294"/>
                  </a:ext>
                </a:extLst>
              </a:tr>
              <a:tr h="236220">
                <a:tc>
                  <a:txBody>
                    <a:bodyPr/>
                    <a:lstStyle/>
                    <a:p>
                      <a:pPr algn="ctr" fontAlgn="ctr"/>
                      <a:r>
                        <a:rPr lang="ja-JP" sz="1200" b="0" i="0" u="none" strike="noStrike">
                          <a:solidFill>
                            <a:srgbClr val="000000"/>
                          </a:solidFill>
                          <a:effectLst/>
                          <a:latin typeface="Meiryo UI" panose="020B0604030504040204" pitchFamily="50" charset="-128"/>
                          <a:ea typeface="Meiryo UI" panose="020B0604030504040204" pitchFamily="50" charset="-128"/>
                        </a:rPr>
                        <a:t>宮崎</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1200" b="0" i="0" u="none" strike="noStrike">
                          <a:solidFill>
                            <a:srgbClr val="000000"/>
                          </a:solidFill>
                          <a:effectLst/>
                          <a:latin typeface="Meiryo UI"/>
                          <a:ea typeface="Meiryo UI"/>
                        </a:rPr>
                        <a:t>兵庫</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a:ea typeface="Meiryo UI"/>
                        </a:rPr>
                        <a:t>2024/12/4</a:t>
                      </a:r>
                      <a:endParaRPr lang="ja-JP" sz="1200" b="0" i="0" u="none" strike="noStrike">
                        <a:solidFill>
                          <a:srgbClr val="000000"/>
                        </a:solidFill>
                        <a:effectLst/>
                        <a:latin typeface="Meiryo UI"/>
                        <a:ea typeface="Meiryo UI"/>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2380336"/>
                  </a:ext>
                </a:extLst>
              </a:tr>
            </a:tbl>
          </a:graphicData>
        </a:graphic>
      </p:graphicFrame>
      <p:graphicFrame>
        <p:nvGraphicFramePr>
          <p:cNvPr id="9" name="表 8">
            <a:extLst>
              <a:ext uri="{FF2B5EF4-FFF2-40B4-BE49-F238E27FC236}">
                <a16:creationId xmlns:a16="http://schemas.microsoft.com/office/drawing/2014/main" id="{0476BA88-C8E8-7E3C-55B1-8763361CE74E}"/>
              </a:ext>
            </a:extLst>
          </p:cNvPr>
          <p:cNvGraphicFramePr>
            <a:graphicFrameLocks noGrp="1"/>
          </p:cNvGraphicFramePr>
          <p:nvPr>
            <p:extLst>
              <p:ext uri="{D42A27DB-BD31-4B8C-83A1-F6EECF244321}">
                <p14:modId xmlns:p14="http://schemas.microsoft.com/office/powerpoint/2010/main" val="1721953848"/>
              </p:ext>
            </p:extLst>
          </p:nvPr>
        </p:nvGraphicFramePr>
        <p:xfrm>
          <a:off x="181049" y="1737891"/>
          <a:ext cx="1689100" cy="4015740"/>
        </p:xfrm>
        <a:graphic>
          <a:graphicData uri="http://schemas.openxmlformats.org/drawingml/2006/table">
            <a:tbl>
              <a:tblPr/>
              <a:tblGrid>
                <a:gridCol w="673100">
                  <a:extLst>
                    <a:ext uri="{9D8B030D-6E8A-4147-A177-3AD203B41FA5}">
                      <a16:colId xmlns:a16="http://schemas.microsoft.com/office/drawing/2014/main" val="169715181"/>
                    </a:ext>
                  </a:extLst>
                </a:gridCol>
                <a:gridCol w="1016000">
                  <a:extLst>
                    <a:ext uri="{9D8B030D-6E8A-4147-A177-3AD203B41FA5}">
                      <a16:colId xmlns:a16="http://schemas.microsoft.com/office/drawing/2014/main" val="1085602657"/>
                    </a:ext>
                  </a:extLst>
                </a:gridCol>
              </a:tblGrid>
              <a:tr h="236220">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開催地協</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日程</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50087820"/>
                  </a:ext>
                </a:extLst>
              </a:tr>
              <a:tr h="236220">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秋田</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a:ea typeface="Meiryo UI"/>
                        </a:rPr>
                        <a:t>2024/11/7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2577697"/>
                  </a:ext>
                </a:extLst>
              </a:tr>
              <a:tr h="236220">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福島</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a:ea typeface="Meiryo UI"/>
                        </a:rPr>
                        <a:t>2024/11/13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5318160"/>
                  </a:ext>
                </a:extLst>
              </a:tr>
              <a:tr h="236220">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富山</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a:ea typeface="Meiryo UI"/>
                        </a:rPr>
                        <a:t>2024/12/9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7291676"/>
                  </a:ext>
                </a:extLst>
              </a:tr>
              <a:tr h="236220">
                <a:tc>
                  <a:txBody>
                    <a:bodyPr/>
                    <a:lstStyle/>
                    <a:p>
                      <a:pPr lvl="0" algn="ctr">
                        <a:buNone/>
                      </a:pPr>
                      <a:r>
                        <a:rPr lang="ja-JP" altLang="en-US" sz="1200" b="0" i="0" u="none" strike="noStrike">
                          <a:solidFill>
                            <a:srgbClr val="000000"/>
                          </a:solidFill>
                          <a:effectLst/>
                          <a:latin typeface="Meiryo UI"/>
                          <a:ea typeface="Meiryo UI"/>
                        </a:rPr>
                        <a:t>福井</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lgn="ctr">
                        <a:buNone/>
                      </a:pPr>
                      <a:r>
                        <a:rPr lang="en-US" sz="1200" b="0" i="0" u="none" strike="noStrike">
                          <a:solidFill>
                            <a:srgbClr val="000000"/>
                          </a:solidFill>
                          <a:effectLst/>
                          <a:latin typeface="Meiryo UI"/>
                          <a:ea typeface="Meiryo UI"/>
                        </a:rPr>
                        <a:t>2025/1/27</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2742748109"/>
                  </a:ext>
                </a:extLst>
              </a:tr>
              <a:tr h="236220">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栃木</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a:ea typeface="Meiryo UI"/>
                        </a:rPr>
                        <a:t>2024/11/27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9484641"/>
                  </a:ext>
                </a:extLst>
              </a:tr>
              <a:tr h="236220">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神奈川</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a:ea typeface="Meiryo UI"/>
                        </a:rPr>
                        <a:t>2024/12/5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2651999"/>
                  </a:ext>
                </a:extLst>
              </a:tr>
              <a:tr h="236220">
                <a:tc>
                  <a:txBody>
                    <a:bodyPr/>
                    <a:lstStyle/>
                    <a:p>
                      <a:pPr lvl="0" algn="ctr">
                        <a:buNone/>
                      </a:pPr>
                      <a:r>
                        <a:rPr lang="ja-JP" altLang="en-US" sz="1200" b="0" i="0" u="none" strike="noStrike">
                          <a:solidFill>
                            <a:srgbClr val="000000"/>
                          </a:solidFill>
                          <a:effectLst/>
                          <a:latin typeface="Meiryo UI"/>
                          <a:ea typeface="Meiryo UI"/>
                        </a:rPr>
                        <a:t>群馬</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lgn="ctr">
                        <a:buNone/>
                      </a:pPr>
                      <a:r>
                        <a:rPr lang="en-US" sz="1200" b="0" i="0" u="none" strike="noStrike">
                          <a:solidFill>
                            <a:srgbClr val="000000"/>
                          </a:solidFill>
                          <a:effectLst/>
                          <a:latin typeface="Meiryo UI"/>
                          <a:ea typeface="Meiryo UI"/>
                        </a:rPr>
                        <a:t>2025/4/8</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339945063"/>
                  </a:ext>
                </a:extLst>
              </a:tr>
              <a:tr h="236220">
                <a:tc>
                  <a:txBody>
                    <a:bodyPr/>
                    <a:lstStyle/>
                    <a:p>
                      <a:pPr lvl="0" algn="ctr">
                        <a:buNone/>
                      </a:pPr>
                      <a:r>
                        <a:rPr lang="ja-JP" altLang="en-US" sz="1200" b="0" i="0" u="none" strike="noStrike">
                          <a:solidFill>
                            <a:srgbClr val="000000"/>
                          </a:solidFill>
                          <a:effectLst/>
                          <a:latin typeface="Meiryo UI"/>
                          <a:ea typeface="Meiryo UI"/>
                        </a:rPr>
                        <a:t>埼玉</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lgn="ctr">
                        <a:buNone/>
                      </a:pPr>
                      <a:r>
                        <a:rPr lang="en-US" sz="1200" b="0" i="0" u="none" strike="noStrike">
                          <a:solidFill>
                            <a:srgbClr val="000000"/>
                          </a:solidFill>
                          <a:effectLst/>
                          <a:latin typeface="Meiryo UI"/>
                          <a:ea typeface="Meiryo UI"/>
                        </a:rPr>
                        <a:t>2025/1/29</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2289292414"/>
                  </a:ext>
                </a:extLst>
              </a:tr>
              <a:tr h="236220">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静岡</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a:ea typeface="Meiryo UI"/>
                        </a:rPr>
                        <a:t>2024/12/13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3257181"/>
                  </a:ext>
                </a:extLst>
              </a:tr>
              <a:tr h="236220">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愛知</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a:ea typeface="Meiryo UI"/>
                        </a:rPr>
                        <a:t>2024/12/23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2630948"/>
                  </a:ext>
                </a:extLst>
              </a:tr>
              <a:tr h="236220">
                <a:tc>
                  <a:txBody>
                    <a:bodyPr/>
                    <a:lstStyle/>
                    <a:p>
                      <a:pPr lvl="0" algn="ctr">
                        <a:buNone/>
                      </a:pPr>
                      <a:r>
                        <a:rPr lang="ja-JP" altLang="en-US" sz="1200" b="0" i="0" u="none" strike="noStrike">
                          <a:solidFill>
                            <a:srgbClr val="000000"/>
                          </a:solidFill>
                          <a:effectLst/>
                          <a:latin typeface="Meiryo UI"/>
                          <a:ea typeface="Meiryo UI"/>
                        </a:rPr>
                        <a:t>三重</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lgn="ctr">
                        <a:buNone/>
                      </a:pPr>
                      <a:r>
                        <a:rPr lang="en-US" sz="1200" b="0" i="0" u="none" strike="noStrike">
                          <a:solidFill>
                            <a:srgbClr val="000000"/>
                          </a:solidFill>
                          <a:effectLst/>
                          <a:latin typeface="Meiryo UI"/>
                          <a:ea typeface="Meiryo UI"/>
                        </a:rPr>
                        <a:t>2025/12/18</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3948075431"/>
                  </a:ext>
                </a:extLst>
              </a:tr>
              <a:tr h="236220">
                <a:tc>
                  <a:txBody>
                    <a:bodyPr/>
                    <a:lstStyle/>
                    <a:p>
                      <a:pPr lvl="0" algn="ctr">
                        <a:buNone/>
                      </a:pPr>
                      <a:r>
                        <a:rPr lang="ja-JP" altLang="en-US" sz="1200" b="0" i="0" u="none" strike="noStrike">
                          <a:solidFill>
                            <a:srgbClr val="000000"/>
                          </a:solidFill>
                          <a:effectLst/>
                          <a:latin typeface="Meiryo UI"/>
                          <a:ea typeface="Meiryo UI"/>
                        </a:rPr>
                        <a:t>和歌山</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lgn="ctr">
                        <a:buNone/>
                      </a:pPr>
                      <a:r>
                        <a:rPr lang="en-US" sz="1200" b="0" i="0" u="none" strike="noStrike">
                          <a:solidFill>
                            <a:srgbClr val="000000"/>
                          </a:solidFill>
                          <a:effectLst/>
                          <a:latin typeface="Meiryo UI"/>
                          <a:ea typeface="Meiryo UI"/>
                        </a:rPr>
                        <a:t>2025/3/10</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651395367"/>
                  </a:ext>
                </a:extLst>
              </a:tr>
              <a:tr h="236220">
                <a:tc>
                  <a:txBody>
                    <a:bodyPr/>
                    <a:lstStyle/>
                    <a:p>
                      <a:pPr lvl="0" algn="ctr">
                        <a:buNone/>
                      </a:pPr>
                      <a:r>
                        <a:rPr lang="ja-JP" altLang="en-US" sz="1200" b="0" i="0" u="none" strike="noStrike">
                          <a:solidFill>
                            <a:srgbClr val="000000"/>
                          </a:solidFill>
                          <a:effectLst/>
                          <a:latin typeface="Meiryo UI"/>
                          <a:ea typeface="Meiryo UI"/>
                        </a:rPr>
                        <a:t>岡山</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lgn="ctr">
                        <a:buNone/>
                      </a:pPr>
                      <a:r>
                        <a:rPr lang="en-US" sz="1200" b="0" i="0" u="none" strike="noStrike">
                          <a:solidFill>
                            <a:srgbClr val="000000"/>
                          </a:solidFill>
                          <a:effectLst/>
                          <a:latin typeface="Meiryo UI"/>
                          <a:ea typeface="Meiryo UI"/>
                        </a:rPr>
                        <a:t>2025/2/5</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2341659779"/>
                  </a:ext>
                </a:extLst>
              </a:tr>
              <a:tr h="236220">
                <a:tc>
                  <a:txBody>
                    <a:bodyPr/>
                    <a:lstStyle/>
                    <a:p>
                      <a:pPr lvl="0" algn="ctr">
                        <a:buNone/>
                      </a:pPr>
                      <a:r>
                        <a:rPr lang="ja-JP" altLang="en-US" sz="1200" b="0" i="0" u="none" strike="noStrike">
                          <a:solidFill>
                            <a:srgbClr val="000000"/>
                          </a:solidFill>
                          <a:effectLst/>
                          <a:latin typeface="Meiryo UI"/>
                          <a:ea typeface="Meiryo UI"/>
                        </a:rPr>
                        <a:t>広島</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lgn="ctr">
                        <a:buNone/>
                      </a:pPr>
                      <a:r>
                        <a:rPr lang="en-US" sz="1200" b="0" i="0" u="none" strike="noStrike">
                          <a:solidFill>
                            <a:srgbClr val="000000"/>
                          </a:solidFill>
                          <a:effectLst/>
                          <a:latin typeface="Meiryo UI"/>
                          <a:ea typeface="Meiryo UI"/>
                        </a:rPr>
                        <a:t>2025/2/3</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375789793"/>
                  </a:ext>
                </a:extLst>
              </a:tr>
              <a:tr h="236220">
                <a:tc>
                  <a:txBody>
                    <a:bodyPr/>
                    <a:lstStyle/>
                    <a:p>
                      <a:pPr lvl="0" algn="ctr">
                        <a:buNone/>
                      </a:pPr>
                      <a:r>
                        <a:rPr lang="ja-JP" altLang="en-US" sz="1200" b="0" i="0" u="none" strike="noStrike">
                          <a:solidFill>
                            <a:srgbClr val="000000"/>
                          </a:solidFill>
                          <a:effectLst/>
                          <a:latin typeface="Meiryo UI"/>
                          <a:ea typeface="Meiryo UI"/>
                        </a:rPr>
                        <a:t>香川</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lgn="ctr">
                        <a:buNone/>
                      </a:pPr>
                      <a:r>
                        <a:rPr lang="en-US" sz="1200" b="0" i="0" u="none" strike="noStrike">
                          <a:solidFill>
                            <a:srgbClr val="000000"/>
                          </a:solidFill>
                          <a:effectLst/>
                          <a:latin typeface="Meiryo UI"/>
                          <a:ea typeface="Meiryo UI"/>
                        </a:rPr>
                        <a:t>2025/1/30</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324850884"/>
                  </a:ext>
                </a:extLst>
              </a:tr>
              <a:tr h="236220">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福岡</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eiryo UI"/>
                          <a:ea typeface="Meiryo UI"/>
                        </a:rPr>
                        <a:t>2024/12/24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8197067"/>
                  </a:ext>
                </a:extLst>
              </a:tr>
            </a:tbl>
          </a:graphicData>
        </a:graphic>
      </p:graphicFrame>
      <p:sp>
        <p:nvSpPr>
          <p:cNvPr id="10" name="テキスト ボックス 10">
            <a:extLst>
              <a:ext uri="{FF2B5EF4-FFF2-40B4-BE49-F238E27FC236}">
                <a16:creationId xmlns:a16="http://schemas.microsoft.com/office/drawing/2014/main" id="{539006B9-D9AD-2584-2648-782819B0C96E}"/>
              </a:ext>
            </a:extLst>
          </p:cNvPr>
          <p:cNvSpPr txBox="1">
            <a:spLocks noChangeArrowheads="1"/>
          </p:cNvSpPr>
          <p:nvPr/>
        </p:nvSpPr>
        <p:spPr bwMode="auto">
          <a:xfrm>
            <a:off x="-1599" y="1221423"/>
            <a:ext cx="2409713" cy="551946"/>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lnSpc>
                <a:spcPts val="1600"/>
              </a:lnSpc>
              <a:buNone/>
            </a:pPr>
            <a:r>
              <a:rPr kumimoji="0" lang="ja-JP" altLang="en-US" sz="1600">
                <a:latin typeface="Meiryo UI" panose="020B0604030504040204" pitchFamily="50" charset="-128"/>
                <a:ea typeface="Meiryo UI" panose="020B0604030504040204" pitchFamily="50" charset="-128"/>
                <a:cs typeface="Times New Roman" panose="02020603050405020304" pitchFamily="18" charset="0"/>
              </a:rPr>
              <a:t>○政策推進コンベンション・</a:t>
            </a:r>
            <a:endParaRPr kumimoji="0" lang="en-US" altLang="ja-JP" sz="160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600"/>
              </a:lnSpc>
              <a:buNone/>
            </a:pPr>
            <a:r>
              <a:rPr kumimoji="0" lang="ja-JP" altLang="en-US" sz="1600">
                <a:latin typeface="Meiryo UI" panose="020B0604030504040204" pitchFamily="50" charset="-128"/>
                <a:ea typeface="Meiryo UI" panose="020B0604030504040204" pitchFamily="50" charset="-128"/>
                <a:cs typeface="Times New Roman" panose="02020603050405020304" pitchFamily="18" charset="0"/>
              </a:rPr>
              <a:t>　　政策懇談会</a:t>
            </a:r>
            <a:endParaRPr kumimoji="0" lang="en-US" altLang="ja-JP" sz="16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テキスト ボックス 10">
            <a:extLst>
              <a:ext uri="{FF2B5EF4-FFF2-40B4-BE49-F238E27FC236}">
                <a16:creationId xmlns:a16="http://schemas.microsoft.com/office/drawing/2014/main" id="{0B6892D2-F1FA-5821-438E-E657B19D2DC4}"/>
              </a:ext>
            </a:extLst>
          </p:cNvPr>
          <p:cNvSpPr txBox="1">
            <a:spLocks noChangeArrowheads="1"/>
          </p:cNvSpPr>
          <p:nvPr/>
        </p:nvSpPr>
        <p:spPr bwMode="auto">
          <a:xfrm>
            <a:off x="2448197" y="1220380"/>
            <a:ext cx="2409713" cy="29751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lnSpc>
                <a:spcPts val="1600"/>
              </a:lnSpc>
              <a:buNone/>
            </a:pPr>
            <a:r>
              <a:rPr kumimoji="0" lang="ja-JP" altLang="en-US" sz="1600">
                <a:latin typeface="Meiryo UI" panose="020B0604030504040204" pitchFamily="50" charset="-128"/>
                <a:ea typeface="Meiryo UI" panose="020B0604030504040204" pitchFamily="50" charset="-128"/>
                <a:cs typeface="Times New Roman" panose="02020603050405020304" pitchFamily="18" charset="0"/>
              </a:rPr>
              <a:t>○</a:t>
            </a:r>
            <a:r>
              <a:rPr kumimoji="0" lang="en-US" altLang="ja-JP" sz="1600">
                <a:latin typeface="Meiryo UI" panose="020B0604030504040204" pitchFamily="50" charset="-128"/>
                <a:ea typeface="Meiryo UI" panose="020B0604030504040204" pitchFamily="50" charset="-128"/>
                <a:cs typeface="Times New Roman" panose="02020603050405020304" pitchFamily="18" charset="0"/>
              </a:rPr>
              <a:t>JAF</a:t>
            </a:r>
            <a:r>
              <a:rPr kumimoji="0" lang="ja-JP" altLang="en-US" sz="1600">
                <a:latin typeface="Meiryo UI" panose="020B0604030504040204" pitchFamily="50" charset="-128"/>
                <a:ea typeface="Meiryo UI" panose="020B0604030504040204" pitchFamily="50" charset="-128"/>
                <a:cs typeface="Times New Roman" panose="02020603050405020304" pitchFamily="18" charset="0"/>
              </a:rPr>
              <a:t>と連携した街頭活動</a:t>
            </a:r>
            <a:endParaRPr kumimoji="0" lang="en-US" altLang="ja-JP" sz="160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6" name="図 15">
            <a:extLst>
              <a:ext uri="{FF2B5EF4-FFF2-40B4-BE49-F238E27FC236}">
                <a16:creationId xmlns:a16="http://schemas.microsoft.com/office/drawing/2014/main" id="{A1DA1540-5CE3-0294-AFCC-B0FF6F4EEAC0}"/>
              </a:ext>
            </a:extLst>
          </p:cNvPr>
          <p:cNvPicPr>
            <a:picLocks noChangeAspect="1"/>
          </p:cNvPicPr>
          <p:nvPr/>
        </p:nvPicPr>
        <p:blipFill>
          <a:blip r:embed="rId3" cstate="print">
            <a:extLst>
              <a:ext uri="{28A0092B-C50C-407E-A947-70E740481C1C}">
                <a14:useLocalDpi xmlns:a14="http://schemas.microsoft.com/office/drawing/2010/main" val="0"/>
              </a:ext>
            </a:extLst>
          </a:blip>
          <a:srcRect l="11874" t="24493" b="3543"/>
          <a:stretch/>
        </p:blipFill>
        <p:spPr bwMode="auto">
          <a:xfrm>
            <a:off x="10081645" y="2708716"/>
            <a:ext cx="1467543" cy="841524"/>
          </a:xfrm>
          <a:prstGeom prst="rect">
            <a:avLst/>
          </a:prstGeom>
          <a:noFill/>
          <a:ln>
            <a:noFill/>
          </a:ln>
        </p:spPr>
      </p:pic>
      <p:pic>
        <p:nvPicPr>
          <p:cNvPr id="19" name="図 18">
            <a:extLst>
              <a:ext uri="{FF2B5EF4-FFF2-40B4-BE49-F238E27FC236}">
                <a16:creationId xmlns:a16="http://schemas.microsoft.com/office/drawing/2014/main" id="{FB72C1A9-FC56-5B6C-04BE-9FC4A6CC66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796"/>
          <a:stretch/>
        </p:blipFill>
        <p:spPr bwMode="auto">
          <a:xfrm>
            <a:off x="10156022" y="1521931"/>
            <a:ext cx="1429045" cy="848325"/>
          </a:xfrm>
          <a:prstGeom prst="rect">
            <a:avLst/>
          </a:prstGeom>
          <a:noFill/>
          <a:ln>
            <a:noFill/>
          </a:ln>
          <a:extLst>
            <a:ext uri="{53640926-AAD7-44D8-BBD7-CCE9431645EC}">
              <a14:shadowObscured xmlns:a14="http://schemas.microsoft.com/office/drawing/2010/main"/>
            </a:ext>
          </a:extLst>
        </p:spPr>
      </p:pic>
      <p:sp>
        <p:nvSpPr>
          <p:cNvPr id="33" name="思考の吹き出し: 雲形 32">
            <a:extLst>
              <a:ext uri="{FF2B5EF4-FFF2-40B4-BE49-F238E27FC236}">
                <a16:creationId xmlns:a16="http://schemas.microsoft.com/office/drawing/2014/main" id="{A242BA91-26C3-6AC9-25DE-8209BBC95A4D}"/>
              </a:ext>
            </a:extLst>
          </p:cNvPr>
          <p:cNvSpPr/>
          <p:nvPr/>
        </p:nvSpPr>
        <p:spPr>
          <a:xfrm>
            <a:off x="6362383" y="3766643"/>
            <a:ext cx="5691071" cy="1931418"/>
          </a:xfrm>
          <a:prstGeom prst="cloudCallout">
            <a:avLst>
              <a:gd name="adj1" fmla="val 63220"/>
              <a:gd name="adj2" fmla="val 8823"/>
            </a:avLst>
          </a:prstGeom>
          <a:solidFill>
            <a:schemeClr val="bg1">
              <a:lumMod val="95000"/>
            </a:schemeClr>
          </a:solidFill>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2344E84D-C145-C0B1-2636-7C771059A68B}"/>
              </a:ext>
            </a:extLst>
          </p:cNvPr>
          <p:cNvSpPr txBox="1"/>
          <p:nvPr/>
        </p:nvSpPr>
        <p:spPr>
          <a:xfrm>
            <a:off x="7149781" y="4131204"/>
            <a:ext cx="4702062" cy="523220"/>
          </a:xfrm>
          <a:prstGeom prst="rect">
            <a:avLst/>
          </a:prstGeom>
          <a:noFill/>
        </p:spPr>
        <p:txBody>
          <a:bodyPr wrap="square" rtlCol="0">
            <a:spAutoFit/>
          </a:bodyPr>
          <a:lstStyle/>
          <a:p>
            <a:r>
              <a:rPr lang="ja-JP" altLang="en-US" sz="1400">
                <a:latin typeface="Meiryo UI" panose="020B0604030504040204" pitchFamily="50" charset="-128"/>
                <a:ea typeface="Meiryo UI" panose="020B0604030504040204" pitchFamily="50" charset="-128"/>
              </a:rPr>
              <a:t>　・自動車ユーザーの声募集（</a:t>
            </a:r>
            <a:r>
              <a:rPr lang="en-US" altLang="ja-JP" sz="1400">
                <a:latin typeface="Meiryo UI" panose="020B0604030504040204" pitchFamily="50" charset="-128"/>
                <a:ea typeface="Meiryo UI" panose="020B0604030504040204" pitchFamily="50" charset="-128"/>
              </a:rPr>
              <a:t>QR</a:t>
            </a:r>
            <a:r>
              <a:rPr lang="ja-JP" altLang="en-US" sz="1400">
                <a:latin typeface="Meiryo UI" panose="020B0604030504040204" pitchFamily="50" charset="-128"/>
                <a:ea typeface="Meiryo UI" panose="020B0604030504040204" pitchFamily="50" charset="-128"/>
              </a:rPr>
              <a:t>や</a:t>
            </a:r>
            <a:r>
              <a:rPr lang="en-US" altLang="ja-JP" sz="1400">
                <a:latin typeface="Meiryo UI" panose="020B0604030504040204" pitchFamily="50" charset="-128"/>
                <a:ea typeface="Meiryo UI" panose="020B0604030504040204" pitchFamily="50" charset="-128"/>
              </a:rPr>
              <a:t>WEB</a:t>
            </a:r>
            <a:r>
              <a:rPr lang="ja-JP" altLang="en-US" sz="1400">
                <a:latin typeface="Meiryo UI" panose="020B0604030504040204" pitchFamily="50" charset="-128"/>
                <a:ea typeface="Meiryo UI" panose="020B0604030504040204" pitchFamily="50" charset="-128"/>
              </a:rPr>
              <a:t>アンケート）</a:t>
            </a:r>
            <a:endParaRPr lang="en-US" altLang="ja-JP" sz="1400">
              <a:latin typeface="Meiryo UI" panose="020B0604030504040204" pitchFamily="50" charset="-128"/>
              <a:ea typeface="Meiryo UI" panose="020B0604030504040204" pitchFamily="50" charset="-128"/>
            </a:endParaRPr>
          </a:p>
          <a:p>
            <a:r>
              <a:rPr lang="ja-JP" altLang="en-US" sz="1400">
                <a:latin typeface="Meiryo UI" panose="020B0604030504040204" pitchFamily="50" charset="-128"/>
                <a:ea typeface="Meiryo UI" panose="020B0604030504040204" pitchFamily="50" charset="-128"/>
              </a:rPr>
              <a:t>　・街頭活動への参加要請　</a:t>
            </a:r>
          </a:p>
        </p:txBody>
      </p:sp>
      <p:pic>
        <p:nvPicPr>
          <p:cNvPr id="36" name="Picture 3">
            <a:extLst>
              <a:ext uri="{FF2B5EF4-FFF2-40B4-BE49-F238E27FC236}">
                <a16:creationId xmlns:a16="http://schemas.microsoft.com/office/drawing/2014/main" id="{CC847FC6-5AC4-15FB-C91C-22545B9269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8600" y="4769338"/>
            <a:ext cx="687943" cy="928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
            <a:extLst>
              <a:ext uri="{FF2B5EF4-FFF2-40B4-BE49-F238E27FC236}">
                <a16:creationId xmlns:a16="http://schemas.microsoft.com/office/drawing/2014/main" id="{40B2F557-2B65-6496-2DA9-13309E9692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8844" y="4755471"/>
            <a:ext cx="687943" cy="928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6">
            <a:extLst>
              <a:ext uri="{FF2B5EF4-FFF2-40B4-BE49-F238E27FC236}">
                <a16:creationId xmlns:a16="http://schemas.microsoft.com/office/drawing/2014/main" id="{110107AE-7946-4E71-6C0D-05AB0B0CBA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87167" y="4752520"/>
            <a:ext cx="718221" cy="9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図 38" descr="空港のターンテーブルの周りに集まる人々&#10;&#10;中程度の精度で自動的に生成された説明">
            <a:extLst>
              <a:ext uri="{FF2B5EF4-FFF2-40B4-BE49-F238E27FC236}">
                <a16:creationId xmlns:a16="http://schemas.microsoft.com/office/drawing/2014/main" id="{7939F232-8402-A7FA-7801-8DD7983FE5D8}"/>
              </a:ext>
            </a:extLst>
          </p:cNvPr>
          <p:cNvPicPr>
            <a:picLocks noChangeAspect="1"/>
          </p:cNvPicPr>
          <p:nvPr/>
        </p:nvPicPr>
        <p:blipFill>
          <a:blip r:embed="rId8" cstate="print">
            <a:extLst>
              <a:ext uri="{28A0092B-C50C-407E-A947-70E740481C1C}">
                <a14:useLocalDpi xmlns:a14="http://schemas.microsoft.com/office/drawing/2010/main" val="0"/>
              </a:ext>
            </a:extLst>
          </a:blip>
          <a:srcRect t="18322"/>
          <a:stretch/>
        </p:blipFill>
        <p:spPr>
          <a:xfrm>
            <a:off x="8727222" y="2005963"/>
            <a:ext cx="1614625" cy="988954"/>
          </a:xfrm>
          <a:prstGeom prst="rect">
            <a:avLst/>
          </a:prstGeom>
        </p:spPr>
      </p:pic>
      <p:sp>
        <p:nvSpPr>
          <p:cNvPr id="40" name="Text Box 6">
            <a:extLst>
              <a:ext uri="{FF2B5EF4-FFF2-40B4-BE49-F238E27FC236}">
                <a16:creationId xmlns:a16="http://schemas.microsoft.com/office/drawing/2014/main" id="{3849F78C-6C2D-9837-6B1E-FA2308A836E9}"/>
              </a:ext>
            </a:extLst>
          </p:cNvPr>
          <p:cNvSpPr txBox="1">
            <a:spLocks noChangeArrowheads="1"/>
          </p:cNvSpPr>
          <p:nvPr/>
        </p:nvSpPr>
        <p:spPr bwMode="auto">
          <a:xfrm>
            <a:off x="7119646" y="2987347"/>
            <a:ext cx="2852063" cy="584775"/>
          </a:xfrm>
          <a:prstGeom prst="rect">
            <a:avLst/>
          </a:prstGeom>
          <a:solidFill>
            <a:schemeClr val="tx1"/>
          </a:solidFill>
          <a:ln>
            <a:solidFill>
              <a:schemeClr val="bg1"/>
            </a:solidFill>
          </a:ln>
        </p:spPr>
        <p:txBody>
          <a:bodyPr wrap="square" rtlCol="0">
            <a:spAutoFit/>
          </a:bodyPr>
          <a:lstStyle>
            <a:defPPr>
              <a:defRPr lang="en-US"/>
            </a:defPPr>
            <a:lvl1pPr>
              <a:defRPr kumimoji="1" sz="1600" b="1">
                <a:solidFill>
                  <a:schemeClr val="bg1"/>
                </a:solidFill>
              </a:defRPr>
            </a:lvl1pPr>
          </a:lstStyle>
          <a:p>
            <a:pPr algn="ctr"/>
            <a:r>
              <a:rPr lang="ja-JP" altLang="en-US"/>
              <a:t>政策コンベンション・懇談会</a:t>
            </a:r>
            <a:endParaRPr lang="en-US" altLang="ja-JP"/>
          </a:p>
          <a:p>
            <a:pPr algn="ctr"/>
            <a:r>
              <a:rPr lang="ja-JP" altLang="en-US"/>
              <a:t>や政策勉強等の開催</a:t>
            </a:r>
            <a:endParaRPr lang="ja-JP" altLang="ja-JP"/>
          </a:p>
        </p:txBody>
      </p:sp>
      <p:sp>
        <p:nvSpPr>
          <p:cNvPr id="41" name="角丸四角形 9">
            <a:extLst>
              <a:ext uri="{FF2B5EF4-FFF2-40B4-BE49-F238E27FC236}">
                <a16:creationId xmlns:a16="http://schemas.microsoft.com/office/drawing/2014/main" id="{A381852F-B6BA-A48F-5FBE-282CD2C54FD0}"/>
              </a:ext>
            </a:extLst>
          </p:cNvPr>
          <p:cNvSpPr/>
          <p:nvPr/>
        </p:nvSpPr>
        <p:spPr>
          <a:xfrm>
            <a:off x="6362383" y="1394860"/>
            <a:ext cx="5691072" cy="2288141"/>
          </a:xfrm>
          <a:prstGeom prst="roundRect">
            <a:avLst>
              <a:gd name="adj" fmla="val 10830"/>
            </a:avLst>
          </a:prstGeom>
          <a:noFill/>
          <a:ln w="222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solidFill>
                <a:schemeClr val="tx1"/>
              </a:solidFill>
              <a:latin typeface="HG丸ｺﾞｼｯｸM-PRO" pitchFamily="50" charset="-128"/>
              <a:ea typeface="HG丸ｺﾞｼｯｸM-PRO" pitchFamily="50" charset="-128"/>
            </a:endParaRPr>
          </a:p>
        </p:txBody>
      </p:sp>
      <p:sp>
        <p:nvSpPr>
          <p:cNvPr id="42" name="正方形/長方形 41">
            <a:extLst>
              <a:ext uri="{FF2B5EF4-FFF2-40B4-BE49-F238E27FC236}">
                <a16:creationId xmlns:a16="http://schemas.microsoft.com/office/drawing/2014/main" id="{74870EE3-1F79-5C5B-73EB-ED421597E356}"/>
              </a:ext>
            </a:extLst>
          </p:cNvPr>
          <p:cNvSpPr/>
          <p:nvPr/>
        </p:nvSpPr>
        <p:spPr>
          <a:xfrm>
            <a:off x="6790034" y="1215679"/>
            <a:ext cx="2894825" cy="293875"/>
          </a:xfrm>
          <a:prstGeom prst="rect">
            <a:avLst/>
          </a:prstGeom>
          <a:solidFill>
            <a:schemeClr val="accent5">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lgn="ctr">
              <a:spcAft>
                <a:spcPts val="450"/>
              </a:spcAft>
            </a:pPr>
            <a:r>
              <a:rPr lang="ja-JP" altLang="en-US">
                <a:solidFill>
                  <a:schemeClr val="tx1"/>
                </a:solidFill>
                <a:latin typeface="Meiryo UI" panose="020B0604030504040204" pitchFamily="50" charset="-128"/>
                <a:ea typeface="Meiryo UI" panose="020B0604030504040204" pitchFamily="50" charset="-128"/>
              </a:rPr>
              <a:t>各地協・労連での取り組み</a:t>
            </a:r>
            <a:endParaRPr lang="en-US" altLang="ja-JP">
              <a:solidFill>
                <a:schemeClr val="tx1"/>
              </a:solidFill>
              <a:latin typeface="Meiryo UI" panose="020B0604030504040204" pitchFamily="50" charset="-128"/>
              <a:ea typeface="Meiryo UI" panose="020B0604030504040204" pitchFamily="50" charset="-128"/>
            </a:endParaRPr>
          </a:p>
        </p:txBody>
      </p:sp>
      <p:pic>
        <p:nvPicPr>
          <p:cNvPr id="43" name="図 42" descr="テーブルの周りに集まっている人たち&#10;&#10;中程度の精度で自動的に生成された説明">
            <a:extLst>
              <a:ext uri="{FF2B5EF4-FFF2-40B4-BE49-F238E27FC236}">
                <a16:creationId xmlns:a16="http://schemas.microsoft.com/office/drawing/2014/main" id="{D2E856E4-2ECF-DFFC-3DA8-F50909955B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73570" y="1568408"/>
            <a:ext cx="1318375" cy="988953"/>
          </a:xfrm>
          <a:prstGeom prst="rect">
            <a:avLst/>
          </a:prstGeom>
          <a:ln>
            <a:noFill/>
          </a:ln>
          <a:effectLst/>
        </p:spPr>
      </p:pic>
      <p:pic>
        <p:nvPicPr>
          <p:cNvPr id="44" name="図 43">
            <a:extLst>
              <a:ext uri="{FF2B5EF4-FFF2-40B4-BE49-F238E27FC236}">
                <a16:creationId xmlns:a16="http://schemas.microsoft.com/office/drawing/2014/main" id="{F028FDCA-993F-FB79-3C2D-0C924003A0F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00558" y="1988666"/>
            <a:ext cx="1347236" cy="1010427"/>
          </a:xfrm>
          <a:prstGeom prst="rect">
            <a:avLst/>
          </a:prstGeom>
          <a:noFill/>
          <a:ln>
            <a:noFill/>
          </a:ln>
        </p:spPr>
      </p:pic>
      <p:sp>
        <p:nvSpPr>
          <p:cNvPr id="45" name="Text Box 6">
            <a:extLst>
              <a:ext uri="{FF2B5EF4-FFF2-40B4-BE49-F238E27FC236}">
                <a16:creationId xmlns:a16="http://schemas.microsoft.com/office/drawing/2014/main" id="{C9B75A20-06E8-C21B-1231-8AEA6BB28D69}"/>
              </a:ext>
            </a:extLst>
          </p:cNvPr>
          <p:cNvSpPr txBox="1">
            <a:spLocks noChangeArrowheads="1"/>
          </p:cNvSpPr>
          <p:nvPr/>
        </p:nvSpPr>
        <p:spPr bwMode="auto">
          <a:xfrm>
            <a:off x="7149781" y="3807024"/>
            <a:ext cx="2098194" cy="338554"/>
          </a:xfrm>
          <a:prstGeom prst="rect">
            <a:avLst/>
          </a:prstGeom>
          <a:solidFill>
            <a:schemeClr val="tx1"/>
          </a:solidFill>
          <a:ln>
            <a:solidFill>
              <a:schemeClr val="bg1"/>
            </a:solidFill>
          </a:ln>
        </p:spPr>
        <p:txBody>
          <a:bodyPr wrap="square" rtlCol="0">
            <a:spAutoFit/>
          </a:bodyPr>
          <a:lstStyle>
            <a:defPPr>
              <a:defRPr lang="en-US"/>
            </a:defPPr>
            <a:lvl1pPr>
              <a:defRPr kumimoji="1" sz="1600" b="1">
                <a:solidFill>
                  <a:schemeClr val="bg1"/>
                </a:solidFill>
              </a:defRPr>
            </a:lvl1pPr>
          </a:lstStyle>
          <a:p>
            <a:pPr algn="ctr"/>
            <a:r>
              <a:rPr lang="en-US" altLang="ja-JP"/>
              <a:t>JAF</a:t>
            </a:r>
            <a:r>
              <a:rPr lang="ja-JP" altLang="en-US"/>
              <a:t>との全国連携</a:t>
            </a:r>
            <a:endParaRPr lang="ja-JP" altLang="ja-JP"/>
          </a:p>
        </p:txBody>
      </p:sp>
      <p:pic>
        <p:nvPicPr>
          <p:cNvPr id="46" name="図 45" descr="QR コード が含まれている画像&#10;&#10;AI によって生成されたコンテンツは間違っている可能性があります。">
            <a:extLst>
              <a:ext uri="{FF2B5EF4-FFF2-40B4-BE49-F238E27FC236}">
                <a16:creationId xmlns:a16="http://schemas.microsoft.com/office/drawing/2014/main" id="{1B5287A8-0BC2-D577-FA27-A728FF81BF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66207" y="4719714"/>
            <a:ext cx="1800260" cy="999297"/>
          </a:xfrm>
          <a:prstGeom prst="rect">
            <a:avLst/>
          </a:prstGeom>
        </p:spPr>
      </p:pic>
      <p:sp>
        <p:nvSpPr>
          <p:cNvPr id="47" name="スライド番号プレースホルダー 3">
            <a:extLst>
              <a:ext uri="{FF2B5EF4-FFF2-40B4-BE49-F238E27FC236}">
                <a16:creationId xmlns:a16="http://schemas.microsoft.com/office/drawing/2014/main" id="{D62AFCEA-7EAE-EA47-4010-E1E601F42818}"/>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43</a:t>
            </a:fld>
            <a:endParaRPr lang="ja-JP" altLang="en-US"/>
          </a:p>
        </p:txBody>
      </p:sp>
    </p:spTree>
    <p:extLst>
      <p:ext uri="{BB962C8B-B14F-4D97-AF65-F5344CB8AC3E}">
        <p14:creationId xmlns:p14="http://schemas.microsoft.com/office/powerpoint/2010/main" val="425024534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312A20A-B663-F76F-546D-E4BFDA51DE8D}"/>
              </a:ext>
            </a:extLst>
          </p:cNvPr>
          <p:cNvSpPr/>
          <p:nvPr/>
        </p:nvSpPr>
        <p:spPr>
          <a:xfrm>
            <a:off x="485192" y="1418253"/>
            <a:ext cx="11090857" cy="4941907"/>
          </a:xfrm>
          <a:prstGeom prst="rect">
            <a:avLst/>
          </a:prstGeom>
          <a:solidFill>
            <a:schemeClr val="accent5">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5298" name="タイトル 1"/>
          <p:cNvSpPr>
            <a:spLocks noGrp="1"/>
          </p:cNvSpPr>
          <p:nvPr>
            <p:ph type="ctrTitle" idx="4294967295"/>
          </p:nvPr>
        </p:nvSpPr>
        <p:spPr>
          <a:xfrm>
            <a:off x="1631950" y="112733"/>
            <a:ext cx="8928100" cy="1470025"/>
          </a:xfrm>
          <a:prstGeom prst="rect">
            <a:avLst/>
          </a:prstGeom>
        </p:spPr>
        <p:txBody>
          <a:bodyPr/>
          <a:lstStyle/>
          <a:p>
            <a:pPr algn="ctr" eaLnBrk="1" hangingPunct="1"/>
            <a:r>
              <a:rPr lang="ja-JP" altLang="en-US" sz="3600" b="1">
                <a:latin typeface="Meiryo UI" panose="020B0604030504040204" pitchFamily="50" charset="-128"/>
                <a:ea typeface="Meiryo UI" panose="020B0604030504040204" pitchFamily="50" charset="-128"/>
                <a:cs typeface="Meiryo UI" panose="020B0604030504040204" pitchFamily="50" charset="-128"/>
              </a:rPr>
              <a:t>目次</a:t>
            </a:r>
          </a:p>
        </p:txBody>
      </p:sp>
      <p:cxnSp>
        <p:nvCxnSpPr>
          <p:cNvPr id="3" name="直線コネクタ 2"/>
          <p:cNvCxnSpPr/>
          <p:nvPr/>
        </p:nvCxnSpPr>
        <p:spPr>
          <a:xfrm>
            <a:off x="1920125" y="1200121"/>
            <a:ext cx="8064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8448B622-1DD4-4C55-4AB5-9FCD1436E7C2}"/>
              </a:ext>
            </a:extLst>
          </p:cNvPr>
          <p:cNvSpPr txBox="1"/>
          <p:nvPr/>
        </p:nvSpPr>
        <p:spPr>
          <a:xfrm>
            <a:off x="1408015" y="1541989"/>
            <a:ext cx="9368842" cy="4873584"/>
          </a:xfrm>
          <a:prstGeom prst="rect">
            <a:avLst/>
          </a:prstGeom>
          <a:noFill/>
        </p:spPr>
        <p:txBody>
          <a:bodyPr wrap="square">
            <a:noAutofit/>
          </a:bodyPr>
          <a:lstStyle/>
          <a:p>
            <a:pPr lvl="1">
              <a:lnSpc>
                <a:spcPct val="150000"/>
              </a:lnSpc>
            </a:pPr>
            <a:r>
              <a:rPr lang="ja-JP" altLang="en-US" sz="2400">
                <a:latin typeface="Meiryo UI" panose="020B0604030504040204" pitchFamily="50" charset="-128"/>
                <a:ea typeface="Meiryo UI" panose="020B0604030504040204" pitchFamily="50" charset="-128"/>
              </a:rPr>
              <a:t>１．はじめに　～本年の自動車総連　政策要望～</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２．自動車関係諸税の抜本的な改革に向けて</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　　・理解者拡大の活動のお願い</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b="1">
                <a:solidFill>
                  <a:srgbClr val="FF0000"/>
                </a:solidFill>
                <a:latin typeface="Meiryo UI" panose="020B0604030504040204" pitchFamily="50" charset="-128"/>
                <a:ea typeface="Meiryo UI" panose="020B0604030504040204" pitchFamily="50" charset="-128"/>
              </a:rPr>
              <a:t>３．その他要望　～カーボンニュートラルに伴う産業課題への対応～</a:t>
            </a:r>
            <a:endParaRPr lang="en-US" altLang="ja-JP" sz="2400" b="1">
              <a:solidFill>
                <a:srgbClr val="FF0000"/>
              </a:solidFill>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　　・自動車ユーザーの使用に係るユーザー負担の軽減</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　　・</a:t>
            </a:r>
            <a:r>
              <a:rPr lang="ja-JP" altLang="ja-JP" sz="2400">
                <a:latin typeface="Meiryo UI" panose="020B0604030504040204" pitchFamily="50" charset="-128"/>
                <a:ea typeface="Meiryo UI" panose="020B0604030504040204" pitchFamily="50" charset="-128"/>
              </a:rPr>
              <a:t>次世代エネルギー車普及に資する環境整備</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　　・</a:t>
            </a:r>
            <a:r>
              <a:rPr lang="ja-JP" altLang="ja-JP" sz="2400">
                <a:latin typeface="Meiryo UI" panose="020B0604030504040204" pitchFamily="50" charset="-128"/>
                <a:ea typeface="Meiryo UI" panose="020B0604030504040204" pitchFamily="50" charset="-128"/>
              </a:rPr>
              <a:t>中小・中堅企業支援の拡充</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４．おわりに　　～皆さんへのお願い～</a:t>
            </a:r>
            <a:endParaRPr lang="en-US" altLang="ja-JP" sz="2400">
              <a:latin typeface="Meiryo UI" panose="020B0604030504040204" pitchFamily="50" charset="-128"/>
              <a:ea typeface="Meiryo UI" panose="020B0604030504040204" pitchFamily="50" charset="-128"/>
            </a:endParaRPr>
          </a:p>
        </p:txBody>
      </p:sp>
      <p:sp>
        <p:nvSpPr>
          <p:cNvPr id="5" name="スライド番号プレースホルダー 3">
            <a:extLst>
              <a:ext uri="{FF2B5EF4-FFF2-40B4-BE49-F238E27FC236}">
                <a16:creationId xmlns:a16="http://schemas.microsoft.com/office/drawing/2014/main" id="{EC8473B1-8FF0-2E35-7B39-7625E6952863}"/>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44</a:t>
            </a:fld>
            <a:endParaRPr lang="ja-JP" altLang="en-US"/>
          </a:p>
        </p:txBody>
      </p:sp>
    </p:spTree>
    <p:extLst>
      <p:ext uri="{BB962C8B-B14F-4D97-AF65-F5344CB8AC3E}">
        <p14:creationId xmlns:p14="http://schemas.microsoft.com/office/powerpoint/2010/main" val="704082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辺形 1">
            <a:extLst>
              <a:ext uri="{FF2B5EF4-FFF2-40B4-BE49-F238E27FC236}">
                <a16:creationId xmlns:a16="http://schemas.microsoft.com/office/drawing/2014/main" id="{82F8544C-000C-D349-FD7C-3F70C3245886}"/>
              </a:ext>
            </a:extLst>
          </p:cNvPr>
          <p:cNvSpPr/>
          <p:nvPr/>
        </p:nvSpPr>
        <p:spPr>
          <a:xfrm flipH="1">
            <a:off x="3395715" y="1773304"/>
            <a:ext cx="3431804" cy="3674100"/>
          </a:xfrm>
          <a:prstGeom prst="parallelogram">
            <a:avLst>
              <a:gd name="adj" fmla="val 6474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813C44B-A95D-2658-C256-558A0F929E14}"/>
              </a:ext>
            </a:extLst>
          </p:cNvPr>
          <p:cNvSpPr>
            <a:spLocks noChangeArrowheads="1"/>
          </p:cNvSpPr>
          <p:nvPr/>
        </p:nvSpPr>
        <p:spPr bwMode="auto">
          <a:xfrm>
            <a:off x="387549" y="837949"/>
            <a:ext cx="5268068" cy="461665"/>
          </a:xfrm>
          <a:prstGeom prst="rect">
            <a:avLst/>
          </a:prstGeom>
          <a:solidFill>
            <a:schemeClr val="accent1">
              <a:lumMod val="75000"/>
            </a:schemeClr>
          </a:solidFill>
          <a:ln>
            <a:headEnd/>
            <a:tailEnd/>
          </a:ln>
        </p:spPr>
        <p:style>
          <a:lnRef idx="3">
            <a:schemeClr val="lt1"/>
          </a:lnRef>
          <a:fillRef idx="1">
            <a:schemeClr val="accent6"/>
          </a:fillRef>
          <a:effectRef idx="1">
            <a:schemeClr val="accent6"/>
          </a:effectRef>
          <a:fontRef idx="minor">
            <a:schemeClr val="lt1"/>
          </a:fontRef>
        </p:style>
        <p:txBody>
          <a:bodyPr wrap="square">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844083" eaLnBrk="0" fontAlgn="base" hangingPunct="0">
              <a:spcBef>
                <a:spcPct val="0"/>
              </a:spcBef>
              <a:spcAft>
                <a:spcPct val="0"/>
              </a:spcAft>
              <a:defRPr/>
            </a:pPr>
            <a:r>
              <a:rPr kumimoji="0" lang="ja-JP" altLang="en-US" sz="2400">
                <a:solidFill>
                  <a:prstClr val="white"/>
                </a:solidFill>
                <a:latin typeface="Meiryo UI" panose="020B0604030504040204" pitchFamily="50" charset="-128"/>
                <a:ea typeface="Meiryo UI" panose="020B0604030504040204" pitchFamily="50" charset="-128"/>
                <a:cs typeface="Meiryo UI" panose="020B0604030504040204" pitchFamily="50" charset="-128"/>
              </a:rPr>
              <a:t>カーボンニュートラルにむけた動向</a:t>
            </a:r>
          </a:p>
        </p:txBody>
      </p:sp>
      <p:sp>
        <p:nvSpPr>
          <p:cNvPr id="7" name="Rectangle 2">
            <a:extLst>
              <a:ext uri="{FF2B5EF4-FFF2-40B4-BE49-F238E27FC236}">
                <a16:creationId xmlns:a16="http://schemas.microsoft.com/office/drawing/2014/main" id="{F578374A-8B98-C565-B83A-E6D63B45A397}"/>
              </a:ext>
            </a:extLst>
          </p:cNvPr>
          <p:cNvSpPr>
            <a:spLocks noChangeArrowheads="1"/>
          </p:cNvSpPr>
          <p:nvPr/>
        </p:nvSpPr>
        <p:spPr bwMode="auto">
          <a:xfrm>
            <a:off x="418029" y="5101876"/>
            <a:ext cx="11485596" cy="1574936"/>
          </a:xfrm>
          <a:prstGeom prst="rect">
            <a:avLst/>
          </a:prstGeom>
          <a:solidFill>
            <a:schemeClr val="accent6"/>
          </a:solidFill>
          <a:ln w="9525">
            <a:noFill/>
            <a:miter lim="800000"/>
            <a:headEnd/>
            <a:tailEnd/>
          </a:ln>
          <a:effectLst/>
        </p:spPr>
        <p:txBody>
          <a:bodyPr vert="horz" wrap="square" lIns="68580" tIns="34290" rIns="68580" bIns="34290" numCol="1" anchor="ctr"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indent="-342900" algn="just">
              <a:lnSpc>
                <a:spcPts val="2800"/>
              </a:lnSpc>
              <a:buFont typeface="Arial" panose="020B0604020202020204" pitchFamily="34" charset="0"/>
              <a:buChar char="•"/>
            </a:pPr>
            <a:r>
              <a:rPr lang="en-US" altLang="ja-JP" sz="240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2050</a:t>
            </a:r>
            <a:r>
              <a:rPr lang="ja-JP" altLang="en-US" sz="2400">
                <a:solidFill>
                  <a:schemeClr val="bg1"/>
                </a:solidFill>
                <a:latin typeface="Meiryo UI" panose="020B0604030504040204" pitchFamily="50" charset="-128"/>
                <a:ea typeface="Meiryo UI" panose="020B0604030504040204" pitchFamily="50" charset="-128"/>
                <a:cs typeface="Times New Roman" panose="02020603050405020304" pitchFamily="18" charset="0"/>
              </a:rPr>
              <a:t>年までに温室効果ガス実質ゼロ</a:t>
            </a:r>
            <a:endParaRPr lang="en-US" altLang="ja-JP" sz="240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a:p>
            <a:pPr marL="342900" indent="-342900" algn="just">
              <a:lnSpc>
                <a:spcPts val="2800"/>
              </a:lnSpc>
              <a:buFont typeface="Arial" panose="020B0604020202020204" pitchFamily="34" charset="0"/>
              <a:buChar char="•"/>
            </a:pPr>
            <a:r>
              <a:rPr lang="ja-JP" altLang="en-US"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自動車に関しては「</a:t>
            </a:r>
            <a:r>
              <a:rPr lang="en-US" altLang="ja-JP"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2035</a:t>
            </a:r>
            <a:r>
              <a:rPr lang="ja-JP" altLang="en-US"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年までに、乗用車新車販売で電動車</a:t>
            </a:r>
            <a:r>
              <a:rPr lang="en-US" altLang="ja-JP"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100%</a:t>
            </a:r>
            <a:r>
              <a:rPr lang="ja-JP" altLang="en-US"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を実現」</a:t>
            </a:r>
            <a:endParaRPr lang="en-US" altLang="ja-JP"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indent="0">
              <a:lnSpc>
                <a:spcPts val="2800"/>
              </a:lnSpc>
            </a:pPr>
            <a:r>
              <a:rPr lang="ja-JP" altLang="en-US" sz="2000">
                <a:latin typeface="Meiryo UI" panose="020B0604030504040204" pitchFamily="50" charset="-128"/>
                <a:ea typeface="Meiryo UI" panose="020B0604030504040204" pitchFamily="50" charset="-128"/>
                <a:cs typeface="Times New Roman" panose="02020603050405020304" pitchFamily="18" charset="0"/>
              </a:rPr>
              <a:t>　</a:t>
            </a:r>
            <a:r>
              <a:rPr lang="ja-JP" altLang="en-US" sz="1600">
                <a:solidFill>
                  <a:schemeClr val="bg1"/>
                </a:solidFill>
                <a:latin typeface="Meiryo UI" panose="020B0604030504040204" pitchFamily="50" charset="-128"/>
                <a:ea typeface="Meiryo UI" panose="020B0604030504040204" pitchFamily="50" charset="-128"/>
                <a:cs typeface="Times New Roman" panose="02020603050405020304" pitchFamily="18" charset="0"/>
              </a:rPr>
              <a:t>日本における電動車の定義：　　　電気自動車（</a:t>
            </a:r>
            <a:r>
              <a:rPr lang="en-US" altLang="ja-JP" sz="1600">
                <a:solidFill>
                  <a:schemeClr val="bg1"/>
                </a:solidFill>
                <a:latin typeface="Meiryo UI" panose="020B0604030504040204" pitchFamily="50" charset="-128"/>
                <a:ea typeface="Meiryo UI" panose="020B0604030504040204" pitchFamily="50" charset="-128"/>
                <a:cs typeface="Times New Roman" panose="02020603050405020304" pitchFamily="18" charset="0"/>
              </a:rPr>
              <a:t>EV</a:t>
            </a:r>
            <a:r>
              <a:rPr lang="ja-JP" altLang="en-US" sz="1600">
                <a:solidFill>
                  <a:schemeClr val="bg1"/>
                </a:solidFill>
                <a:latin typeface="Meiryo UI" panose="020B0604030504040204" pitchFamily="50" charset="-128"/>
                <a:ea typeface="Meiryo UI" panose="020B0604030504040204" pitchFamily="50" charset="-128"/>
                <a:cs typeface="Times New Roman" panose="02020603050405020304" pitchFamily="18" charset="0"/>
              </a:rPr>
              <a:t>）、燃料電池車（</a:t>
            </a:r>
            <a:r>
              <a:rPr lang="en-US" altLang="ja-JP" sz="1600">
                <a:solidFill>
                  <a:schemeClr val="bg1"/>
                </a:solidFill>
                <a:latin typeface="Meiryo UI" panose="020B0604030504040204" pitchFamily="50" charset="-128"/>
                <a:ea typeface="Meiryo UI" panose="020B0604030504040204" pitchFamily="50" charset="-128"/>
                <a:cs typeface="Times New Roman" panose="02020603050405020304" pitchFamily="18" charset="0"/>
              </a:rPr>
              <a:t>FCV</a:t>
            </a:r>
            <a:r>
              <a:rPr lang="ja-JP" altLang="en-US" sz="1600">
                <a:solidFill>
                  <a:schemeClr val="bg1"/>
                </a:solidFill>
                <a:latin typeface="Meiryo UI" panose="020B0604030504040204" pitchFamily="50" charset="-128"/>
                <a:ea typeface="Meiryo UI" panose="020B0604030504040204" pitchFamily="50" charset="-128"/>
                <a:cs typeface="Times New Roman" panose="02020603050405020304" pitchFamily="18" charset="0"/>
              </a:rPr>
              <a:t>）、プラグインハイブリッド車（</a:t>
            </a:r>
            <a:r>
              <a:rPr lang="en-US" altLang="ja-JP" sz="1600">
                <a:solidFill>
                  <a:schemeClr val="bg1"/>
                </a:solidFill>
                <a:latin typeface="Meiryo UI" panose="020B0604030504040204" pitchFamily="50" charset="-128"/>
                <a:ea typeface="Meiryo UI" panose="020B0604030504040204" pitchFamily="50" charset="-128"/>
                <a:cs typeface="Times New Roman" panose="02020603050405020304" pitchFamily="18" charset="0"/>
              </a:rPr>
              <a:t>PHV</a:t>
            </a:r>
            <a:r>
              <a:rPr lang="ja-JP" altLang="en-US" sz="1600">
                <a:solidFill>
                  <a:schemeClr val="bg1"/>
                </a:solidFill>
                <a:latin typeface="Meiryo UI" panose="020B0604030504040204" pitchFamily="50" charset="-128"/>
                <a:ea typeface="Meiryo UI" panose="020B0604030504040204" pitchFamily="50" charset="-128"/>
                <a:cs typeface="Times New Roman" panose="02020603050405020304" pitchFamily="18" charset="0"/>
              </a:rPr>
              <a:t>）、ハイブリッド車（</a:t>
            </a:r>
            <a:r>
              <a:rPr lang="en-US" altLang="ja-JP" sz="1600">
                <a:solidFill>
                  <a:schemeClr val="bg1"/>
                </a:solidFill>
                <a:latin typeface="Meiryo UI" panose="020B0604030504040204" pitchFamily="50" charset="-128"/>
                <a:ea typeface="Meiryo UI" panose="020B0604030504040204" pitchFamily="50" charset="-128"/>
                <a:cs typeface="Times New Roman" panose="02020603050405020304" pitchFamily="18" charset="0"/>
              </a:rPr>
              <a:t>HV</a:t>
            </a:r>
            <a:r>
              <a:rPr lang="ja-JP" altLang="en-US" sz="160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11155D4C-4AC7-007B-6F02-C8871FDDE4AB}"/>
              </a:ext>
            </a:extLst>
          </p:cNvPr>
          <p:cNvSpPr txBox="1"/>
          <p:nvPr/>
        </p:nvSpPr>
        <p:spPr>
          <a:xfrm>
            <a:off x="374710" y="1410596"/>
            <a:ext cx="8362889" cy="605294"/>
          </a:xfrm>
          <a:prstGeom prst="rect">
            <a:avLst/>
          </a:prstGeom>
          <a:solidFill>
            <a:schemeClr val="accent1">
              <a:lumMod val="20000"/>
              <a:lumOff val="80000"/>
            </a:schemeClr>
          </a:solidFill>
          <a:ln>
            <a:noFill/>
          </a:ln>
        </p:spPr>
        <p:txBody>
          <a:bodyPr wrap="square">
            <a:spAutoFit/>
          </a:bodyPr>
          <a:lstStyle/>
          <a:p>
            <a:pPr marL="285750" indent="-285750">
              <a:lnSpc>
                <a:spcPts val="2000"/>
              </a:lnSpc>
              <a:buFont typeface="Wingdings" panose="05000000000000000000" pitchFamily="2" charset="2"/>
              <a:buChar char="Ø"/>
            </a:pPr>
            <a:r>
              <a:rPr lang="en-US" altLang="ja-JP" kern="0">
                <a:latin typeface="Meiryo UI" panose="020B0604030504040204" pitchFamily="50" charset="-128"/>
                <a:ea typeface="Meiryo UI" panose="020B0604030504040204" pitchFamily="50" charset="-128"/>
                <a:cs typeface="MS-Mincho"/>
              </a:rPr>
              <a:t>2035</a:t>
            </a:r>
            <a:r>
              <a:rPr lang="ja-JP" altLang="ja-JP" kern="0">
                <a:latin typeface="Meiryo UI" panose="020B0604030504040204" pitchFamily="50" charset="-128"/>
                <a:ea typeface="Meiryo UI" panose="020B0604030504040204" pitchFamily="50" charset="-128"/>
                <a:cs typeface="MS-Mincho"/>
              </a:rPr>
              <a:t>年以降、実質的に内燃機関自動車の新車販売を禁止し</a:t>
            </a:r>
            <a:r>
              <a:rPr lang="ja-JP" altLang="en-US" kern="0">
                <a:latin typeface="Meiryo UI" panose="020B0604030504040204" pitchFamily="50" charset="-128"/>
                <a:ea typeface="Meiryo UI" panose="020B0604030504040204" pitchFamily="50" charset="-128"/>
                <a:cs typeface="MS-Mincho"/>
              </a:rPr>
              <a:t>、</a:t>
            </a:r>
            <a:endParaRPr lang="en-US" altLang="ja-JP" kern="0">
              <a:latin typeface="Meiryo UI" panose="020B0604030504040204" pitchFamily="50" charset="-128"/>
              <a:ea typeface="Meiryo UI" panose="020B0604030504040204" pitchFamily="50" charset="-128"/>
              <a:cs typeface="MS-Mincho"/>
            </a:endParaRPr>
          </a:p>
          <a:p>
            <a:pPr>
              <a:lnSpc>
                <a:spcPts val="2000"/>
              </a:lnSpc>
            </a:pPr>
            <a:r>
              <a:rPr lang="ja-JP" altLang="en-US" kern="0">
                <a:latin typeface="Meiryo UI" panose="020B0604030504040204" pitchFamily="50" charset="-128"/>
                <a:ea typeface="Meiryo UI" panose="020B0604030504040204" pitchFamily="50" charset="-128"/>
              </a:rPr>
              <a:t>　　</a:t>
            </a:r>
            <a:r>
              <a:rPr lang="ja-JP" altLang="ja-JP" kern="0">
                <a:latin typeface="Meiryo UI" panose="020B0604030504040204" pitchFamily="50" charset="-128"/>
                <a:ea typeface="Meiryo UI" panose="020B0604030504040204" pitchFamily="50" charset="-128"/>
              </a:rPr>
              <a:t>ゼロエミッション車</a:t>
            </a:r>
            <a:r>
              <a:rPr lang="ja-JP" altLang="ja-JP" kern="0">
                <a:solidFill>
                  <a:srgbClr val="FF0000"/>
                </a:solidFill>
                <a:latin typeface="Meiryo UI" panose="020B0604030504040204" pitchFamily="50" charset="-128"/>
                <a:ea typeface="Meiryo UI" panose="020B0604030504040204" pitchFamily="50" charset="-128"/>
                <a:cs typeface="MS-Mincho"/>
              </a:rPr>
              <a:t>（</a:t>
            </a:r>
            <a:r>
              <a:rPr lang="en-US" altLang="ja-JP" kern="0">
                <a:solidFill>
                  <a:srgbClr val="FF0000"/>
                </a:solidFill>
                <a:latin typeface="Meiryo UI" panose="020B0604030504040204" pitchFamily="50" charset="-128"/>
                <a:ea typeface="Meiryo UI" panose="020B0604030504040204" pitchFamily="50" charset="-128"/>
                <a:cs typeface="MS-Mincho"/>
              </a:rPr>
              <a:t>EV/FCV</a:t>
            </a:r>
            <a:r>
              <a:rPr lang="ja-JP" altLang="ja-JP" kern="0">
                <a:solidFill>
                  <a:srgbClr val="FF0000"/>
                </a:solidFill>
                <a:latin typeface="Meiryo UI" panose="020B0604030504040204" pitchFamily="50" charset="-128"/>
                <a:ea typeface="Meiryo UI" panose="020B0604030504040204" pitchFamily="50" charset="-128"/>
                <a:cs typeface="MS-Mincho"/>
              </a:rPr>
              <a:t>）に限定する法案が欧州議会</a:t>
            </a:r>
            <a:r>
              <a:rPr lang="ja-JP" altLang="ja-JP" kern="0">
                <a:latin typeface="Meiryo UI" panose="020B0604030504040204" pitchFamily="50" charset="-128"/>
                <a:ea typeface="Meiryo UI" panose="020B0604030504040204" pitchFamily="50" charset="-128"/>
                <a:cs typeface="MS-Mincho"/>
              </a:rPr>
              <a:t>で採択</a:t>
            </a:r>
            <a:r>
              <a:rPr lang="ja-JP" altLang="en-US" kern="0">
                <a:latin typeface="Meiryo UI" panose="020B0604030504040204" pitchFamily="50" charset="-128"/>
                <a:ea typeface="Meiryo UI" panose="020B0604030504040204" pitchFamily="50" charset="-128"/>
                <a:cs typeface="MS-Mincho"/>
              </a:rPr>
              <a:t>。</a:t>
            </a:r>
            <a:endParaRPr lang="en-US" altLang="ja-JP" kern="0">
              <a:latin typeface="Meiryo UI" panose="020B0604030504040204" pitchFamily="50" charset="-128"/>
              <a:ea typeface="Meiryo UI" panose="020B0604030504040204" pitchFamily="50" charset="-128"/>
              <a:cs typeface="MS-Mincho"/>
            </a:endParaRPr>
          </a:p>
        </p:txBody>
      </p:sp>
      <p:sp>
        <p:nvSpPr>
          <p:cNvPr id="9" name="テキスト ボックス 8">
            <a:extLst>
              <a:ext uri="{FF2B5EF4-FFF2-40B4-BE49-F238E27FC236}">
                <a16:creationId xmlns:a16="http://schemas.microsoft.com/office/drawing/2014/main" id="{15CF4725-F84A-46FB-0D29-157BABC08BB6}"/>
              </a:ext>
            </a:extLst>
          </p:cNvPr>
          <p:cNvSpPr txBox="1"/>
          <p:nvPr/>
        </p:nvSpPr>
        <p:spPr>
          <a:xfrm>
            <a:off x="418029" y="4200935"/>
            <a:ext cx="11168920" cy="605294"/>
          </a:xfrm>
          <a:prstGeom prst="rect">
            <a:avLst/>
          </a:prstGeom>
          <a:solidFill>
            <a:schemeClr val="accent1">
              <a:lumMod val="20000"/>
              <a:lumOff val="80000"/>
            </a:schemeClr>
          </a:solidFill>
          <a:ln>
            <a:noFill/>
          </a:ln>
        </p:spPr>
        <p:txBody>
          <a:bodyPr wrap="square">
            <a:spAutoFit/>
          </a:bodyPr>
          <a:lstStyle/>
          <a:p>
            <a:pPr marL="285750" indent="-285750">
              <a:lnSpc>
                <a:spcPts val="2000"/>
              </a:lnSpc>
              <a:buFont typeface="Wingdings" panose="05000000000000000000" pitchFamily="2" charset="2"/>
              <a:buChar char="Ø"/>
            </a:pPr>
            <a:r>
              <a:rPr lang="en-US" altLang="ja-JP" kern="0">
                <a:latin typeface="Meiryo UI" panose="020B0604030504040204" pitchFamily="50" charset="-128"/>
                <a:ea typeface="Meiryo UI" panose="020B0604030504040204" pitchFamily="50" charset="-128"/>
                <a:cs typeface="MS-Mincho"/>
              </a:rPr>
              <a:t>2023</a:t>
            </a:r>
            <a:r>
              <a:rPr lang="ja-JP" altLang="ja-JP" kern="0">
                <a:latin typeface="Meiryo UI" panose="020B0604030504040204" pitchFamily="50" charset="-128"/>
                <a:ea typeface="Meiryo UI" panose="020B0604030504040204" pitchFamily="50" charset="-128"/>
                <a:cs typeface="MS-Mincho"/>
              </a:rPr>
              <a:t>年</a:t>
            </a:r>
            <a:r>
              <a:rPr lang="en-US" altLang="ja-JP" kern="0">
                <a:latin typeface="Meiryo UI" panose="020B0604030504040204" pitchFamily="50" charset="-128"/>
                <a:ea typeface="Meiryo UI" panose="020B0604030504040204" pitchFamily="50" charset="-128"/>
                <a:cs typeface="MS-Mincho"/>
              </a:rPr>
              <a:t>4</a:t>
            </a:r>
            <a:r>
              <a:rPr lang="ja-JP" altLang="ja-JP" kern="0">
                <a:latin typeface="Meiryo UI" panose="020B0604030504040204" pitchFamily="50" charset="-128"/>
                <a:ea typeface="Meiryo UI" panose="020B0604030504040204" pitchFamily="50" charset="-128"/>
                <a:cs typeface="MS-Mincho"/>
              </a:rPr>
              <a:t>月</a:t>
            </a:r>
            <a:r>
              <a:rPr lang="en-US" altLang="ja-JP" kern="0">
                <a:latin typeface="Meiryo UI" panose="020B0604030504040204" pitchFamily="50" charset="-128"/>
                <a:ea typeface="Meiryo UI" panose="020B0604030504040204" pitchFamily="50" charset="-128"/>
                <a:cs typeface="MS-Mincho"/>
              </a:rPr>
              <a:t>15</a:t>
            </a:r>
            <a:r>
              <a:rPr lang="ja-JP" altLang="ja-JP" kern="0">
                <a:latin typeface="Meiryo UI" panose="020B0604030504040204" pitchFamily="50" charset="-128"/>
                <a:ea typeface="Meiryo UI" panose="020B0604030504040204" pitchFamily="50" charset="-128"/>
                <a:cs typeface="MS-Mincho"/>
              </a:rPr>
              <a:t>日から</a:t>
            </a:r>
            <a:r>
              <a:rPr lang="en-US" altLang="ja-JP" kern="0">
                <a:latin typeface="Meiryo UI" panose="020B0604030504040204" pitchFamily="50" charset="-128"/>
                <a:ea typeface="Meiryo UI" panose="020B0604030504040204" pitchFamily="50" charset="-128"/>
                <a:cs typeface="MS-Mincho"/>
              </a:rPr>
              <a:t>16</a:t>
            </a:r>
            <a:r>
              <a:rPr lang="ja-JP" altLang="ja-JP" kern="0">
                <a:latin typeface="Meiryo UI" panose="020B0604030504040204" pitchFamily="50" charset="-128"/>
                <a:ea typeface="Meiryo UI" panose="020B0604030504040204" pitchFamily="50" charset="-128"/>
                <a:cs typeface="MS-Mincho"/>
              </a:rPr>
              <a:t>日にかけて開催された</a:t>
            </a:r>
            <a:r>
              <a:rPr lang="en-US" altLang="ja-JP" kern="0">
                <a:solidFill>
                  <a:srgbClr val="FF0000"/>
                </a:solidFill>
                <a:latin typeface="Meiryo UI" panose="020B0604030504040204" pitchFamily="50" charset="-128"/>
                <a:ea typeface="Meiryo UI" panose="020B0604030504040204" pitchFamily="50" charset="-128"/>
                <a:cs typeface="MS-Mincho"/>
              </a:rPr>
              <a:t>G7</a:t>
            </a:r>
            <a:r>
              <a:rPr lang="ja-JP" altLang="ja-JP" kern="0">
                <a:solidFill>
                  <a:srgbClr val="FF0000"/>
                </a:solidFill>
                <a:latin typeface="Meiryo UI" panose="020B0604030504040204" pitchFamily="50" charset="-128"/>
                <a:ea typeface="Meiryo UI" panose="020B0604030504040204" pitchFamily="50" charset="-128"/>
                <a:cs typeface="MS-Mincho"/>
              </a:rPr>
              <a:t>札幌 </a:t>
            </a:r>
            <a:r>
              <a:rPr lang="ja-JP" altLang="ja-JP" kern="0">
                <a:latin typeface="Meiryo UI" panose="020B0604030504040204" pitchFamily="50" charset="-128"/>
                <a:ea typeface="Meiryo UI" panose="020B0604030504040204" pitchFamily="50" charset="-128"/>
                <a:cs typeface="MS-Mincho"/>
              </a:rPr>
              <a:t>気候・エネルギー・環境大臣会合における共同宣言</a:t>
            </a:r>
            <a:endParaRPr lang="en-US" altLang="ja-JP" kern="0">
              <a:latin typeface="Meiryo UI" panose="020B0604030504040204" pitchFamily="50" charset="-128"/>
              <a:ea typeface="Meiryo UI" panose="020B0604030504040204" pitchFamily="50" charset="-128"/>
              <a:cs typeface="MS-Mincho"/>
            </a:endParaRPr>
          </a:p>
          <a:p>
            <a:pPr>
              <a:lnSpc>
                <a:spcPts val="2000"/>
              </a:lnSpc>
            </a:pPr>
            <a:r>
              <a:rPr lang="en-US" altLang="ja-JP" kern="0">
                <a:latin typeface="Meiryo UI" panose="020B0604030504040204" pitchFamily="50" charset="-128"/>
                <a:ea typeface="Meiryo UI" panose="020B0604030504040204" pitchFamily="50" charset="-128"/>
              </a:rPr>
              <a:t>  </a:t>
            </a:r>
            <a:r>
              <a:rPr lang="ja-JP" altLang="en-US" kern="0">
                <a:solidFill>
                  <a:srgbClr val="FF0000"/>
                </a:solidFill>
                <a:latin typeface="Meiryo UI" panose="020B0604030504040204" pitchFamily="50" charset="-128"/>
                <a:ea typeface="Meiryo UI" panose="020B0604030504040204" pitchFamily="50" charset="-128"/>
              </a:rPr>
              <a:t>「</a:t>
            </a:r>
            <a:r>
              <a:rPr lang="en-US" altLang="ja-JP" kern="0">
                <a:solidFill>
                  <a:srgbClr val="FF0000"/>
                </a:solidFill>
                <a:latin typeface="Meiryo UI" panose="020B0604030504040204" pitchFamily="50" charset="-128"/>
                <a:ea typeface="Meiryo UI" panose="020B0604030504040204" pitchFamily="50" charset="-128"/>
              </a:rPr>
              <a:t>PHV</a:t>
            </a:r>
            <a:r>
              <a:rPr lang="ja-JP" altLang="ja-JP" kern="0">
                <a:solidFill>
                  <a:srgbClr val="FF0000"/>
                </a:solidFill>
                <a:latin typeface="Meiryo UI" panose="020B0604030504040204" pitchFamily="50" charset="-128"/>
                <a:ea typeface="Meiryo UI" panose="020B0604030504040204" pitchFamily="50" charset="-128"/>
              </a:rPr>
              <a:t>や合成燃料などの技術開発</a:t>
            </a:r>
            <a:r>
              <a:rPr lang="ja-JP" altLang="en-US" kern="0">
                <a:solidFill>
                  <a:srgbClr val="FF0000"/>
                </a:solidFill>
                <a:latin typeface="Meiryo UI" panose="020B0604030504040204" pitchFamily="50" charset="-128"/>
                <a:ea typeface="Meiryo UI" panose="020B0604030504040204" pitchFamily="50" charset="-128"/>
              </a:rPr>
              <a:t>」</a:t>
            </a:r>
            <a:r>
              <a:rPr lang="ja-JP" altLang="ja-JP" kern="0">
                <a:solidFill>
                  <a:srgbClr val="FF0000"/>
                </a:solidFill>
                <a:latin typeface="Meiryo UI" panose="020B0604030504040204" pitchFamily="50" charset="-128"/>
                <a:ea typeface="Meiryo UI" panose="020B0604030504040204" pitchFamily="50" charset="-128"/>
              </a:rPr>
              <a:t>を初めて評価</a:t>
            </a:r>
            <a:r>
              <a:rPr lang="ja-JP" altLang="ja-JP" kern="0">
                <a:latin typeface="Meiryo UI" panose="020B0604030504040204" pitchFamily="50" charset="-128"/>
                <a:ea typeface="Meiryo UI" panose="020B0604030504040204" pitchFamily="50" charset="-128"/>
              </a:rPr>
              <a:t>する</a:t>
            </a:r>
            <a:r>
              <a:rPr lang="ja-JP" altLang="en-US" kern="0">
                <a:latin typeface="Meiryo UI" panose="020B0604030504040204" pitchFamily="50" charset="-128"/>
                <a:ea typeface="Meiryo UI" panose="020B0604030504040204" pitchFamily="50" charset="-128"/>
              </a:rPr>
              <a:t>ことが</a:t>
            </a:r>
            <a:r>
              <a:rPr lang="ja-JP" altLang="ja-JP" kern="0">
                <a:latin typeface="Meiryo UI" panose="020B0604030504040204" pitchFamily="50" charset="-128"/>
                <a:ea typeface="Meiryo UI" panose="020B0604030504040204" pitchFamily="50" charset="-128"/>
              </a:rPr>
              <a:t>記載</a:t>
            </a:r>
            <a:r>
              <a:rPr lang="ja-JP" altLang="en-US" kern="0">
                <a:latin typeface="Meiryo UI" panose="020B0604030504040204" pitchFamily="50" charset="-128"/>
                <a:ea typeface="Meiryo UI" panose="020B0604030504040204" pitchFamily="50" charset="-128"/>
              </a:rPr>
              <a:t>される</a:t>
            </a:r>
            <a:endParaRPr lang="en-US" altLang="ja-JP" kern="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2B96DB52-3F1F-CF01-1616-8C5B11E42708}"/>
              </a:ext>
            </a:extLst>
          </p:cNvPr>
          <p:cNvSpPr txBox="1"/>
          <p:nvPr/>
        </p:nvSpPr>
        <p:spPr>
          <a:xfrm>
            <a:off x="374710" y="2311537"/>
            <a:ext cx="10857397" cy="1650863"/>
          </a:xfrm>
          <a:prstGeom prst="rect">
            <a:avLst/>
          </a:prstGeom>
          <a:solidFill>
            <a:schemeClr val="accent6"/>
          </a:solidFill>
          <a:ln>
            <a:noFill/>
          </a:ln>
        </p:spPr>
        <p:txBody>
          <a:bodyPr wrap="square" anchor="ctr" anchorCtr="0">
            <a:noAutofit/>
          </a:bodyPr>
          <a:lstStyle/>
          <a:p>
            <a:pPr>
              <a:lnSpc>
                <a:spcPts val="2000"/>
              </a:lnSpc>
            </a:pPr>
            <a:r>
              <a:rPr lang="en-US" altLang="ja-JP"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日本</a:t>
            </a:r>
            <a:r>
              <a:rPr lang="en-US" altLang="ja-JP"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2400">
                <a:solidFill>
                  <a:srgbClr val="FF0000"/>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en-US" sz="240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2400">
                <a:solidFill>
                  <a:srgbClr val="FF0000"/>
                </a:solidFill>
                <a:latin typeface="Meiryo UI" panose="020B0604030504040204" pitchFamily="50" charset="-128"/>
                <a:ea typeface="Meiryo UI" panose="020B0604030504040204" pitchFamily="50" charset="-128"/>
                <a:cs typeface="Times New Roman" panose="02020603050405020304" pitchFamily="18" charset="0"/>
              </a:rPr>
              <a:t>12</a:t>
            </a:r>
            <a:r>
              <a:rPr lang="ja-JP" altLang="en-US" sz="240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月</a:t>
            </a:r>
            <a:r>
              <a:rPr lang="ja-JP" altLang="en-US"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「カーボンニュートラルに伴うグリーン成長戦略」</a:t>
            </a:r>
            <a:r>
              <a:rPr lang="ja-JP" altLang="en-US" sz="240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が策定</a:t>
            </a:r>
            <a:r>
              <a:rPr lang="ja-JP" altLang="en-US" sz="2400" b="1" kern="0">
                <a:solidFill>
                  <a:srgbClr val="FF0000"/>
                </a:solidFill>
                <a:latin typeface="Meiryo UI" panose="020B0604030504040204" pitchFamily="50" charset="-128"/>
                <a:ea typeface="Meiryo UI" panose="020B0604030504040204" pitchFamily="50" charset="-128"/>
                <a:cs typeface="MS-Mincho"/>
              </a:rPr>
              <a:t>　</a:t>
            </a:r>
            <a:endParaRPr lang="en-US" altLang="ja-JP" sz="2400" b="1" kern="0">
              <a:solidFill>
                <a:srgbClr val="FF0000"/>
              </a:solidFill>
              <a:latin typeface="Meiryo UI" panose="020B0604030504040204" pitchFamily="50" charset="-128"/>
              <a:ea typeface="Meiryo UI" panose="020B0604030504040204" pitchFamily="50" charset="-128"/>
              <a:cs typeface="MS-Mincho"/>
            </a:endParaRPr>
          </a:p>
          <a:p>
            <a:endParaRPr lang="en-US" altLang="ja-JP" sz="1050" b="1" kern="0">
              <a:solidFill>
                <a:srgbClr val="FF0000"/>
              </a:solidFill>
              <a:latin typeface="Meiryo UI" panose="020B0604030504040204" pitchFamily="50" charset="-128"/>
              <a:ea typeface="Meiryo UI" panose="020B0604030504040204" pitchFamily="50" charset="-128"/>
              <a:cs typeface="MS-Mincho"/>
            </a:endParaRPr>
          </a:p>
          <a:p>
            <a:r>
              <a:rPr lang="ja-JP" altLang="en-US" sz="2000" b="1" kern="0">
                <a:solidFill>
                  <a:schemeClr val="bg1"/>
                </a:solidFill>
                <a:latin typeface="Meiryo UI" panose="020B0604030504040204" pitchFamily="50" charset="-128"/>
                <a:ea typeface="Meiryo UI" panose="020B0604030504040204" pitchFamily="50" charset="-128"/>
                <a:cs typeface="MS-Mincho"/>
              </a:rPr>
              <a:t>　</a:t>
            </a:r>
            <a:r>
              <a:rPr lang="ja-JP" altLang="ja-JP" sz="2000" kern="0">
                <a:solidFill>
                  <a:schemeClr val="bg1"/>
                </a:solidFill>
                <a:latin typeface="Meiryo UI" panose="020B0604030504040204" pitchFamily="50" charset="-128"/>
                <a:ea typeface="Meiryo UI" panose="020B0604030504040204" pitchFamily="50" charset="-128"/>
                <a:cs typeface="MS-Mincho"/>
              </a:rPr>
              <a:t>脱炭素化に向け各国がとるべき方策</a:t>
            </a:r>
            <a:r>
              <a:rPr lang="ja-JP" altLang="ja-JP" sz="2000" kern="0">
                <a:solidFill>
                  <a:schemeClr val="bg1"/>
                </a:solidFill>
                <a:latin typeface="Meiryo UI" panose="020B0604030504040204" pitchFamily="50" charset="-128"/>
                <a:ea typeface="Meiryo UI" panose="020B0604030504040204" pitchFamily="50" charset="-128"/>
              </a:rPr>
              <a:t>として、多様な道筋</a:t>
            </a:r>
            <a:r>
              <a:rPr lang="ja-JP" altLang="ja-JP" sz="2000" kern="0">
                <a:solidFill>
                  <a:schemeClr val="bg1"/>
                </a:solidFill>
                <a:latin typeface="Meiryo UI" panose="020B0604030504040204" pitchFamily="50" charset="-128"/>
                <a:ea typeface="Meiryo UI" panose="020B0604030504040204" pitchFamily="50" charset="-128"/>
                <a:cs typeface="MS-Mincho"/>
              </a:rPr>
              <a:t>があることを認識し、</a:t>
            </a:r>
            <a:endParaRPr lang="en-US" altLang="ja-JP" sz="2000" kern="0">
              <a:solidFill>
                <a:schemeClr val="bg1"/>
              </a:solidFill>
              <a:latin typeface="Meiryo UI" panose="020B0604030504040204" pitchFamily="50" charset="-128"/>
              <a:ea typeface="Meiryo UI" panose="020B0604030504040204" pitchFamily="50" charset="-128"/>
              <a:cs typeface="MS-Mincho"/>
            </a:endParaRPr>
          </a:p>
          <a:p>
            <a:r>
              <a:rPr lang="ja-JP" altLang="en-US" sz="2000" kern="0">
                <a:solidFill>
                  <a:schemeClr val="bg1"/>
                </a:solidFill>
                <a:latin typeface="Meiryo UI" panose="020B0604030504040204" pitchFamily="50" charset="-128"/>
                <a:ea typeface="Meiryo UI" panose="020B0604030504040204" pitchFamily="50" charset="-128"/>
                <a:cs typeface="MS-Mincho"/>
              </a:rPr>
              <a:t>　</a:t>
            </a:r>
            <a:r>
              <a:rPr lang="en-US" altLang="ja-JP" sz="2000" kern="0">
                <a:solidFill>
                  <a:schemeClr val="bg1"/>
                </a:solidFill>
                <a:latin typeface="Meiryo UI" panose="020B0604030504040204" pitchFamily="50" charset="-128"/>
                <a:ea typeface="Meiryo UI" panose="020B0604030504040204" pitchFamily="50" charset="-128"/>
                <a:cs typeface="MS-Mincho"/>
              </a:rPr>
              <a:t>EV</a:t>
            </a:r>
            <a:r>
              <a:rPr lang="ja-JP" altLang="ja-JP" sz="2000" kern="0">
                <a:solidFill>
                  <a:schemeClr val="bg1"/>
                </a:solidFill>
                <a:latin typeface="Meiryo UI" panose="020B0604030504040204" pitchFamily="50" charset="-128"/>
                <a:ea typeface="Meiryo UI" panose="020B0604030504040204" pitchFamily="50" charset="-128"/>
                <a:cs typeface="MS-Mincho"/>
              </a:rPr>
              <a:t>や</a:t>
            </a:r>
            <a:r>
              <a:rPr lang="en-US" altLang="ja-JP" sz="2000" kern="0">
                <a:solidFill>
                  <a:schemeClr val="bg1"/>
                </a:solidFill>
                <a:latin typeface="Meiryo UI" panose="020B0604030504040204" pitchFamily="50" charset="-128"/>
                <a:ea typeface="Meiryo UI" panose="020B0604030504040204" pitchFamily="50" charset="-128"/>
                <a:cs typeface="MS-Mincho"/>
              </a:rPr>
              <a:t>FCV</a:t>
            </a:r>
            <a:r>
              <a:rPr lang="ja-JP" altLang="ja-JP" sz="2000" kern="0">
                <a:solidFill>
                  <a:schemeClr val="bg1"/>
                </a:solidFill>
                <a:latin typeface="Meiryo UI" panose="020B0604030504040204" pitchFamily="50" charset="-128"/>
                <a:ea typeface="Meiryo UI" panose="020B0604030504040204" pitchFamily="50" charset="-128"/>
                <a:cs typeface="MS-Mincho"/>
              </a:rPr>
              <a:t>に限定することなく、技術領域で</a:t>
            </a:r>
            <a:r>
              <a:rPr lang="ja-JP" altLang="ja-JP" sz="2000" kern="0">
                <a:solidFill>
                  <a:schemeClr val="bg1"/>
                </a:solidFill>
                <a:latin typeface="Meiryo UI" panose="020B0604030504040204" pitchFamily="50" charset="-128"/>
                <a:ea typeface="Meiryo UI" panose="020B0604030504040204" pitchFamily="50" charset="-128"/>
              </a:rPr>
              <a:t>多様な選択肢を掲げ取り組みを進める日本</a:t>
            </a:r>
            <a:r>
              <a:rPr lang="ja-JP" altLang="ja-JP" sz="2000" kern="0">
                <a:solidFill>
                  <a:schemeClr val="bg1"/>
                </a:solidFill>
                <a:latin typeface="Meiryo UI" panose="020B0604030504040204" pitchFamily="50" charset="-128"/>
                <a:ea typeface="Meiryo UI" panose="020B0604030504040204" pitchFamily="50" charset="-128"/>
                <a:cs typeface="MS-Mincho"/>
              </a:rPr>
              <a:t>の目標と併せて、</a:t>
            </a:r>
            <a:endParaRPr lang="en-US" altLang="ja-JP" sz="2000" kern="0">
              <a:solidFill>
                <a:schemeClr val="bg1"/>
              </a:solidFill>
              <a:latin typeface="Meiryo UI" panose="020B0604030504040204" pitchFamily="50" charset="-128"/>
              <a:ea typeface="Meiryo UI" panose="020B0604030504040204" pitchFamily="50" charset="-128"/>
              <a:cs typeface="MS-Mincho"/>
            </a:endParaRPr>
          </a:p>
          <a:p>
            <a:r>
              <a:rPr lang="ja-JP" altLang="en-US" sz="2000" kern="0">
                <a:solidFill>
                  <a:schemeClr val="bg1"/>
                </a:solidFill>
                <a:latin typeface="Meiryo UI" panose="020B0604030504040204" pitchFamily="50" charset="-128"/>
                <a:ea typeface="Meiryo UI" panose="020B0604030504040204" pitchFamily="50" charset="-128"/>
                <a:cs typeface="MS-Mincho"/>
              </a:rPr>
              <a:t>　</a:t>
            </a:r>
            <a:r>
              <a:rPr lang="ja-JP" altLang="ja-JP" sz="2000" kern="0">
                <a:solidFill>
                  <a:schemeClr val="bg1"/>
                </a:solidFill>
                <a:latin typeface="Meiryo UI" panose="020B0604030504040204" pitchFamily="50" charset="-128"/>
                <a:ea typeface="Meiryo UI" panose="020B0604030504040204" pitchFamily="50" charset="-128"/>
                <a:cs typeface="MS-Mincho"/>
              </a:rPr>
              <a:t>合成燃料を含む持続可能なカーボンニュートラル燃料の促進が、欧米の目標と並列で位置づけられた。</a:t>
            </a:r>
            <a:endParaRPr lang="ja-JP" altLang="en-US" sz="2000">
              <a:solidFill>
                <a:schemeClr val="bg1"/>
              </a:solidFill>
              <a:latin typeface="Meiryo UI" panose="020B0604030504040204" pitchFamily="50" charset="-128"/>
              <a:ea typeface="Meiryo UI" panose="020B0604030504040204" pitchFamily="50" charset="-128"/>
            </a:endParaRPr>
          </a:p>
        </p:txBody>
      </p:sp>
      <p:sp>
        <p:nvSpPr>
          <p:cNvPr id="3" name="タイトル 1">
            <a:extLst>
              <a:ext uri="{FF2B5EF4-FFF2-40B4-BE49-F238E27FC236}">
                <a16:creationId xmlns:a16="http://schemas.microsoft.com/office/drawing/2014/main" id="{BEF86DC2-DDBB-8999-A37A-2A209657F404}"/>
              </a:ext>
            </a:extLst>
          </p:cNvPr>
          <p:cNvSpPr txBox="1">
            <a:spLocks/>
          </p:cNvSpPr>
          <p:nvPr/>
        </p:nvSpPr>
        <p:spPr>
          <a:xfrm>
            <a:off x="0" y="-229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en-US" altLang="ja-JP"/>
              <a:t>2050</a:t>
            </a:r>
            <a:r>
              <a:rPr lang="ja-JP" altLang="en-US"/>
              <a:t>年カーボンニュートラル実現に向けた取り組み</a:t>
            </a:r>
            <a:endParaRPr lang="en-US" altLang="ja-JP"/>
          </a:p>
        </p:txBody>
      </p:sp>
      <p:sp>
        <p:nvSpPr>
          <p:cNvPr id="4" name="スライド番号プレースホルダー 3">
            <a:extLst>
              <a:ext uri="{FF2B5EF4-FFF2-40B4-BE49-F238E27FC236}">
                <a16:creationId xmlns:a16="http://schemas.microsoft.com/office/drawing/2014/main" id="{81319914-1FAE-E921-BD7E-B1A08657C22D}"/>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45</a:t>
            </a:fld>
            <a:endParaRPr lang="ja-JP" altLang="en-US"/>
          </a:p>
        </p:txBody>
      </p:sp>
    </p:spTree>
    <p:extLst>
      <p:ext uri="{BB962C8B-B14F-4D97-AF65-F5344CB8AC3E}">
        <p14:creationId xmlns:p14="http://schemas.microsoft.com/office/powerpoint/2010/main" val="2677310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BA3B5-9E94-FFA3-31FD-D8ADADCAE72F}"/>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4BBDECC3-3123-6985-621D-ED72C715EA7C}"/>
              </a:ext>
            </a:extLst>
          </p:cNvPr>
          <p:cNvSpPr>
            <a:spLocks noChangeArrowheads="1"/>
          </p:cNvSpPr>
          <p:nvPr/>
        </p:nvSpPr>
        <p:spPr bwMode="auto">
          <a:xfrm>
            <a:off x="304800" y="6386591"/>
            <a:ext cx="11612880" cy="438582"/>
          </a:xfrm>
          <a:prstGeom prst="rect">
            <a:avLst/>
          </a:prstGeom>
          <a:solidFill>
            <a:schemeClr val="accent6"/>
          </a:solidFill>
          <a:ln w="9525">
            <a:noFill/>
            <a:miter lim="800000"/>
            <a:headEnd/>
            <a:tailEnd/>
          </a:ln>
          <a:effectLst/>
        </p:spPr>
        <p:txBody>
          <a:bodyPr vert="horz" wrap="square" lIns="68580" tIns="34290" rIns="68580" bIns="34290" numCol="1" anchor="t"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「自動車」は、全体のうち約</a:t>
            </a:r>
            <a:r>
              <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20</a:t>
            </a: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％の温室効果ガス（≒炭素）を排出している</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Rectangle 2">
            <a:extLst>
              <a:ext uri="{FF2B5EF4-FFF2-40B4-BE49-F238E27FC236}">
                <a16:creationId xmlns:a16="http://schemas.microsoft.com/office/drawing/2014/main" id="{338F98AC-684D-DE08-DBED-CB2C6D0822C9}"/>
              </a:ext>
            </a:extLst>
          </p:cNvPr>
          <p:cNvSpPr>
            <a:spLocks noChangeArrowheads="1"/>
          </p:cNvSpPr>
          <p:nvPr/>
        </p:nvSpPr>
        <p:spPr bwMode="auto">
          <a:xfrm>
            <a:off x="5792253" y="1213117"/>
            <a:ext cx="2016000" cy="807913"/>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運輸部門</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（自動車等）</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タイトル 1">
            <a:extLst>
              <a:ext uri="{FF2B5EF4-FFF2-40B4-BE49-F238E27FC236}">
                <a16:creationId xmlns:a16="http://schemas.microsoft.com/office/drawing/2014/main" id="{A9296B3F-1DD9-1872-700E-4378B7920C0F}"/>
              </a:ext>
            </a:extLst>
          </p:cNvPr>
          <p:cNvSpPr txBox="1">
            <a:spLocks/>
          </p:cNvSpPr>
          <p:nvPr/>
        </p:nvSpPr>
        <p:spPr>
          <a:xfrm>
            <a:off x="0" y="-229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カーボンニュートラルに向けた国内排出量の実態（</a:t>
            </a:r>
            <a:r>
              <a:rPr lang="en-US" altLang="ja-JP"/>
              <a:t>2023</a:t>
            </a:r>
            <a:r>
              <a:rPr lang="ja-JP" altLang="en-US"/>
              <a:t>年度）</a:t>
            </a:r>
            <a:endParaRPr lang="en-US" altLang="ja-JP"/>
          </a:p>
        </p:txBody>
      </p:sp>
      <p:sp>
        <p:nvSpPr>
          <p:cNvPr id="2" name="スライド番号プレースホルダー 3">
            <a:extLst>
              <a:ext uri="{FF2B5EF4-FFF2-40B4-BE49-F238E27FC236}">
                <a16:creationId xmlns:a16="http://schemas.microsoft.com/office/drawing/2014/main" id="{0C2020C4-9596-C3A1-2AC2-B364EF689757}"/>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46</a:t>
            </a:fld>
            <a:endParaRPr lang="ja-JP" altLang="en-US"/>
          </a:p>
        </p:txBody>
      </p:sp>
      <p:pic>
        <p:nvPicPr>
          <p:cNvPr id="5" name="Picture 10">
            <a:extLst>
              <a:ext uri="{FF2B5EF4-FFF2-40B4-BE49-F238E27FC236}">
                <a16:creationId xmlns:a16="http://schemas.microsoft.com/office/drawing/2014/main" id="{7420C767-9A0F-8C1F-61D3-85B5DDB7D8A2}"/>
              </a:ext>
            </a:extLst>
          </p:cNvPr>
          <p:cNvPicPr>
            <a:picLocks noChangeAspect="1"/>
          </p:cNvPicPr>
          <p:nvPr/>
        </p:nvPicPr>
        <p:blipFill>
          <a:blip r:embed="rId3"/>
          <a:stretch>
            <a:fillRect/>
          </a:stretch>
        </p:blipFill>
        <p:spPr>
          <a:xfrm>
            <a:off x="2674259" y="659095"/>
            <a:ext cx="8264035" cy="5694669"/>
          </a:xfrm>
          <a:prstGeom prst="rect">
            <a:avLst/>
          </a:prstGeom>
        </p:spPr>
      </p:pic>
      <p:sp>
        <p:nvSpPr>
          <p:cNvPr id="10" name="テキスト ボックス 2">
            <a:extLst>
              <a:ext uri="{FF2B5EF4-FFF2-40B4-BE49-F238E27FC236}">
                <a16:creationId xmlns:a16="http://schemas.microsoft.com/office/drawing/2014/main" id="{6533FFDF-35C5-91F8-3A28-B846261B2EEF}"/>
              </a:ext>
            </a:extLst>
          </p:cNvPr>
          <p:cNvSpPr txBox="1">
            <a:spLocks noChangeArrowheads="1"/>
          </p:cNvSpPr>
          <p:nvPr/>
        </p:nvSpPr>
        <p:spPr bwMode="auto">
          <a:xfrm>
            <a:off x="8720871" y="5881414"/>
            <a:ext cx="2634402" cy="47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oAutofit/>
          </a:bodyPr>
          <a:lstStyle>
            <a:defPPr>
              <a:defRPr lang="ja-JP"/>
            </a:defPPr>
            <a:lvl1pPr marL="0" algn="l" defTabSz="914400" rtl="0" eaLnBrk="1" latinLnBrk="0" hangingPunct="1">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1pPr>
            <a:lvl2pPr marL="742950" indent="-285750" algn="l" defTabSz="914400" rtl="0" eaLnBrk="1" latinLnBrk="0" hangingPunct="1">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2pPr>
            <a:lvl3pPr marL="1143000" indent="-228600" algn="l" defTabSz="914400" rtl="0" eaLnBrk="1" latinLnBrk="0" hangingPunct="1">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3pPr>
            <a:lvl4pPr marL="1600200" indent="-228600" algn="l" defTabSz="914400" rtl="0" eaLnBrk="1" latinLnBrk="0" hangingPunct="1">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4pPr>
            <a:lvl5pPr marL="2057400" indent="-228600" algn="l" defTabSz="914400" rtl="0" eaLnBrk="1" latinLnBrk="0" hangingPunct="1">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5pPr>
            <a:lvl6pPr marL="2514600" indent="-228600" algn="l" defTabSz="914400" rtl="0" eaLnBrk="0" fontAlgn="base" latinLnBrk="0" hangingPunct="0">
              <a:spcBef>
                <a:spcPct val="0"/>
              </a:spcBef>
              <a:spcAft>
                <a:spcPct val="0"/>
              </a:spcAft>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6pPr>
            <a:lvl7pPr marL="2971800" indent="-228600" algn="l" defTabSz="914400" rtl="0" eaLnBrk="0" fontAlgn="base" latinLnBrk="0" hangingPunct="0">
              <a:spcBef>
                <a:spcPct val="0"/>
              </a:spcBef>
              <a:spcAft>
                <a:spcPct val="0"/>
              </a:spcAft>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7pPr>
            <a:lvl8pPr marL="3429000" indent="-228600" algn="l" defTabSz="914400" rtl="0" eaLnBrk="0" fontAlgn="base" latinLnBrk="0" hangingPunct="0">
              <a:spcBef>
                <a:spcPct val="0"/>
              </a:spcBef>
              <a:spcAft>
                <a:spcPct val="0"/>
              </a:spcAft>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8pPr>
            <a:lvl9pPr marL="3886200" indent="-228600" algn="l" defTabSz="914400" rtl="0" eaLnBrk="0" fontAlgn="base" latinLnBrk="0" hangingPunct="0">
              <a:spcBef>
                <a:spcPct val="0"/>
              </a:spcBef>
              <a:spcAft>
                <a:spcPct val="0"/>
              </a:spcAft>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9pPr>
          </a:lstStyle>
          <a:p>
            <a:pPr algn="r"/>
            <a:r>
              <a:rPr lang="en-US" altLang="ja-JP" sz="900" b="0">
                <a:solidFill>
                  <a:schemeClr val="tx1"/>
                </a:solidFill>
                <a:latin typeface="Meiryo UI" panose="020B0604030504040204" pitchFamily="50" charset="-128"/>
                <a:ea typeface="Meiryo UI" panose="020B0604030504040204" pitchFamily="50" charset="-128"/>
              </a:rPr>
              <a:t>※</a:t>
            </a:r>
            <a:r>
              <a:rPr lang="ja-JP" altLang="en-US" sz="900" b="0">
                <a:solidFill>
                  <a:schemeClr val="tx1"/>
                </a:solidFill>
                <a:latin typeface="Meiryo UI" panose="020B0604030504040204" pitchFamily="50" charset="-128"/>
                <a:ea typeface="Meiryo UI" panose="020B0604030504040204" pitchFamily="50" charset="-128"/>
              </a:rPr>
              <a:t>電気・熱配分前データにてグラフ作成</a:t>
            </a:r>
          </a:p>
          <a:p>
            <a:pPr algn="r"/>
            <a:r>
              <a:rPr lang="ja-JP" altLang="en-US" sz="900" b="0">
                <a:solidFill>
                  <a:schemeClr val="tx1"/>
                </a:solidFill>
                <a:latin typeface="Meiryo UI"/>
                <a:ea typeface="Meiryo UI"/>
              </a:rPr>
              <a:t>出典：国立研究開発法人　国立環境研究所</a:t>
            </a:r>
            <a:endParaRPr lang="ja-JP" altLang="en-US" sz="900" b="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77E147C3-F978-94CF-4FAC-1E8F5048D359}"/>
              </a:ext>
            </a:extLst>
          </p:cNvPr>
          <p:cNvSpPr/>
          <p:nvPr/>
        </p:nvSpPr>
        <p:spPr>
          <a:xfrm>
            <a:off x="5613315" y="1213117"/>
            <a:ext cx="2194937" cy="1297002"/>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97135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BD70A59-CE68-EAF0-4C1E-4D0461945335}"/>
              </a:ext>
            </a:extLst>
          </p:cNvPr>
          <p:cNvPicPr>
            <a:picLocks noChangeAspect="1"/>
          </p:cNvPicPr>
          <p:nvPr/>
        </p:nvPicPr>
        <p:blipFill>
          <a:blip r:embed="rId3"/>
          <a:stretch>
            <a:fillRect/>
          </a:stretch>
        </p:blipFill>
        <p:spPr>
          <a:xfrm>
            <a:off x="758447" y="1186572"/>
            <a:ext cx="4324054" cy="4759995"/>
          </a:xfrm>
          <a:prstGeom prst="rect">
            <a:avLst/>
          </a:prstGeom>
        </p:spPr>
      </p:pic>
      <p:sp>
        <p:nvSpPr>
          <p:cNvPr id="5" name="Rectangle 2">
            <a:extLst>
              <a:ext uri="{FF2B5EF4-FFF2-40B4-BE49-F238E27FC236}">
                <a16:creationId xmlns:a16="http://schemas.microsoft.com/office/drawing/2014/main" id="{9C6B5EBF-711F-E19D-A449-04313DCDC0BB}"/>
              </a:ext>
            </a:extLst>
          </p:cNvPr>
          <p:cNvSpPr>
            <a:spLocks noChangeArrowheads="1"/>
          </p:cNvSpPr>
          <p:nvPr/>
        </p:nvSpPr>
        <p:spPr bwMode="auto">
          <a:xfrm>
            <a:off x="289560" y="6129595"/>
            <a:ext cx="11612880" cy="573658"/>
          </a:xfrm>
          <a:prstGeom prst="rect">
            <a:avLst/>
          </a:prstGeom>
          <a:solidFill>
            <a:schemeClr val="accent6"/>
          </a:solidFill>
          <a:ln w="9525">
            <a:noFill/>
            <a:miter lim="800000"/>
            <a:headEnd/>
            <a:tailEnd/>
          </a:ln>
          <a:effectLst/>
        </p:spPr>
        <p:txBody>
          <a:bodyPr vert="horz" wrap="square" lIns="68580" tIns="34290" rIns="68580" bIns="34290" numCol="1" anchor="ctr"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自動車の排出量は多く、産業として次世代エネルギー車（電動車）普及は必須</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2" name="図 11">
            <a:extLst>
              <a:ext uri="{FF2B5EF4-FFF2-40B4-BE49-F238E27FC236}">
                <a16:creationId xmlns:a16="http://schemas.microsoft.com/office/drawing/2014/main" id="{BF47D16A-D22E-FBA6-A9E4-8C629C9196AE}"/>
              </a:ext>
            </a:extLst>
          </p:cNvPr>
          <p:cNvPicPr>
            <a:picLocks noChangeAspect="1"/>
          </p:cNvPicPr>
          <p:nvPr/>
        </p:nvPicPr>
        <p:blipFill>
          <a:blip r:embed="rId4"/>
          <a:stretch>
            <a:fillRect/>
          </a:stretch>
        </p:blipFill>
        <p:spPr>
          <a:xfrm>
            <a:off x="7213584" y="3538355"/>
            <a:ext cx="3610369" cy="2257038"/>
          </a:xfrm>
          <a:prstGeom prst="rect">
            <a:avLst/>
          </a:prstGeom>
        </p:spPr>
      </p:pic>
      <p:pic>
        <p:nvPicPr>
          <p:cNvPr id="14" name="図 13">
            <a:extLst>
              <a:ext uri="{FF2B5EF4-FFF2-40B4-BE49-F238E27FC236}">
                <a16:creationId xmlns:a16="http://schemas.microsoft.com/office/drawing/2014/main" id="{D6966E08-AA13-6D07-DED7-0FE5CD723893}"/>
              </a:ext>
            </a:extLst>
          </p:cNvPr>
          <p:cNvPicPr>
            <a:picLocks noChangeAspect="1"/>
          </p:cNvPicPr>
          <p:nvPr/>
        </p:nvPicPr>
        <p:blipFill>
          <a:blip r:embed="rId5"/>
          <a:stretch>
            <a:fillRect/>
          </a:stretch>
        </p:blipFill>
        <p:spPr>
          <a:xfrm>
            <a:off x="7117191" y="1234100"/>
            <a:ext cx="3610369" cy="2237538"/>
          </a:xfrm>
          <a:prstGeom prst="rect">
            <a:avLst/>
          </a:prstGeom>
        </p:spPr>
      </p:pic>
      <p:sp>
        <p:nvSpPr>
          <p:cNvPr id="16" name="テキスト ボックス 2">
            <a:extLst>
              <a:ext uri="{FF2B5EF4-FFF2-40B4-BE49-F238E27FC236}">
                <a16:creationId xmlns:a16="http://schemas.microsoft.com/office/drawing/2014/main" id="{94C5A0BB-BDDF-9213-3DAE-84FA5EC8B54A}"/>
              </a:ext>
            </a:extLst>
          </p:cNvPr>
          <p:cNvSpPr txBox="1">
            <a:spLocks noChangeArrowheads="1"/>
          </p:cNvSpPr>
          <p:nvPr/>
        </p:nvSpPr>
        <p:spPr bwMode="auto">
          <a:xfrm>
            <a:off x="6626900" y="5823420"/>
            <a:ext cx="5400000" cy="27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algn="r"/>
            <a:r>
              <a:rPr lang="ja-JP" altLang="en-US" sz="1200" b="0">
                <a:solidFill>
                  <a:schemeClr val="tx1"/>
                </a:solidFill>
                <a:latin typeface="Meiryo UI" panose="020B0604030504040204" pitchFamily="50" charset="-128"/>
                <a:ea typeface="Meiryo UI" panose="020B0604030504040204" pitchFamily="50" charset="-128"/>
              </a:rPr>
              <a:t>出典：環境省　温室効果ガス排出量（</a:t>
            </a:r>
            <a:r>
              <a:rPr lang="en-US" altLang="ja-JP" sz="1200" b="0">
                <a:solidFill>
                  <a:schemeClr val="tx1"/>
                </a:solidFill>
                <a:latin typeface="Meiryo UI" panose="020B0604030504040204" pitchFamily="50" charset="-128"/>
                <a:ea typeface="Meiryo UI" panose="020B0604030504040204" pitchFamily="50" charset="-128"/>
              </a:rPr>
              <a:t>2021</a:t>
            </a:r>
            <a:r>
              <a:rPr lang="ja-JP" altLang="en-US" sz="1200" b="0">
                <a:solidFill>
                  <a:schemeClr val="tx1"/>
                </a:solidFill>
                <a:latin typeface="Meiryo UI" panose="020B0604030504040204" pitchFamily="50" charset="-128"/>
                <a:ea typeface="Meiryo UI" panose="020B0604030504040204" pitchFamily="50" charset="-128"/>
              </a:rPr>
              <a:t>年度確報値）</a:t>
            </a:r>
            <a:endParaRPr lang="en-US" altLang="ja-JP" sz="1200" b="0">
              <a:solidFill>
                <a:schemeClr val="tx1"/>
              </a:solidFill>
              <a:latin typeface="Meiryo UI" panose="020B0604030504040204" pitchFamily="50" charset="-128"/>
              <a:ea typeface="Meiryo UI" panose="020B0604030504040204" pitchFamily="50" charset="-128"/>
            </a:endParaRPr>
          </a:p>
        </p:txBody>
      </p:sp>
      <p:sp>
        <p:nvSpPr>
          <p:cNvPr id="17" name="テキスト ボックス 10">
            <a:extLst>
              <a:ext uri="{FF2B5EF4-FFF2-40B4-BE49-F238E27FC236}">
                <a16:creationId xmlns:a16="http://schemas.microsoft.com/office/drawing/2014/main" id="{9DF2ABE3-F1EE-F6BF-389C-EA148B58E83A}"/>
              </a:ext>
            </a:extLst>
          </p:cNvPr>
          <p:cNvSpPr txBox="1">
            <a:spLocks noChangeArrowheads="1"/>
          </p:cNvSpPr>
          <p:nvPr/>
        </p:nvSpPr>
        <p:spPr bwMode="auto">
          <a:xfrm>
            <a:off x="48260" y="724908"/>
            <a:ext cx="5173884" cy="46166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ja-JP" altLang="en-US" sz="2400">
                <a:solidFill>
                  <a:prstClr val="black"/>
                </a:solidFill>
                <a:latin typeface="Meiryo UI" panose="020B0604030504040204" pitchFamily="50" charset="-128"/>
                <a:ea typeface="Meiryo UI" panose="020B0604030504040204" pitchFamily="50" charset="-128"/>
              </a:rPr>
              <a:t>　○運輸部門の排出量の内訳</a:t>
            </a:r>
            <a:endParaRPr kumimoji="0" lang="en-US" altLang="ja-JP" sz="2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0">
            <a:extLst>
              <a:ext uri="{FF2B5EF4-FFF2-40B4-BE49-F238E27FC236}">
                <a16:creationId xmlns:a16="http://schemas.microsoft.com/office/drawing/2014/main" id="{A19A44A4-26B3-0EEB-2F86-CEAC6159EEBA}"/>
              </a:ext>
            </a:extLst>
          </p:cNvPr>
          <p:cNvSpPr txBox="1">
            <a:spLocks noChangeArrowheads="1"/>
          </p:cNvSpPr>
          <p:nvPr/>
        </p:nvSpPr>
        <p:spPr bwMode="auto">
          <a:xfrm>
            <a:off x="5361940" y="724908"/>
            <a:ext cx="5173884" cy="46166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ja-JP" altLang="en-US" sz="2400">
                <a:solidFill>
                  <a:prstClr val="black"/>
                </a:solidFill>
                <a:latin typeface="Meiryo UI" panose="020B0604030504040204" pitchFamily="50" charset="-128"/>
                <a:ea typeface="Meiryo UI" panose="020B0604030504040204" pitchFamily="50" charset="-128"/>
              </a:rPr>
              <a:t>　○輸送量あたりの排出量</a:t>
            </a:r>
            <a:endParaRPr kumimoji="0" lang="en-US" altLang="ja-JP" sz="2400">
              <a:solidFill>
                <a:prstClr val="black"/>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247858E4-4624-6E87-02B5-67C8276DD14D}"/>
              </a:ext>
            </a:extLst>
          </p:cNvPr>
          <p:cNvSpPr txBox="1"/>
          <p:nvPr/>
        </p:nvSpPr>
        <p:spPr>
          <a:xfrm>
            <a:off x="5768341" y="1247752"/>
            <a:ext cx="1384611" cy="348813"/>
          </a:xfrm>
          <a:prstGeom prst="rect">
            <a:avLst/>
          </a:prstGeom>
          <a:solidFill>
            <a:schemeClr val="accent1">
              <a:lumMod val="20000"/>
              <a:lumOff val="80000"/>
            </a:schemeClr>
          </a:solidFill>
          <a:ln>
            <a:noFill/>
          </a:ln>
        </p:spPr>
        <p:txBody>
          <a:bodyPr wrap="square">
            <a:spAutoFit/>
          </a:bodyPr>
          <a:lstStyle/>
          <a:p>
            <a:pPr>
              <a:lnSpc>
                <a:spcPts val="2000"/>
              </a:lnSpc>
            </a:pPr>
            <a:r>
              <a:rPr lang="ja-JP" altLang="en-US" kern="0">
                <a:latin typeface="Meiryo UI" panose="020B0604030504040204" pitchFamily="50" charset="-128"/>
                <a:ea typeface="Meiryo UI" panose="020B0604030504040204" pitchFamily="50" charset="-128"/>
                <a:cs typeface="MS-Mincho"/>
              </a:rPr>
              <a:t>旅客の場合</a:t>
            </a:r>
            <a:endParaRPr lang="en-US" altLang="ja-JP" kern="0">
              <a:latin typeface="Meiryo UI" panose="020B0604030504040204" pitchFamily="50" charset="-128"/>
              <a:ea typeface="Meiryo UI" panose="020B0604030504040204" pitchFamily="50" charset="-128"/>
              <a:cs typeface="MS-Mincho"/>
            </a:endParaRPr>
          </a:p>
        </p:txBody>
      </p:sp>
      <p:sp>
        <p:nvSpPr>
          <p:cNvPr id="20" name="テキスト ボックス 19">
            <a:extLst>
              <a:ext uri="{FF2B5EF4-FFF2-40B4-BE49-F238E27FC236}">
                <a16:creationId xmlns:a16="http://schemas.microsoft.com/office/drawing/2014/main" id="{7F76F478-C34F-593C-18C1-E4F9FF076253}"/>
              </a:ext>
            </a:extLst>
          </p:cNvPr>
          <p:cNvSpPr txBox="1"/>
          <p:nvPr/>
        </p:nvSpPr>
        <p:spPr>
          <a:xfrm>
            <a:off x="5821480" y="3530600"/>
            <a:ext cx="1384611" cy="348813"/>
          </a:xfrm>
          <a:prstGeom prst="rect">
            <a:avLst/>
          </a:prstGeom>
          <a:solidFill>
            <a:schemeClr val="accent1">
              <a:lumMod val="20000"/>
              <a:lumOff val="80000"/>
            </a:schemeClr>
          </a:solidFill>
          <a:ln>
            <a:noFill/>
          </a:ln>
        </p:spPr>
        <p:txBody>
          <a:bodyPr wrap="square">
            <a:spAutoFit/>
          </a:bodyPr>
          <a:lstStyle/>
          <a:p>
            <a:pPr>
              <a:lnSpc>
                <a:spcPts val="2000"/>
              </a:lnSpc>
            </a:pPr>
            <a:r>
              <a:rPr lang="ja-JP" altLang="en-US" kern="0">
                <a:latin typeface="Meiryo UI" panose="020B0604030504040204" pitchFamily="50" charset="-128"/>
                <a:ea typeface="Meiryo UI" panose="020B0604030504040204" pitchFamily="50" charset="-128"/>
                <a:cs typeface="MS-Mincho"/>
              </a:rPr>
              <a:t>貨物の場合</a:t>
            </a:r>
            <a:endParaRPr lang="en-US" altLang="ja-JP" kern="0">
              <a:latin typeface="Meiryo UI" panose="020B0604030504040204" pitchFamily="50" charset="-128"/>
              <a:ea typeface="Meiryo UI" panose="020B0604030504040204" pitchFamily="50" charset="-128"/>
              <a:cs typeface="MS-Mincho"/>
            </a:endParaRPr>
          </a:p>
        </p:txBody>
      </p:sp>
      <p:grpSp>
        <p:nvGrpSpPr>
          <p:cNvPr id="23" name="グループ化 22">
            <a:extLst>
              <a:ext uri="{FF2B5EF4-FFF2-40B4-BE49-F238E27FC236}">
                <a16:creationId xmlns:a16="http://schemas.microsoft.com/office/drawing/2014/main" id="{92CC8D64-5EB3-24C2-DA16-38B60DAEA1BE}"/>
              </a:ext>
            </a:extLst>
          </p:cNvPr>
          <p:cNvGrpSpPr/>
          <p:nvPr/>
        </p:nvGrpSpPr>
        <p:grpSpPr>
          <a:xfrm>
            <a:off x="10164135" y="2614288"/>
            <a:ext cx="2208586" cy="976835"/>
            <a:chOff x="10164135" y="2614288"/>
            <a:chExt cx="2208586" cy="976835"/>
          </a:xfrm>
        </p:grpSpPr>
        <p:sp>
          <p:nvSpPr>
            <p:cNvPr id="21" name="爆発: 14 pt 20">
              <a:extLst>
                <a:ext uri="{FF2B5EF4-FFF2-40B4-BE49-F238E27FC236}">
                  <a16:creationId xmlns:a16="http://schemas.microsoft.com/office/drawing/2014/main" id="{82FE5268-7044-B5A8-D3D2-798D57693F52}"/>
                </a:ext>
              </a:extLst>
            </p:cNvPr>
            <p:cNvSpPr/>
            <p:nvPr/>
          </p:nvSpPr>
          <p:spPr>
            <a:xfrm>
              <a:off x="10164135" y="2647749"/>
              <a:ext cx="2208586" cy="943374"/>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b="1">
                <a:solidFill>
                  <a:srgbClr val="FF0000"/>
                </a:solidFill>
                <a:latin typeface="Meiryo UI" panose="020B0604030504040204" pitchFamily="50" charset="-128"/>
                <a:ea typeface="Meiryo UI" panose="020B0604030504040204" pitchFamily="50" charset="-128"/>
              </a:endParaRPr>
            </a:p>
          </p:txBody>
        </p:sp>
        <p:sp>
          <p:nvSpPr>
            <p:cNvPr id="22" name="テキスト ボックス 10">
              <a:extLst>
                <a:ext uri="{FF2B5EF4-FFF2-40B4-BE49-F238E27FC236}">
                  <a16:creationId xmlns:a16="http://schemas.microsoft.com/office/drawing/2014/main" id="{BC137272-8E7E-F94B-1DFD-6542488F0CDF}"/>
                </a:ext>
              </a:extLst>
            </p:cNvPr>
            <p:cNvSpPr txBox="1">
              <a:spLocks noChangeArrowheads="1"/>
            </p:cNvSpPr>
            <p:nvPr/>
          </p:nvSpPr>
          <p:spPr bwMode="auto">
            <a:xfrm>
              <a:off x="10272232" y="2614288"/>
              <a:ext cx="1919768" cy="83099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r>
                <a:rPr kumimoji="0" lang="ja-JP" altLang="en-US" sz="1600" b="1">
                  <a:solidFill>
                    <a:srgbClr val="FF0000"/>
                  </a:solidFill>
                  <a:latin typeface="Meiryo UI" panose="020B0604030504040204" pitchFamily="50" charset="-128"/>
                  <a:ea typeface="Meiryo UI" panose="020B0604030504040204" pitchFamily="50" charset="-128"/>
                </a:rPr>
                <a:t>自動車での</a:t>
              </a:r>
              <a:endParaRPr kumimoji="0" lang="en-US" altLang="ja-JP" sz="1600" b="1">
                <a:solidFill>
                  <a:srgbClr val="FF0000"/>
                </a:solidFill>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600" b="1">
                  <a:solidFill>
                    <a:srgbClr val="FF0000"/>
                  </a:solidFill>
                  <a:latin typeface="Meiryo UI" panose="020B0604030504040204" pitchFamily="50" charset="-128"/>
                  <a:ea typeface="Meiryo UI" panose="020B0604030504040204" pitchFamily="50" charset="-128"/>
                </a:rPr>
                <a:t>人・モノの移動に</a:t>
              </a:r>
              <a:endParaRPr kumimoji="0" lang="en-US" altLang="ja-JP" sz="1600" b="1">
                <a:solidFill>
                  <a:srgbClr val="FF0000"/>
                </a:solidFill>
                <a:latin typeface="Meiryo UI" panose="020B0604030504040204" pitchFamily="50" charset="-128"/>
                <a:ea typeface="Meiryo UI" panose="020B0604030504040204" pitchFamily="50" charset="-128"/>
              </a:endParaRPr>
            </a:p>
            <a:p>
              <a:pPr algn="ctr" eaLnBrk="0" fontAlgn="base" hangingPunct="0">
                <a:spcBef>
                  <a:spcPct val="0"/>
                </a:spcBef>
                <a:spcAft>
                  <a:spcPct val="0"/>
                </a:spcAft>
                <a:buNone/>
                <a:defRPr/>
              </a:pPr>
              <a:r>
                <a:rPr kumimoji="0" lang="ja-JP" altLang="en-US" sz="1600" b="1">
                  <a:solidFill>
                    <a:srgbClr val="FF0000"/>
                  </a:solidFill>
                  <a:latin typeface="Meiryo UI" panose="020B0604030504040204" pitchFamily="50" charset="-128"/>
                  <a:ea typeface="Meiryo UI" panose="020B0604030504040204" pitchFamily="50" charset="-128"/>
                </a:rPr>
                <a:t>かかる排出量は多い</a:t>
              </a:r>
              <a:endParaRPr kumimoji="0" lang="en-US" altLang="ja-JP" sz="1600" b="1">
                <a:solidFill>
                  <a:srgbClr val="FF0000"/>
                </a:solidFill>
                <a:latin typeface="Meiryo UI" panose="020B0604030504040204" pitchFamily="50" charset="-128"/>
                <a:ea typeface="Meiryo UI" panose="020B0604030504040204" pitchFamily="50" charset="-128"/>
              </a:endParaRPr>
            </a:p>
          </p:txBody>
        </p:sp>
      </p:grpSp>
      <p:sp>
        <p:nvSpPr>
          <p:cNvPr id="2" name="スライド番号プレースホルダー 3">
            <a:extLst>
              <a:ext uri="{FF2B5EF4-FFF2-40B4-BE49-F238E27FC236}">
                <a16:creationId xmlns:a16="http://schemas.microsoft.com/office/drawing/2014/main" id="{0D4C62F1-BB24-1DC6-DA17-4307F7B7B0BB}"/>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47</a:t>
            </a:fld>
            <a:endParaRPr lang="ja-JP" altLang="en-US"/>
          </a:p>
        </p:txBody>
      </p:sp>
      <p:sp>
        <p:nvSpPr>
          <p:cNvPr id="7" name="テキスト ボックス 6">
            <a:extLst>
              <a:ext uri="{FF2B5EF4-FFF2-40B4-BE49-F238E27FC236}">
                <a16:creationId xmlns:a16="http://schemas.microsoft.com/office/drawing/2014/main" id="{007016C9-40B8-B211-15C7-5935254BE5A1}"/>
              </a:ext>
            </a:extLst>
          </p:cNvPr>
          <p:cNvSpPr txBox="1">
            <a:spLocks noChangeArrowheads="1"/>
          </p:cNvSpPr>
          <p:nvPr/>
        </p:nvSpPr>
        <p:spPr bwMode="auto">
          <a:xfrm>
            <a:off x="0" y="20549"/>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defRPr/>
            </a:pP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a:t>
            </a:r>
            <a:r>
              <a:rPr lang="ja-JP" altLang="en-US">
                <a:solidFill>
                  <a:srgbClr val="000000"/>
                </a:solidFill>
                <a:latin typeface="Meiryo UI" panose="020B0604030504040204" pitchFamily="50" charset="-128"/>
                <a:ea typeface="Meiryo UI" panose="020B0604030504040204" pitchFamily="50" charset="-128"/>
              </a:rPr>
              <a:t>運輸部門（自動車等）における二酸化炭素排出量</a:t>
            </a:r>
            <a:endParaRPr lang="en-US" altLang="ja-JP">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Line 10">
            <a:extLst>
              <a:ext uri="{FF2B5EF4-FFF2-40B4-BE49-F238E27FC236}">
                <a16:creationId xmlns:a16="http://schemas.microsoft.com/office/drawing/2014/main" id="{76B394B8-BA73-F1CA-E4B2-4F797A48B7F4}"/>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1036575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69670057-1B44-8405-D39E-CAA9FF4F0F2F}"/>
              </a:ext>
            </a:extLst>
          </p:cNvPr>
          <p:cNvSpPr>
            <a:spLocks noChangeArrowheads="1"/>
          </p:cNvSpPr>
          <p:nvPr/>
        </p:nvSpPr>
        <p:spPr bwMode="auto">
          <a:xfrm>
            <a:off x="344994" y="872727"/>
            <a:ext cx="5718553" cy="37702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defTabSz="457200">
              <a:defRPr/>
            </a:pPr>
            <a:r>
              <a:rPr kumimoji="0" lang="ja-JP" altLang="en-US" sz="2000">
                <a:solidFill>
                  <a:prstClr val="black"/>
                </a:solidFill>
                <a:latin typeface="Meiryo UI" panose="020B0604030504040204" pitchFamily="50" charset="-128"/>
                <a:ea typeface="Meiryo UI" panose="020B0604030504040204" pitchFamily="50" charset="-128"/>
                <a:cs typeface="Times New Roman" panose="02020603050405020304" pitchFamily="18" charset="0"/>
              </a:rPr>
              <a:t>○乗用車国内新車販売状況</a:t>
            </a:r>
            <a:r>
              <a:rPr kumimoji="0" lang="ja-JP" altLang="en-US">
                <a:solidFill>
                  <a:prstClr val="black"/>
                </a:solidFill>
                <a:latin typeface="Meiryo UI" panose="020B0604030504040204" pitchFamily="50" charset="-128"/>
                <a:ea typeface="Meiryo UI" panose="020B0604030504040204" pitchFamily="50" charset="-128"/>
                <a:cs typeface="Times New Roman" panose="02020603050405020304" pitchFamily="18" charset="0"/>
              </a:rPr>
              <a:t>（登録車＋軽乗用車）</a:t>
            </a:r>
            <a:endParaRPr kumimoji="0" lang="ja-JP" altLang="en-US" sz="1400">
              <a:solidFill>
                <a:prstClr val="black"/>
              </a:solidFill>
              <a:latin typeface="Meiryo UI" panose="020B0604030504040204" pitchFamily="50" charset="-128"/>
              <a:ea typeface="Meiryo UI" panose="020B0604030504040204" pitchFamily="50" charset="-128"/>
            </a:endParaRPr>
          </a:p>
        </p:txBody>
      </p:sp>
      <p:sp>
        <p:nvSpPr>
          <p:cNvPr id="15" name="Rectangle 2">
            <a:extLst>
              <a:ext uri="{FF2B5EF4-FFF2-40B4-BE49-F238E27FC236}">
                <a16:creationId xmlns:a16="http://schemas.microsoft.com/office/drawing/2014/main" id="{9A67CBF4-FAD9-3F46-D9B2-C9B98436D17E}"/>
              </a:ext>
            </a:extLst>
          </p:cNvPr>
          <p:cNvSpPr>
            <a:spLocks noChangeArrowheads="1"/>
          </p:cNvSpPr>
          <p:nvPr/>
        </p:nvSpPr>
        <p:spPr bwMode="auto">
          <a:xfrm>
            <a:off x="7393607" y="312936"/>
            <a:ext cx="4798391" cy="30547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ja-JP" altLang="en-US" sz="1000">
                <a:solidFill>
                  <a:prstClr val="black"/>
                </a:solidFill>
                <a:latin typeface="Meiryo UI" panose="020B0604030504040204" pitchFamily="50" charset="-128"/>
                <a:ea typeface="Meiryo UI" panose="020B0604030504040204" pitchFamily="50" charset="-128"/>
              </a:rPr>
              <a:t>データ引用</a:t>
            </a:r>
            <a:r>
              <a:rPr kumimoji="0"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：自販連</a:t>
            </a:r>
            <a:r>
              <a:rPr kumimoji="0"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・全軽自</a:t>
            </a:r>
            <a:r>
              <a:rPr lang="ja-JP" altLang="en-US" sz="1000">
                <a:solidFill>
                  <a:prstClr val="black"/>
                </a:solidFill>
                <a:latin typeface="Meiryo UI" panose="020B0604030504040204" pitchFamily="50" charset="-128"/>
                <a:ea typeface="Meiryo UI" panose="020B0604030504040204" pitchFamily="50" charset="-128"/>
              </a:rPr>
              <a:t>協・経産省</a:t>
            </a:r>
            <a:r>
              <a:rPr kumimoji="0"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公表数値</a:t>
            </a:r>
          </a:p>
        </p:txBody>
      </p:sp>
      <p:sp>
        <p:nvSpPr>
          <p:cNvPr id="20" name="テキスト ボックス 3">
            <a:extLst>
              <a:ext uri="{FF2B5EF4-FFF2-40B4-BE49-F238E27FC236}">
                <a16:creationId xmlns:a16="http://schemas.microsoft.com/office/drawing/2014/main" id="{DE193C98-ABD4-64F6-4631-76D4FB7CD4ED}"/>
              </a:ext>
            </a:extLst>
          </p:cNvPr>
          <p:cNvSpPr txBox="1">
            <a:spLocks noChangeArrowheads="1"/>
          </p:cNvSpPr>
          <p:nvPr/>
        </p:nvSpPr>
        <p:spPr bwMode="auto">
          <a:xfrm>
            <a:off x="380852" y="6327935"/>
            <a:ext cx="11414760" cy="461665"/>
          </a:xfrm>
          <a:prstGeom prst="rect">
            <a:avLst/>
          </a:prstGeom>
          <a:solidFill>
            <a:schemeClr val="accent6"/>
          </a:solidFill>
          <a:ln>
            <a:noFill/>
          </a:ln>
        </p:spPr>
        <p:txBody>
          <a:bodyPr wrap="square" lIns="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a:spcBef>
                <a:spcPct val="0"/>
              </a:spcBef>
              <a:buNone/>
              <a:defRPr/>
            </a:pPr>
            <a:r>
              <a:rPr lang="ja-JP" altLang="en-US" sz="2400" b="1">
                <a:solidFill>
                  <a:prstClr val="white"/>
                </a:solidFill>
                <a:latin typeface="Meiryo UI" panose="020B0604030504040204" pitchFamily="50" charset="-128"/>
                <a:ea typeface="Meiryo UI" panose="020B0604030504040204" pitchFamily="50" charset="-128"/>
                <a:cs typeface="Meiryo UI" panose="020B0604030504040204" pitchFamily="50" charset="-128"/>
              </a:rPr>
              <a:t>電動車比率は未だ半数程度であり、よりいっそうの普及拡大の余地あり</a:t>
            </a:r>
            <a:endParaRPr lang="en-US" altLang="ja-JP" sz="2400" b="1">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51EAC910-B6A9-D051-5890-713246853FA0}"/>
              </a:ext>
            </a:extLst>
          </p:cNvPr>
          <p:cNvSpPr txBox="1">
            <a:spLocks noChangeArrowheads="1"/>
          </p:cNvSpPr>
          <p:nvPr/>
        </p:nvSpPr>
        <p:spPr bwMode="auto">
          <a:xfrm>
            <a:off x="0" y="20549"/>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defRPr/>
            </a:pP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a:t>
            </a:r>
            <a:r>
              <a:rPr lang="ja-JP" altLang="en-US">
                <a:solidFill>
                  <a:srgbClr val="000000"/>
                </a:solidFill>
                <a:latin typeface="Meiryo UI" panose="020B0604030504040204" pitchFamily="50" charset="-128"/>
                <a:ea typeface="Meiryo UI" panose="020B0604030504040204" pitchFamily="50" charset="-128"/>
              </a:rPr>
              <a:t>国内電動車の販売推移</a:t>
            </a:r>
            <a:endParaRPr lang="en-US" altLang="ja-JP">
              <a:solidFill>
                <a:srgbClr val="000000"/>
              </a:solidFill>
              <a:latin typeface="Meiryo UI" panose="020B0604030504040204" pitchFamily="50" charset="-128"/>
              <a:ea typeface="Meiryo UI" panose="020B0604030504040204" pitchFamily="50" charset="-128"/>
            </a:endParaRPr>
          </a:p>
        </p:txBody>
      </p:sp>
      <p:sp>
        <p:nvSpPr>
          <p:cNvPr id="13" name="Line 10">
            <a:extLst>
              <a:ext uri="{FF2B5EF4-FFF2-40B4-BE49-F238E27FC236}">
                <a16:creationId xmlns:a16="http://schemas.microsoft.com/office/drawing/2014/main" id="{D016F1C2-3245-9EF4-4CCA-2E6CD222996F}"/>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graphicFrame>
        <p:nvGraphicFramePr>
          <p:cNvPr id="14" name="グラフ 13">
            <a:extLst>
              <a:ext uri="{FF2B5EF4-FFF2-40B4-BE49-F238E27FC236}">
                <a16:creationId xmlns:a16="http://schemas.microsoft.com/office/drawing/2014/main" id="{0293C882-5B68-9D8D-57A4-D1D6F9C02FB0}"/>
              </a:ext>
            </a:extLst>
          </p:cNvPr>
          <p:cNvGraphicFramePr>
            <a:graphicFrameLocks/>
          </p:cNvGraphicFramePr>
          <p:nvPr/>
        </p:nvGraphicFramePr>
        <p:xfrm>
          <a:off x="145381" y="1092715"/>
          <a:ext cx="11903185" cy="5608872"/>
        </p:xfrm>
        <a:graphic>
          <a:graphicData uri="http://schemas.openxmlformats.org/drawingml/2006/chart">
            <c:chart xmlns:c="http://schemas.openxmlformats.org/drawingml/2006/chart" xmlns:r="http://schemas.openxmlformats.org/officeDocument/2006/relationships" r:id="rId3"/>
          </a:graphicData>
        </a:graphic>
      </p:graphicFrame>
      <p:pic>
        <p:nvPicPr>
          <p:cNvPr id="16" name="図 15">
            <a:extLst>
              <a:ext uri="{FF2B5EF4-FFF2-40B4-BE49-F238E27FC236}">
                <a16:creationId xmlns:a16="http://schemas.microsoft.com/office/drawing/2014/main" id="{279F87D4-5357-FC72-7B01-373B8BBB4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3820" y="659111"/>
            <a:ext cx="3773906" cy="1317283"/>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6BF54335-92A3-4B83-84AE-02A0D1C772C8}"/>
              </a:ext>
            </a:extLst>
          </p:cNvPr>
          <p:cNvSpPr/>
          <p:nvPr/>
        </p:nvSpPr>
        <p:spPr>
          <a:xfrm>
            <a:off x="9637824" y="4123102"/>
            <a:ext cx="420579" cy="1901180"/>
          </a:xfrm>
          <a:prstGeom prst="rect">
            <a:avLst/>
          </a:prstGeom>
          <a:noFill/>
          <a:ln w="38100" cap="flat" cmpd="sng" algn="ctr">
            <a:solidFill>
              <a:srgbClr val="1F497D"/>
            </a:solid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スライド番号プレースホルダー 3">
            <a:extLst>
              <a:ext uri="{FF2B5EF4-FFF2-40B4-BE49-F238E27FC236}">
                <a16:creationId xmlns:a16="http://schemas.microsoft.com/office/drawing/2014/main" id="{C6181AC9-EFEC-061E-633A-C11754C33C02}"/>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48</a:t>
            </a:fld>
            <a:endParaRPr lang="ja-JP" altLang="en-US"/>
          </a:p>
        </p:txBody>
      </p:sp>
    </p:spTree>
    <p:extLst>
      <p:ext uri="{BB962C8B-B14F-4D97-AF65-F5344CB8AC3E}">
        <p14:creationId xmlns:p14="http://schemas.microsoft.com/office/powerpoint/2010/main" val="2103171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6A7C2480-81B0-2DCD-B086-4A3EE0DE55E9}"/>
              </a:ext>
            </a:extLst>
          </p:cNvPr>
          <p:cNvSpPr txBox="1">
            <a:spLocks/>
          </p:cNvSpPr>
          <p:nvPr/>
        </p:nvSpPr>
        <p:spPr>
          <a:xfrm>
            <a:off x="0" y="-229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使われ方に応じた、次世代エネルギー車（電動車）のすみ分け</a:t>
            </a:r>
            <a:endParaRPr lang="en-US" altLang="ja-JP"/>
          </a:p>
        </p:txBody>
      </p:sp>
      <p:pic>
        <p:nvPicPr>
          <p:cNvPr id="1026" name="Picture 2" descr="次世代車はこう造り分ける、生き残りの条件は持続可能性 | 日経 ...">
            <a:extLst>
              <a:ext uri="{FF2B5EF4-FFF2-40B4-BE49-F238E27FC236}">
                <a16:creationId xmlns:a16="http://schemas.microsoft.com/office/drawing/2014/main" id="{8AE4A2C2-2C8B-C455-38E0-61C586C9C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 y="668836"/>
            <a:ext cx="10257078" cy="52392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7D16879-B4F4-1F8D-5EA2-F2825DE177EC}"/>
              </a:ext>
            </a:extLst>
          </p:cNvPr>
          <p:cNvSpPr>
            <a:spLocks noChangeArrowheads="1"/>
          </p:cNvSpPr>
          <p:nvPr/>
        </p:nvSpPr>
        <p:spPr bwMode="auto">
          <a:xfrm>
            <a:off x="132080" y="5933440"/>
            <a:ext cx="11938000" cy="769813"/>
          </a:xfrm>
          <a:prstGeom prst="rect">
            <a:avLst/>
          </a:prstGeom>
          <a:solidFill>
            <a:schemeClr val="accent6"/>
          </a:solidFill>
          <a:ln w="9525">
            <a:noFill/>
            <a:miter lim="800000"/>
            <a:headEnd/>
            <a:tailEnd/>
          </a:ln>
          <a:effectLst/>
        </p:spPr>
        <p:txBody>
          <a:bodyPr vert="horz" wrap="square" lIns="68580" tIns="34290" rIns="68580" bIns="34290" numCol="1" anchor="ctr"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移動距離や供給可能な燃料、車両サイズ、乗用あるいは商用といった使われ方に応じ、</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適した電動車は一択ではない（多様な選択肢で</a:t>
            </a:r>
            <a:r>
              <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CN</a:t>
            </a: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実現をしていく）</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187D4ED6-9E60-95C7-A4A0-7479C3982F4F}"/>
              </a:ext>
            </a:extLst>
          </p:cNvPr>
          <p:cNvSpPr txBox="1"/>
          <p:nvPr/>
        </p:nvSpPr>
        <p:spPr>
          <a:xfrm>
            <a:off x="10211796" y="5264845"/>
            <a:ext cx="20621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ja-JP"/>
            </a:defPPr>
            <a:lvl1pPr algn="r">
              <a:defRPr sz="1200" b="0">
                <a:latin typeface="Meiryo UI" panose="020B0604030504040204" pitchFamily="50" charset="-128"/>
                <a:ea typeface="Meiryo UI" panose="020B0604030504040204" pitchFamily="50" charset="-128"/>
              </a:defRPr>
            </a:lvl1pPr>
            <a:lvl2pPr marL="742950" indent="-285750">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algn="l"/>
            <a:r>
              <a:rPr lang="ja-JP" altLang="en-US"/>
              <a:t>出典：日経</a:t>
            </a:r>
            <a:r>
              <a:rPr lang="en-US" altLang="ja-JP"/>
              <a:t>XTECH</a:t>
            </a:r>
            <a:r>
              <a:rPr lang="ja-JP" altLang="en-US"/>
              <a:t>掲載　</a:t>
            </a:r>
            <a:endParaRPr lang="en-US" altLang="ja-JP"/>
          </a:p>
          <a:p>
            <a:pPr algn="l"/>
            <a:r>
              <a:rPr lang="ja-JP" altLang="en-US"/>
              <a:t>　　　　　</a:t>
            </a:r>
            <a:r>
              <a:rPr lang="zh-TW" altLang="en-US"/>
              <a:t>愛知工業大学</a:t>
            </a:r>
            <a:endParaRPr lang="en-US" altLang="zh-TW"/>
          </a:p>
          <a:p>
            <a:pPr algn="l"/>
            <a:r>
              <a:rPr lang="ja-JP" altLang="en-US"/>
              <a:t>　　　　　藤村</a:t>
            </a:r>
            <a:r>
              <a:rPr lang="zh-TW" altLang="en-US"/>
              <a:t>客員教授</a:t>
            </a:r>
            <a:r>
              <a:rPr lang="ja-JP" altLang="en-US"/>
              <a:t>作成</a:t>
            </a:r>
          </a:p>
        </p:txBody>
      </p:sp>
      <p:sp>
        <p:nvSpPr>
          <p:cNvPr id="4" name="スライド番号プレースホルダー 3">
            <a:extLst>
              <a:ext uri="{FF2B5EF4-FFF2-40B4-BE49-F238E27FC236}">
                <a16:creationId xmlns:a16="http://schemas.microsoft.com/office/drawing/2014/main" id="{B439E871-CD83-C80B-0FEE-539D421079BF}"/>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49</a:t>
            </a:fld>
            <a:endParaRPr lang="ja-JP" altLang="en-US"/>
          </a:p>
        </p:txBody>
      </p:sp>
    </p:spTree>
    <p:extLst>
      <p:ext uri="{BB962C8B-B14F-4D97-AF65-F5344CB8AC3E}">
        <p14:creationId xmlns:p14="http://schemas.microsoft.com/office/powerpoint/2010/main" val="4241562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F1EAF-9B0E-34EE-99A4-DD8BE4714DCC}"/>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A1FE2CC-E508-0C85-1B38-C7D9CFE0C555}"/>
              </a:ext>
            </a:extLst>
          </p:cNvPr>
          <p:cNvSpPr txBox="1">
            <a:spLocks noChangeArrowheads="1"/>
          </p:cNvSpPr>
          <p:nvPr/>
        </p:nvSpPr>
        <p:spPr bwMode="auto">
          <a:xfrm>
            <a:off x="0" y="-225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lang="ja-JP" altLang="en-US">
                <a:solidFill>
                  <a:schemeClr val="bg1"/>
                </a:solidFill>
                <a:latin typeface="Meiryo UI" panose="020B0604030504040204" pitchFamily="50" charset="-128"/>
                <a:ea typeface="Meiryo UI" panose="020B0604030504040204" pitchFamily="50" charset="-128"/>
              </a:rPr>
              <a:t>　はじめに　　</a:t>
            </a:r>
            <a:r>
              <a:rPr lang="ja-JP" altLang="en-US" sz="2800">
                <a:solidFill>
                  <a:schemeClr val="bg1"/>
                </a:solidFill>
                <a:latin typeface="Meiryo UI" panose="020B0604030504040204" pitchFamily="50" charset="-128"/>
                <a:ea typeface="Meiryo UI" panose="020B0604030504040204" pitchFamily="50" charset="-128"/>
              </a:rPr>
              <a:t>～令和</a:t>
            </a:r>
            <a:r>
              <a:rPr lang="en-US" altLang="ja-JP" sz="2800">
                <a:solidFill>
                  <a:schemeClr val="bg1"/>
                </a:solidFill>
                <a:latin typeface="Meiryo UI" panose="020B0604030504040204" pitchFamily="50" charset="-128"/>
                <a:ea typeface="Meiryo UI" panose="020B0604030504040204" pitchFamily="50" charset="-128"/>
              </a:rPr>
              <a:t>8</a:t>
            </a:r>
            <a:r>
              <a:rPr lang="ja-JP" altLang="en-US" sz="2800">
                <a:solidFill>
                  <a:schemeClr val="bg1"/>
                </a:solidFill>
                <a:latin typeface="Meiryo UI" panose="020B0604030504040204" pitchFamily="50" charset="-128"/>
                <a:ea typeface="Meiryo UI" panose="020B0604030504040204" pitchFamily="50" charset="-128"/>
              </a:rPr>
              <a:t>年度　自動車関係諸税などに関する要望（抜粋）～</a:t>
            </a:r>
            <a:endParaRPr lang="en-US" altLang="ja-JP">
              <a:solidFill>
                <a:schemeClr val="bg1"/>
              </a:solidFill>
              <a:latin typeface="Meiryo UI" panose="020B0604030504040204" pitchFamily="50" charset="-128"/>
              <a:ea typeface="Meiryo UI" panose="020B0604030504040204" pitchFamily="50" charset="-128"/>
            </a:endParaRPr>
          </a:p>
        </p:txBody>
      </p:sp>
      <p:sp>
        <p:nvSpPr>
          <p:cNvPr id="7" name="角丸四角形 9">
            <a:extLst>
              <a:ext uri="{FF2B5EF4-FFF2-40B4-BE49-F238E27FC236}">
                <a16:creationId xmlns:a16="http://schemas.microsoft.com/office/drawing/2014/main" id="{0E69FECF-1655-F4A3-6C5F-F4FA560B19E5}"/>
              </a:ext>
            </a:extLst>
          </p:cNvPr>
          <p:cNvSpPr/>
          <p:nvPr/>
        </p:nvSpPr>
        <p:spPr>
          <a:xfrm>
            <a:off x="6200924" y="4002945"/>
            <a:ext cx="5766915" cy="2710739"/>
          </a:xfrm>
          <a:prstGeom prst="roundRect">
            <a:avLst>
              <a:gd name="adj" fmla="val 10830"/>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chemeClr val="tx1"/>
              </a:solidFill>
              <a:latin typeface="HG丸ｺﾞｼｯｸM-PRO" pitchFamily="50" charset="-128"/>
              <a:ea typeface="HG丸ｺﾞｼｯｸM-PRO" pitchFamily="50" charset="-128"/>
            </a:endParaRPr>
          </a:p>
        </p:txBody>
      </p:sp>
      <p:sp>
        <p:nvSpPr>
          <p:cNvPr id="8" name="正方形/長方形 7">
            <a:extLst>
              <a:ext uri="{FF2B5EF4-FFF2-40B4-BE49-F238E27FC236}">
                <a16:creationId xmlns:a16="http://schemas.microsoft.com/office/drawing/2014/main" id="{1FE6066B-9D07-29CF-EDA6-6DDC54F6B315}"/>
              </a:ext>
            </a:extLst>
          </p:cNvPr>
          <p:cNvSpPr/>
          <p:nvPr/>
        </p:nvSpPr>
        <p:spPr>
          <a:xfrm>
            <a:off x="6304125" y="3820913"/>
            <a:ext cx="2580375" cy="358360"/>
          </a:xfrm>
          <a:prstGeom prst="rect">
            <a:avLst/>
          </a:prstGeom>
          <a:solidFill>
            <a:schemeClr val="accent5">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lgn="ctr">
              <a:spcAft>
                <a:spcPts val="450"/>
              </a:spcAft>
            </a:pPr>
            <a:r>
              <a:rPr lang="ja-JP" altLang="en-US" sz="1600">
                <a:solidFill>
                  <a:schemeClr val="tx1"/>
                </a:solidFill>
                <a:latin typeface="Meiryo UI" panose="020B0604030504040204" pitchFamily="50" charset="-128"/>
                <a:ea typeface="Meiryo UI" panose="020B0604030504040204" pitchFamily="50" charset="-128"/>
              </a:rPr>
              <a:t>その他要望</a:t>
            </a:r>
            <a:endParaRPr lang="en-US" altLang="ja-JP" sz="1600">
              <a:solidFill>
                <a:schemeClr val="tx1"/>
              </a:solidFill>
              <a:latin typeface="Meiryo UI" panose="020B0604030504040204" pitchFamily="50" charset="-128"/>
              <a:ea typeface="Meiryo UI" panose="020B0604030504040204" pitchFamily="50" charset="-128"/>
            </a:endParaRPr>
          </a:p>
        </p:txBody>
      </p:sp>
      <p:sp>
        <p:nvSpPr>
          <p:cNvPr id="9" name="テキスト ボックス 10">
            <a:extLst>
              <a:ext uri="{FF2B5EF4-FFF2-40B4-BE49-F238E27FC236}">
                <a16:creationId xmlns:a16="http://schemas.microsoft.com/office/drawing/2014/main" id="{8282770F-3F02-C022-F46C-E910FF25BD31}"/>
              </a:ext>
            </a:extLst>
          </p:cNvPr>
          <p:cNvSpPr txBox="1">
            <a:spLocks noChangeArrowheads="1"/>
          </p:cNvSpPr>
          <p:nvPr/>
        </p:nvSpPr>
        <p:spPr bwMode="auto">
          <a:xfrm>
            <a:off x="6187019" y="4305480"/>
            <a:ext cx="5656555" cy="2308324"/>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lnSpc>
                <a:spcPts val="2000"/>
              </a:lnSpc>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１．自動車の使用に係るユーザー負担の軽減</a:t>
            </a:r>
          </a:p>
          <a:p>
            <a:pPr algn="l">
              <a:lnSpc>
                <a:spcPts val="2000"/>
              </a:lnSpc>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（高速道路料金の引き下げ、自動車保険の所得対象控除化）</a:t>
            </a:r>
            <a:endParaRPr kumimoji="0" lang="en-US" altLang="ja-JP" sz="1600" b="1">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buNone/>
            </a:pPr>
            <a:endParaRPr kumimoji="0" lang="ja-JP" altLang="ja-JP" sz="1000" b="1">
              <a:latin typeface="Meiryo UI" panose="020B0604030504040204" pitchFamily="50" charset="-128"/>
              <a:ea typeface="Meiryo UI" panose="020B0604030504040204" pitchFamily="50" charset="-128"/>
              <a:cs typeface="Times New Roman" panose="02020603050405020304" pitchFamily="18" charset="0"/>
            </a:endParaRPr>
          </a:p>
          <a:p>
            <a:pPr algn="l">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２．次世代エネルギー車普及に資する環境整備</a:t>
            </a:r>
            <a:endParaRPr kumimoji="0" lang="en-US" altLang="ja-JP" sz="1600" b="1">
              <a:latin typeface="Meiryo UI" panose="020B0604030504040204" pitchFamily="50" charset="-128"/>
              <a:ea typeface="Meiryo UI" panose="020B0604030504040204" pitchFamily="50" charset="-128"/>
              <a:cs typeface="Times New Roman" panose="02020603050405020304" pitchFamily="18" charset="0"/>
            </a:endParaRPr>
          </a:p>
          <a:p>
            <a:pPr algn="l">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（充電、充填インフラの拡充）</a:t>
            </a:r>
            <a:endParaRPr kumimoji="0" lang="en-US" altLang="ja-JP" sz="1600" b="1">
              <a:latin typeface="Meiryo UI" panose="020B0604030504040204" pitchFamily="50" charset="-128"/>
              <a:ea typeface="Meiryo UI" panose="020B0604030504040204" pitchFamily="50" charset="-128"/>
              <a:cs typeface="Times New Roman" panose="02020603050405020304" pitchFamily="18" charset="0"/>
            </a:endParaRPr>
          </a:p>
          <a:p>
            <a:pPr algn="l">
              <a:buNone/>
            </a:pPr>
            <a:endParaRPr kumimoji="0" lang="ja-JP" altLang="ja-JP" sz="1000" b="1">
              <a:latin typeface="Meiryo UI" panose="020B0604030504040204" pitchFamily="50" charset="-128"/>
              <a:ea typeface="Meiryo UI" panose="020B0604030504040204" pitchFamily="50" charset="-128"/>
              <a:cs typeface="Times New Roman" panose="02020603050405020304" pitchFamily="18" charset="0"/>
            </a:endParaRPr>
          </a:p>
          <a:p>
            <a:pPr algn="l">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３．中小・中堅企業支援の拡充</a:t>
            </a:r>
            <a:endParaRPr kumimoji="0" lang="en-US" altLang="ja-JP" sz="1600" b="1">
              <a:latin typeface="Meiryo UI" panose="020B0604030504040204" pitchFamily="50" charset="-128"/>
              <a:ea typeface="Meiryo UI" panose="020B0604030504040204" pitchFamily="50" charset="-128"/>
              <a:cs typeface="Times New Roman" panose="02020603050405020304" pitchFamily="18" charset="0"/>
            </a:endParaRPr>
          </a:p>
          <a:p>
            <a:pPr algn="l">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（事業転換、成長投資への支援）</a:t>
            </a:r>
          </a:p>
        </p:txBody>
      </p:sp>
      <p:sp>
        <p:nvSpPr>
          <p:cNvPr id="16" name="テキスト ボックス 10">
            <a:extLst>
              <a:ext uri="{FF2B5EF4-FFF2-40B4-BE49-F238E27FC236}">
                <a16:creationId xmlns:a16="http://schemas.microsoft.com/office/drawing/2014/main" id="{E2453FE7-E724-8141-88F3-1396C966D780}"/>
              </a:ext>
            </a:extLst>
          </p:cNvPr>
          <p:cNvSpPr txBox="1">
            <a:spLocks noChangeArrowheads="1"/>
          </p:cNvSpPr>
          <p:nvPr/>
        </p:nvSpPr>
        <p:spPr bwMode="auto">
          <a:xfrm>
            <a:off x="287045" y="1225255"/>
            <a:ext cx="5656555" cy="5496889"/>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indent="139700" defTabSz="914400" eaLnBrk="0" fontAlgn="base" hangingPunct="0">
              <a:spcBef>
                <a:spcPct val="0"/>
              </a:spcBef>
              <a:spcAft>
                <a:spcPct val="0"/>
              </a:spcAft>
              <a:buNone/>
            </a:pP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〇</a:t>
            </a:r>
            <a:r>
              <a:rPr kumimoji="0" lang="ja-JP" altLang="ja-JP" sz="2000">
                <a:highlight>
                  <a:srgbClr val="C0C0C0"/>
                </a:highlight>
                <a:latin typeface="Meiryo UI" panose="020B0604030504040204" pitchFamily="50" charset="-128"/>
                <a:ea typeface="Meiryo UI" panose="020B0604030504040204" pitchFamily="50" charset="-128"/>
                <a:cs typeface="Times New Roman" panose="02020603050405020304" pitchFamily="18" charset="0"/>
              </a:rPr>
              <a:t>自動車</a:t>
            </a:r>
            <a:r>
              <a:rPr kumimoji="0" lang="ja-JP" altLang="en-US" sz="2000">
                <a:highlight>
                  <a:srgbClr val="C0C0C0"/>
                </a:highlight>
                <a:latin typeface="Meiryo UI" panose="020B0604030504040204" pitchFamily="50" charset="-128"/>
                <a:ea typeface="Meiryo UI" panose="020B0604030504040204" pitchFamily="50" charset="-128"/>
                <a:cs typeface="Times New Roman" panose="02020603050405020304" pitchFamily="18" charset="0"/>
              </a:rPr>
              <a:t>関係諸税の</a:t>
            </a:r>
            <a:r>
              <a:rPr kumimoji="0" lang="ja-JP" altLang="ja-JP" sz="2000">
                <a:highlight>
                  <a:srgbClr val="C0C0C0"/>
                </a:highlight>
                <a:latin typeface="Meiryo UI" panose="020B0604030504040204" pitchFamily="50" charset="-128"/>
                <a:ea typeface="Meiryo UI" panose="020B0604030504040204" pitchFamily="50" charset="-128"/>
                <a:cs typeface="Times New Roman" panose="02020603050405020304" pitchFamily="18" charset="0"/>
              </a:rPr>
              <a:t>負担軽減</a:t>
            </a:r>
            <a:r>
              <a:rPr kumimoji="0" lang="ja-JP" altLang="en-US" sz="2000">
                <a:highlight>
                  <a:srgbClr val="C0C0C0"/>
                </a:highlight>
                <a:latin typeface="Meiryo UI" panose="020B0604030504040204" pitchFamily="50" charset="-128"/>
                <a:ea typeface="Meiryo UI" panose="020B0604030504040204" pitchFamily="50" charset="-128"/>
                <a:cs typeface="Times New Roman" panose="02020603050405020304" pitchFamily="18" charset="0"/>
              </a:rPr>
              <a:t>に向けて</a:t>
            </a:r>
            <a:endParaRPr kumimoji="0" lang="ja-JP" altLang="ja-JP" sz="2000">
              <a:highlight>
                <a:srgbClr val="C0C0C0"/>
              </a:highlight>
              <a:latin typeface="Meiryo UI" panose="020B0604030504040204" pitchFamily="50" charset="-128"/>
              <a:ea typeface="Meiryo UI" panose="020B0604030504040204" pitchFamily="50" charset="-128"/>
              <a:cs typeface="Times New Roman" panose="02020603050405020304" pitchFamily="18" charset="0"/>
            </a:endParaRPr>
          </a:p>
          <a:p>
            <a:pPr algn="l">
              <a:buNone/>
            </a:pP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１．</a:t>
            </a:r>
            <a:r>
              <a:rPr kumimoji="0" lang="ja-JP" altLang="ja-JP" sz="16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車体課税</a:t>
            </a: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を</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見直し、</a:t>
            </a:r>
            <a:r>
              <a:rPr kumimoji="0" lang="ja-JP" altLang="ja-JP" sz="16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簡素化・負担の軽減</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を図る</a:t>
            </a:r>
          </a:p>
          <a:p>
            <a:pPr marL="266700">
              <a:buNone/>
            </a:pPr>
            <a:r>
              <a:rPr lang="ja-JP" altLang="ja-JP" sz="1400" kern="0">
                <a:effectLst/>
                <a:latin typeface="Meiryo UI" panose="020B0604030504040204" pitchFamily="50" charset="-128"/>
                <a:ea typeface="Meiryo UI" panose="020B0604030504040204" pitchFamily="50" charset="-128"/>
                <a:cs typeface="MeiryoUI"/>
              </a:rPr>
              <a:t>１）</a:t>
            </a:r>
            <a:r>
              <a:rPr lang="ja-JP" altLang="ja-JP" sz="1400" kern="0">
                <a:latin typeface="Meiryo UI" panose="020B0604030504040204" pitchFamily="50" charset="-128"/>
                <a:ea typeface="Meiryo UI" panose="020B0604030504040204" pitchFamily="50" charset="-128"/>
                <a:cs typeface="MeiryoUI"/>
              </a:rPr>
              <a:t>自動車税・軽自動車税（</a:t>
            </a:r>
            <a:r>
              <a:rPr lang="ja-JP" altLang="ja-JP" sz="1400" kern="100">
                <a:latin typeface="Meiryo UI" panose="020B0604030504040204" pitchFamily="50" charset="-128"/>
                <a:ea typeface="Meiryo UI" panose="020B0604030504040204" pitchFamily="50" charset="-128"/>
                <a:cs typeface="Times New Roman" panose="02020603050405020304" pitchFamily="18" charset="0"/>
              </a:rPr>
              <a:t>環境性能割）</a:t>
            </a:r>
            <a:r>
              <a:rPr lang="ja-JP" altLang="en-US" sz="1400" kern="100">
                <a:latin typeface="Meiryo UI" panose="020B0604030504040204" pitchFamily="50" charset="-128"/>
                <a:ea typeface="Meiryo UI" panose="020B0604030504040204" pitchFamily="50" charset="-128"/>
                <a:cs typeface="Times New Roman" panose="02020603050405020304" pitchFamily="18" charset="0"/>
              </a:rPr>
              <a:t>の</a:t>
            </a:r>
            <a:r>
              <a:rPr lang="ja-JP" altLang="ja-JP" sz="1400" kern="100">
                <a:latin typeface="Meiryo UI" panose="020B0604030504040204" pitchFamily="50" charset="-128"/>
                <a:ea typeface="Meiryo UI" panose="020B0604030504040204" pitchFamily="50" charset="-128"/>
                <a:cs typeface="Times New Roman" panose="02020603050405020304" pitchFamily="18" charset="0"/>
              </a:rPr>
              <a:t>廃止</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p>
            <a:pPr marL="266700">
              <a:buNone/>
            </a:pPr>
            <a:r>
              <a:rPr lang="ja-JP" altLang="ja-JP" sz="1400" kern="0">
                <a:effectLst/>
                <a:latin typeface="Meiryo UI" panose="020B0604030504040204" pitchFamily="50" charset="-128"/>
                <a:ea typeface="Meiryo UI" panose="020B0604030504040204" pitchFamily="50" charset="-128"/>
                <a:cs typeface="MeiryoUI"/>
              </a:rPr>
              <a:t>２）</a:t>
            </a:r>
            <a:r>
              <a:rPr lang="ja-JP" altLang="ja-JP" sz="1400" kern="0">
                <a:latin typeface="Meiryo UI" panose="020B0604030504040204" pitchFamily="50" charset="-128"/>
                <a:ea typeface="Meiryo UI" panose="020B0604030504040204" pitchFamily="50" charset="-128"/>
                <a:cs typeface="MeiryoUI"/>
              </a:rPr>
              <a:t>自動車重量税</a:t>
            </a:r>
            <a:r>
              <a:rPr lang="ja-JP" altLang="en-US" sz="1400" kern="0">
                <a:latin typeface="Meiryo UI" panose="020B0604030504040204" pitchFamily="50" charset="-128"/>
                <a:ea typeface="Meiryo UI" panose="020B0604030504040204" pitchFamily="50" charset="-128"/>
                <a:cs typeface="MeiryoUI"/>
              </a:rPr>
              <a:t>にかかる</a:t>
            </a:r>
            <a:r>
              <a:rPr lang="ja-JP" altLang="ja-JP" sz="1400" kern="0">
                <a:latin typeface="Meiryo UI" panose="020B0604030504040204" pitchFamily="50" charset="-128"/>
                <a:ea typeface="Meiryo UI" panose="020B0604030504040204" pitchFamily="50" charset="-128"/>
                <a:cs typeface="MeiryoUI"/>
              </a:rPr>
              <a:t>「当分の間税率」</a:t>
            </a:r>
            <a:r>
              <a:rPr lang="ja-JP" altLang="en-US" sz="1400" kern="0">
                <a:latin typeface="Meiryo UI" panose="020B0604030504040204" pitchFamily="50" charset="-128"/>
                <a:ea typeface="Meiryo UI" panose="020B0604030504040204" pitchFamily="50" charset="-128"/>
                <a:cs typeface="MeiryoUI"/>
              </a:rPr>
              <a:t>の</a:t>
            </a:r>
            <a:r>
              <a:rPr lang="ja-JP" altLang="ja-JP" sz="1400" kern="0">
                <a:latin typeface="Meiryo UI" panose="020B0604030504040204" pitchFamily="50" charset="-128"/>
                <a:ea typeface="Meiryo UI" panose="020B0604030504040204" pitchFamily="50" charset="-128"/>
                <a:cs typeface="MeiryoUI"/>
              </a:rPr>
              <a:t>廃止</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p>
            <a:pPr marL="266700" algn="l">
              <a:buNone/>
            </a:pPr>
            <a:r>
              <a:rPr lang="ja-JP" altLang="ja-JP" sz="1400" kern="0">
                <a:effectLst/>
                <a:latin typeface="Meiryo UI" panose="020B0604030504040204" pitchFamily="50" charset="-128"/>
                <a:ea typeface="Meiryo UI" panose="020B0604030504040204" pitchFamily="50" charset="-128"/>
                <a:cs typeface="MeiryoUI"/>
              </a:rPr>
              <a:t>３）</a:t>
            </a:r>
            <a:r>
              <a:rPr lang="ja-JP" altLang="ja-JP" sz="1400" kern="0">
                <a:latin typeface="Meiryo UI" panose="020B0604030504040204" pitchFamily="50" charset="-128"/>
                <a:ea typeface="Meiryo UI" panose="020B0604030504040204" pitchFamily="50" charset="-128"/>
                <a:cs typeface="MeiryoUI"/>
              </a:rPr>
              <a:t>自動車重量税</a:t>
            </a:r>
            <a:r>
              <a:rPr lang="ja-JP" altLang="en-US" sz="1400" kern="0">
                <a:latin typeface="Meiryo UI" panose="020B0604030504040204" pitchFamily="50" charset="-128"/>
                <a:ea typeface="Meiryo UI" panose="020B0604030504040204" pitchFamily="50" charset="-128"/>
                <a:cs typeface="MeiryoUI"/>
              </a:rPr>
              <a:t>および</a:t>
            </a:r>
            <a:r>
              <a:rPr lang="ja-JP" altLang="ja-JP" sz="1400" kern="0">
                <a:effectLst/>
                <a:latin typeface="Meiryo UI" panose="020B0604030504040204" pitchFamily="50" charset="-128"/>
                <a:ea typeface="Meiryo UI" panose="020B0604030504040204" pitchFamily="50" charset="-128"/>
                <a:cs typeface="MeiryoUI"/>
              </a:rPr>
              <a:t>自動車税・軽自動車税（種別割／四輪車・</a:t>
            </a:r>
            <a:endParaRPr lang="en-US" altLang="ja-JP" sz="1400" kern="0">
              <a:effectLst/>
              <a:latin typeface="Meiryo UI" panose="020B0604030504040204" pitchFamily="50" charset="-128"/>
              <a:ea typeface="Meiryo UI" panose="020B0604030504040204" pitchFamily="50" charset="-128"/>
              <a:cs typeface="MeiryoUI"/>
            </a:endParaRPr>
          </a:p>
          <a:p>
            <a:pPr marL="266700" algn="l">
              <a:buNone/>
            </a:pPr>
            <a:r>
              <a:rPr lang="ja-JP" altLang="en-US" sz="1400" kern="0">
                <a:latin typeface="Meiryo UI" panose="020B0604030504040204" pitchFamily="50" charset="-128"/>
                <a:ea typeface="Meiryo UI" panose="020B0604030504040204" pitchFamily="50" charset="-128"/>
                <a:cs typeface="MeiryoUI"/>
              </a:rPr>
              <a:t>　　　</a:t>
            </a:r>
            <a:r>
              <a:rPr lang="ja-JP" altLang="ja-JP" sz="1400" kern="0">
                <a:effectLst/>
                <a:latin typeface="Meiryo UI" panose="020B0604030504040204" pitchFamily="50" charset="-128"/>
                <a:ea typeface="Meiryo UI" panose="020B0604030504040204" pitchFamily="50" charset="-128"/>
                <a:cs typeface="MeiryoUI"/>
              </a:rPr>
              <a:t>二輪車等）の税額引き下げによる負担軽減措置を講ずる</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p>
            <a:pPr marL="266700" algn="l">
              <a:buNone/>
            </a:pPr>
            <a:r>
              <a:rPr lang="ja-JP" altLang="ja-JP" sz="1400" kern="0">
                <a:effectLst/>
                <a:latin typeface="Meiryo UI" panose="020B0604030504040204" pitchFamily="50" charset="-128"/>
                <a:ea typeface="Meiryo UI" panose="020B0604030504040204" pitchFamily="50" charset="-128"/>
                <a:cs typeface="MeiryoUI"/>
              </a:rPr>
              <a:t>４）</a:t>
            </a:r>
            <a:r>
              <a:rPr lang="ja-JP" altLang="ja-JP" sz="1400" kern="0">
                <a:latin typeface="Meiryo UI" panose="020B0604030504040204" pitchFamily="50" charset="-128"/>
                <a:ea typeface="Meiryo UI" panose="020B0604030504040204" pitchFamily="50" charset="-128"/>
              </a:rPr>
              <a:t>複雑な車体課税</a:t>
            </a:r>
            <a:r>
              <a:rPr lang="ja-JP" altLang="en-US" sz="1400" kern="0">
                <a:latin typeface="Meiryo UI" panose="020B0604030504040204" pitchFamily="50" charset="-128"/>
                <a:ea typeface="Meiryo UI" panose="020B0604030504040204" pitchFamily="50" charset="-128"/>
              </a:rPr>
              <a:t>の</a:t>
            </a:r>
            <a:r>
              <a:rPr lang="ja-JP" altLang="ja-JP" sz="1400" kern="0">
                <a:latin typeface="Meiryo UI" panose="020B0604030504040204" pitchFamily="50" charset="-128"/>
                <a:ea typeface="Meiryo UI" panose="020B0604030504040204" pitchFamily="50" charset="-128"/>
              </a:rPr>
              <a:t>簡素化に向けた「自動車の重量及び環境性能</a:t>
            </a:r>
            <a:endParaRPr lang="en-US" altLang="ja-JP" sz="1400" kern="0">
              <a:latin typeface="Meiryo UI" panose="020B0604030504040204" pitchFamily="50" charset="-128"/>
              <a:ea typeface="Meiryo UI" panose="020B0604030504040204" pitchFamily="50" charset="-128"/>
            </a:endParaRPr>
          </a:p>
          <a:p>
            <a:pPr marL="266700" algn="l">
              <a:buNone/>
            </a:pPr>
            <a:r>
              <a:rPr lang="ja-JP" altLang="en-US" sz="1400" kern="0">
                <a:latin typeface="Meiryo UI" panose="020B0604030504040204" pitchFamily="50" charset="-128"/>
                <a:ea typeface="Meiryo UI" panose="020B0604030504040204" pitchFamily="50" charset="-128"/>
              </a:rPr>
              <a:t>　　　</a:t>
            </a:r>
            <a:r>
              <a:rPr lang="ja-JP" altLang="ja-JP" sz="1400" kern="0">
                <a:latin typeface="Meiryo UI" panose="020B0604030504040204" pitchFamily="50" charset="-128"/>
                <a:ea typeface="Meiryo UI" panose="020B0604030504040204" pitchFamily="50" charset="-128"/>
              </a:rPr>
              <a:t>に応じた保有時の税の公平・中立・簡素な税負担」のいち早い実現</a:t>
            </a:r>
            <a:endParaRPr lang="en-US" altLang="ja-JP" sz="1400" kern="0">
              <a:latin typeface="Meiryo UI" panose="020B0604030504040204" pitchFamily="50" charset="-128"/>
              <a:ea typeface="Meiryo UI" panose="020B0604030504040204" pitchFamily="50" charset="-128"/>
            </a:endParaRPr>
          </a:p>
          <a:p>
            <a:pPr marL="266700" algn="l">
              <a:buNone/>
            </a:pPr>
            <a:r>
              <a:rPr lang="ja-JP" altLang="en-US" sz="1400" kern="0">
                <a:latin typeface="Meiryo UI" panose="020B0604030504040204" pitchFamily="50" charset="-128"/>
                <a:ea typeface="Meiryo UI" panose="020B0604030504040204" pitchFamily="50" charset="-128"/>
              </a:rPr>
              <a:t>　　　</a:t>
            </a:r>
            <a:r>
              <a:rPr lang="ja-JP" altLang="ja-JP" sz="1400" kern="0">
                <a:latin typeface="Meiryo UI" panose="020B0604030504040204" pitchFamily="50" charset="-128"/>
                <a:ea typeface="Meiryo UI" panose="020B0604030504040204" pitchFamily="50" charset="-128"/>
              </a:rPr>
              <a:t>を行う</a:t>
            </a:r>
            <a:endParaRPr lang="en-US" altLang="ja-JP" sz="1400" kern="0">
              <a:latin typeface="Meiryo UI" panose="020B0604030504040204" pitchFamily="50" charset="-128"/>
              <a:ea typeface="Meiryo UI" panose="020B0604030504040204" pitchFamily="50" charset="-128"/>
            </a:endParaRPr>
          </a:p>
          <a:p>
            <a:pPr marL="266700" algn="l">
              <a:buNone/>
            </a:pPr>
            <a:endParaRPr lang="en-US" altLang="ja-JP" sz="700" kern="0">
              <a:latin typeface="Meiryo UI" panose="020B0604030504040204" pitchFamily="50" charset="-128"/>
              <a:ea typeface="Meiryo UI" panose="020B0604030504040204" pitchFamily="50" charset="-128"/>
            </a:endParaRPr>
          </a:p>
          <a:p>
            <a:pPr>
              <a:buNone/>
            </a:pP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２．</a:t>
            </a:r>
            <a:r>
              <a:rPr kumimoji="0" lang="ja-JP" altLang="ja-JP" sz="16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燃料課税</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を見直し、</a:t>
            </a:r>
            <a:r>
              <a:rPr kumimoji="0" lang="ja-JP" altLang="ja-JP" sz="16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簡素化・負担の軽減</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を図る</a:t>
            </a:r>
          </a:p>
          <a:p>
            <a:pPr marL="266700" algn="l">
              <a:buNone/>
            </a:pPr>
            <a:r>
              <a:rPr lang="ja-JP" altLang="ja-JP" sz="1400" kern="0">
                <a:effectLst/>
                <a:latin typeface="Meiryo UI" panose="020B0604030504040204" pitchFamily="50" charset="-128"/>
                <a:ea typeface="Meiryo UI" panose="020B0604030504040204" pitchFamily="50" charset="-128"/>
                <a:cs typeface="MeiryoUI"/>
              </a:rPr>
              <a:t>１）「当分の間税率」</a:t>
            </a:r>
            <a:r>
              <a:rPr lang="ja-JP" altLang="en-US" sz="1400" kern="0">
                <a:effectLst/>
                <a:latin typeface="Meiryo UI" panose="020B0604030504040204" pitchFamily="50" charset="-128"/>
                <a:ea typeface="Meiryo UI" panose="020B0604030504040204" pitchFamily="50" charset="-128"/>
                <a:cs typeface="MeiryoUI"/>
              </a:rPr>
              <a:t>の</a:t>
            </a:r>
            <a:r>
              <a:rPr lang="ja-JP" altLang="ja-JP" sz="1400" kern="0">
                <a:effectLst/>
                <a:latin typeface="Meiryo UI" panose="020B0604030504040204" pitchFamily="50" charset="-128"/>
                <a:ea typeface="Meiryo UI" panose="020B0604030504040204" pitchFamily="50" charset="-128"/>
                <a:cs typeface="MeiryoUI"/>
              </a:rPr>
              <a:t>廃止</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p>
            <a:pPr marL="266700" algn="l">
              <a:buNone/>
            </a:pPr>
            <a:r>
              <a:rPr lang="ja-JP" altLang="ja-JP" sz="1400" kern="0">
                <a:effectLst/>
                <a:latin typeface="Meiryo UI" panose="020B0604030504040204" pitchFamily="50" charset="-128"/>
                <a:ea typeface="Meiryo UI" panose="020B0604030504040204" pitchFamily="50" charset="-128"/>
                <a:cs typeface="MeiryoUI"/>
              </a:rPr>
              <a:t>２）複雑な燃料課税を簡素化</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p>
            <a:pPr marL="266700" algn="l">
              <a:buNone/>
            </a:pPr>
            <a:r>
              <a:rPr lang="ja-JP" altLang="ja-JP" sz="1400" kern="0">
                <a:effectLst/>
                <a:latin typeface="Meiryo UI" panose="020B0604030504040204" pitchFamily="50" charset="-128"/>
                <a:ea typeface="Meiryo UI" panose="020B0604030504040204" pitchFamily="50" charset="-128"/>
                <a:cs typeface="MeiryoUI"/>
              </a:rPr>
              <a:t>３）タックス・オン・タックスを解消</a:t>
            </a:r>
            <a:endParaRPr lang="en-US" altLang="ja-JP" sz="1400" kern="0">
              <a:latin typeface="Meiryo UI" panose="020B0604030504040204" pitchFamily="50" charset="-128"/>
              <a:ea typeface="Meiryo UI" panose="020B0604030504040204" pitchFamily="50" charset="-128"/>
              <a:cs typeface="MeiryoUI"/>
            </a:endParaRPr>
          </a:p>
          <a:p>
            <a:pPr marL="266700" algn="l">
              <a:buNone/>
            </a:pPr>
            <a:endParaRPr lang="en-US" altLang="ja-JP" sz="700" kern="0">
              <a:effectLst/>
              <a:latin typeface="Meiryo UI" panose="020B0604030504040204" pitchFamily="50" charset="-128"/>
              <a:ea typeface="Meiryo UI" panose="020B0604030504040204" pitchFamily="50" charset="-128"/>
              <a:cs typeface="MeiryoUI"/>
            </a:endParaRPr>
          </a:p>
          <a:p>
            <a:pPr>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３</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．受益者負担の在り方</a:t>
            </a:r>
          </a:p>
          <a:p>
            <a:pPr marL="571500" indent="-304800" algn="l">
              <a:buNone/>
            </a:pPr>
            <a:r>
              <a:rPr lang="ja-JP" altLang="ja-JP" sz="1400" kern="0">
                <a:latin typeface="Meiryo UI" panose="020B0604030504040204" pitchFamily="50" charset="-128"/>
                <a:ea typeface="Meiryo UI" panose="020B0604030504040204" pitchFamily="50" charset="-128"/>
              </a:rPr>
              <a:t>１）電動車普及の足かせ、及び、車を必需品とする生活者ほど重税と</a:t>
            </a:r>
            <a:endParaRPr lang="en-US" altLang="ja-JP" sz="1400" kern="0">
              <a:latin typeface="Meiryo UI" panose="020B0604030504040204" pitchFamily="50" charset="-128"/>
              <a:ea typeface="Meiryo UI" panose="020B0604030504040204" pitchFamily="50" charset="-128"/>
            </a:endParaRPr>
          </a:p>
          <a:p>
            <a:pPr marL="571500" indent="-304800" algn="l">
              <a:buNone/>
            </a:pPr>
            <a:r>
              <a:rPr lang="ja-JP" altLang="en-US" sz="1400" kern="0">
                <a:latin typeface="Meiryo UI" panose="020B0604030504040204" pitchFamily="50" charset="-128"/>
                <a:ea typeface="Meiryo UI" panose="020B0604030504040204" pitchFamily="50" charset="-128"/>
              </a:rPr>
              <a:t>　　　</a:t>
            </a:r>
            <a:r>
              <a:rPr lang="ja-JP" altLang="ja-JP" sz="1400" kern="0">
                <a:latin typeface="Meiryo UI" panose="020B0604030504040204" pitchFamily="50" charset="-128"/>
                <a:ea typeface="Meiryo UI" panose="020B0604030504040204" pitchFamily="50" charset="-128"/>
              </a:rPr>
              <a:t>なる</a:t>
            </a:r>
            <a:r>
              <a:rPr lang="ja-JP" altLang="ja-JP" sz="1400" b="1" kern="0">
                <a:solidFill>
                  <a:srgbClr val="FF0000"/>
                </a:solidFill>
                <a:latin typeface="Meiryo UI" panose="020B0604030504040204" pitchFamily="50" charset="-128"/>
                <a:ea typeface="Meiryo UI" panose="020B0604030504040204" pitchFamily="50" charset="-128"/>
              </a:rPr>
              <a:t>走行距離等の利用に応じた課税は導入すべき</a:t>
            </a:r>
            <a:r>
              <a:rPr lang="ja-JP" altLang="ja-JP" sz="1400" kern="0">
                <a:latin typeface="Meiryo UI" panose="020B0604030504040204" pitchFamily="50" charset="-128"/>
                <a:ea typeface="Meiryo UI" panose="020B0604030504040204" pitchFamily="50" charset="-128"/>
              </a:rPr>
              <a:t>でない</a:t>
            </a:r>
          </a:p>
          <a:p>
            <a:pPr marL="571500" indent="-304800" algn="l">
              <a:buNone/>
            </a:pPr>
            <a:r>
              <a:rPr lang="ja-JP" altLang="ja-JP" sz="1400" kern="0">
                <a:latin typeface="Meiryo UI" panose="020B0604030504040204" pitchFamily="50" charset="-128"/>
                <a:ea typeface="Meiryo UI" panose="020B0604030504040204" pitchFamily="50" charset="-128"/>
              </a:rPr>
              <a:t>２）インフラの維持管理、機能強化の必要性等の財源確保」については、</a:t>
            </a:r>
          </a:p>
          <a:p>
            <a:pPr marL="533400" algn="l">
              <a:buNone/>
            </a:pPr>
            <a:r>
              <a:rPr lang="ja-JP" altLang="en-US" sz="1400" kern="0">
                <a:latin typeface="Meiryo UI" panose="020B0604030504040204" pitchFamily="50" charset="-128"/>
                <a:ea typeface="Meiryo UI" panose="020B0604030504040204" pitchFamily="50" charset="-128"/>
              </a:rPr>
              <a:t>　</a:t>
            </a:r>
            <a:r>
              <a:rPr lang="ja-JP" altLang="ja-JP" sz="1400" kern="0">
                <a:latin typeface="Meiryo UI" panose="020B0604030504040204" pitchFamily="50" charset="-128"/>
                <a:ea typeface="Meiryo UI" panose="020B0604030504040204" pitchFamily="50" charset="-128"/>
              </a:rPr>
              <a:t>幅広い負担先の検討および議論から進める</a:t>
            </a:r>
          </a:p>
          <a:p>
            <a:pPr marL="266700" algn="l">
              <a:buNone/>
            </a:pPr>
            <a:r>
              <a:rPr lang="ja-JP" altLang="ja-JP" sz="1400" kern="0">
                <a:latin typeface="Meiryo UI" panose="020B0604030504040204" pitchFamily="50" charset="-128"/>
                <a:ea typeface="Meiryo UI" panose="020B0604030504040204" pitchFamily="50" charset="-128"/>
              </a:rPr>
              <a:t>３）新たな税目提案をする場合は、使途の明確化とセットで行う</a:t>
            </a:r>
            <a:endParaRPr lang="en-US" altLang="ja-JP" sz="1400" kern="0">
              <a:effectLst/>
              <a:latin typeface="Meiryo UI" panose="020B0604030504040204" pitchFamily="50" charset="-128"/>
              <a:ea typeface="Meiryo UI" panose="020B0604030504040204" pitchFamily="50" charset="-128"/>
              <a:cs typeface="MeiryoUI"/>
            </a:endParaRPr>
          </a:p>
        </p:txBody>
      </p:sp>
      <p:sp>
        <p:nvSpPr>
          <p:cNvPr id="17" name="テキスト ボックス 10">
            <a:extLst>
              <a:ext uri="{FF2B5EF4-FFF2-40B4-BE49-F238E27FC236}">
                <a16:creationId xmlns:a16="http://schemas.microsoft.com/office/drawing/2014/main" id="{A5D997EC-4ADF-C9EF-C9EA-726A86C27659}"/>
              </a:ext>
            </a:extLst>
          </p:cNvPr>
          <p:cNvSpPr txBox="1">
            <a:spLocks noChangeArrowheads="1"/>
          </p:cNvSpPr>
          <p:nvPr/>
        </p:nvSpPr>
        <p:spPr bwMode="auto">
          <a:xfrm>
            <a:off x="6248400" y="966713"/>
            <a:ext cx="5656555" cy="258224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indent="139700" defTabSz="914400" eaLnBrk="0" fontAlgn="base" hangingPunct="0">
              <a:spcBef>
                <a:spcPct val="0"/>
              </a:spcBef>
              <a:spcAft>
                <a:spcPct val="0"/>
              </a:spcAft>
              <a:buNone/>
            </a:pPr>
            <a:r>
              <a:rPr kumimoji="0" lang="ja-JP" altLang="en-US" sz="1800">
                <a:latin typeface="Meiryo UI" panose="020B0604030504040204" pitchFamily="50" charset="-128"/>
                <a:ea typeface="Meiryo UI" panose="020B0604030504040204" pitchFamily="50" charset="-128"/>
                <a:cs typeface="Times New Roman" panose="02020603050405020304" pitchFamily="18" charset="0"/>
              </a:rPr>
              <a:t>〇</a:t>
            </a:r>
            <a:r>
              <a:rPr kumimoji="0" lang="ja-JP" altLang="en-US" sz="1800">
                <a:highlight>
                  <a:srgbClr val="C0C0C0"/>
                </a:highlight>
                <a:latin typeface="Meiryo UI" panose="020B0604030504040204" pitchFamily="50" charset="-128"/>
                <a:ea typeface="Meiryo UI" panose="020B0604030504040204" pitchFamily="50" charset="-128"/>
                <a:cs typeface="Times New Roman" panose="02020603050405020304" pitchFamily="18" charset="0"/>
              </a:rPr>
              <a:t>新たな税体系の構築にあたって</a:t>
            </a:r>
            <a:endParaRPr kumimoji="0" lang="en-US" altLang="ja-JP" sz="1800">
              <a:highlight>
                <a:srgbClr val="C0C0C0"/>
              </a:highlight>
              <a:latin typeface="Meiryo UI" panose="020B0604030504040204" pitchFamily="50" charset="-128"/>
              <a:ea typeface="Meiryo UI" panose="020B0604030504040204" pitchFamily="50" charset="-128"/>
              <a:cs typeface="Times New Roman" panose="02020603050405020304" pitchFamily="18" charset="0"/>
            </a:endParaRPr>
          </a:p>
          <a:p>
            <a:pPr indent="139700" defTabSz="914400" eaLnBrk="0" fontAlgn="base" hangingPunct="0">
              <a:spcBef>
                <a:spcPct val="0"/>
              </a:spcBef>
              <a:spcAft>
                <a:spcPct val="0"/>
              </a:spcAft>
              <a:buNone/>
            </a:pPr>
            <a:endParaRPr kumimoji="0" lang="en-US" altLang="ja-JP" sz="700">
              <a:latin typeface="Meiryo UI" panose="020B0604030504040204" pitchFamily="50" charset="-128"/>
              <a:ea typeface="Meiryo UI" panose="020B0604030504040204" pitchFamily="50" charset="-128"/>
              <a:cs typeface="Times New Roman" panose="02020603050405020304" pitchFamily="18" charset="0"/>
            </a:endParaRPr>
          </a:p>
          <a:p>
            <a:pPr>
              <a:buNone/>
            </a:pPr>
            <a:r>
              <a:rPr kumimoji="0" lang="ja-JP" altLang="ja-JP" sz="1400" b="1">
                <a:latin typeface="Meiryo UI" panose="020B0604030504040204" pitchFamily="50" charset="-128"/>
                <a:ea typeface="Meiryo UI" panose="020B0604030504040204" pitchFamily="50" charset="-128"/>
                <a:cs typeface="Times New Roman" panose="02020603050405020304" pitchFamily="18" charset="0"/>
              </a:rPr>
              <a:t>１．車体課税および燃料課税どちらにおいても、</a:t>
            </a:r>
          </a:p>
          <a:p>
            <a:pPr>
              <a:buNone/>
            </a:pPr>
            <a:r>
              <a:rPr kumimoji="0" lang="ja-JP" altLang="en-US" sz="14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過重で不条理な税は廃止とし、税の付け替え等は行なわない</a:t>
            </a:r>
          </a:p>
          <a:p>
            <a:pPr>
              <a:buNone/>
            </a:pPr>
            <a:r>
              <a:rPr kumimoji="0" lang="ja-JP" altLang="ja-JP" sz="1400" b="1">
                <a:latin typeface="Meiryo UI" panose="020B0604030504040204" pitchFamily="50" charset="-128"/>
                <a:ea typeface="Meiryo UI" panose="020B0604030504040204" pitchFamily="50" charset="-128"/>
                <a:cs typeface="Times New Roman" panose="02020603050405020304" pitchFamily="18" charset="0"/>
              </a:rPr>
              <a:t>２．</a:t>
            </a:r>
            <a:r>
              <a:rPr kumimoji="0" lang="ja-JP" altLang="ja-JP" sz="1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地方税収に影響をおよぼさない税体系とする</a:t>
            </a:r>
          </a:p>
          <a:p>
            <a:pPr marL="571500" indent="-304800" algn="l">
              <a:buNone/>
            </a:pPr>
            <a:r>
              <a:rPr lang="ja-JP" altLang="ja-JP" sz="1400" kern="0">
                <a:latin typeface="Meiryo UI" panose="020B0604030504040204" pitchFamily="50" charset="-128"/>
                <a:ea typeface="Meiryo UI" panose="020B0604030504040204" pitchFamily="50" charset="-128"/>
              </a:rPr>
              <a:t>１）自動車関係諸税の国税部分について、地方への負担軽減策を講じ、</a:t>
            </a:r>
          </a:p>
          <a:p>
            <a:pPr marL="533400" algn="l">
              <a:buNone/>
            </a:pPr>
            <a:r>
              <a:rPr lang="ja-JP" altLang="ja-JP" sz="1400" kern="0">
                <a:latin typeface="Meiryo UI" panose="020B0604030504040204" pitchFamily="50" charset="-128"/>
                <a:ea typeface="Meiryo UI" panose="020B0604030504040204" pitchFamily="50" charset="-128"/>
              </a:rPr>
              <a:t>地方税収へ影響を与えないユーザー負担軽減を目指す</a:t>
            </a:r>
          </a:p>
          <a:p>
            <a:pPr>
              <a:buNone/>
            </a:pPr>
            <a:r>
              <a:rPr kumimoji="0" lang="ja-JP" altLang="ja-JP" sz="1400" b="1">
                <a:latin typeface="Meiryo UI" panose="020B0604030504040204" pitchFamily="50" charset="-128"/>
                <a:ea typeface="Meiryo UI" panose="020B0604030504040204" pitchFamily="50" charset="-128"/>
                <a:cs typeface="Times New Roman" panose="02020603050405020304" pitchFamily="18" charset="0"/>
              </a:rPr>
              <a:t>３．税目に対する使途を明確化する</a:t>
            </a:r>
          </a:p>
          <a:p>
            <a:pPr marL="571500" indent="-304800">
              <a:buNone/>
            </a:pPr>
            <a:r>
              <a:rPr lang="ja-JP" altLang="ja-JP" sz="1400" kern="0">
                <a:latin typeface="Meiryo UI" panose="020B0604030504040204" pitchFamily="50" charset="-128"/>
                <a:ea typeface="Meiryo UI" panose="020B0604030504040204" pitchFamily="50" charset="-128"/>
              </a:rPr>
              <a:t>１）車体課税は、次世代モビリティ（</a:t>
            </a:r>
            <a:r>
              <a:rPr lang="en-US" altLang="ja-JP" sz="1400" kern="0">
                <a:latin typeface="Meiryo UI" panose="020B0604030504040204" pitchFamily="50" charset="-128"/>
                <a:ea typeface="Meiryo UI" panose="020B0604030504040204" pitchFamily="50" charset="-128"/>
              </a:rPr>
              <a:t>CASE</a:t>
            </a:r>
            <a:r>
              <a:rPr lang="ja-JP" altLang="ja-JP" sz="1400" kern="0">
                <a:latin typeface="Meiryo UI" panose="020B0604030504040204" pitchFamily="50" charset="-128"/>
                <a:ea typeface="Meiryo UI" panose="020B0604030504040204" pitchFamily="50" charset="-128"/>
              </a:rPr>
              <a:t>）普及促進特定財源化</a:t>
            </a:r>
          </a:p>
          <a:p>
            <a:pPr marL="266700">
              <a:buNone/>
            </a:pPr>
            <a:r>
              <a:rPr lang="ja-JP" altLang="ja-JP" sz="1400" kern="0">
                <a:latin typeface="Meiryo UI" panose="020B0604030504040204" pitchFamily="50" charset="-128"/>
                <a:ea typeface="Meiryo UI" panose="020B0604030504040204" pitchFamily="50" charset="-128"/>
              </a:rPr>
              <a:t>２）燃料課税は、カーボンニュートラル促進特定財源化</a:t>
            </a:r>
            <a:endParaRPr lang="ja-JP" altLang="en-US" sz="1400" kern="0">
              <a:latin typeface="Meiryo UI" panose="020B0604030504040204" pitchFamily="50" charset="-128"/>
              <a:ea typeface="Meiryo UI" panose="020B0604030504040204" pitchFamily="50" charset="-128"/>
            </a:endParaRPr>
          </a:p>
        </p:txBody>
      </p:sp>
      <p:sp>
        <p:nvSpPr>
          <p:cNvPr id="2" name="角丸四角形 9">
            <a:extLst>
              <a:ext uri="{FF2B5EF4-FFF2-40B4-BE49-F238E27FC236}">
                <a16:creationId xmlns:a16="http://schemas.microsoft.com/office/drawing/2014/main" id="{EBC22207-FEDE-C625-FF2B-E646597D3C52}"/>
              </a:ext>
            </a:extLst>
          </p:cNvPr>
          <p:cNvSpPr/>
          <p:nvPr/>
        </p:nvSpPr>
        <p:spPr>
          <a:xfrm>
            <a:off x="224159" y="923738"/>
            <a:ext cx="5766918" cy="5817654"/>
          </a:xfrm>
          <a:prstGeom prst="roundRect">
            <a:avLst>
              <a:gd name="adj" fmla="val 10830"/>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chemeClr val="tx1"/>
              </a:solidFill>
              <a:latin typeface="HG丸ｺﾞｼｯｸM-PRO" pitchFamily="50" charset="-128"/>
              <a:ea typeface="HG丸ｺﾞｼｯｸM-PRO" pitchFamily="50" charset="-128"/>
            </a:endParaRPr>
          </a:p>
        </p:txBody>
      </p:sp>
      <p:sp>
        <p:nvSpPr>
          <p:cNvPr id="10" name="正方形/長方形 9">
            <a:extLst>
              <a:ext uri="{FF2B5EF4-FFF2-40B4-BE49-F238E27FC236}">
                <a16:creationId xmlns:a16="http://schemas.microsoft.com/office/drawing/2014/main" id="{CABF0F88-FD6E-33AB-77E7-CD5D6D05A3A6}"/>
              </a:ext>
            </a:extLst>
          </p:cNvPr>
          <p:cNvSpPr/>
          <p:nvPr/>
        </p:nvSpPr>
        <p:spPr>
          <a:xfrm>
            <a:off x="224159" y="736112"/>
            <a:ext cx="4473850" cy="358360"/>
          </a:xfrm>
          <a:prstGeom prst="rect">
            <a:avLst/>
          </a:prstGeom>
          <a:solidFill>
            <a:schemeClr val="accent1">
              <a:lumMod val="75000"/>
            </a:schemeClr>
          </a:solidFill>
          <a:ln w="44450">
            <a:solidFill>
              <a:srgbClr val="FF0000"/>
            </a:solidFill>
          </a:ln>
        </p:spPr>
        <p:style>
          <a:lnRef idx="2">
            <a:schemeClr val="accent6"/>
          </a:lnRef>
          <a:fillRef idx="1">
            <a:schemeClr val="lt1"/>
          </a:fillRef>
          <a:effectRef idx="0">
            <a:schemeClr val="accent6"/>
          </a:effectRef>
          <a:fontRef idx="minor">
            <a:schemeClr val="dk1"/>
          </a:fontRef>
        </p:style>
        <p:txBody>
          <a:bodyPr vert="horz" rtlCol="0" anchor="ctr"/>
          <a:lstStyle/>
          <a:p>
            <a:pPr algn="ctr">
              <a:spcAft>
                <a:spcPts val="450"/>
              </a:spcAft>
            </a:pPr>
            <a:r>
              <a:rPr lang="ja-JP" altLang="en-US" sz="1600">
                <a:solidFill>
                  <a:schemeClr val="bg1"/>
                </a:solidFill>
                <a:latin typeface="Meiryo UI" panose="020B0604030504040204" pitchFamily="50" charset="-128"/>
                <a:ea typeface="Meiryo UI" panose="020B0604030504040204" pitchFamily="50" charset="-128"/>
              </a:rPr>
              <a:t>自動車関係諸税の抜本的な改革に向けて</a:t>
            </a:r>
            <a:endParaRPr lang="en-US" altLang="ja-JP" sz="1600">
              <a:solidFill>
                <a:schemeClr val="bg1"/>
              </a:solidFill>
              <a:latin typeface="Meiryo UI" panose="020B0604030504040204" pitchFamily="50" charset="-128"/>
              <a:ea typeface="Meiryo UI" panose="020B0604030504040204" pitchFamily="50" charset="-128"/>
            </a:endParaRPr>
          </a:p>
        </p:txBody>
      </p:sp>
      <p:sp>
        <p:nvSpPr>
          <p:cNvPr id="11" name="角丸四角形 9">
            <a:extLst>
              <a:ext uri="{FF2B5EF4-FFF2-40B4-BE49-F238E27FC236}">
                <a16:creationId xmlns:a16="http://schemas.microsoft.com/office/drawing/2014/main" id="{44289244-C181-3C12-19B8-3D54BBC6CA75}"/>
              </a:ext>
            </a:extLst>
          </p:cNvPr>
          <p:cNvSpPr/>
          <p:nvPr/>
        </p:nvSpPr>
        <p:spPr>
          <a:xfrm>
            <a:off x="6200924" y="923738"/>
            <a:ext cx="5766915" cy="2737986"/>
          </a:xfrm>
          <a:prstGeom prst="roundRect">
            <a:avLst>
              <a:gd name="adj" fmla="val 10830"/>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chemeClr val="tx1"/>
              </a:solidFill>
              <a:latin typeface="HG丸ｺﾞｼｯｸM-PRO" pitchFamily="50" charset="-128"/>
              <a:ea typeface="HG丸ｺﾞｼｯｸM-PRO" pitchFamily="50" charset="-128"/>
            </a:endParaRPr>
          </a:p>
        </p:txBody>
      </p:sp>
      <p:sp>
        <p:nvSpPr>
          <p:cNvPr id="12" name="スライド番号プレースホルダー 3">
            <a:extLst>
              <a:ext uri="{FF2B5EF4-FFF2-40B4-BE49-F238E27FC236}">
                <a16:creationId xmlns:a16="http://schemas.microsoft.com/office/drawing/2014/main" id="{AB6F2559-54B6-BCAA-4F63-7A81757F9041}"/>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5</a:t>
            </a:fld>
            <a:endParaRPr lang="ja-JP" altLang="en-US"/>
          </a:p>
        </p:txBody>
      </p:sp>
      <p:pic>
        <p:nvPicPr>
          <p:cNvPr id="13" name="図 12">
            <a:extLst>
              <a:ext uri="{FF2B5EF4-FFF2-40B4-BE49-F238E27FC236}">
                <a16:creationId xmlns:a16="http://schemas.microsoft.com/office/drawing/2014/main" id="{4C59197E-2598-198B-909D-DE6B52B89025}"/>
              </a:ext>
            </a:extLst>
          </p:cNvPr>
          <p:cNvPicPr>
            <a:picLocks noChangeAspect="1"/>
          </p:cNvPicPr>
          <p:nvPr/>
        </p:nvPicPr>
        <p:blipFill>
          <a:blip r:embed="rId3"/>
          <a:stretch>
            <a:fillRect/>
          </a:stretch>
        </p:blipFill>
        <p:spPr>
          <a:xfrm>
            <a:off x="10650561" y="5010542"/>
            <a:ext cx="1254394" cy="1761490"/>
          </a:xfrm>
          <a:prstGeom prst="rect">
            <a:avLst/>
          </a:prstGeom>
          <a:ln>
            <a:solidFill>
              <a:schemeClr val="tx1">
                <a:lumMod val="50000"/>
                <a:lumOff val="50000"/>
              </a:schemeClr>
            </a:solidFill>
          </a:ln>
        </p:spPr>
      </p:pic>
    </p:spTree>
    <p:extLst>
      <p:ext uri="{BB962C8B-B14F-4D97-AF65-F5344CB8AC3E}">
        <p14:creationId xmlns:p14="http://schemas.microsoft.com/office/powerpoint/2010/main" val="8870838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5EAB4-14F0-5F76-F7E0-241452766F84}"/>
            </a:ext>
          </a:extLst>
        </p:cNvPr>
        <p:cNvGrpSpPr/>
        <p:nvPr/>
      </p:nvGrpSpPr>
      <p:grpSpPr>
        <a:xfrm>
          <a:off x="0" y="0"/>
          <a:ext cx="0" cy="0"/>
          <a:chOff x="0" y="0"/>
          <a:chExt cx="0" cy="0"/>
        </a:xfrm>
      </p:grpSpPr>
      <p:sp>
        <p:nvSpPr>
          <p:cNvPr id="15" name="Rectangle 2">
            <a:extLst>
              <a:ext uri="{FF2B5EF4-FFF2-40B4-BE49-F238E27FC236}">
                <a16:creationId xmlns:a16="http://schemas.microsoft.com/office/drawing/2014/main" id="{3D2A11C7-74CC-1BC7-638D-C6B7DAB8ED4C}"/>
              </a:ext>
            </a:extLst>
          </p:cNvPr>
          <p:cNvSpPr>
            <a:spLocks noChangeArrowheads="1"/>
          </p:cNvSpPr>
          <p:nvPr/>
        </p:nvSpPr>
        <p:spPr bwMode="auto">
          <a:xfrm>
            <a:off x="5792253" y="1213117"/>
            <a:ext cx="2016000" cy="807913"/>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運輸部門</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（自動車等）</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タイトル 1">
            <a:extLst>
              <a:ext uri="{FF2B5EF4-FFF2-40B4-BE49-F238E27FC236}">
                <a16:creationId xmlns:a16="http://schemas.microsoft.com/office/drawing/2014/main" id="{5FB7D91E-537F-2F55-0BE9-219E3A3A8203}"/>
              </a:ext>
            </a:extLst>
          </p:cNvPr>
          <p:cNvSpPr txBox="1">
            <a:spLocks/>
          </p:cNvSpPr>
          <p:nvPr/>
        </p:nvSpPr>
        <p:spPr>
          <a:xfrm>
            <a:off x="0" y="-229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カーボンニュートラルに向けた国内排出量の実態（</a:t>
            </a:r>
            <a:r>
              <a:rPr lang="en-US" altLang="ja-JP"/>
              <a:t>2023</a:t>
            </a:r>
            <a:r>
              <a:rPr lang="ja-JP" altLang="en-US"/>
              <a:t>年度）</a:t>
            </a:r>
            <a:endParaRPr lang="en-US" altLang="ja-JP"/>
          </a:p>
        </p:txBody>
      </p:sp>
      <p:sp>
        <p:nvSpPr>
          <p:cNvPr id="2" name="スライド番号プレースホルダー 3">
            <a:extLst>
              <a:ext uri="{FF2B5EF4-FFF2-40B4-BE49-F238E27FC236}">
                <a16:creationId xmlns:a16="http://schemas.microsoft.com/office/drawing/2014/main" id="{61509337-3327-4043-C22F-38D0BDFECEBD}"/>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50</a:t>
            </a:fld>
            <a:endParaRPr lang="ja-JP" altLang="en-US"/>
          </a:p>
        </p:txBody>
      </p:sp>
      <p:pic>
        <p:nvPicPr>
          <p:cNvPr id="5" name="Picture 10">
            <a:extLst>
              <a:ext uri="{FF2B5EF4-FFF2-40B4-BE49-F238E27FC236}">
                <a16:creationId xmlns:a16="http://schemas.microsoft.com/office/drawing/2014/main" id="{5F4723DA-D1D2-1454-38C5-690D19FF2E02}"/>
              </a:ext>
            </a:extLst>
          </p:cNvPr>
          <p:cNvPicPr>
            <a:picLocks noChangeAspect="1"/>
          </p:cNvPicPr>
          <p:nvPr/>
        </p:nvPicPr>
        <p:blipFill>
          <a:blip r:embed="rId3"/>
          <a:stretch>
            <a:fillRect/>
          </a:stretch>
        </p:blipFill>
        <p:spPr>
          <a:xfrm>
            <a:off x="2674259" y="659095"/>
            <a:ext cx="8264035" cy="5694669"/>
          </a:xfrm>
          <a:prstGeom prst="rect">
            <a:avLst/>
          </a:prstGeom>
        </p:spPr>
      </p:pic>
      <p:sp>
        <p:nvSpPr>
          <p:cNvPr id="10" name="テキスト ボックス 2">
            <a:extLst>
              <a:ext uri="{FF2B5EF4-FFF2-40B4-BE49-F238E27FC236}">
                <a16:creationId xmlns:a16="http://schemas.microsoft.com/office/drawing/2014/main" id="{99DCB5EC-BEA0-EFCE-A400-7FBA90D956D7}"/>
              </a:ext>
            </a:extLst>
          </p:cNvPr>
          <p:cNvSpPr txBox="1">
            <a:spLocks noChangeArrowheads="1"/>
          </p:cNvSpPr>
          <p:nvPr/>
        </p:nvSpPr>
        <p:spPr bwMode="auto">
          <a:xfrm>
            <a:off x="8720871" y="5881414"/>
            <a:ext cx="2634402" cy="47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oAutofit/>
          </a:bodyPr>
          <a:lstStyle>
            <a:defPPr>
              <a:defRPr lang="ja-JP"/>
            </a:defPPr>
            <a:lvl1pPr marL="0" algn="l" defTabSz="914400" rtl="0" eaLnBrk="1" latinLnBrk="0" hangingPunct="1">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1pPr>
            <a:lvl2pPr marL="742950" indent="-285750" algn="l" defTabSz="914400" rtl="0" eaLnBrk="1" latinLnBrk="0" hangingPunct="1">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2pPr>
            <a:lvl3pPr marL="1143000" indent="-228600" algn="l" defTabSz="914400" rtl="0" eaLnBrk="1" latinLnBrk="0" hangingPunct="1">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3pPr>
            <a:lvl4pPr marL="1600200" indent="-228600" algn="l" defTabSz="914400" rtl="0" eaLnBrk="1" latinLnBrk="0" hangingPunct="1">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4pPr>
            <a:lvl5pPr marL="2057400" indent="-228600" algn="l" defTabSz="914400" rtl="0" eaLnBrk="1" latinLnBrk="0" hangingPunct="1">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5pPr>
            <a:lvl6pPr marL="2514600" indent="-228600" algn="l" defTabSz="914400" rtl="0" eaLnBrk="0" fontAlgn="base" latinLnBrk="0" hangingPunct="0">
              <a:spcBef>
                <a:spcPct val="0"/>
              </a:spcBef>
              <a:spcAft>
                <a:spcPct val="0"/>
              </a:spcAft>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6pPr>
            <a:lvl7pPr marL="2971800" indent="-228600" algn="l" defTabSz="914400" rtl="0" eaLnBrk="0" fontAlgn="base" latinLnBrk="0" hangingPunct="0">
              <a:spcBef>
                <a:spcPct val="0"/>
              </a:spcBef>
              <a:spcAft>
                <a:spcPct val="0"/>
              </a:spcAft>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7pPr>
            <a:lvl8pPr marL="3429000" indent="-228600" algn="l" defTabSz="914400" rtl="0" eaLnBrk="0" fontAlgn="base" latinLnBrk="0" hangingPunct="0">
              <a:spcBef>
                <a:spcPct val="0"/>
              </a:spcBef>
              <a:spcAft>
                <a:spcPct val="0"/>
              </a:spcAft>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8pPr>
            <a:lvl9pPr marL="3886200" indent="-228600" algn="l" defTabSz="914400" rtl="0" eaLnBrk="0" fontAlgn="base" latinLnBrk="0" hangingPunct="0">
              <a:spcBef>
                <a:spcPct val="0"/>
              </a:spcBef>
              <a:spcAft>
                <a:spcPct val="0"/>
              </a:spcAft>
              <a:defRPr kumimoji="1" sz="4000" b="1" kern="1200">
                <a:solidFill>
                  <a:schemeClr val="bg1"/>
                </a:solidFill>
                <a:latin typeface="HG丸ｺﾞｼｯｸM-PRO" panose="020F0600000000000000" pitchFamily="50" charset="-128"/>
                <a:ea typeface="HG丸ｺﾞｼｯｸM-PRO" panose="020F0600000000000000" pitchFamily="50" charset="-128"/>
                <a:cs typeface="+mn-cs"/>
              </a:defRPr>
            </a:lvl9pPr>
          </a:lstStyle>
          <a:p>
            <a:pPr algn="r"/>
            <a:r>
              <a:rPr lang="en-US" altLang="ja-JP" sz="900" b="0">
                <a:solidFill>
                  <a:schemeClr val="tx1"/>
                </a:solidFill>
                <a:latin typeface="Meiryo UI" panose="020B0604030504040204" pitchFamily="50" charset="-128"/>
                <a:ea typeface="Meiryo UI" panose="020B0604030504040204" pitchFamily="50" charset="-128"/>
              </a:rPr>
              <a:t>※</a:t>
            </a:r>
            <a:r>
              <a:rPr lang="ja-JP" altLang="en-US" sz="900" b="0">
                <a:solidFill>
                  <a:schemeClr val="tx1"/>
                </a:solidFill>
                <a:latin typeface="Meiryo UI" panose="020B0604030504040204" pitchFamily="50" charset="-128"/>
                <a:ea typeface="Meiryo UI" panose="020B0604030504040204" pitchFamily="50" charset="-128"/>
              </a:rPr>
              <a:t>電気・熱配分前データにてグラフ作成</a:t>
            </a:r>
          </a:p>
          <a:p>
            <a:pPr algn="r"/>
            <a:r>
              <a:rPr lang="ja-JP" altLang="en-US" sz="900" b="0">
                <a:solidFill>
                  <a:schemeClr val="tx1"/>
                </a:solidFill>
                <a:latin typeface="Meiryo UI"/>
                <a:ea typeface="Meiryo UI"/>
              </a:rPr>
              <a:t>出典：国立研究開発法人　国立環境研究所</a:t>
            </a:r>
            <a:endParaRPr lang="ja-JP" altLang="en-US" sz="900" b="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4E669AA-6998-2BB9-E7E0-26574C5BFFB7}"/>
              </a:ext>
            </a:extLst>
          </p:cNvPr>
          <p:cNvSpPr/>
          <p:nvPr/>
        </p:nvSpPr>
        <p:spPr>
          <a:xfrm>
            <a:off x="2976742" y="1638428"/>
            <a:ext cx="2194937" cy="1297002"/>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2">
            <a:extLst>
              <a:ext uri="{FF2B5EF4-FFF2-40B4-BE49-F238E27FC236}">
                <a16:creationId xmlns:a16="http://schemas.microsoft.com/office/drawing/2014/main" id="{76C91B06-6543-8969-E7B7-0D4AB67C54DE}"/>
              </a:ext>
            </a:extLst>
          </p:cNvPr>
          <p:cNvSpPr>
            <a:spLocks noChangeArrowheads="1"/>
          </p:cNvSpPr>
          <p:nvPr/>
        </p:nvSpPr>
        <p:spPr bwMode="auto">
          <a:xfrm>
            <a:off x="330200" y="6381318"/>
            <a:ext cx="11557000" cy="438582"/>
          </a:xfrm>
          <a:prstGeom prst="rect">
            <a:avLst/>
          </a:prstGeom>
          <a:solidFill>
            <a:schemeClr val="accent6"/>
          </a:solidFill>
          <a:ln w="9525">
            <a:noFill/>
            <a:miter lim="800000"/>
            <a:headEnd/>
            <a:tailEnd/>
          </a:ln>
          <a:effectLst/>
        </p:spPr>
        <p:txBody>
          <a:bodyPr vert="horz" wrap="square" lIns="68580" tIns="34290" rIns="68580" bIns="34290" numCol="1" anchor="t"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自動車「産業」としては、エネルギー転換や産業部門の取り組みも不可欠</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325014AA-6A14-0BCF-3661-93D2D387B702}"/>
              </a:ext>
            </a:extLst>
          </p:cNvPr>
          <p:cNvSpPr/>
          <p:nvPr/>
        </p:nvSpPr>
        <p:spPr>
          <a:xfrm>
            <a:off x="4284823" y="4893447"/>
            <a:ext cx="2194937" cy="1297002"/>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01372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59EB08F-B018-8FD3-410B-5B53E72F0345}"/>
              </a:ext>
            </a:extLst>
          </p:cNvPr>
          <p:cNvPicPr>
            <a:picLocks noChangeAspect="1"/>
          </p:cNvPicPr>
          <p:nvPr/>
        </p:nvPicPr>
        <p:blipFill>
          <a:blip r:embed="rId3"/>
          <a:stretch>
            <a:fillRect/>
          </a:stretch>
        </p:blipFill>
        <p:spPr>
          <a:xfrm>
            <a:off x="143000" y="1153848"/>
            <a:ext cx="11906001" cy="2906258"/>
          </a:xfrm>
          <a:prstGeom prst="rect">
            <a:avLst/>
          </a:prstGeom>
        </p:spPr>
      </p:pic>
      <p:sp>
        <p:nvSpPr>
          <p:cNvPr id="12" name="テキスト ボックス 2">
            <a:extLst>
              <a:ext uri="{FF2B5EF4-FFF2-40B4-BE49-F238E27FC236}">
                <a16:creationId xmlns:a16="http://schemas.microsoft.com/office/drawing/2014/main" id="{47932794-5243-4418-965A-5E0EC942F75A}"/>
              </a:ext>
            </a:extLst>
          </p:cNvPr>
          <p:cNvSpPr txBox="1">
            <a:spLocks noChangeArrowheads="1"/>
          </p:cNvSpPr>
          <p:nvPr/>
        </p:nvSpPr>
        <p:spPr bwMode="auto">
          <a:xfrm>
            <a:off x="7924458" y="834088"/>
            <a:ext cx="4267543" cy="36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algn="r"/>
            <a:r>
              <a:rPr lang="ja-JP" altLang="en-US" sz="1200" b="0">
                <a:solidFill>
                  <a:schemeClr val="tx1"/>
                </a:solidFill>
                <a:latin typeface="Meiryo UI" panose="020B0604030504040204" pitchFamily="50" charset="-128"/>
                <a:ea typeface="Meiryo UI" panose="020B0604030504040204" pitchFamily="50" charset="-128"/>
              </a:rPr>
              <a:t>出典：</a:t>
            </a:r>
            <a:r>
              <a:rPr lang="en-US" altLang="ja-JP" sz="1200" b="0">
                <a:solidFill>
                  <a:schemeClr val="tx1"/>
                </a:solidFill>
                <a:latin typeface="Meiryo UI" panose="020B0604030504040204" pitchFamily="50" charset="-128"/>
                <a:ea typeface="Meiryo UI" panose="020B0604030504040204" pitchFamily="50" charset="-128"/>
              </a:rPr>
              <a:t>2050</a:t>
            </a:r>
            <a:r>
              <a:rPr lang="ja-JP" altLang="en-US" sz="1200" b="0">
                <a:solidFill>
                  <a:schemeClr val="tx1"/>
                </a:solidFill>
                <a:latin typeface="Meiryo UI" panose="020B0604030504040204" pitchFamily="50" charset="-128"/>
                <a:ea typeface="Meiryo UI" panose="020B0604030504040204" pitchFamily="50" charset="-128"/>
              </a:rPr>
              <a:t>年カーボンニュートラルに伴うグリーン成長戦略</a:t>
            </a:r>
            <a:endParaRPr lang="en-US" altLang="ja-JP" sz="1200" b="0">
              <a:solidFill>
                <a:schemeClr val="tx1"/>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DA727EF4-EEEA-4E66-91FD-BF05F569E70E}"/>
              </a:ext>
            </a:extLst>
          </p:cNvPr>
          <p:cNvSpPr/>
          <p:nvPr/>
        </p:nvSpPr>
        <p:spPr>
          <a:xfrm>
            <a:off x="6957790" y="1247996"/>
            <a:ext cx="1637571" cy="1369390"/>
          </a:xfrm>
          <a:prstGeom prst="rect">
            <a:avLst/>
          </a:prstGeom>
          <a:solidFill>
            <a:srgbClr val="FF0000">
              <a:alpha val="15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正方形/長方形 13">
            <a:extLst>
              <a:ext uri="{FF2B5EF4-FFF2-40B4-BE49-F238E27FC236}">
                <a16:creationId xmlns:a16="http://schemas.microsoft.com/office/drawing/2014/main" id="{70E315A2-9B9D-4D5F-A507-A1DE3E2614F9}"/>
              </a:ext>
            </a:extLst>
          </p:cNvPr>
          <p:cNvSpPr/>
          <p:nvPr/>
        </p:nvSpPr>
        <p:spPr>
          <a:xfrm>
            <a:off x="193799" y="1246256"/>
            <a:ext cx="6684521" cy="58928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
            <a:extLst>
              <a:ext uri="{FF2B5EF4-FFF2-40B4-BE49-F238E27FC236}">
                <a16:creationId xmlns:a16="http://schemas.microsoft.com/office/drawing/2014/main" id="{6A1B8BD8-E1CB-4E51-BAEE-81BEDAB9AEF6}"/>
              </a:ext>
            </a:extLst>
          </p:cNvPr>
          <p:cNvSpPr txBox="1">
            <a:spLocks noChangeArrowheads="1"/>
          </p:cNvSpPr>
          <p:nvPr/>
        </p:nvSpPr>
        <p:spPr bwMode="auto">
          <a:xfrm>
            <a:off x="142999" y="699814"/>
            <a:ext cx="7364056" cy="45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r>
              <a:rPr lang="ja-JP" altLang="en-US" sz="2000">
                <a:solidFill>
                  <a:schemeClr val="tx1"/>
                </a:solidFill>
                <a:latin typeface="Meiryo UI" panose="020B0604030504040204" pitchFamily="50" charset="-128"/>
                <a:ea typeface="Meiryo UI" panose="020B0604030504040204" pitchFamily="50" charset="-128"/>
              </a:rPr>
              <a:t>○政府が掲げる</a:t>
            </a:r>
            <a:r>
              <a:rPr lang="en-US" altLang="ja-JP" sz="2000">
                <a:solidFill>
                  <a:schemeClr val="tx1"/>
                </a:solidFill>
                <a:latin typeface="Meiryo UI" panose="020B0604030504040204" pitchFamily="50" charset="-128"/>
                <a:ea typeface="Meiryo UI" panose="020B0604030504040204" pitchFamily="50" charset="-128"/>
              </a:rPr>
              <a:t>14</a:t>
            </a:r>
            <a:r>
              <a:rPr lang="ja-JP" altLang="en-US" sz="2000">
                <a:solidFill>
                  <a:schemeClr val="tx1"/>
                </a:solidFill>
                <a:latin typeface="Meiryo UI" panose="020B0604030504040204" pitchFamily="50" charset="-128"/>
                <a:ea typeface="Meiryo UI" panose="020B0604030504040204" pitchFamily="50" charset="-128"/>
              </a:rPr>
              <a:t>の成長戦略（</a:t>
            </a:r>
            <a:r>
              <a:rPr lang="en-US" altLang="ja-JP" sz="2000">
                <a:solidFill>
                  <a:schemeClr val="tx1"/>
                </a:solidFill>
                <a:latin typeface="Meiryo UI" panose="020B0604030504040204" pitchFamily="50" charset="-128"/>
                <a:ea typeface="Meiryo UI" panose="020B0604030504040204" pitchFamily="50" charset="-128"/>
              </a:rPr>
              <a:t>2021</a:t>
            </a:r>
            <a:r>
              <a:rPr lang="ja-JP" altLang="en-US" sz="2000">
                <a:solidFill>
                  <a:schemeClr val="tx1"/>
                </a:solidFill>
                <a:latin typeface="Meiryo UI" panose="020B0604030504040204" pitchFamily="50" charset="-128"/>
                <a:ea typeface="Meiryo UI" panose="020B0604030504040204" pitchFamily="50" charset="-128"/>
              </a:rPr>
              <a:t>年</a:t>
            </a:r>
            <a:r>
              <a:rPr lang="en-US" altLang="ja-JP" sz="2000">
                <a:solidFill>
                  <a:schemeClr val="tx1"/>
                </a:solidFill>
                <a:latin typeface="Meiryo UI" panose="020B0604030504040204" pitchFamily="50" charset="-128"/>
                <a:ea typeface="Meiryo UI" panose="020B0604030504040204" pitchFamily="50" charset="-128"/>
              </a:rPr>
              <a:t>6</a:t>
            </a:r>
            <a:r>
              <a:rPr lang="ja-JP" altLang="en-US" sz="2000">
                <a:solidFill>
                  <a:schemeClr val="tx1"/>
                </a:solidFill>
                <a:latin typeface="Meiryo UI" panose="020B0604030504040204" pitchFamily="50" charset="-128"/>
                <a:ea typeface="Meiryo UI" panose="020B0604030504040204" pitchFamily="50" charset="-128"/>
              </a:rPr>
              <a:t>月改訂）</a:t>
            </a:r>
            <a:endParaRPr lang="ja-JP" altLang="en-US" sz="20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Rectangle 2">
            <a:extLst>
              <a:ext uri="{FF2B5EF4-FFF2-40B4-BE49-F238E27FC236}">
                <a16:creationId xmlns:a16="http://schemas.microsoft.com/office/drawing/2014/main" id="{FDFA1AF4-971C-AC04-2256-AFDB807A6474}"/>
              </a:ext>
            </a:extLst>
          </p:cNvPr>
          <p:cNvSpPr>
            <a:spLocks noChangeArrowheads="1"/>
          </p:cNvSpPr>
          <p:nvPr/>
        </p:nvSpPr>
        <p:spPr bwMode="auto">
          <a:xfrm>
            <a:off x="326571" y="5430285"/>
            <a:ext cx="11262049" cy="1278425"/>
          </a:xfrm>
          <a:prstGeom prst="rect">
            <a:avLst/>
          </a:prstGeom>
          <a:solidFill>
            <a:schemeClr val="accent6"/>
          </a:solidFill>
          <a:ln w="9525">
            <a:noFill/>
            <a:miter lim="800000"/>
            <a:headEnd/>
            <a:tailEnd/>
          </a:ln>
          <a:effectLst/>
        </p:spPr>
        <p:txBody>
          <a:bodyPr vert="horz" wrap="square" lIns="68580" tIns="34290" rIns="68580" bIns="34290" numCol="1" anchor="t"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日本でのモノづくりを継続し、日本経済を維持・成長させていくためには、</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a:p>
            <a:pPr indent="0" algn="ctr"/>
            <a:r>
              <a:rPr lang="ja-JP" altLang="en-US"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自動車産業だけに限らず、オールジャパン</a:t>
            </a: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で取り組んでかなくてはならない！</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（産業の枠を超えた仲間づくりも求められていく）</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タイトル 1">
            <a:extLst>
              <a:ext uri="{FF2B5EF4-FFF2-40B4-BE49-F238E27FC236}">
                <a16:creationId xmlns:a16="http://schemas.microsoft.com/office/drawing/2014/main" id="{8165FA16-C2AA-08A5-D199-E4CEAC24A7A8}"/>
              </a:ext>
            </a:extLst>
          </p:cNvPr>
          <p:cNvSpPr txBox="1">
            <a:spLocks/>
          </p:cNvSpPr>
          <p:nvPr/>
        </p:nvSpPr>
        <p:spPr>
          <a:xfrm>
            <a:off x="0" y="-229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政府の掲げる「</a:t>
            </a:r>
            <a:r>
              <a:rPr lang="en-US" altLang="ja-JP"/>
              <a:t>14</a:t>
            </a:r>
            <a:r>
              <a:rPr lang="ja-JP" altLang="en-US"/>
              <a:t>の成長戦略」と自動車産業に関わる分野</a:t>
            </a:r>
            <a:endParaRPr lang="en-US" altLang="ja-JP"/>
          </a:p>
        </p:txBody>
      </p:sp>
      <p:sp>
        <p:nvSpPr>
          <p:cNvPr id="8" name="正方形/長方形 7">
            <a:extLst>
              <a:ext uri="{FF2B5EF4-FFF2-40B4-BE49-F238E27FC236}">
                <a16:creationId xmlns:a16="http://schemas.microsoft.com/office/drawing/2014/main" id="{3C6C1B02-FE8E-3B77-A035-9D911749798D}"/>
              </a:ext>
            </a:extLst>
          </p:cNvPr>
          <p:cNvSpPr/>
          <p:nvPr/>
        </p:nvSpPr>
        <p:spPr>
          <a:xfrm>
            <a:off x="8674831" y="1246257"/>
            <a:ext cx="1637571" cy="58928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正方形/長方形 9">
            <a:extLst>
              <a:ext uri="{FF2B5EF4-FFF2-40B4-BE49-F238E27FC236}">
                <a16:creationId xmlns:a16="http://schemas.microsoft.com/office/drawing/2014/main" id="{0675C58D-0832-D827-C946-E8F3C145728A}"/>
              </a:ext>
            </a:extLst>
          </p:cNvPr>
          <p:cNvSpPr/>
          <p:nvPr/>
        </p:nvSpPr>
        <p:spPr>
          <a:xfrm>
            <a:off x="8660568" y="2617387"/>
            <a:ext cx="1647729" cy="58928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a:extLst>
              <a:ext uri="{FF2B5EF4-FFF2-40B4-BE49-F238E27FC236}">
                <a16:creationId xmlns:a16="http://schemas.microsoft.com/office/drawing/2014/main" id="{8AFE5672-A3E0-5495-CD28-305368B84DEA}"/>
              </a:ext>
            </a:extLst>
          </p:cNvPr>
          <p:cNvSpPr/>
          <p:nvPr/>
        </p:nvSpPr>
        <p:spPr>
          <a:xfrm>
            <a:off x="5272135" y="2653182"/>
            <a:ext cx="1647729" cy="58928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正方形/長方形 3">
            <a:extLst>
              <a:ext uri="{FF2B5EF4-FFF2-40B4-BE49-F238E27FC236}">
                <a16:creationId xmlns:a16="http://schemas.microsoft.com/office/drawing/2014/main" id="{6A3F37C4-5678-C295-8853-F04BAB7813E9}"/>
              </a:ext>
            </a:extLst>
          </p:cNvPr>
          <p:cNvSpPr/>
          <p:nvPr/>
        </p:nvSpPr>
        <p:spPr>
          <a:xfrm>
            <a:off x="550506" y="4237943"/>
            <a:ext cx="4283513" cy="1007706"/>
          </a:xfrm>
          <a:prstGeom prst="rect">
            <a:avLst/>
          </a:prstGeom>
          <a:solidFill>
            <a:schemeClr val="accent5">
              <a:lumMod val="20000"/>
              <a:lumOff val="80000"/>
            </a:schemeClr>
          </a:solidFill>
          <a:ln w="508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latin typeface="Meiryo UI" panose="020B0604030504040204" pitchFamily="50" charset="-128"/>
                <a:ea typeface="Meiryo UI" panose="020B0604030504040204" pitchFamily="50" charset="-128"/>
              </a:rPr>
              <a:t>エネルギーがなければ、</a:t>
            </a:r>
            <a:endParaRPr lang="en-US" altLang="ja-JP">
              <a:solidFill>
                <a:schemeClr val="tx1"/>
              </a:solidFill>
              <a:latin typeface="Meiryo UI" panose="020B0604030504040204" pitchFamily="50" charset="-128"/>
              <a:ea typeface="Meiryo UI" panose="020B0604030504040204" pitchFamily="50" charset="-128"/>
            </a:endParaRPr>
          </a:p>
          <a:p>
            <a:pPr algn="ctr"/>
            <a:r>
              <a:rPr lang="ja-JP" altLang="en-US">
                <a:solidFill>
                  <a:schemeClr val="tx1"/>
                </a:solidFill>
                <a:latin typeface="Meiryo UI" panose="020B0604030504040204" pitchFamily="50" charset="-128"/>
                <a:ea typeface="Meiryo UI" panose="020B0604030504040204" pitchFamily="50" charset="-128"/>
              </a:rPr>
              <a:t>モノづくりはできない！</a:t>
            </a:r>
            <a:endParaRPr lang="en-US" altLang="ja-JP">
              <a:solidFill>
                <a:schemeClr val="tx1"/>
              </a:solidFill>
              <a:latin typeface="Meiryo UI" panose="020B0604030504040204" pitchFamily="50" charset="-128"/>
              <a:ea typeface="Meiryo UI" panose="020B0604030504040204" pitchFamily="50" charset="-128"/>
            </a:endParaRPr>
          </a:p>
          <a:p>
            <a:pPr algn="ctr"/>
            <a:r>
              <a:rPr lang="ja-JP" altLang="en-US">
                <a:solidFill>
                  <a:schemeClr val="tx1"/>
                </a:solidFill>
                <a:latin typeface="Meiryo UI" panose="020B0604030504040204" pitchFamily="50" charset="-128"/>
                <a:ea typeface="Meiryo UI" panose="020B0604030504040204" pitchFamily="50" charset="-128"/>
              </a:rPr>
              <a:t>モビリティも動かない！</a:t>
            </a:r>
            <a:endParaRPr lang="en-US" altLang="ja-JP">
              <a:solidFill>
                <a:schemeClr val="tx1"/>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9EAF6342-C7C3-0775-AF84-2E13E6C649E7}"/>
              </a:ext>
            </a:extLst>
          </p:cNvPr>
          <p:cNvSpPr/>
          <p:nvPr/>
        </p:nvSpPr>
        <p:spPr>
          <a:xfrm>
            <a:off x="6448427" y="4237943"/>
            <a:ext cx="4352923" cy="1007706"/>
          </a:xfrm>
          <a:prstGeom prst="rect">
            <a:avLst/>
          </a:prstGeom>
          <a:solidFill>
            <a:schemeClr val="accent6">
              <a:lumMod val="20000"/>
              <a:lumOff val="80000"/>
            </a:schemeClr>
          </a:solidFill>
          <a:ln w="508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latin typeface="Meiryo UI" panose="020B0604030504040204" pitchFamily="50" charset="-128"/>
                <a:ea typeface="Meiryo UI" panose="020B0604030504040204" pitchFamily="50" charset="-128"/>
              </a:rPr>
              <a:t>自動車に必要な資源・部材が</a:t>
            </a:r>
            <a:endParaRPr lang="en-US" altLang="ja-JP">
              <a:solidFill>
                <a:schemeClr val="tx1"/>
              </a:solidFill>
              <a:latin typeface="Meiryo UI" panose="020B0604030504040204" pitchFamily="50" charset="-128"/>
              <a:ea typeface="Meiryo UI" panose="020B0604030504040204" pitchFamily="50" charset="-128"/>
            </a:endParaRPr>
          </a:p>
          <a:p>
            <a:pPr algn="ctr"/>
            <a:r>
              <a:rPr lang="ja-JP" altLang="en-US">
                <a:solidFill>
                  <a:schemeClr val="tx1"/>
                </a:solidFill>
                <a:latin typeface="Meiryo UI" panose="020B0604030504040204" pitchFamily="50" charset="-128"/>
                <a:ea typeface="Meiryo UI" panose="020B0604030504040204" pitchFamily="50" charset="-128"/>
              </a:rPr>
              <a:t>入手できなければ、産業は成り立たない！</a:t>
            </a:r>
            <a:endParaRPr lang="en-US" altLang="ja-JP">
              <a:solidFill>
                <a:schemeClr val="tx1"/>
              </a:solidFill>
              <a:latin typeface="Meiryo UI" panose="020B0604030504040204" pitchFamily="50" charset="-128"/>
              <a:ea typeface="Meiryo UI" panose="020B0604030504040204" pitchFamily="50" charset="-128"/>
            </a:endParaRPr>
          </a:p>
        </p:txBody>
      </p:sp>
      <p:cxnSp>
        <p:nvCxnSpPr>
          <p:cNvPr id="15" name="直線矢印コネクタ 14">
            <a:extLst>
              <a:ext uri="{FF2B5EF4-FFF2-40B4-BE49-F238E27FC236}">
                <a16:creationId xmlns:a16="http://schemas.microsoft.com/office/drawing/2014/main" id="{8E5C120C-EA79-91D8-087A-D28207E0F38E}"/>
              </a:ext>
            </a:extLst>
          </p:cNvPr>
          <p:cNvCxnSpPr>
            <a:cxnSpLocks/>
            <a:stCxn id="14" idx="2"/>
          </p:cNvCxnSpPr>
          <p:nvPr/>
        </p:nvCxnSpPr>
        <p:spPr>
          <a:xfrm>
            <a:off x="3536060" y="1835537"/>
            <a:ext cx="0" cy="24092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7CD01006-BDD5-DCF3-276E-D6D67D362D68}"/>
              </a:ext>
            </a:extLst>
          </p:cNvPr>
          <p:cNvCxnSpPr>
            <a:cxnSpLocks/>
          </p:cNvCxnSpPr>
          <p:nvPr/>
        </p:nvCxnSpPr>
        <p:spPr>
          <a:xfrm>
            <a:off x="6919864" y="3242462"/>
            <a:ext cx="237752" cy="995481"/>
          </a:xfrm>
          <a:prstGeom prst="straightConnector1">
            <a:avLst/>
          </a:prstGeom>
          <a:noFill/>
          <a:ln w="5715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0" name="直線矢印コネクタ 19">
            <a:extLst>
              <a:ext uri="{FF2B5EF4-FFF2-40B4-BE49-F238E27FC236}">
                <a16:creationId xmlns:a16="http://schemas.microsoft.com/office/drawing/2014/main" id="{86376F38-3783-F5F7-A6CA-C09316286CD3}"/>
              </a:ext>
            </a:extLst>
          </p:cNvPr>
          <p:cNvCxnSpPr>
            <a:cxnSpLocks/>
          </p:cNvCxnSpPr>
          <p:nvPr/>
        </p:nvCxnSpPr>
        <p:spPr>
          <a:xfrm flipH="1">
            <a:off x="9857306" y="3205716"/>
            <a:ext cx="455096" cy="1077611"/>
          </a:xfrm>
          <a:prstGeom prst="straightConnector1">
            <a:avLst/>
          </a:prstGeom>
          <a:noFill/>
          <a:ln w="5715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7" name="直線矢印コネクタ 26">
            <a:extLst>
              <a:ext uri="{FF2B5EF4-FFF2-40B4-BE49-F238E27FC236}">
                <a16:creationId xmlns:a16="http://schemas.microsoft.com/office/drawing/2014/main" id="{630E0FE5-478F-C90E-6C93-76DC776420BF}"/>
              </a:ext>
            </a:extLst>
          </p:cNvPr>
          <p:cNvCxnSpPr>
            <a:cxnSpLocks/>
            <a:endCxn id="5" idx="0"/>
          </p:cNvCxnSpPr>
          <p:nvPr/>
        </p:nvCxnSpPr>
        <p:spPr>
          <a:xfrm flipH="1">
            <a:off x="8624889" y="1862576"/>
            <a:ext cx="49942" cy="2375367"/>
          </a:xfrm>
          <a:prstGeom prst="straightConnector1">
            <a:avLst/>
          </a:prstGeom>
          <a:noFill/>
          <a:ln w="5715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 name="スライド番号プレースホルダー 3">
            <a:extLst>
              <a:ext uri="{FF2B5EF4-FFF2-40B4-BE49-F238E27FC236}">
                <a16:creationId xmlns:a16="http://schemas.microsoft.com/office/drawing/2014/main" id="{AA33FED5-0AB4-4D86-C023-B8FAEBD2A637}"/>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51</a:t>
            </a:fld>
            <a:endParaRPr lang="ja-JP" altLang="en-US"/>
          </a:p>
        </p:txBody>
      </p:sp>
    </p:spTree>
    <p:extLst>
      <p:ext uri="{BB962C8B-B14F-4D97-AF65-F5344CB8AC3E}">
        <p14:creationId xmlns:p14="http://schemas.microsoft.com/office/powerpoint/2010/main" val="2944304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F20FC9D3-AEEF-4C23-99D2-C3549FAF8A09}"/>
              </a:ext>
            </a:extLst>
          </p:cNvPr>
          <p:cNvSpPr>
            <a:spLocks noChangeArrowheads="1"/>
          </p:cNvSpPr>
          <p:nvPr/>
        </p:nvSpPr>
        <p:spPr bwMode="auto">
          <a:xfrm>
            <a:off x="3369671" y="2452244"/>
            <a:ext cx="8688649" cy="1435886"/>
          </a:xfrm>
          <a:prstGeom prst="rect">
            <a:avLst/>
          </a:prstGeom>
          <a:solidFill>
            <a:schemeClr val="bg1">
              <a:lumMod val="95000"/>
            </a:schemeClr>
          </a:solidFill>
          <a:ln w="9525">
            <a:noFill/>
            <a:miter lim="800000"/>
            <a:headEnd/>
            <a:tailEnd/>
          </a:ln>
          <a:effectLst/>
        </p:spPr>
        <p:txBody>
          <a:bodyPr vert="horz" wrap="square" lIns="68580" tIns="34290" rIns="68580" bIns="34290" numCol="1" anchor="ctr"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lnSpc>
                <a:spcPct val="150000"/>
              </a:lnSpc>
            </a:pPr>
            <a:endParaRPr lang="en-US" altLang="ja-JP" sz="20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フリーフォーム: 図形 2">
            <a:extLst>
              <a:ext uri="{FF2B5EF4-FFF2-40B4-BE49-F238E27FC236}">
                <a16:creationId xmlns:a16="http://schemas.microsoft.com/office/drawing/2014/main" id="{15958497-7228-4851-A98E-962DA064EFF8}"/>
              </a:ext>
            </a:extLst>
          </p:cNvPr>
          <p:cNvSpPr/>
          <p:nvPr/>
        </p:nvSpPr>
        <p:spPr>
          <a:xfrm>
            <a:off x="119454" y="622071"/>
            <a:ext cx="2908450" cy="2039445"/>
          </a:xfrm>
          <a:custGeom>
            <a:avLst/>
            <a:gdLst>
              <a:gd name="connsiteX0" fmla="*/ 0 w 2908450"/>
              <a:gd name="connsiteY0" fmla="*/ 248400 h 2484000"/>
              <a:gd name="connsiteX1" fmla="*/ 248400 w 2908450"/>
              <a:gd name="connsiteY1" fmla="*/ 0 h 2484000"/>
              <a:gd name="connsiteX2" fmla="*/ 2660050 w 2908450"/>
              <a:gd name="connsiteY2" fmla="*/ 0 h 2484000"/>
              <a:gd name="connsiteX3" fmla="*/ 2908450 w 2908450"/>
              <a:gd name="connsiteY3" fmla="*/ 248400 h 2484000"/>
              <a:gd name="connsiteX4" fmla="*/ 2908450 w 2908450"/>
              <a:gd name="connsiteY4" fmla="*/ 2235600 h 2484000"/>
              <a:gd name="connsiteX5" fmla="*/ 2660050 w 2908450"/>
              <a:gd name="connsiteY5" fmla="*/ 2484000 h 2484000"/>
              <a:gd name="connsiteX6" fmla="*/ 248400 w 2908450"/>
              <a:gd name="connsiteY6" fmla="*/ 2484000 h 2484000"/>
              <a:gd name="connsiteX7" fmla="*/ 0 w 2908450"/>
              <a:gd name="connsiteY7" fmla="*/ 2235600 h 2484000"/>
              <a:gd name="connsiteX8" fmla="*/ 0 w 2908450"/>
              <a:gd name="connsiteY8" fmla="*/ 248400 h 24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8450" h="2484000">
                <a:moveTo>
                  <a:pt x="0" y="248400"/>
                </a:moveTo>
                <a:cubicBezTo>
                  <a:pt x="0" y="111212"/>
                  <a:pt x="111212" y="0"/>
                  <a:pt x="248400" y="0"/>
                </a:cubicBezTo>
                <a:lnTo>
                  <a:pt x="2660050" y="0"/>
                </a:lnTo>
                <a:cubicBezTo>
                  <a:pt x="2797238" y="0"/>
                  <a:pt x="2908450" y="111212"/>
                  <a:pt x="2908450" y="248400"/>
                </a:cubicBezTo>
                <a:lnTo>
                  <a:pt x="2908450" y="2235600"/>
                </a:lnTo>
                <a:cubicBezTo>
                  <a:pt x="2908450" y="2372788"/>
                  <a:pt x="2797238" y="2484000"/>
                  <a:pt x="2660050" y="2484000"/>
                </a:cubicBezTo>
                <a:lnTo>
                  <a:pt x="248400" y="2484000"/>
                </a:lnTo>
                <a:cubicBezTo>
                  <a:pt x="111212" y="2484000"/>
                  <a:pt x="0" y="2372788"/>
                  <a:pt x="0" y="2235600"/>
                </a:cubicBezTo>
                <a:lnTo>
                  <a:pt x="0" y="24840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121616" rIns="128016" bIns="624816" numCol="1" spcCol="1270" anchor="ctr" anchorCtr="0">
            <a:noAutofit/>
          </a:bodyPr>
          <a:lstStyle/>
          <a:p>
            <a:pPr algn="ctr" defTabSz="800100">
              <a:spcBef>
                <a:spcPct val="0"/>
              </a:spcBef>
            </a:pPr>
            <a:endParaRPr lang="ja-JP" altLang="en-US" b="1">
              <a:latin typeface="Meiryo UI" panose="020B0604030504040204" pitchFamily="50" charset="-128"/>
              <a:ea typeface="Meiryo UI" panose="020B0604030504040204" pitchFamily="50" charset="-128"/>
            </a:endParaRPr>
          </a:p>
        </p:txBody>
      </p:sp>
      <p:sp>
        <p:nvSpPr>
          <p:cNvPr id="5" name="フリーフォーム: 図形 4">
            <a:extLst>
              <a:ext uri="{FF2B5EF4-FFF2-40B4-BE49-F238E27FC236}">
                <a16:creationId xmlns:a16="http://schemas.microsoft.com/office/drawing/2014/main" id="{F44805E7-EFBE-494C-87BE-2E0CBEE58513}"/>
              </a:ext>
            </a:extLst>
          </p:cNvPr>
          <p:cNvSpPr/>
          <p:nvPr/>
        </p:nvSpPr>
        <p:spPr>
          <a:xfrm>
            <a:off x="105229" y="2697334"/>
            <a:ext cx="2908450" cy="2039445"/>
          </a:xfrm>
          <a:custGeom>
            <a:avLst/>
            <a:gdLst>
              <a:gd name="connsiteX0" fmla="*/ 0 w 2908450"/>
              <a:gd name="connsiteY0" fmla="*/ 248400 h 2484000"/>
              <a:gd name="connsiteX1" fmla="*/ 248400 w 2908450"/>
              <a:gd name="connsiteY1" fmla="*/ 0 h 2484000"/>
              <a:gd name="connsiteX2" fmla="*/ 2660050 w 2908450"/>
              <a:gd name="connsiteY2" fmla="*/ 0 h 2484000"/>
              <a:gd name="connsiteX3" fmla="*/ 2908450 w 2908450"/>
              <a:gd name="connsiteY3" fmla="*/ 248400 h 2484000"/>
              <a:gd name="connsiteX4" fmla="*/ 2908450 w 2908450"/>
              <a:gd name="connsiteY4" fmla="*/ 2235600 h 2484000"/>
              <a:gd name="connsiteX5" fmla="*/ 2660050 w 2908450"/>
              <a:gd name="connsiteY5" fmla="*/ 2484000 h 2484000"/>
              <a:gd name="connsiteX6" fmla="*/ 248400 w 2908450"/>
              <a:gd name="connsiteY6" fmla="*/ 2484000 h 2484000"/>
              <a:gd name="connsiteX7" fmla="*/ 0 w 2908450"/>
              <a:gd name="connsiteY7" fmla="*/ 2235600 h 2484000"/>
              <a:gd name="connsiteX8" fmla="*/ 0 w 2908450"/>
              <a:gd name="connsiteY8" fmla="*/ 248400 h 24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8450" h="2484000">
                <a:moveTo>
                  <a:pt x="0" y="248400"/>
                </a:moveTo>
                <a:cubicBezTo>
                  <a:pt x="0" y="111212"/>
                  <a:pt x="111212" y="0"/>
                  <a:pt x="248400" y="0"/>
                </a:cubicBezTo>
                <a:lnTo>
                  <a:pt x="2660050" y="0"/>
                </a:lnTo>
                <a:cubicBezTo>
                  <a:pt x="2797238" y="0"/>
                  <a:pt x="2908450" y="111212"/>
                  <a:pt x="2908450" y="248400"/>
                </a:cubicBezTo>
                <a:lnTo>
                  <a:pt x="2908450" y="2235600"/>
                </a:lnTo>
                <a:cubicBezTo>
                  <a:pt x="2908450" y="2372788"/>
                  <a:pt x="2797238" y="2484000"/>
                  <a:pt x="2660050" y="2484000"/>
                </a:cubicBezTo>
                <a:lnTo>
                  <a:pt x="248400" y="2484000"/>
                </a:lnTo>
                <a:cubicBezTo>
                  <a:pt x="111212" y="2484000"/>
                  <a:pt x="0" y="2372788"/>
                  <a:pt x="0" y="2235600"/>
                </a:cubicBezTo>
                <a:lnTo>
                  <a:pt x="0" y="24840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121616" rIns="128016" bIns="624816" numCol="1" spcCol="1270" anchor="ctr" anchorCtr="0">
            <a:noAutofit/>
          </a:bodyPr>
          <a:lstStyle/>
          <a:p>
            <a:pPr algn="ctr" defTabSz="800100">
              <a:spcBef>
                <a:spcPct val="0"/>
              </a:spcBef>
            </a:pPr>
            <a:endParaRPr lang="ja-JP" altLang="en-US" b="1">
              <a:latin typeface="Meiryo UI" panose="020B0604030504040204" pitchFamily="50" charset="-128"/>
              <a:ea typeface="Meiryo UI" panose="020B0604030504040204" pitchFamily="50" charset="-128"/>
            </a:endParaRPr>
          </a:p>
        </p:txBody>
      </p:sp>
      <p:sp>
        <p:nvSpPr>
          <p:cNvPr id="7" name="フリーフォーム: 図形 6">
            <a:extLst>
              <a:ext uri="{FF2B5EF4-FFF2-40B4-BE49-F238E27FC236}">
                <a16:creationId xmlns:a16="http://schemas.microsoft.com/office/drawing/2014/main" id="{1BF8FC34-3342-4F10-8909-1AD85FF4C01C}"/>
              </a:ext>
            </a:extLst>
          </p:cNvPr>
          <p:cNvSpPr/>
          <p:nvPr/>
        </p:nvSpPr>
        <p:spPr>
          <a:xfrm>
            <a:off x="91004" y="4772385"/>
            <a:ext cx="2908450" cy="2039445"/>
          </a:xfrm>
          <a:custGeom>
            <a:avLst/>
            <a:gdLst>
              <a:gd name="connsiteX0" fmla="*/ 0 w 2908450"/>
              <a:gd name="connsiteY0" fmla="*/ 248400 h 2484000"/>
              <a:gd name="connsiteX1" fmla="*/ 248400 w 2908450"/>
              <a:gd name="connsiteY1" fmla="*/ 0 h 2484000"/>
              <a:gd name="connsiteX2" fmla="*/ 2660050 w 2908450"/>
              <a:gd name="connsiteY2" fmla="*/ 0 h 2484000"/>
              <a:gd name="connsiteX3" fmla="*/ 2908450 w 2908450"/>
              <a:gd name="connsiteY3" fmla="*/ 248400 h 2484000"/>
              <a:gd name="connsiteX4" fmla="*/ 2908450 w 2908450"/>
              <a:gd name="connsiteY4" fmla="*/ 2235600 h 2484000"/>
              <a:gd name="connsiteX5" fmla="*/ 2660050 w 2908450"/>
              <a:gd name="connsiteY5" fmla="*/ 2484000 h 2484000"/>
              <a:gd name="connsiteX6" fmla="*/ 248400 w 2908450"/>
              <a:gd name="connsiteY6" fmla="*/ 2484000 h 2484000"/>
              <a:gd name="connsiteX7" fmla="*/ 0 w 2908450"/>
              <a:gd name="connsiteY7" fmla="*/ 2235600 h 2484000"/>
              <a:gd name="connsiteX8" fmla="*/ 0 w 2908450"/>
              <a:gd name="connsiteY8" fmla="*/ 248400 h 24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8450" h="2484000">
                <a:moveTo>
                  <a:pt x="0" y="248400"/>
                </a:moveTo>
                <a:cubicBezTo>
                  <a:pt x="0" y="111212"/>
                  <a:pt x="111212" y="0"/>
                  <a:pt x="248400" y="0"/>
                </a:cubicBezTo>
                <a:lnTo>
                  <a:pt x="2660050" y="0"/>
                </a:lnTo>
                <a:cubicBezTo>
                  <a:pt x="2797238" y="0"/>
                  <a:pt x="2908450" y="111212"/>
                  <a:pt x="2908450" y="248400"/>
                </a:cubicBezTo>
                <a:lnTo>
                  <a:pt x="2908450" y="2235600"/>
                </a:lnTo>
                <a:cubicBezTo>
                  <a:pt x="2908450" y="2372788"/>
                  <a:pt x="2797238" y="2484000"/>
                  <a:pt x="2660050" y="2484000"/>
                </a:cubicBezTo>
                <a:lnTo>
                  <a:pt x="248400" y="2484000"/>
                </a:lnTo>
                <a:cubicBezTo>
                  <a:pt x="111212" y="2484000"/>
                  <a:pt x="0" y="2372788"/>
                  <a:pt x="0" y="2235600"/>
                </a:cubicBezTo>
                <a:lnTo>
                  <a:pt x="0" y="24840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121616" rIns="128016" bIns="624816" numCol="1" spcCol="1270" anchor="ctr" anchorCtr="0">
            <a:noAutofit/>
          </a:bodyPr>
          <a:lstStyle/>
          <a:p>
            <a:pPr algn="ctr" defTabSz="800100">
              <a:spcBef>
                <a:spcPct val="0"/>
              </a:spcBef>
            </a:pPr>
            <a:endParaRPr lang="en-US" altLang="ja-JP" sz="1400" b="1">
              <a:latin typeface="Meiryo UI" panose="020B0604030504040204" pitchFamily="50" charset="-128"/>
              <a:ea typeface="Meiryo UI" panose="020B0604030504040204" pitchFamily="50" charset="-128"/>
            </a:endParaRPr>
          </a:p>
        </p:txBody>
      </p:sp>
      <p:sp>
        <p:nvSpPr>
          <p:cNvPr id="19" name="Rectangle 2">
            <a:extLst>
              <a:ext uri="{FF2B5EF4-FFF2-40B4-BE49-F238E27FC236}">
                <a16:creationId xmlns:a16="http://schemas.microsoft.com/office/drawing/2014/main" id="{64DD524F-B3B3-466D-9C6B-DCB17DCFA76D}"/>
              </a:ext>
            </a:extLst>
          </p:cNvPr>
          <p:cNvSpPr>
            <a:spLocks noChangeArrowheads="1"/>
          </p:cNvSpPr>
          <p:nvPr/>
        </p:nvSpPr>
        <p:spPr bwMode="auto">
          <a:xfrm>
            <a:off x="3369672" y="5986183"/>
            <a:ext cx="8688649" cy="807913"/>
          </a:xfrm>
          <a:prstGeom prst="rect">
            <a:avLst/>
          </a:prstGeom>
          <a:solidFill>
            <a:schemeClr val="accent6"/>
          </a:solidFill>
          <a:ln w="9525">
            <a:noFill/>
            <a:miter lim="800000"/>
            <a:headEnd/>
            <a:tailEnd/>
          </a:ln>
          <a:effectLst/>
        </p:spPr>
        <p:txBody>
          <a:bodyPr vert="horz" wrap="square" lIns="68580" tIns="34290" rIns="68580" bIns="34290" numCol="1" anchor="t"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電動車普及に加え、水素事業・次世代燃料の推進が、</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自動車産業の</a:t>
            </a:r>
            <a:r>
              <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CN</a:t>
            </a: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実現、ひいては経済活性化につながる</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 name="二等辺三角形 21">
            <a:extLst>
              <a:ext uri="{FF2B5EF4-FFF2-40B4-BE49-F238E27FC236}">
                <a16:creationId xmlns:a16="http://schemas.microsoft.com/office/drawing/2014/main" id="{D5407972-4B09-4403-9B34-427B57F2F076}"/>
              </a:ext>
            </a:extLst>
          </p:cNvPr>
          <p:cNvSpPr/>
          <p:nvPr/>
        </p:nvSpPr>
        <p:spPr>
          <a:xfrm flipV="1">
            <a:off x="4497894" y="2120337"/>
            <a:ext cx="5400000" cy="26552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Rectangle 2">
            <a:extLst>
              <a:ext uri="{FF2B5EF4-FFF2-40B4-BE49-F238E27FC236}">
                <a16:creationId xmlns:a16="http://schemas.microsoft.com/office/drawing/2014/main" id="{D408BCE1-428E-4753-A3C9-132885E5CF24}"/>
              </a:ext>
            </a:extLst>
          </p:cNvPr>
          <p:cNvSpPr>
            <a:spLocks noChangeArrowheads="1"/>
          </p:cNvSpPr>
          <p:nvPr/>
        </p:nvSpPr>
        <p:spPr bwMode="auto">
          <a:xfrm>
            <a:off x="372395" y="736739"/>
            <a:ext cx="2412000" cy="37702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spcBef>
                <a:spcPts val="0"/>
              </a:spcBef>
              <a:spcAft>
                <a:spcPts val="0"/>
              </a:spcAft>
            </a:pPr>
            <a:r>
              <a:rPr lang="ja-JP" altLang="en-US" sz="2000" b="1">
                <a:solidFill>
                  <a:schemeClr val="bg1"/>
                </a:solidFill>
                <a:latin typeface="Meiryo UI" panose="020B0604030504040204" pitchFamily="50" charset="-128"/>
                <a:ea typeface="Meiryo UI" panose="020B0604030504040204" pitchFamily="50" charset="-128"/>
              </a:rPr>
              <a:t>電動車</a:t>
            </a:r>
          </a:p>
        </p:txBody>
      </p:sp>
      <p:sp>
        <p:nvSpPr>
          <p:cNvPr id="23" name="Rectangle 2">
            <a:extLst>
              <a:ext uri="{FF2B5EF4-FFF2-40B4-BE49-F238E27FC236}">
                <a16:creationId xmlns:a16="http://schemas.microsoft.com/office/drawing/2014/main" id="{6A3CA999-FC50-4518-9C19-7AC0659F4158}"/>
              </a:ext>
            </a:extLst>
          </p:cNvPr>
          <p:cNvSpPr>
            <a:spLocks noChangeArrowheads="1"/>
          </p:cNvSpPr>
          <p:nvPr/>
        </p:nvSpPr>
        <p:spPr bwMode="auto">
          <a:xfrm>
            <a:off x="119454" y="2781521"/>
            <a:ext cx="2880000" cy="37702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spcBef>
                <a:spcPts val="0"/>
              </a:spcBef>
              <a:spcAft>
                <a:spcPts val="0"/>
              </a:spcAft>
            </a:pPr>
            <a:r>
              <a:rPr lang="ja-JP" altLang="en-US" sz="2000" b="1">
                <a:solidFill>
                  <a:schemeClr val="bg1"/>
                </a:solidFill>
                <a:latin typeface="Meiryo UI" panose="020B0604030504040204" pitchFamily="50" charset="-128"/>
                <a:ea typeface="Meiryo UI" panose="020B0604030504040204" pitchFamily="50" charset="-128"/>
              </a:rPr>
              <a:t>水素事業</a:t>
            </a:r>
          </a:p>
        </p:txBody>
      </p:sp>
      <p:sp>
        <p:nvSpPr>
          <p:cNvPr id="24" name="Rectangle 2">
            <a:extLst>
              <a:ext uri="{FF2B5EF4-FFF2-40B4-BE49-F238E27FC236}">
                <a16:creationId xmlns:a16="http://schemas.microsoft.com/office/drawing/2014/main" id="{96118C00-4747-4574-9DEA-1EEF5775FFB7}"/>
              </a:ext>
            </a:extLst>
          </p:cNvPr>
          <p:cNvSpPr>
            <a:spLocks noChangeArrowheads="1"/>
          </p:cNvSpPr>
          <p:nvPr/>
        </p:nvSpPr>
        <p:spPr bwMode="auto">
          <a:xfrm>
            <a:off x="-18673" y="4844766"/>
            <a:ext cx="3132000" cy="37702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spcBef>
                <a:spcPts val="0"/>
              </a:spcBef>
              <a:spcAft>
                <a:spcPts val="0"/>
              </a:spcAft>
            </a:pPr>
            <a:r>
              <a:rPr lang="ja-JP" altLang="en-US" sz="2000" b="1">
                <a:solidFill>
                  <a:schemeClr val="bg1"/>
                </a:solidFill>
                <a:latin typeface="Meiryo UI" panose="020B0604030504040204" pitchFamily="50" charset="-128"/>
                <a:ea typeface="Meiryo UI" panose="020B0604030504040204" pitchFamily="50" charset="-128"/>
              </a:rPr>
              <a:t>次世代燃料（</a:t>
            </a:r>
            <a:r>
              <a:rPr lang="en-US" altLang="ja-JP" sz="2000" b="1">
                <a:solidFill>
                  <a:schemeClr val="bg1"/>
                </a:solidFill>
                <a:latin typeface="Meiryo UI" panose="020B0604030504040204" pitchFamily="50" charset="-128"/>
                <a:ea typeface="Meiryo UI" panose="020B0604030504040204" pitchFamily="50" charset="-128"/>
              </a:rPr>
              <a:t>e-fuel)</a:t>
            </a:r>
            <a:endParaRPr lang="ja-JP" altLang="en-US" sz="2000" b="1">
              <a:solidFill>
                <a:schemeClr val="bg1"/>
              </a:solidFill>
              <a:latin typeface="Meiryo UI" panose="020B0604030504040204" pitchFamily="50" charset="-128"/>
              <a:ea typeface="Meiryo UI" panose="020B0604030504040204" pitchFamily="50" charset="-128"/>
            </a:endParaRPr>
          </a:p>
        </p:txBody>
      </p:sp>
      <p:sp>
        <p:nvSpPr>
          <p:cNvPr id="27" name="Rectangle 2">
            <a:extLst>
              <a:ext uri="{FF2B5EF4-FFF2-40B4-BE49-F238E27FC236}">
                <a16:creationId xmlns:a16="http://schemas.microsoft.com/office/drawing/2014/main" id="{86E236FD-0214-4E81-82AB-89F5B87193E4}"/>
              </a:ext>
            </a:extLst>
          </p:cNvPr>
          <p:cNvSpPr>
            <a:spLocks noChangeArrowheads="1"/>
          </p:cNvSpPr>
          <p:nvPr/>
        </p:nvSpPr>
        <p:spPr bwMode="auto">
          <a:xfrm>
            <a:off x="-15484" y="4340027"/>
            <a:ext cx="3058898" cy="31547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spcBef>
                <a:spcPts val="0"/>
              </a:spcBef>
              <a:spcAft>
                <a:spcPts val="0"/>
              </a:spcAft>
            </a:pPr>
            <a:r>
              <a:rPr lang="ja-JP" altLang="en-US" sz="1600" b="1">
                <a:latin typeface="Meiryo UI" panose="020B0604030504040204" pitchFamily="50" charset="-128"/>
                <a:ea typeface="Meiryo UI" panose="020B0604030504040204" pitchFamily="50" charset="-128"/>
              </a:rPr>
              <a:t>水素発電・水素充電ステーション</a:t>
            </a:r>
          </a:p>
        </p:txBody>
      </p:sp>
      <p:pic>
        <p:nvPicPr>
          <p:cNvPr id="2" name="図 1">
            <a:extLst>
              <a:ext uri="{FF2B5EF4-FFF2-40B4-BE49-F238E27FC236}">
                <a16:creationId xmlns:a16="http://schemas.microsoft.com/office/drawing/2014/main" id="{DE09FB40-B3AD-492B-BB5C-1FB1CF70664E}"/>
              </a:ext>
            </a:extLst>
          </p:cNvPr>
          <p:cNvPicPr>
            <a:picLocks noChangeAspect="1"/>
          </p:cNvPicPr>
          <p:nvPr/>
        </p:nvPicPr>
        <p:blipFill>
          <a:blip r:embed="rId3"/>
          <a:stretch>
            <a:fillRect/>
          </a:stretch>
        </p:blipFill>
        <p:spPr>
          <a:xfrm>
            <a:off x="266729" y="3216485"/>
            <a:ext cx="1393371" cy="1056122"/>
          </a:xfrm>
          <a:prstGeom prst="rect">
            <a:avLst/>
          </a:prstGeom>
        </p:spPr>
      </p:pic>
      <p:sp>
        <p:nvSpPr>
          <p:cNvPr id="28" name="Rectangle 2">
            <a:extLst>
              <a:ext uri="{FF2B5EF4-FFF2-40B4-BE49-F238E27FC236}">
                <a16:creationId xmlns:a16="http://schemas.microsoft.com/office/drawing/2014/main" id="{E99F52BE-1759-45C1-AE51-925945F6DAFB}"/>
              </a:ext>
            </a:extLst>
          </p:cNvPr>
          <p:cNvSpPr>
            <a:spLocks noChangeArrowheads="1"/>
          </p:cNvSpPr>
          <p:nvPr/>
        </p:nvSpPr>
        <p:spPr bwMode="auto">
          <a:xfrm>
            <a:off x="133679" y="2285085"/>
            <a:ext cx="2880000" cy="31547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spcBef>
                <a:spcPts val="0"/>
              </a:spcBef>
              <a:spcAft>
                <a:spcPts val="0"/>
              </a:spcAft>
            </a:pPr>
            <a:r>
              <a:rPr lang="en-US" altLang="ja-JP" sz="1600" b="1">
                <a:latin typeface="Meiryo UI" panose="020B0604030504040204" pitchFamily="50" charset="-128"/>
                <a:ea typeface="Meiryo UI" panose="020B0604030504040204" pitchFamily="50" charset="-128"/>
              </a:rPr>
              <a:t>EV</a:t>
            </a:r>
            <a:r>
              <a:rPr lang="ja-JP" altLang="en-US" sz="1600" b="1">
                <a:latin typeface="Meiryo UI" panose="020B0604030504040204" pitchFamily="50" charset="-128"/>
                <a:ea typeface="Meiryo UI" panose="020B0604030504040204" pitchFamily="50" charset="-128"/>
              </a:rPr>
              <a:t>・</a:t>
            </a:r>
            <a:r>
              <a:rPr lang="en-US" altLang="ja-JP" sz="1600" b="1">
                <a:latin typeface="Meiryo UI" panose="020B0604030504040204" pitchFamily="50" charset="-128"/>
                <a:ea typeface="Meiryo UI" panose="020B0604030504040204" pitchFamily="50" charset="-128"/>
              </a:rPr>
              <a:t>PHEV</a:t>
            </a:r>
            <a:r>
              <a:rPr lang="ja-JP" altLang="en-US" sz="1600" b="1">
                <a:latin typeface="Meiryo UI" panose="020B0604030504040204" pitchFamily="50" charset="-128"/>
                <a:ea typeface="Meiryo UI" panose="020B0604030504040204" pitchFamily="50" charset="-128"/>
              </a:rPr>
              <a:t>・</a:t>
            </a:r>
            <a:r>
              <a:rPr lang="en-US" altLang="ja-JP" sz="1600" b="1">
                <a:latin typeface="Meiryo UI" panose="020B0604030504040204" pitchFamily="50" charset="-128"/>
                <a:ea typeface="Meiryo UI" panose="020B0604030504040204" pitchFamily="50" charset="-128"/>
              </a:rPr>
              <a:t>FCV</a:t>
            </a:r>
            <a:r>
              <a:rPr lang="ja-JP" altLang="en-US" sz="1600" b="1">
                <a:latin typeface="Meiryo UI" panose="020B0604030504040204" pitchFamily="50" charset="-128"/>
                <a:ea typeface="Meiryo UI" panose="020B0604030504040204" pitchFamily="50" charset="-128"/>
              </a:rPr>
              <a:t>・</a:t>
            </a:r>
            <a:r>
              <a:rPr lang="en-US" altLang="ja-JP" sz="1600" b="1">
                <a:latin typeface="Meiryo UI" panose="020B0604030504040204" pitchFamily="50" charset="-128"/>
                <a:ea typeface="Meiryo UI" panose="020B0604030504040204" pitchFamily="50" charset="-128"/>
              </a:rPr>
              <a:t>HV</a:t>
            </a:r>
            <a:endParaRPr lang="ja-JP" altLang="en-US" sz="1600" b="1">
              <a:latin typeface="Meiryo UI" panose="020B0604030504040204" pitchFamily="50" charset="-128"/>
              <a:ea typeface="Meiryo UI" panose="020B0604030504040204" pitchFamily="50" charset="-128"/>
            </a:endParaRPr>
          </a:p>
        </p:txBody>
      </p:sp>
      <p:sp>
        <p:nvSpPr>
          <p:cNvPr id="29" name="Rectangle 2">
            <a:extLst>
              <a:ext uri="{FF2B5EF4-FFF2-40B4-BE49-F238E27FC236}">
                <a16:creationId xmlns:a16="http://schemas.microsoft.com/office/drawing/2014/main" id="{17798CED-1DA6-4544-A33C-42965F7032F0}"/>
              </a:ext>
            </a:extLst>
          </p:cNvPr>
          <p:cNvSpPr>
            <a:spLocks noChangeArrowheads="1"/>
          </p:cNvSpPr>
          <p:nvPr/>
        </p:nvSpPr>
        <p:spPr bwMode="auto">
          <a:xfrm>
            <a:off x="74748" y="6429735"/>
            <a:ext cx="2880000" cy="31547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spcBef>
                <a:spcPts val="0"/>
              </a:spcBef>
              <a:spcAft>
                <a:spcPts val="0"/>
              </a:spcAft>
            </a:pPr>
            <a:r>
              <a:rPr lang="ja-JP" altLang="en-US" sz="1600" b="1">
                <a:latin typeface="Meiryo UI" panose="020B0604030504040204" pitchFamily="50" charset="-128"/>
                <a:ea typeface="Meiryo UI" panose="020B0604030504040204" pitchFamily="50" charset="-128"/>
              </a:rPr>
              <a:t>二酸化炭素と水素の合成燃料</a:t>
            </a:r>
          </a:p>
        </p:txBody>
      </p:sp>
      <p:pic>
        <p:nvPicPr>
          <p:cNvPr id="17" name="図 16">
            <a:extLst>
              <a:ext uri="{FF2B5EF4-FFF2-40B4-BE49-F238E27FC236}">
                <a16:creationId xmlns:a16="http://schemas.microsoft.com/office/drawing/2014/main" id="{ED6D0716-92A7-49AD-B358-529F2E8DC406}"/>
              </a:ext>
            </a:extLst>
          </p:cNvPr>
          <p:cNvPicPr>
            <a:picLocks noChangeAspect="1"/>
          </p:cNvPicPr>
          <p:nvPr/>
        </p:nvPicPr>
        <p:blipFill rotWithShape="1">
          <a:blip r:embed="rId4"/>
          <a:srcRect t="8254" b="3824"/>
          <a:stretch/>
        </p:blipFill>
        <p:spPr>
          <a:xfrm>
            <a:off x="522619" y="5213269"/>
            <a:ext cx="1984259" cy="1176871"/>
          </a:xfrm>
          <a:prstGeom prst="rect">
            <a:avLst/>
          </a:prstGeom>
        </p:spPr>
      </p:pic>
      <p:pic>
        <p:nvPicPr>
          <p:cNvPr id="30" name="図 29">
            <a:extLst>
              <a:ext uri="{FF2B5EF4-FFF2-40B4-BE49-F238E27FC236}">
                <a16:creationId xmlns:a16="http://schemas.microsoft.com/office/drawing/2014/main" id="{38838D89-EFC7-43DB-85E5-0EBB11C4AE82}"/>
              </a:ext>
            </a:extLst>
          </p:cNvPr>
          <p:cNvPicPr/>
          <p:nvPr/>
        </p:nvPicPr>
        <p:blipFill rotWithShape="1">
          <a:blip r:embed="rId5" cstate="print">
            <a:extLst>
              <a:ext uri="{28A0092B-C50C-407E-A947-70E740481C1C}">
                <a14:useLocalDpi xmlns:a14="http://schemas.microsoft.com/office/drawing/2010/main" val="0"/>
              </a:ext>
            </a:extLst>
          </a:blip>
          <a:srcRect l="4990" r="4690"/>
          <a:stretch/>
        </p:blipFill>
        <p:spPr bwMode="auto">
          <a:xfrm>
            <a:off x="210715" y="1252317"/>
            <a:ext cx="861695" cy="935990"/>
          </a:xfrm>
          <a:prstGeom prst="rect">
            <a:avLst/>
          </a:prstGeom>
          <a:ln>
            <a:noFill/>
          </a:ln>
          <a:extLst>
            <a:ext uri="{53640926-AAD7-44D8-BBD7-CCE9431645EC}">
              <a14:shadowObscured xmlns:a14="http://schemas.microsoft.com/office/drawing/2010/main"/>
            </a:ext>
          </a:extLst>
        </p:spPr>
      </p:pic>
      <p:pic>
        <p:nvPicPr>
          <p:cNvPr id="31" name="図 30">
            <a:extLst>
              <a:ext uri="{FF2B5EF4-FFF2-40B4-BE49-F238E27FC236}">
                <a16:creationId xmlns:a16="http://schemas.microsoft.com/office/drawing/2014/main" id="{CE07B580-CE09-41CA-92C7-379B0BBB2241}"/>
              </a:ext>
            </a:extLst>
          </p:cNvPr>
          <p:cNvPicPr/>
          <p:nvPr/>
        </p:nvPicPr>
        <p:blipFill rotWithShape="1">
          <a:blip r:embed="rId6">
            <a:extLst>
              <a:ext uri="{28A0092B-C50C-407E-A947-70E740481C1C}">
                <a14:useLocalDpi xmlns:a14="http://schemas.microsoft.com/office/drawing/2010/main" val="0"/>
              </a:ext>
            </a:extLst>
          </a:blip>
          <a:srcRect l="4271" r="8373" b="11111"/>
          <a:stretch/>
        </p:blipFill>
        <p:spPr bwMode="auto">
          <a:xfrm>
            <a:off x="1036601" y="1252317"/>
            <a:ext cx="979170" cy="935990"/>
          </a:xfrm>
          <a:prstGeom prst="rect">
            <a:avLst/>
          </a:prstGeom>
          <a:ln>
            <a:noFill/>
          </a:ln>
          <a:extLst>
            <a:ext uri="{53640926-AAD7-44D8-BBD7-CCE9431645EC}">
              <a14:shadowObscured xmlns:a14="http://schemas.microsoft.com/office/drawing/2010/main"/>
            </a:ext>
          </a:extLst>
        </p:spPr>
      </p:pic>
      <p:pic>
        <p:nvPicPr>
          <p:cNvPr id="32" name="図 31">
            <a:extLst>
              <a:ext uri="{FF2B5EF4-FFF2-40B4-BE49-F238E27FC236}">
                <a16:creationId xmlns:a16="http://schemas.microsoft.com/office/drawing/2014/main" id="{3FFDA1AA-46EB-400E-970D-D1ED9FACC7E1}"/>
              </a:ext>
            </a:extLst>
          </p:cNvPr>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00796" y="1252317"/>
            <a:ext cx="954405" cy="935990"/>
          </a:xfrm>
          <a:prstGeom prst="rect">
            <a:avLst/>
          </a:prstGeom>
        </p:spPr>
      </p:pic>
      <p:pic>
        <p:nvPicPr>
          <p:cNvPr id="6" name="図 5">
            <a:extLst>
              <a:ext uri="{FF2B5EF4-FFF2-40B4-BE49-F238E27FC236}">
                <a16:creationId xmlns:a16="http://schemas.microsoft.com/office/drawing/2014/main" id="{4448A300-E3E9-40FC-90CD-0D856D56737A}"/>
              </a:ext>
            </a:extLst>
          </p:cNvPr>
          <p:cNvPicPr>
            <a:picLocks noChangeAspect="1"/>
          </p:cNvPicPr>
          <p:nvPr/>
        </p:nvPicPr>
        <p:blipFill>
          <a:blip r:embed="rId9"/>
          <a:stretch>
            <a:fillRect/>
          </a:stretch>
        </p:blipFill>
        <p:spPr>
          <a:xfrm>
            <a:off x="1862338" y="3194153"/>
            <a:ext cx="939269" cy="1095814"/>
          </a:xfrm>
          <a:prstGeom prst="rect">
            <a:avLst/>
          </a:prstGeom>
        </p:spPr>
      </p:pic>
      <p:sp>
        <p:nvSpPr>
          <p:cNvPr id="4" name="タイトル 1">
            <a:extLst>
              <a:ext uri="{FF2B5EF4-FFF2-40B4-BE49-F238E27FC236}">
                <a16:creationId xmlns:a16="http://schemas.microsoft.com/office/drawing/2014/main" id="{1BF4A9F9-FB84-5771-70D0-FE317343F629}"/>
              </a:ext>
            </a:extLst>
          </p:cNvPr>
          <p:cNvSpPr txBox="1">
            <a:spLocks/>
          </p:cNvSpPr>
          <p:nvPr/>
        </p:nvSpPr>
        <p:spPr>
          <a:xfrm>
            <a:off x="0" y="-229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自動車産業の将来発展に向けた</a:t>
            </a:r>
            <a:r>
              <a:rPr lang="en-US" altLang="ja-JP"/>
              <a:t>3</a:t>
            </a:r>
            <a:r>
              <a:rPr lang="ja-JP" altLang="en-US"/>
              <a:t>つの柱</a:t>
            </a:r>
            <a:endParaRPr lang="en-US" altLang="ja-JP"/>
          </a:p>
        </p:txBody>
      </p:sp>
      <p:sp>
        <p:nvSpPr>
          <p:cNvPr id="8" name="Rectangle 2">
            <a:extLst>
              <a:ext uri="{FF2B5EF4-FFF2-40B4-BE49-F238E27FC236}">
                <a16:creationId xmlns:a16="http://schemas.microsoft.com/office/drawing/2014/main" id="{0413F1F1-43C5-DF33-020A-75DB1516E1A2}"/>
              </a:ext>
            </a:extLst>
          </p:cNvPr>
          <p:cNvSpPr>
            <a:spLocks noChangeArrowheads="1"/>
          </p:cNvSpPr>
          <p:nvPr/>
        </p:nvSpPr>
        <p:spPr bwMode="auto">
          <a:xfrm>
            <a:off x="3355446" y="663657"/>
            <a:ext cx="8648529" cy="1389739"/>
          </a:xfrm>
          <a:prstGeom prst="rect">
            <a:avLst/>
          </a:prstGeom>
          <a:solidFill>
            <a:schemeClr val="bg1">
              <a:lumMod val="95000"/>
            </a:schemeClr>
          </a:solidFill>
          <a:ln w="9525">
            <a:noFill/>
            <a:miter lim="800000"/>
            <a:headEnd/>
            <a:tailEnd/>
          </a:ln>
          <a:effectLst/>
        </p:spPr>
        <p:txBody>
          <a:bodyPr vert="horz" wrap="square" lIns="68580" tIns="34290" rIns="68580" bIns="34290" numCol="1" anchor="ctr"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lnSpc>
                <a:spcPct val="150000"/>
              </a:lnSpc>
            </a:pPr>
            <a:endParaRPr lang="en-US" altLang="ja-JP" sz="20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爆発: 14 pt 8">
            <a:extLst>
              <a:ext uri="{FF2B5EF4-FFF2-40B4-BE49-F238E27FC236}">
                <a16:creationId xmlns:a16="http://schemas.microsoft.com/office/drawing/2014/main" id="{3EF25AE7-B239-15A9-D9D2-687494B0C012}"/>
              </a:ext>
            </a:extLst>
          </p:cNvPr>
          <p:cNvSpPr/>
          <p:nvPr/>
        </p:nvSpPr>
        <p:spPr>
          <a:xfrm>
            <a:off x="3203602" y="1472871"/>
            <a:ext cx="1636396" cy="776161"/>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b="1">
              <a:solidFill>
                <a:schemeClr val="tx1"/>
              </a:solidFill>
              <a:latin typeface="Meiryo UI" panose="020B0604030504040204" pitchFamily="50" charset="-128"/>
              <a:ea typeface="Meiryo UI" panose="020B0604030504040204" pitchFamily="50" charset="-128"/>
            </a:endParaRPr>
          </a:p>
        </p:txBody>
      </p:sp>
      <p:sp>
        <p:nvSpPr>
          <p:cNvPr id="10" name="Rectangle 2">
            <a:extLst>
              <a:ext uri="{FF2B5EF4-FFF2-40B4-BE49-F238E27FC236}">
                <a16:creationId xmlns:a16="http://schemas.microsoft.com/office/drawing/2014/main" id="{57DAFA10-3416-DB00-CF48-10772F769202}"/>
              </a:ext>
            </a:extLst>
          </p:cNvPr>
          <p:cNvSpPr>
            <a:spLocks noChangeArrowheads="1"/>
          </p:cNvSpPr>
          <p:nvPr/>
        </p:nvSpPr>
        <p:spPr bwMode="auto">
          <a:xfrm>
            <a:off x="3386648" y="549732"/>
            <a:ext cx="8432957" cy="1482072"/>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lnSpc>
                <a:spcPct val="150000"/>
              </a:lnSpc>
            </a:pPr>
            <a:r>
              <a:rPr lang="ja-JP" altLang="en-US" sz="2000">
                <a:latin typeface="Meiryo UI" panose="020B0604030504040204" pitchFamily="50" charset="-128"/>
                <a:ea typeface="Meiryo UI" panose="020B0604030504040204" pitchFamily="50" charset="-128"/>
                <a:cs typeface="Times New Roman" panose="02020603050405020304" pitchFamily="18" charset="0"/>
              </a:rPr>
              <a:t>・産業として、生み出す製品の</a:t>
            </a:r>
            <a:r>
              <a:rPr lang="en-US" altLang="ja-JP" sz="2000">
                <a:latin typeface="Meiryo UI" panose="020B0604030504040204" pitchFamily="50" charset="-128"/>
                <a:ea typeface="Meiryo UI" panose="020B0604030504040204" pitchFamily="50" charset="-128"/>
                <a:cs typeface="Times New Roman" panose="02020603050405020304" pitchFamily="18" charset="0"/>
              </a:rPr>
              <a:t>CN</a:t>
            </a:r>
            <a:r>
              <a:rPr lang="ja-JP" altLang="en-US" sz="2000">
                <a:latin typeface="Meiryo UI" panose="020B0604030504040204" pitchFamily="50" charset="-128"/>
                <a:ea typeface="Meiryo UI" panose="020B0604030504040204" pitchFamily="50" charset="-128"/>
                <a:cs typeface="Times New Roman" panose="02020603050405020304" pitchFamily="18" charset="0"/>
              </a:rPr>
              <a:t>実現に向けた変革は責務</a:t>
            </a:r>
            <a:endParaRPr lang="en-US" altLang="ja-JP" sz="2000">
              <a:latin typeface="Meiryo UI" panose="020B0604030504040204" pitchFamily="50" charset="-128"/>
              <a:ea typeface="Meiryo UI" panose="020B0604030504040204" pitchFamily="50" charset="-128"/>
              <a:cs typeface="Times New Roman" panose="02020603050405020304" pitchFamily="18" charset="0"/>
            </a:endParaRPr>
          </a:p>
          <a:p>
            <a:pPr indent="0" algn="just">
              <a:lnSpc>
                <a:spcPct val="150000"/>
              </a:lnSpc>
            </a:pPr>
            <a:r>
              <a:rPr lang="ja-JP" altLang="en-US" sz="2000">
                <a:latin typeface="Meiryo UI" panose="020B0604030504040204" pitchFamily="50" charset="-128"/>
                <a:ea typeface="Meiryo UI" panose="020B0604030504040204" pitchFamily="50" charset="-128"/>
                <a:cs typeface="Times New Roman" panose="02020603050405020304" pitchFamily="18" charset="0"/>
              </a:rPr>
              <a:t>　</a:t>
            </a:r>
            <a:r>
              <a:rPr lang="ja-JP" altLang="en-US" sz="2400" b="1">
                <a:solidFill>
                  <a:schemeClr val="accent1"/>
                </a:solidFill>
                <a:latin typeface="Meiryo UI" panose="020B0604030504040204" pitchFamily="50" charset="-128"/>
                <a:ea typeface="Meiryo UI" panose="020B0604030504040204" pitchFamily="50" charset="-128"/>
                <a:cs typeface="Times New Roman" panose="02020603050405020304" pitchFamily="18" charset="0"/>
              </a:rPr>
              <a:t>「電動車／次世代エネルギー車の普及」</a:t>
            </a:r>
            <a:r>
              <a:rPr lang="ja-JP" altLang="en-US" sz="2000">
                <a:latin typeface="Meiryo UI" panose="020B0604030504040204" pitchFamily="50" charset="-128"/>
                <a:ea typeface="Meiryo UI" panose="020B0604030504040204" pitchFamily="50" charset="-128"/>
                <a:cs typeface="Times New Roman" panose="02020603050405020304" pitchFamily="18" charset="0"/>
              </a:rPr>
              <a:t>は必須</a:t>
            </a:r>
            <a:endParaRPr lang="en-US" altLang="ja-JP" sz="2000">
              <a:latin typeface="Meiryo UI" panose="020B0604030504040204" pitchFamily="50" charset="-128"/>
              <a:ea typeface="Meiryo UI" panose="020B0604030504040204" pitchFamily="50" charset="-128"/>
              <a:cs typeface="Times New Roman" panose="02020603050405020304" pitchFamily="18" charset="0"/>
            </a:endParaRPr>
          </a:p>
          <a:p>
            <a:pPr indent="0" algn="just">
              <a:lnSpc>
                <a:spcPct val="150000"/>
              </a:lnSpc>
            </a:pPr>
            <a:r>
              <a:rPr lang="ja-JP" altLang="en-US" sz="2000">
                <a:latin typeface="Meiryo UI" panose="020B0604030504040204" pitchFamily="50" charset="-128"/>
                <a:ea typeface="Meiryo UI" panose="020B0604030504040204" pitchFamily="50" charset="-128"/>
                <a:cs typeface="Times New Roman" panose="02020603050405020304" pitchFamily="18" charset="0"/>
              </a:rPr>
              <a:t>・</a:t>
            </a:r>
            <a:r>
              <a:rPr lang="ja-JP" altLang="en-US" sz="20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ただし、車両の電動化だけでは、達成困難</a:t>
            </a:r>
            <a:r>
              <a:rPr lang="ja-JP" altLang="en-US">
                <a:latin typeface="Meiryo UI" panose="020B0604030504040204" pitchFamily="50" charset="-128"/>
                <a:ea typeface="Meiryo UI" panose="020B0604030504040204" pitchFamily="50" charset="-128"/>
                <a:cs typeface="Times New Roman" panose="02020603050405020304" pitchFamily="18" charset="0"/>
              </a:rPr>
              <a:t>（運輸部門の</a:t>
            </a:r>
            <a:r>
              <a:rPr lang="en-US" altLang="ja-JP">
                <a:latin typeface="Meiryo UI" panose="020B0604030504040204" pitchFamily="50" charset="-128"/>
                <a:ea typeface="Meiryo UI" panose="020B0604030504040204" pitchFamily="50" charset="-128"/>
                <a:cs typeface="Times New Roman" panose="02020603050405020304" pitchFamily="18" charset="0"/>
              </a:rPr>
              <a:t>CO2</a:t>
            </a:r>
            <a:r>
              <a:rPr lang="ja-JP" altLang="en-US">
                <a:latin typeface="Meiryo UI" panose="020B0604030504040204" pitchFamily="50" charset="-128"/>
                <a:ea typeface="Meiryo UI" panose="020B0604030504040204" pitchFamily="50" charset="-128"/>
                <a:cs typeface="Times New Roman" panose="02020603050405020304" pitchFamily="18" charset="0"/>
              </a:rPr>
              <a:t>排出量</a:t>
            </a:r>
            <a:r>
              <a:rPr lang="en-US" altLang="ja-JP">
                <a:latin typeface="Meiryo UI" panose="020B0604030504040204" pitchFamily="50" charset="-128"/>
                <a:ea typeface="Meiryo UI" panose="020B0604030504040204" pitchFamily="50" charset="-128"/>
                <a:cs typeface="Times New Roman" panose="02020603050405020304" pitchFamily="18" charset="0"/>
              </a:rPr>
              <a:t>10</a:t>
            </a:r>
            <a:r>
              <a:rPr lang="ja-JP" altLang="en-US">
                <a:latin typeface="Meiryo UI" panose="020B0604030504040204" pitchFamily="50" charset="-128"/>
                <a:ea typeface="Meiryo UI" panose="020B0604030504040204" pitchFamily="50" charset="-128"/>
                <a:cs typeface="Times New Roman" panose="02020603050405020304" pitchFamily="18" charset="0"/>
              </a:rPr>
              <a:t>～</a:t>
            </a:r>
            <a:r>
              <a:rPr lang="en-US" altLang="ja-JP">
                <a:latin typeface="Meiryo UI" panose="020B0604030504040204" pitchFamily="50" charset="-128"/>
                <a:ea typeface="Meiryo UI" panose="020B0604030504040204" pitchFamily="50" charset="-128"/>
                <a:cs typeface="Times New Roman" panose="02020603050405020304" pitchFamily="18" charset="0"/>
              </a:rPr>
              <a:t>20%</a:t>
            </a:r>
            <a:r>
              <a:rPr lang="ja-JP" altLang="en-US">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爆発: 14 pt 12">
            <a:extLst>
              <a:ext uri="{FF2B5EF4-FFF2-40B4-BE49-F238E27FC236}">
                <a16:creationId xmlns:a16="http://schemas.microsoft.com/office/drawing/2014/main" id="{39C54A91-60F4-961B-9BE9-C802FA149896}"/>
              </a:ext>
            </a:extLst>
          </p:cNvPr>
          <p:cNvSpPr/>
          <p:nvPr/>
        </p:nvSpPr>
        <p:spPr>
          <a:xfrm>
            <a:off x="10207742" y="2902566"/>
            <a:ext cx="1636396" cy="776161"/>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b="1">
              <a:solidFill>
                <a:schemeClr val="tx1"/>
              </a:solidFill>
              <a:latin typeface="Meiryo UI" panose="020B0604030504040204" pitchFamily="50" charset="-128"/>
              <a:ea typeface="Meiryo UI" panose="020B0604030504040204" pitchFamily="50" charset="-128"/>
            </a:endParaRPr>
          </a:p>
        </p:txBody>
      </p:sp>
      <p:sp>
        <p:nvSpPr>
          <p:cNvPr id="11" name="Rectangle 2">
            <a:extLst>
              <a:ext uri="{FF2B5EF4-FFF2-40B4-BE49-F238E27FC236}">
                <a16:creationId xmlns:a16="http://schemas.microsoft.com/office/drawing/2014/main" id="{3F777AA4-9A8F-DDE0-66ED-43002C3BE63B}"/>
              </a:ext>
            </a:extLst>
          </p:cNvPr>
          <p:cNvSpPr>
            <a:spLocks noChangeArrowheads="1"/>
          </p:cNvSpPr>
          <p:nvPr/>
        </p:nvSpPr>
        <p:spPr bwMode="auto">
          <a:xfrm>
            <a:off x="3270024" y="2389107"/>
            <a:ext cx="8580954" cy="1389739"/>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lnSpc>
                <a:spcPct val="150000"/>
              </a:lnSpc>
            </a:pPr>
            <a:r>
              <a:rPr lang="ja-JP" altLang="en-US" sz="2000">
                <a:latin typeface="Meiryo UI" panose="020B0604030504040204" pitchFamily="50" charset="-128"/>
                <a:ea typeface="Meiryo UI" panose="020B0604030504040204" pitchFamily="50" charset="-128"/>
                <a:cs typeface="Times New Roman" panose="02020603050405020304" pitchFamily="18" charset="0"/>
              </a:rPr>
              <a:t>　・</a:t>
            </a:r>
            <a:r>
              <a:rPr lang="en-US" altLang="ja-JP" sz="2000">
                <a:latin typeface="Meiryo UI" panose="020B0604030504040204" pitchFamily="50" charset="-128"/>
                <a:ea typeface="Meiryo UI" panose="020B0604030504040204" pitchFamily="50" charset="-128"/>
                <a:cs typeface="Times New Roman" panose="02020603050405020304" pitchFamily="18" charset="0"/>
              </a:rPr>
              <a:t>LCA</a:t>
            </a:r>
            <a:r>
              <a:rPr lang="ja-JP" altLang="en-US" sz="2000">
                <a:latin typeface="Meiryo UI" panose="020B0604030504040204" pitchFamily="50" charset="-128"/>
                <a:ea typeface="Meiryo UI" panose="020B0604030504040204" pitchFamily="50" charset="-128"/>
                <a:cs typeface="Times New Roman" panose="02020603050405020304" pitchFamily="18" charset="0"/>
              </a:rPr>
              <a:t>（ライフサイクルアセスメント）の観点から、</a:t>
            </a:r>
            <a:endParaRPr lang="en-US" altLang="ja-JP" sz="2000">
              <a:latin typeface="Meiryo UI" panose="020B0604030504040204" pitchFamily="50" charset="-128"/>
              <a:ea typeface="Meiryo UI" panose="020B0604030504040204" pitchFamily="50" charset="-128"/>
              <a:cs typeface="Times New Roman" panose="02020603050405020304" pitchFamily="18" charset="0"/>
            </a:endParaRPr>
          </a:p>
          <a:p>
            <a:pPr indent="0" algn="just">
              <a:lnSpc>
                <a:spcPct val="150000"/>
              </a:lnSpc>
            </a:pPr>
            <a:r>
              <a:rPr lang="ja-JP" altLang="en-US" sz="2000">
                <a:latin typeface="Meiryo UI" panose="020B0604030504040204" pitchFamily="50" charset="-128"/>
                <a:ea typeface="Meiryo UI" panose="020B0604030504040204" pitchFamily="50" charset="-128"/>
                <a:cs typeface="Times New Roman" panose="02020603050405020304" pitchFamily="18" charset="0"/>
              </a:rPr>
              <a:t>　　発電部門のグリーン化が進まない限り、</a:t>
            </a:r>
            <a:r>
              <a:rPr lang="ja-JP" altLang="en-US" sz="20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国内でのものづくりの事業継続は困難</a:t>
            </a:r>
            <a:endParaRPr lang="en-US" altLang="ja-JP" sz="2000" b="1">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indent="0" algn="just">
              <a:lnSpc>
                <a:spcPct val="150000"/>
              </a:lnSpc>
            </a:pPr>
            <a:r>
              <a:rPr lang="ja-JP" altLang="en-US" sz="2000">
                <a:latin typeface="Meiryo UI" panose="020B0604030504040204" pitchFamily="50" charset="-128"/>
                <a:ea typeface="Meiryo UI" panose="020B0604030504040204" pitchFamily="50" charset="-128"/>
                <a:cs typeface="Times New Roman" panose="02020603050405020304" pitchFamily="18" charset="0"/>
              </a:rPr>
              <a:t>　・</a:t>
            </a:r>
            <a:r>
              <a:rPr lang="ja-JP" altLang="en-US" sz="20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エネルギーの脱炭素化</a:t>
            </a:r>
            <a:r>
              <a:rPr lang="ja-JP" altLang="en-US" sz="2000">
                <a:latin typeface="Meiryo UI" panose="020B0604030504040204" pitchFamily="50" charset="-128"/>
                <a:ea typeface="Meiryo UI" panose="020B0604030504040204" pitchFamily="50" charset="-128"/>
                <a:cs typeface="Times New Roman" panose="02020603050405020304" pitchFamily="18" charset="0"/>
              </a:rPr>
              <a:t>が急務（火力発電比率日本</a:t>
            </a:r>
            <a:r>
              <a:rPr lang="en-US" altLang="ja-JP" sz="2000">
                <a:latin typeface="Meiryo UI" panose="020B0604030504040204" pitchFamily="50" charset="-128"/>
                <a:ea typeface="Meiryo UI" panose="020B0604030504040204" pitchFamily="50" charset="-128"/>
                <a:cs typeface="Times New Roman" panose="02020603050405020304" pitchFamily="18" charset="0"/>
              </a:rPr>
              <a:t>80</a:t>
            </a:r>
            <a:r>
              <a:rPr lang="ja-JP" altLang="en-US" sz="2000">
                <a:latin typeface="Meiryo UI" panose="020B0604030504040204" pitchFamily="50" charset="-128"/>
                <a:ea typeface="Meiryo UI" panose="020B0604030504040204" pitchFamily="50" charset="-128"/>
                <a:cs typeface="Times New Roman" panose="02020603050405020304" pitchFamily="18" charset="0"/>
              </a:rPr>
              <a:t>％以上・欧州</a:t>
            </a:r>
            <a:r>
              <a:rPr lang="en-US" altLang="ja-JP" sz="2000">
                <a:latin typeface="Meiryo UI" panose="020B0604030504040204" pitchFamily="50" charset="-128"/>
                <a:ea typeface="Meiryo UI" panose="020B0604030504040204" pitchFamily="50" charset="-128"/>
                <a:cs typeface="Times New Roman" panose="02020603050405020304" pitchFamily="18" charset="0"/>
              </a:rPr>
              <a:t>37</a:t>
            </a:r>
            <a:r>
              <a:rPr lang="ja-JP" altLang="en-US" sz="2000">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二等辺三角形 13">
            <a:extLst>
              <a:ext uri="{FF2B5EF4-FFF2-40B4-BE49-F238E27FC236}">
                <a16:creationId xmlns:a16="http://schemas.microsoft.com/office/drawing/2014/main" id="{290C222E-B2C5-8D20-2C8D-78665E3DD0EA}"/>
              </a:ext>
            </a:extLst>
          </p:cNvPr>
          <p:cNvSpPr/>
          <p:nvPr/>
        </p:nvSpPr>
        <p:spPr>
          <a:xfrm flipV="1">
            <a:off x="4497894" y="3961300"/>
            <a:ext cx="5400000" cy="26552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Rectangle 2">
            <a:extLst>
              <a:ext uri="{FF2B5EF4-FFF2-40B4-BE49-F238E27FC236}">
                <a16:creationId xmlns:a16="http://schemas.microsoft.com/office/drawing/2014/main" id="{C29A942A-6E8E-EF3A-3898-1A8802AE8A7B}"/>
              </a:ext>
            </a:extLst>
          </p:cNvPr>
          <p:cNvSpPr>
            <a:spLocks noChangeArrowheads="1"/>
          </p:cNvSpPr>
          <p:nvPr/>
        </p:nvSpPr>
        <p:spPr bwMode="auto">
          <a:xfrm>
            <a:off x="3354549" y="4319627"/>
            <a:ext cx="8703772" cy="1557272"/>
          </a:xfrm>
          <a:prstGeom prst="rect">
            <a:avLst/>
          </a:prstGeom>
          <a:solidFill>
            <a:schemeClr val="accent5">
              <a:lumMod val="20000"/>
              <a:lumOff val="80000"/>
            </a:schemeClr>
          </a:solidFill>
          <a:ln w="9525">
            <a:noFill/>
            <a:miter lim="800000"/>
            <a:headEnd/>
            <a:tailEnd/>
          </a:ln>
          <a:effectLst/>
        </p:spPr>
        <p:txBody>
          <a:bodyPr vert="horz" wrap="square" lIns="68580" tIns="34290" rIns="68580" bIns="34290" numCol="1" anchor="ctr"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lnSpc>
                <a:spcPct val="150000"/>
              </a:lnSpc>
            </a:pPr>
            <a:endParaRPr lang="en-US" altLang="ja-JP" sz="20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Rectangle 2">
            <a:extLst>
              <a:ext uri="{FF2B5EF4-FFF2-40B4-BE49-F238E27FC236}">
                <a16:creationId xmlns:a16="http://schemas.microsoft.com/office/drawing/2014/main" id="{B733C4D3-3B32-A72D-EB82-72F0874F4A5F}"/>
              </a:ext>
            </a:extLst>
          </p:cNvPr>
          <p:cNvSpPr>
            <a:spLocks noChangeArrowheads="1"/>
          </p:cNvSpPr>
          <p:nvPr/>
        </p:nvSpPr>
        <p:spPr bwMode="auto">
          <a:xfrm>
            <a:off x="3423022" y="4244058"/>
            <a:ext cx="8427956" cy="157440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lnSpc>
                <a:spcPct val="150000"/>
              </a:lnSpc>
            </a:pPr>
            <a:r>
              <a:rPr lang="ja-JP" altLang="en-US" sz="2000">
                <a:latin typeface="Meiryo UI" panose="020B0604030504040204" pitchFamily="50" charset="-128"/>
                <a:ea typeface="Meiryo UI" panose="020B0604030504040204" pitchFamily="50" charset="-128"/>
                <a:cs typeface="Times New Roman" panose="02020603050405020304" pitchFamily="18" charset="0"/>
              </a:rPr>
              <a:t>・</a:t>
            </a:r>
            <a:r>
              <a:rPr lang="ja-JP" altLang="en-US" sz="2400" b="1">
                <a:solidFill>
                  <a:srgbClr val="0070C0"/>
                </a:solidFill>
                <a:latin typeface="Meiryo UI" panose="020B0604030504040204" pitchFamily="50" charset="-128"/>
                <a:ea typeface="Meiryo UI" panose="020B0604030504040204" pitchFamily="50" charset="-128"/>
                <a:cs typeface="Times New Roman" panose="02020603050405020304" pitchFamily="18" charset="0"/>
              </a:rPr>
              <a:t>日本の技術的優位性の高い</a:t>
            </a:r>
            <a:r>
              <a:rPr lang="ja-JP" altLang="en-US"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「水素事業」</a:t>
            </a:r>
            <a:r>
              <a:rPr lang="ja-JP" altLang="en-US" sz="2000">
                <a:latin typeface="Meiryo UI" panose="020B0604030504040204" pitchFamily="50" charset="-128"/>
                <a:ea typeface="Meiryo UI" panose="020B0604030504040204" pitchFamily="50" charset="-128"/>
                <a:cs typeface="Times New Roman" panose="02020603050405020304" pitchFamily="18" charset="0"/>
              </a:rPr>
              <a:t>や、</a:t>
            </a:r>
            <a:endParaRPr lang="en-US" altLang="ja-JP" sz="2000">
              <a:latin typeface="Meiryo UI" panose="020B0604030504040204" pitchFamily="50" charset="-128"/>
              <a:ea typeface="Meiryo UI" panose="020B0604030504040204" pitchFamily="50" charset="-128"/>
              <a:cs typeface="Times New Roman" panose="02020603050405020304" pitchFamily="18" charset="0"/>
            </a:endParaRPr>
          </a:p>
          <a:p>
            <a:pPr indent="0" algn="just">
              <a:lnSpc>
                <a:spcPct val="150000"/>
              </a:lnSpc>
            </a:pPr>
            <a:r>
              <a:rPr lang="ja-JP" altLang="en-US" sz="2000">
                <a:latin typeface="Meiryo UI" panose="020B0604030504040204" pitchFamily="50" charset="-128"/>
                <a:ea typeface="Meiryo UI" panose="020B0604030504040204" pitchFamily="50" charset="-128"/>
                <a:cs typeface="Times New Roman" panose="02020603050405020304" pitchFamily="18" charset="0"/>
              </a:rPr>
              <a:t>　</a:t>
            </a:r>
            <a:r>
              <a:rPr lang="ja-JP" altLang="en-US" sz="2400" b="1">
                <a:solidFill>
                  <a:srgbClr val="0070C0"/>
                </a:solidFill>
                <a:latin typeface="Meiryo UI" panose="020B0604030504040204" pitchFamily="50" charset="-128"/>
                <a:ea typeface="Meiryo UI" panose="020B0604030504040204" pitchFamily="50" charset="-128"/>
                <a:cs typeface="Times New Roman" panose="02020603050405020304" pitchFamily="18" charset="0"/>
              </a:rPr>
              <a:t>既存のエンジン技術の応用転用ができる</a:t>
            </a:r>
            <a:r>
              <a:rPr lang="ja-JP" altLang="en-US"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「次世代燃料」</a:t>
            </a:r>
            <a:r>
              <a:rPr lang="ja-JP" altLang="en-US" sz="2000">
                <a:latin typeface="Meiryo UI" panose="020B0604030504040204" pitchFamily="50" charset="-128"/>
                <a:ea typeface="Meiryo UI" panose="020B0604030504040204" pitchFamily="50" charset="-128"/>
                <a:cs typeface="Times New Roman" panose="02020603050405020304" pitchFamily="18" charset="0"/>
              </a:rPr>
              <a:t>を推進し、</a:t>
            </a:r>
            <a:endParaRPr lang="en-US" altLang="ja-JP" sz="2000">
              <a:latin typeface="Meiryo UI" panose="020B0604030504040204" pitchFamily="50" charset="-128"/>
              <a:ea typeface="Meiryo UI" panose="020B0604030504040204" pitchFamily="50" charset="-128"/>
              <a:cs typeface="Times New Roman" panose="02020603050405020304" pitchFamily="18" charset="0"/>
            </a:endParaRPr>
          </a:p>
          <a:p>
            <a:pPr indent="0" algn="just">
              <a:lnSpc>
                <a:spcPct val="150000"/>
              </a:lnSpc>
            </a:pPr>
            <a:r>
              <a:rPr lang="ja-JP" altLang="en-US" sz="2000">
                <a:latin typeface="Meiryo UI" panose="020B0604030504040204" pitchFamily="50" charset="-128"/>
                <a:ea typeface="Meiryo UI" panose="020B0604030504040204" pitchFamily="50" charset="-128"/>
                <a:cs typeface="Times New Roman" panose="02020603050405020304" pitchFamily="18" charset="0"/>
              </a:rPr>
              <a:t>　国内基盤の強化・グローバル競争力向上につなげる</a:t>
            </a:r>
            <a:endParaRPr lang="en-US" altLang="ja-JP" sz="20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テキスト ボックス 2">
            <a:extLst>
              <a:ext uri="{FF2B5EF4-FFF2-40B4-BE49-F238E27FC236}">
                <a16:creationId xmlns:a16="http://schemas.microsoft.com/office/drawing/2014/main" id="{E21302CF-BC3B-999B-7973-E08DCAD42698}"/>
              </a:ext>
            </a:extLst>
          </p:cNvPr>
          <p:cNvSpPr txBox="1">
            <a:spLocks noChangeArrowheads="1"/>
          </p:cNvSpPr>
          <p:nvPr/>
        </p:nvSpPr>
        <p:spPr bwMode="auto">
          <a:xfrm>
            <a:off x="9194800" y="5648614"/>
            <a:ext cx="2863520" cy="228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algn="r"/>
            <a:r>
              <a:rPr lang="en-US" altLang="ja-JP" sz="1200" b="0">
                <a:solidFill>
                  <a:schemeClr val="tx1"/>
                </a:solidFill>
                <a:latin typeface="Meiryo UI" panose="020B0604030504040204" pitchFamily="50" charset="-128"/>
                <a:ea typeface="Meiryo UI" panose="020B0604030504040204" pitchFamily="50" charset="-128"/>
              </a:rPr>
              <a:t>※</a:t>
            </a:r>
            <a:r>
              <a:rPr lang="ja-JP" altLang="en-US" sz="1200" b="0">
                <a:solidFill>
                  <a:schemeClr val="tx1"/>
                </a:solidFill>
                <a:latin typeface="Meiryo UI" panose="020B0604030504040204" pitchFamily="50" charset="-128"/>
                <a:ea typeface="Meiryo UI" panose="020B0604030504040204" pitchFamily="50" charset="-128"/>
              </a:rPr>
              <a:t>次世代燃料：水素の活用が必要</a:t>
            </a:r>
            <a:endParaRPr lang="en-US" altLang="ja-JP" sz="1200" b="0">
              <a:solidFill>
                <a:schemeClr val="tx1"/>
              </a:solidFill>
              <a:latin typeface="Meiryo UI" panose="020B0604030504040204" pitchFamily="50" charset="-128"/>
              <a:ea typeface="Meiryo UI" panose="020B0604030504040204" pitchFamily="50" charset="-128"/>
            </a:endParaRPr>
          </a:p>
        </p:txBody>
      </p:sp>
      <p:sp>
        <p:nvSpPr>
          <p:cNvPr id="21" name="スライド番号プレースホルダー 3">
            <a:extLst>
              <a:ext uri="{FF2B5EF4-FFF2-40B4-BE49-F238E27FC236}">
                <a16:creationId xmlns:a16="http://schemas.microsoft.com/office/drawing/2014/main" id="{7BD34A59-463E-2623-4233-4232CA9E71BE}"/>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52</a:t>
            </a:fld>
            <a:endParaRPr lang="ja-JP" altLang="en-US"/>
          </a:p>
        </p:txBody>
      </p:sp>
    </p:spTree>
    <p:extLst>
      <p:ext uri="{BB962C8B-B14F-4D97-AF65-F5344CB8AC3E}">
        <p14:creationId xmlns:p14="http://schemas.microsoft.com/office/powerpoint/2010/main" val="1970217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水素エネルギーは環境、エネルギーセキュリティ、産業競争力の3つに点で役立つことを示した図です。">
            <a:extLst>
              <a:ext uri="{FF2B5EF4-FFF2-40B4-BE49-F238E27FC236}">
                <a16:creationId xmlns:a16="http://schemas.microsoft.com/office/drawing/2014/main" id="{1083F9F5-F2FF-7E20-E15E-D8C37E555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439" y="3651499"/>
            <a:ext cx="6138797" cy="3811931"/>
          </a:xfrm>
          <a:prstGeom prst="rect">
            <a:avLst/>
          </a:prstGeom>
          <a:noFill/>
          <a:extLst>
            <a:ext uri="{909E8E84-426E-40DD-AFC4-6F175D3DCCD1}">
              <a14:hiddenFill xmlns:a14="http://schemas.microsoft.com/office/drawing/2010/main">
                <a:solidFill>
                  <a:srgbClr val="FFFFFF"/>
                </a:solidFill>
              </a14:hiddenFill>
            </a:ext>
          </a:extLst>
        </p:spPr>
      </p:pic>
      <p:sp>
        <p:nvSpPr>
          <p:cNvPr id="36" name="矢印: 右 35">
            <a:extLst>
              <a:ext uri="{FF2B5EF4-FFF2-40B4-BE49-F238E27FC236}">
                <a16:creationId xmlns:a16="http://schemas.microsoft.com/office/drawing/2014/main" id="{C9A67FAC-A8D0-916E-329E-EE733D37FF7F}"/>
              </a:ext>
            </a:extLst>
          </p:cNvPr>
          <p:cNvSpPr/>
          <p:nvPr/>
        </p:nvSpPr>
        <p:spPr>
          <a:xfrm rot="5400000">
            <a:off x="6374222" y="2512719"/>
            <a:ext cx="504571" cy="1244546"/>
          </a:xfrm>
          <a:prstGeom prst="rightArrow">
            <a:avLst>
              <a:gd name="adj1" fmla="val 52762"/>
              <a:gd name="adj2" fmla="val 33209"/>
            </a:avLst>
          </a:prstGeom>
          <a:solidFill>
            <a:schemeClr val="accent5">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A819C947-1C13-BE59-38E0-8DE8DC30351E}"/>
              </a:ext>
            </a:extLst>
          </p:cNvPr>
          <p:cNvSpPr/>
          <p:nvPr/>
        </p:nvSpPr>
        <p:spPr>
          <a:xfrm rot="5400000">
            <a:off x="9921418" y="1998811"/>
            <a:ext cx="1219784" cy="1637606"/>
          </a:xfrm>
          <a:prstGeom prst="rightArrow">
            <a:avLst>
              <a:gd name="adj1" fmla="val 52762"/>
              <a:gd name="adj2" fmla="val 20348"/>
            </a:avLst>
          </a:prstGeom>
          <a:solidFill>
            <a:schemeClr val="accent5">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4" name="Rectangle 2">
            <a:extLst>
              <a:ext uri="{FF2B5EF4-FFF2-40B4-BE49-F238E27FC236}">
                <a16:creationId xmlns:a16="http://schemas.microsoft.com/office/drawing/2014/main" id="{EB15D66A-FA6F-C8E7-A863-D515FC954C0B}"/>
              </a:ext>
            </a:extLst>
          </p:cNvPr>
          <p:cNvSpPr>
            <a:spLocks noChangeArrowheads="1"/>
          </p:cNvSpPr>
          <p:nvPr/>
        </p:nvSpPr>
        <p:spPr bwMode="auto">
          <a:xfrm>
            <a:off x="4577139" y="715896"/>
            <a:ext cx="7454611" cy="441285"/>
          </a:xfrm>
          <a:prstGeom prst="rect">
            <a:avLst/>
          </a:prstGeom>
          <a:solidFill>
            <a:schemeClr val="accent5">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kumimoji="0" lang="ja-JP" altLang="en-US" sz="2000" b="1">
                <a:latin typeface="Meiryo UI" panose="020B0604030504040204" pitchFamily="50" charset="-128"/>
                <a:ea typeface="Meiryo UI" panose="020B0604030504040204" pitchFamily="50" charset="-128"/>
              </a:rPr>
              <a:t>再生可能エネルギーを増やす</a:t>
            </a:r>
            <a:endParaRPr kumimoji="0" lang="en-US" altLang="ja-JP" sz="2000" b="1">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41E87200-0044-E749-1C68-625499683D48}"/>
              </a:ext>
            </a:extLst>
          </p:cNvPr>
          <p:cNvPicPr>
            <a:picLocks noChangeAspect="1"/>
          </p:cNvPicPr>
          <p:nvPr/>
        </p:nvPicPr>
        <p:blipFill>
          <a:blip r:embed="rId4"/>
          <a:stretch>
            <a:fillRect/>
          </a:stretch>
        </p:blipFill>
        <p:spPr>
          <a:xfrm>
            <a:off x="4916" y="1197178"/>
            <a:ext cx="2750195" cy="3184436"/>
          </a:xfrm>
          <a:prstGeom prst="rect">
            <a:avLst/>
          </a:prstGeom>
        </p:spPr>
      </p:pic>
      <p:sp>
        <p:nvSpPr>
          <p:cNvPr id="18" name="矢印: 右 17">
            <a:extLst>
              <a:ext uri="{FF2B5EF4-FFF2-40B4-BE49-F238E27FC236}">
                <a16:creationId xmlns:a16="http://schemas.microsoft.com/office/drawing/2014/main" id="{9DC858C6-0982-C40F-A3B4-6B1E83D977AF}"/>
              </a:ext>
            </a:extLst>
          </p:cNvPr>
          <p:cNvSpPr/>
          <p:nvPr/>
        </p:nvSpPr>
        <p:spPr>
          <a:xfrm rot="19432955">
            <a:off x="2454784" y="867676"/>
            <a:ext cx="2257990" cy="1683015"/>
          </a:xfrm>
          <a:prstGeom prst="rightArrow">
            <a:avLst>
              <a:gd name="adj1" fmla="val 52762"/>
              <a:gd name="adj2" fmla="val 33209"/>
            </a:avLst>
          </a:prstGeom>
          <a:solidFill>
            <a:schemeClr val="accent5">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DC773406-BE76-0E34-04BF-E698C4A1094A}"/>
              </a:ext>
            </a:extLst>
          </p:cNvPr>
          <p:cNvSpPr txBox="1"/>
          <p:nvPr/>
        </p:nvSpPr>
        <p:spPr>
          <a:xfrm>
            <a:off x="2252709" y="1318221"/>
            <a:ext cx="2324430" cy="791040"/>
          </a:xfrm>
          <a:prstGeom prst="rect">
            <a:avLst/>
          </a:prstGeom>
          <a:noFill/>
        </p:spPr>
        <p:txBody>
          <a:bodyPr wrap="square" rtlCol="0">
            <a:noAutofit/>
          </a:bodyPr>
          <a:lstStyle>
            <a:defPPr>
              <a:defRPr lang="ja-JP"/>
            </a:defPPr>
            <a:lvl1pPr defTabSz="326578">
              <a:defRPr kumimoji="0" sz="16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defRPr>
            </a:lvl1pPr>
          </a:lstStyle>
          <a:p>
            <a:pPr algn="ctr"/>
            <a:r>
              <a:rPr lang="ja-JP" altLang="en-US"/>
              <a:t>エネルギー構成を</a:t>
            </a:r>
            <a:endParaRPr lang="en-US" altLang="ja-JP"/>
          </a:p>
          <a:p>
            <a:pPr algn="ctr"/>
            <a:r>
              <a:rPr lang="ja-JP" altLang="en-US"/>
              <a:t>カーボンニュートラル</a:t>
            </a:r>
            <a:endParaRPr lang="en-US" altLang="ja-JP"/>
          </a:p>
          <a:p>
            <a:pPr algn="ctr"/>
            <a:r>
              <a:rPr lang="ja-JP" altLang="en-US"/>
              <a:t>にしていくには？</a:t>
            </a:r>
            <a:endParaRPr lang="ja-JP" altLang="ja-JP"/>
          </a:p>
        </p:txBody>
      </p:sp>
      <p:sp>
        <p:nvSpPr>
          <p:cNvPr id="20" name="正方形/長方形 19">
            <a:extLst>
              <a:ext uri="{FF2B5EF4-FFF2-40B4-BE49-F238E27FC236}">
                <a16:creationId xmlns:a16="http://schemas.microsoft.com/office/drawing/2014/main" id="{B4B3DCEE-8BB5-C65F-5389-797C2F41C5DD}"/>
              </a:ext>
            </a:extLst>
          </p:cNvPr>
          <p:cNvSpPr>
            <a:spLocks noChangeArrowheads="1"/>
          </p:cNvSpPr>
          <p:nvPr/>
        </p:nvSpPr>
        <p:spPr bwMode="auto">
          <a:xfrm>
            <a:off x="131081" y="713902"/>
            <a:ext cx="3244785" cy="441285"/>
          </a:xfrm>
          <a:prstGeom prst="rect">
            <a:avLst/>
          </a:prstGeom>
          <a:solidFill>
            <a:schemeClr val="accent1">
              <a:lumMod val="75000"/>
            </a:schemeClr>
          </a:solidFill>
          <a:ln>
            <a:headEnd/>
            <a:tailEnd/>
          </a:ln>
        </p:spPr>
        <p:style>
          <a:lnRef idx="3">
            <a:schemeClr val="lt1"/>
          </a:lnRef>
          <a:fillRef idx="1">
            <a:schemeClr val="accent6"/>
          </a:fillRef>
          <a:effectRef idx="1">
            <a:schemeClr val="accent6"/>
          </a:effectRef>
          <a:fontRef idx="minor">
            <a:schemeClr val="lt1"/>
          </a:fontRef>
        </p:style>
        <p:txBody>
          <a:bodyPr wrap="square" anchor="ctr" anchorCtr="0">
            <a:no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844083" eaLnBrk="0" fontAlgn="base" hangingPunct="0">
              <a:spcBef>
                <a:spcPct val="0"/>
              </a:spcBef>
              <a:spcAft>
                <a:spcPct val="0"/>
              </a:spcAft>
              <a:defRPr/>
            </a:pPr>
            <a:r>
              <a:rPr kumimoji="0" lang="ja-JP" altLang="en-US" sz="1800">
                <a:solidFill>
                  <a:prstClr val="white"/>
                </a:solidFill>
                <a:latin typeface="Meiryo UI" panose="020B0604030504040204" pitchFamily="50" charset="-128"/>
                <a:ea typeface="Meiryo UI" panose="020B0604030504040204" pitchFamily="50" charset="-128"/>
              </a:rPr>
              <a:t>日本の一次エネルギー供給構成</a:t>
            </a:r>
          </a:p>
        </p:txBody>
      </p:sp>
      <p:sp>
        <p:nvSpPr>
          <p:cNvPr id="24" name="二等辺三角形 23">
            <a:extLst>
              <a:ext uri="{FF2B5EF4-FFF2-40B4-BE49-F238E27FC236}">
                <a16:creationId xmlns:a16="http://schemas.microsoft.com/office/drawing/2014/main" id="{8731737D-98D7-3E5A-E51B-4C58009732D8}"/>
              </a:ext>
            </a:extLst>
          </p:cNvPr>
          <p:cNvSpPr/>
          <p:nvPr/>
        </p:nvSpPr>
        <p:spPr>
          <a:xfrm flipV="1">
            <a:off x="5785258" y="1214429"/>
            <a:ext cx="4461323" cy="246321"/>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Rectangle 2">
            <a:extLst>
              <a:ext uri="{FF2B5EF4-FFF2-40B4-BE49-F238E27FC236}">
                <a16:creationId xmlns:a16="http://schemas.microsoft.com/office/drawing/2014/main" id="{18B144BB-4228-166E-D279-28E0D8D70623}"/>
              </a:ext>
            </a:extLst>
          </p:cNvPr>
          <p:cNvSpPr>
            <a:spLocks noChangeArrowheads="1"/>
          </p:cNvSpPr>
          <p:nvPr/>
        </p:nvSpPr>
        <p:spPr bwMode="auto">
          <a:xfrm>
            <a:off x="7955281" y="1469358"/>
            <a:ext cx="4076470" cy="833024"/>
          </a:xfrm>
          <a:prstGeom prst="rect">
            <a:avLst/>
          </a:prstGeom>
          <a:solidFill>
            <a:schemeClr val="bg1">
              <a:lumMod val="95000"/>
            </a:schemeClr>
          </a:solidFill>
          <a:ln w="9525">
            <a:noFill/>
            <a:miter lim="800000"/>
            <a:headEnd/>
            <a:tailEnd/>
          </a:ln>
          <a:effectLst/>
        </p:spPr>
        <p:txBody>
          <a:bodyPr vert="horz" wrap="square" lIns="0" tIns="0" rIns="0" bIns="0" numCol="1" anchor="ctr"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kumimoji="0" lang="ja-JP" altLang="en-US" sz="20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rPr>
              <a:t>製造業用熱需要や大型物流</a:t>
            </a:r>
            <a:endParaRPr kumimoji="0" lang="en-US" altLang="ja-JP" sz="20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indent="0" algn="ctr"/>
            <a:r>
              <a:rPr kumimoji="0" lang="ja-JP" altLang="en-US" sz="20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rPr>
              <a:t>　→再エネの電化のみで対応できない</a:t>
            </a:r>
            <a:endParaRPr kumimoji="0" lang="en-US" altLang="ja-JP" sz="20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2" name="Rectangle 2">
            <a:extLst>
              <a:ext uri="{FF2B5EF4-FFF2-40B4-BE49-F238E27FC236}">
                <a16:creationId xmlns:a16="http://schemas.microsoft.com/office/drawing/2014/main" id="{C751010B-1253-CE2C-5133-D5A5401E8AA8}"/>
              </a:ext>
            </a:extLst>
          </p:cNvPr>
          <p:cNvSpPr>
            <a:spLocks noChangeArrowheads="1"/>
          </p:cNvSpPr>
          <p:nvPr/>
        </p:nvSpPr>
        <p:spPr bwMode="auto">
          <a:xfrm>
            <a:off x="2844889" y="3413883"/>
            <a:ext cx="9186862" cy="791040"/>
          </a:xfrm>
          <a:prstGeom prst="rect">
            <a:avLst/>
          </a:prstGeom>
          <a:solidFill>
            <a:schemeClr val="accent6"/>
          </a:solidFill>
          <a:ln w="9525">
            <a:noFill/>
            <a:miter lim="800000"/>
            <a:headEnd/>
            <a:tailEnd/>
          </a:ln>
          <a:effectLst/>
        </p:spPr>
        <p:txBody>
          <a:bodyPr vert="horz" wrap="square" lIns="68580" tIns="34290" rIns="68580" bIns="34290" numCol="1" anchor="ctr"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lang="ja-JP" altLang="en-US" sz="20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あらゆるエネルギー源の活用とベストミックスが必要</a:t>
            </a:r>
            <a:endParaRPr lang="en-US" altLang="ja-JP" sz="20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a:p>
            <a:pPr indent="0" algn="ctr"/>
            <a:r>
              <a:rPr lang="ja-JP" altLang="en-US" sz="28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特に、日本のものづくり産業に　「水素」の活用拡大も重要に！</a:t>
            </a:r>
            <a:endParaRPr lang="en-US" altLang="ja-JP" sz="28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3" name="Rectangle 2">
            <a:extLst>
              <a:ext uri="{FF2B5EF4-FFF2-40B4-BE49-F238E27FC236}">
                <a16:creationId xmlns:a16="http://schemas.microsoft.com/office/drawing/2014/main" id="{50444B66-9933-BBCB-0284-E388E634C79D}"/>
              </a:ext>
            </a:extLst>
          </p:cNvPr>
          <p:cNvSpPr>
            <a:spLocks noChangeArrowheads="1"/>
          </p:cNvSpPr>
          <p:nvPr/>
        </p:nvSpPr>
        <p:spPr bwMode="auto">
          <a:xfrm>
            <a:off x="4577139" y="1449258"/>
            <a:ext cx="3154623" cy="833024"/>
          </a:xfrm>
          <a:prstGeom prst="rect">
            <a:avLst/>
          </a:prstGeom>
          <a:solidFill>
            <a:schemeClr val="bg1">
              <a:lumMod val="95000"/>
            </a:schemeClr>
          </a:solidFill>
          <a:ln w="9525">
            <a:noFill/>
            <a:miter lim="800000"/>
            <a:headEnd/>
            <a:tailEnd/>
          </a:ln>
          <a:effectLst/>
        </p:spPr>
        <p:txBody>
          <a:bodyPr vert="horz" wrap="square" lIns="0" tIns="0" rIns="0" bIns="0" numCol="1" anchor="ctr"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kumimoji="0" lang="ja-JP" altLang="en-US">
                <a:latin typeface="Meiryo UI" panose="020B0604030504040204" pitchFamily="50" charset="-128"/>
                <a:ea typeface="Meiryo UI" panose="020B0604030504040204" pitchFamily="50" charset="-128"/>
              </a:rPr>
              <a:t>低圧の家庭用・業務用</a:t>
            </a:r>
            <a:endParaRPr kumimoji="0" lang="en-US" altLang="ja-JP">
              <a:latin typeface="Meiryo UI" panose="020B0604030504040204" pitchFamily="50" charset="-128"/>
              <a:ea typeface="Meiryo UI" panose="020B0604030504040204" pitchFamily="50" charset="-128"/>
            </a:endParaRPr>
          </a:p>
          <a:p>
            <a:pPr indent="0" algn="ctr"/>
            <a:r>
              <a:rPr kumimoji="0" lang="en-US" altLang="ja-JP">
                <a:latin typeface="Meiryo UI" panose="020B0604030504040204" pitchFamily="50" charset="-128"/>
                <a:ea typeface="Meiryo UI" panose="020B0604030504040204" pitchFamily="50" charset="-128"/>
              </a:rPr>
              <a:t> </a:t>
            </a:r>
            <a:r>
              <a:rPr kumimoji="0" lang="ja-JP" altLang="en-US">
                <a:latin typeface="Meiryo UI" panose="020B0604030504040204" pitchFamily="50" charset="-128"/>
                <a:ea typeface="Meiryo UI" panose="020B0604030504040204" pitchFamily="50" charset="-128"/>
              </a:rPr>
              <a:t>→再エネで</a:t>
            </a:r>
            <a:r>
              <a:rPr kumimoji="0" lang="en-US" altLang="ja-JP">
                <a:latin typeface="Meiryo UI" panose="020B0604030504040204" pitchFamily="50" charset="-128"/>
                <a:ea typeface="Meiryo UI" panose="020B0604030504040204" pitchFamily="50" charset="-128"/>
              </a:rPr>
              <a:t>『</a:t>
            </a:r>
            <a:r>
              <a:rPr kumimoji="0" lang="ja-JP" altLang="en-US">
                <a:latin typeface="Meiryo UI" panose="020B0604030504040204" pitchFamily="50" charset="-128"/>
                <a:ea typeface="Meiryo UI" panose="020B0604030504040204" pitchFamily="50" charset="-128"/>
              </a:rPr>
              <a:t>電化</a:t>
            </a:r>
            <a:r>
              <a:rPr kumimoji="0" lang="en-US" altLang="ja-JP">
                <a:latin typeface="Meiryo UI" panose="020B0604030504040204" pitchFamily="50" charset="-128"/>
                <a:ea typeface="Meiryo UI" panose="020B0604030504040204" pitchFamily="50" charset="-128"/>
              </a:rPr>
              <a:t>』</a:t>
            </a:r>
            <a:r>
              <a:rPr kumimoji="0" lang="ja-JP" altLang="en-US">
                <a:latin typeface="Meiryo UI" panose="020B0604030504040204" pitchFamily="50" charset="-128"/>
                <a:ea typeface="Meiryo UI" panose="020B0604030504040204" pitchFamily="50" charset="-128"/>
              </a:rPr>
              <a:t>対応へ</a:t>
            </a:r>
            <a:endParaRPr kumimoji="0" lang="en-US" altLang="ja-JP">
              <a:latin typeface="Meiryo UI" panose="020B0604030504040204" pitchFamily="50" charset="-128"/>
              <a:ea typeface="Meiryo UI" panose="020B0604030504040204" pitchFamily="50" charset="-128"/>
            </a:endParaRPr>
          </a:p>
        </p:txBody>
      </p:sp>
      <p:sp>
        <p:nvSpPr>
          <p:cNvPr id="34" name="Rectangle 2">
            <a:extLst>
              <a:ext uri="{FF2B5EF4-FFF2-40B4-BE49-F238E27FC236}">
                <a16:creationId xmlns:a16="http://schemas.microsoft.com/office/drawing/2014/main" id="{773ABAF6-E583-5332-F94F-1328255DF071}"/>
              </a:ext>
            </a:extLst>
          </p:cNvPr>
          <p:cNvSpPr>
            <a:spLocks noChangeArrowheads="1"/>
          </p:cNvSpPr>
          <p:nvPr/>
        </p:nvSpPr>
        <p:spPr bwMode="auto">
          <a:xfrm>
            <a:off x="4597843" y="2423031"/>
            <a:ext cx="6039677" cy="645102"/>
          </a:xfrm>
          <a:prstGeom prst="rect">
            <a:avLst/>
          </a:prstGeom>
          <a:solidFill>
            <a:schemeClr val="bg1">
              <a:lumMod val="95000"/>
            </a:schemeClr>
          </a:solidFill>
          <a:ln w="9525">
            <a:noFill/>
            <a:miter lim="800000"/>
            <a:headEnd/>
            <a:tailEnd/>
          </a:ln>
          <a:effectLst/>
        </p:spPr>
        <p:txBody>
          <a:bodyPr vert="horz" wrap="square" lIns="0" tIns="0" rIns="0" bIns="0" numCol="1" anchor="ctr"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kumimoji="0" lang="ja-JP" altLang="en-US" sz="20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rPr>
              <a:t>再エネだけでは必要なエネルギー量が賄えない</a:t>
            </a:r>
            <a:endParaRPr kumimoji="0" lang="en-US" altLang="ja-JP" sz="2000" b="1" spc="16">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indent="0" algn="ctr"/>
            <a:r>
              <a:rPr kumimoji="0" lang="ja-JP" altLang="en-US" sz="1600" spc="16">
                <a:latin typeface="Meiryo UI" panose="020B0604030504040204" pitchFamily="50" charset="-128"/>
                <a:ea typeface="Meiryo UI" panose="020B0604030504040204" pitchFamily="50" charset="-128"/>
                <a:cs typeface="Times New Roman" panose="02020603050405020304" pitchFamily="18" charset="0"/>
              </a:rPr>
              <a:t>（日本は、国土面積、日照時間、地震・台風などの自然条件で不利）</a:t>
            </a:r>
            <a:endParaRPr kumimoji="0" lang="en-US" altLang="ja-JP" sz="1600" spc="16">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テキスト ボックス 2">
            <a:extLst>
              <a:ext uri="{FF2B5EF4-FFF2-40B4-BE49-F238E27FC236}">
                <a16:creationId xmlns:a16="http://schemas.microsoft.com/office/drawing/2014/main" id="{01B723AC-62A4-D11D-3B7D-BD1C69638661}"/>
              </a:ext>
            </a:extLst>
          </p:cNvPr>
          <p:cNvSpPr txBox="1">
            <a:spLocks noChangeArrowheads="1"/>
          </p:cNvSpPr>
          <p:nvPr/>
        </p:nvSpPr>
        <p:spPr bwMode="auto">
          <a:xfrm>
            <a:off x="6792000" y="290088"/>
            <a:ext cx="5400000" cy="27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algn="r"/>
            <a:r>
              <a:rPr lang="ja-JP" altLang="en-US" sz="1200" b="0">
                <a:solidFill>
                  <a:schemeClr val="tx1"/>
                </a:solidFill>
                <a:latin typeface="Meiryo UI" panose="020B0604030504040204" pitchFamily="50" charset="-128"/>
                <a:ea typeface="Meiryo UI" panose="020B0604030504040204" pitchFamily="50" charset="-128"/>
              </a:rPr>
              <a:t>図出典：資源エネルギー庁　「「水素エネルギー」は何がどのようにすごいのか？」</a:t>
            </a:r>
            <a:endParaRPr lang="en-US" altLang="ja-JP" sz="1200" b="0">
              <a:solidFill>
                <a:schemeClr val="tx1"/>
              </a:solidFill>
              <a:latin typeface="Meiryo UI" panose="020B0604030504040204" pitchFamily="50" charset="-128"/>
              <a:ea typeface="Meiryo UI" panose="020B0604030504040204" pitchFamily="50" charset="-128"/>
            </a:endParaRPr>
          </a:p>
        </p:txBody>
      </p:sp>
      <p:sp>
        <p:nvSpPr>
          <p:cNvPr id="39" name="正方形/長方形 38">
            <a:extLst>
              <a:ext uri="{FF2B5EF4-FFF2-40B4-BE49-F238E27FC236}">
                <a16:creationId xmlns:a16="http://schemas.microsoft.com/office/drawing/2014/main" id="{2AAE4EEB-80B6-EA0A-4C3D-F24BF6127B07}"/>
              </a:ext>
            </a:extLst>
          </p:cNvPr>
          <p:cNvSpPr>
            <a:spLocks noChangeArrowheads="1"/>
          </p:cNvSpPr>
          <p:nvPr/>
        </p:nvSpPr>
        <p:spPr bwMode="auto">
          <a:xfrm>
            <a:off x="8150075" y="4555975"/>
            <a:ext cx="3686881" cy="1325852"/>
          </a:xfrm>
          <a:prstGeom prst="rect">
            <a:avLst/>
          </a:prstGeom>
          <a:solidFill>
            <a:schemeClr val="accent5">
              <a:lumMod val="60000"/>
              <a:lumOff val="40000"/>
            </a:schemeClr>
          </a:solidFill>
          <a:ln>
            <a:headEnd/>
            <a:tailEnd/>
          </a:ln>
        </p:spPr>
        <p:style>
          <a:lnRef idx="3">
            <a:schemeClr val="lt1"/>
          </a:lnRef>
          <a:fillRef idx="1">
            <a:schemeClr val="accent6"/>
          </a:fillRef>
          <a:effectRef idx="1">
            <a:schemeClr val="accent6"/>
          </a:effectRef>
          <a:fontRef idx="minor">
            <a:schemeClr val="lt1"/>
          </a:fontRef>
        </p:style>
        <p:txBody>
          <a:bodyPr wrap="square" anchor="ctr" anchorCtr="0">
            <a:no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844083" eaLnBrk="0" fontAlgn="base" hangingPunct="0">
              <a:spcBef>
                <a:spcPct val="0"/>
              </a:spcBef>
              <a:spcAft>
                <a:spcPct val="0"/>
              </a:spcAft>
              <a:defRPr/>
            </a:pPr>
            <a:r>
              <a:rPr kumimoji="0" lang="ja-JP" altLang="en-US" sz="180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海外にエネルギー依存をしている</a:t>
            </a:r>
            <a:endParaRPr kumimoji="0" lang="en-US" altLang="ja-JP" sz="18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fontAlgn="base" hangingPunct="0">
              <a:spcBef>
                <a:spcPct val="0"/>
              </a:spcBef>
              <a:spcAft>
                <a:spcPct val="0"/>
              </a:spcAft>
              <a:defRPr/>
            </a:pPr>
            <a:r>
              <a:rPr kumimoji="0" lang="ja-JP" altLang="en-US" sz="180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日本の「エネルギー安全保障」が重要</a:t>
            </a:r>
            <a:endParaRPr kumimoji="0" lang="en-US" altLang="ja-JP" sz="18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fontAlgn="base" hangingPunct="0">
              <a:spcBef>
                <a:spcPct val="0"/>
              </a:spcBef>
              <a:spcAft>
                <a:spcPct val="0"/>
              </a:spcAft>
              <a:defRPr/>
            </a:pPr>
            <a:r>
              <a:rPr kumimoji="0" lang="ja-JP" altLang="en-US" sz="1600" b="0">
                <a:solidFill>
                  <a:schemeClr val="tx1"/>
                </a:solidFill>
                <a:latin typeface="Meiryo UI" panose="020B0604030504040204" pitchFamily="50" charset="-128"/>
                <a:ea typeface="Meiryo UI" panose="020B0604030504040204" pitchFamily="50" charset="-128"/>
              </a:rPr>
              <a:t>（水素はさまざまな資源から精製可能、</a:t>
            </a:r>
            <a:endParaRPr kumimoji="0" lang="en-US" altLang="ja-JP" sz="1600" b="0">
              <a:solidFill>
                <a:schemeClr val="tx1"/>
              </a:solidFill>
              <a:latin typeface="Meiryo UI" panose="020B0604030504040204" pitchFamily="50" charset="-128"/>
              <a:ea typeface="Meiryo UI" panose="020B0604030504040204" pitchFamily="50" charset="-128"/>
            </a:endParaRPr>
          </a:p>
          <a:p>
            <a:pPr defTabSz="844083" eaLnBrk="0" fontAlgn="base" hangingPunct="0">
              <a:spcBef>
                <a:spcPct val="0"/>
              </a:spcBef>
              <a:spcAft>
                <a:spcPct val="0"/>
              </a:spcAft>
              <a:defRPr/>
            </a:pPr>
            <a:r>
              <a:rPr kumimoji="0" lang="ja-JP" altLang="en-US" sz="1600" b="0">
                <a:solidFill>
                  <a:schemeClr val="tx1"/>
                </a:solidFill>
                <a:latin typeface="Meiryo UI" panose="020B0604030504040204" pitchFamily="50" charset="-128"/>
                <a:ea typeface="Meiryo UI" panose="020B0604030504040204" pitchFamily="50" charset="-128"/>
              </a:rPr>
              <a:t>　　再エネの電力の蓄積も可能になる）</a:t>
            </a:r>
            <a:endParaRPr kumimoji="0"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a:extLst>
              <a:ext uri="{FF2B5EF4-FFF2-40B4-BE49-F238E27FC236}">
                <a16:creationId xmlns:a16="http://schemas.microsoft.com/office/drawing/2014/main" id="{91EBA5D6-5941-0EC2-82C5-BF08E7E632FC}"/>
              </a:ext>
            </a:extLst>
          </p:cNvPr>
          <p:cNvSpPr>
            <a:spLocks noChangeArrowheads="1"/>
          </p:cNvSpPr>
          <p:nvPr/>
        </p:nvSpPr>
        <p:spPr bwMode="auto">
          <a:xfrm>
            <a:off x="131081" y="5648839"/>
            <a:ext cx="2713808" cy="791040"/>
          </a:xfrm>
          <a:prstGeom prst="rect">
            <a:avLst/>
          </a:prstGeom>
          <a:solidFill>
            <a:schemeClr val="accent5">
              <a:lumMod val="60000"/>
              <a:lumOff val="40000"/>
            </a:schemeClr>
          </a:solidFill>
          <a:ln>
            <a:headEnd/>
            <a:tailEnd/>
          </a:ln>
        </p:spPr>
        <p:style>
          <a:lnRef idx="3">
            <a:schemeClr val="lt1"/>
          </a:lnRef>
          <a:fillRef idx="1">
            <a:schemeClr val="accent6"/>
          </a:fillRef>
          <a:effectRef idx="1">
            <a:schemeClr val="accent6"/>
          </a:effectRef>
          <a:fontRef idx="minor">
            <a:schemeClr val="lt1"/>
          </a:fontRef>
        </p:style>
        <p:txBody>
          <a:bodyPr wrap="square" anchor="ctr" anchorCtr="0">
            <a:no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844083" eaLnBrk="0" fontAlgn="base" hangingPunct="0">
              <a:spcBef>
                <a:spcPct val="0"/>
              </a:spcBef>
              <a:spcAft>
                <a:spcPct val="0"/>
              </a:spcAft>
              <a:defRPr/>
            </a:pPr>
            <a:r>
              <a:rPr kumimoji="0" lang="ja-JP" altLang="en-US" sz="1800">
                <a:solidFill>
                  <a:schemeClr val="tx1"/>
                </a:solidFill>
                <a:latin typeface="Meiryo UI" panose="020B0604030504040204" pitchFamily="50" charset="-128"/>
                <a:ea typeface="Meiryo UI" panose="020B0604030504040204" pitchFamily="50" charset="-128"/>
              </a:rPr>
              <a:t>エネルギーとして利用しても</a:t>
            </a:r>
            <a:endParaRPr kumimoji="0" lang="en-US" altLang="ja-JP" sz="1800">
              <a:solidFill>
                <a:schemeClr val="tx1"/>
              </a:solidFill>
              <a:latin typeface="Meiryo UI" panose="020B0604030504040204" pitchFamily="50" charset="-128"/>
              <a:ea typeface="Meiryo UI" panose="020B0604030504040204" pitchFamily="50" charset="-128"/>
            </a:endParaRPr>
          </a:p>
          <a:p>
            <a:pPr defTabSz="844083" eaLnBrk="0" fontAlgn="base" hangingPunct="0">
              <a:spcBef>
                <a:spcPct val="0"/>
              </a:spcBef>
              <a:spcAft>
                <a:spcPct val="0"/>
              </a:spcAft>
              <a:defRPr/>
            </a:pPr>
            <a:r>
              <a:rPr kumimoji="0" lang="ja-JP" altLang="en-US" sz="1800">
                <a:solidFill>
                  <a:schemeClr val="tx1"/>
                </a:solidFill>
                <a:latin typeface="Meiryo UI" panose="020B0604030504040204" pitchFamily="50" charset="-128"/>
                <a:ea typeface="Meiryo UI" panose="020B0604030504040204" pitchFamily="50" charset="-128"/>
              </a:rPr>
              <a:t>水素は</a:t>
            </a:r>
            <a:r>
              <a:rPr kumimoji="0" lang="en-US" altLang="ja-JP" sz="1800">
                <a:solidFill>
                  <a:schemeClr val="tx1"/>
                </a:solidFill>
                <a:latin typeface="Meiryo UI" panose="020B0604030504040204" pitchFamily="50" charset="-128"/>
                <a:ea typeface="Meiryo UI" panose="020B0604030504040204" pitchFamily="50" charset="-128"/>
              </a:rPr>
              <a:t>CO2</a:t>
            </a:r>
            <a:r>
              <a:rPr kumimoji="0" lang="ja-JP" altLang="en-US" sz="1800">
                <a:solidFill>
                  <a:schemeClr val="tx1"/>
                </a:solidFill>
                <a:latin typeface="Meiryo UI" panose="020B0604030504040204" pitchFamily="50" charset="-128"/>
                <a:ea typeface="Meiryo UI" panose="020B0604030504040204" pitchFamily="50" charset="-128"/>
              </a:rPr>
              <a:t>を出さない</a:t>
            </a:r>
            <a:endParaRPr kumimoji="0" lang="ja-JP" altLang="en-US" sz="18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a:extLst>
              <a:ext uri="{FF2B5EF4-FFF2-40B4-BE49-F238E27FC236}">
                <a16:creationId xmlns:a16="http://schemas.microsoft.com/office/drawing/2014/main" id="{65B20094-B722-E946-9B91-AF02DF0E589E}"/>
              </a:ext>
            </a:extLst>
          </p:cNvPr>
          <p:cNvSpPr txBox="1"/>
          <p:nvPr/>
        </p:nvSpPr>
        <p:spPr>
          <a:xfrm>
            <a:off x="6792000" y="6100638"/>
            <a:ext cx="5078761" cy="680949"/>
          </a:xfrm>
          <a:prstGeom prst="rect">
            <a:avLst/>
          </a:prstGeom>
          <a:solidFill>
            <a:schemeClr val="accent5">
              <a:lumMod val="60000"/>
              <a:lumOff val="40000"/>
            </a:schemeClr>
          </a:solidFill>
          <a:ln>
            <a:headEnd/>
            <a:tailEnd/>
          </a:ln>
        </p:spPr>
        <p:style>
          <a:lnRef idx="3">
            <a:schemeClr val="lt1"/>
          </a:lnRef>
          <a:fillRef idx="1">
            <a:schemeClr val="accent6"/>
          </a:fillRef>
          <a:effectRef idx="1">
            <a:schemeClr val="accent6"/>
          </a:effectRef>
          <a:fontRef idx="minor">
            <a:schemeClr val="lt1"/>
          </a:fontRef>
        </p:style>
        <p:txBody>
          <a:bodyPr wrap="square" anchor="ctr" anchorCtr="0">
            <a:noAutofit/>
          </a:bodyPr>
          <a:lstStyle>
            <a:defPPr>
              <a:defRPr lang="ja-JP"/>
            </a:defPPr>
            <a:lvl1pPr algn="ctr" defTabSz="844083" eaLnBrk="0" fontAlgn="base" hangingPunct="0">
              <a:spcBef>
                <a:spcPct val="0"/>
              </a:spcBef>
              <a:spcAft>
                <a:spcPct val="0"/>
              </a:spcAft>
              <a:defRPr kumimoji="0" b="1">
                <a:solidFill>
                  <a:prstClr val="white"/>
                </a:solidFill>
                <a:latin typeface="Meiryo UI" panose="020B0604030504040204" pitchFamily="50" charset="-128"/>
                <a:ea typeface="Meiryo UI" panose="020B0604030504040204"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r>
              <a:rPr lang="ja-JP" altLang="en-US">
                <a:solidFill>
                  <a:schemeClr val="tx1"/>
                </a:solidFill>
              </a:rPr>
              <a:t>日本の水素エネルギーに関する高い技術力を生かす</a:t>
            </a:r>
            <a:endParaRPr lang="en-US" altLang="ja-JP">
              <a:solidFill>
                <a:schemeClr val="tx1"/>
              </a:solidFill>
            </a:endParaRPr>
          </a:p>
          <a:p>
            <a:r>
              <a:rPr lang="ja-JP" altLang="en-US" sz="1600" b="0">
                <a:solidFill>
                  <a:schemeClr val="tx1"/>
                </a:solidFill>
              </a:rPr>
              <a:t>（例：特許出願数は世界一）</a:t>
            </a:r>
          </a:p>
        </p:txBody>
      </p:sp>
      <p:sp>
        <p:nvSpPr>
          <p:cNvPr id="3" name="スライド番号プレースホルダー 3">
            <a:extLst>
              <a:ext uri="{FF2B5EF4-FFF2-40B4-BE49-F238E27FC236}">
                <a16:creationId xmlns:a16="http://schemas.microsoft.com/office/drawing/2014/main" id="{3EEDD18E-219F-070F-9138-AF65CAFC4AFD}"/>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53</a:t>
            </a:fld>
            <a:endParaRPr lang="ja-JP" altLang="en-US"/>
          </a:p>
        </p:txBody>
      </p:sp>
      <p:sp>
        <p:nvSpPr>
          <p:cNvPr id="5" name="テキスト ボックス 4">
            <a:extLst>
              <a:ext uri="{FF2B5EF4-FFF2-40B4-BE49-F238E27FC236}">
                <a16:creationId xmlns:a16="http://schemas.microsoft.com/office/drawing/2014/main" id="{FB65EE6D-423A-E76D-4C68-9B4E99A3AA9D}"/>
              </a:ext>
            </a:extLst>
          </p:cNvPr>
          <p:cNvSpPr txBox="1">
            <a:spLocks noChangeArrowheads="1"/>
          </p:cNvSpPr>
          <p:nvPr/>
        </p:nvSpPr>
        <p:spPr bwMode="auto">
          <a:xfrm>
            <a:off x="0" y="20549"/>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defRPr/>
            </a:pP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　参考）水素事業の必要性</a:t>
            </a:r>
            <a:endParaRPr lang="en-US" altLang="ja-JP">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Line 10">
            <a:extLst>
              <a:ext uri="{FF2B5EF4-FFF2-40B4-BE49-F238E27FC236}">
                <a16:creationId xmlns:a16="http://schemas.microsoft.com/office/drawing/2014/main" id="{9F3998BB-0DC9-3003-72B6-2198F3E66185}"/>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2471203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FA544BD7-B0F7-82A1-4D50-0D23A7F0262B}"/>
              </a:ext>
            </a:extLst>
          </p:cNvPr>
          <p:cNvSpPr>
            <a:spLocks noChangeArrowheads="1"/>
          </p:cNvSpPr>
          <p:nvPr/>
        </p:nvSpPr>
        <p:spPr bwMode="auto">
          <a:xfrm>
            <a:off x="1894296" y="1247900"/>
            <a:ext cx="2412000" cy="37702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spcBef>
                <a:spcPts val="0"/>
              </a:spcBef>
              <a:spcAft>
                <a:spcPts val="0"/>
              </a:spcAft>
            </a:pPr>
            <a:r>
              <a:rPr lang="ja-JP" altLang="en-US" sz="2000" b="1">
                <a:solidFill>
                  <a:schemeClr val="bg1"/>
                </a:solidFill>
                <a:latin typeface="Meiryo UI" panose="020B0604030504040204" pitchFamily="50" charset="-128"/>
                <a:ea typeface="Meiryo UI" panose="020B0604030504040204" pitchFamily="50" charset="-128"/>
              </a:rPr>
              <a:t>電動車</a:t>
            </a:r>
          </a:p>
        </p:txBody>
      </p:sp>
      <p:pic>
        <p:nvPicPr>
          <p:cNvPr id="17" name="図 16">
            <a:extLst>
              <a:ext uri="{FF2B5EF4-FFF2-40B4-BE49-F238E27FC236}">
                <a16:creationId xmlns:a16="http://schemas.microsoft.com/office/drawing/2014/main" id="{721FC548-ED50-7F42-B1D0-D2FD22647CC0}"/>
              </a:ext>
            </a:extLst>
          </p:cNvPr>
          <p:cNvPicPr>
            <a:picLocks noChangeAspect="1"/>
          </p:cNvPicPr>
          <p:nvPr/>
        </p:nvPicPr>
        <p:blipFill rotWithShape="1">
          <a:blip r:embed="rId3"/>
          <a:srcRect l="11460" t="17593" r="17291" b="18332"/>
          <a:stretch/>
        </p:blipFill>
        <p:spPr>
          <a:xfrm>
            <a:off x="131081" y="2900415"/>
            <a:ext cx="4988915" cy="2706833"/>
          </a:xfrm>
          <a:prstGeom prst="rect">
            <a:avLst/>
          </a:prstGeom>
        </p:spPr>
      </p:pic>
      <p:sp>
        <p:nvSpPr>
          <p:cNvPr id="18" name="正方形/長方形 17">
            <a:extLst>
              <a:ext uri="{FF2B5EF4-FFF2-40B4-BE49-F238E27FC236}">
                <a16:creationId xmlns:a16="http://schemas.microsoft.com/office/drawing/2014/main" id="{25EFDA0D-972A-EF4D-526A-B1A8FD8ECE46}"/>
              </a:ext>
            </a:extLst>
          </p:cNvPr>
          <p:cNvSpPr/>
          <p:nvPr/>
        </p:nvSpPr>
        <p:spPr>
          <a:xfrm>
            <a:off x="9244966" y="207587"/>
            <a:ext cx="2930910"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100">
                <a:solidFill>
                  <a:schemeClr val="tx1"/>
                </a:solidFill>
              </a:rPr>
              <a:t>出典：資源エネルギー庁</a:t>
            </a:r>
          </a:p>
        </p:txBody>
      </p:sp>
      <p:pic>
        <p:nvPicPr>
          <p:cNvPr id="19" name="図 18">
            <a:extLst>
              <a:ext uri="{FF2B5EF4-FFF2-40B4-BE49-F238E27FC236}">
                <a16:creationId xmlns:a16="http://schemas.microsoft.com/office/drawing/2014/main" id="{2C205959-5852-ADAF-3853-60CC2A58DB3A}"/>
              </a:ext>
            </a:extLst>
          </p:cNvPr>
          <p:cNvPicPr>
            <a:picLocks noChangeAspect="1"/>
          </p:cNvPicPr>
          <p:nvPr/>
        </p:nvPicPr>
        <p:blipFill rotWithShape="1">
          <a:blip r:embed="rId4"/>
          <a:srcRect l="38671" t="30758" r="55847" b="60611"/>
          <a:stretch/>
        </p:blipFill>
        <p:spPr>
          <a:xfrm>
            <a:off x="8004810" y="3449346"/>
            <a:ext cx="677507" cy="600076"/>
          </a:xfrm>
          <a:prstGeom prst="rect">
            <a:avLst/>
          </a:prstGeom>
        </p:spPr>
      </p:pic>
      <p:sp>
        <p:nvSpPr>
          <p:cNvPr id="20" name="Rectangle 2">
            <a:extLst>
              <a:ext uri="{FF2B5EF4-FFF2-40B4-BE49-F238E27FC236}">
                <a16:creationId xmlns:a16="http://schemas.microsoft.com/office/drawing/2014/main" id="{839F14A9-70FD-566B-A121-C4CEF560EC20}"/>
              </a:ext>
            </a:extLst>
          </p:cNvPr>
          <p:cNvSpPr>
            <a:spLocks noChangeArrowheads="1"/>
          </p:cNvSpPr>
          <p:nvPr/>
        </p:nvSpPr>
        <p:spPr bwMode="auto">
          <a:xfrm>
            <a:off x="314325" y="5881141"/>
            <a:ext cx="11610975" cy="807913"/>
          </a:xfrm>
          <a:prstGeom prst="rect">
            <a:avLst/>
          </a:prstGeom>
          <a:solidFill>
            <a:schemeClr val="accent6"/>
          </a:solidFill>
          <a:ln w="9525">
            <a:noFill/>
            <a:miter lim="800000"/>
            <a:headEnd/>
            <a:tailEnd/>
          </a:ln>
          <a:effectLst/>
        </p:spPr>
        <p:txBody>
          <a:bodyPr vert="horz" wrap="square" lIns="68580" tIns="34290" rIns="68580" bIns="34290" numCol="1" anchor="t"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e-fuel</a:t>
            </a: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」は、代替・混合燃料として、現在のインフラや多様な動力源に利用が可能！</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実用には、国を挙げた取り組み供給体制の構築・拡大が必要。</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026" name="Picture 2" descr="国内の水素を活用する場合、水素を輸送する場合、合成燃料自体を海外で製造する場合それぞれの合成燃料の製造コストと、水素価格が安価になった将来の合成燃料の製造コストを示した表です">
            <a:extLst>
              <a:ext uri="{FF2B5EF4-FFF2-40B4-BE49-F238E27FC236}">
                <a16:creationId xmlns:a16="http://schemas.microsoft.com/office/drawing/2014/main" id="{2F629530-118C-578C-497F-1FE899DDD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238" y="2586864"/>
            <a:ext cx="6556637" cy="3207604"/>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A283983B-0F8A-A00E-6219-8BEF33711A5E}"/>
              </a:ext>
            </a:extLst>
          </p:cNvPr>
          <p:cNvSpPr>
            <a:spLocks noChangeArrowheads="1"/>
          </p:cNvSpPr>
          <p:nvPr/>
        </p:nvSpPr>
        <p:spPr bwMode="auto">
          <a:xfrm>
            <a:off x="131081" y="713902"/>
            <a:ext cx="3516994" cy="441285"/>
          </a:xfrm>
          <a:prstGeom prst="rect">
            <a:avLst/>
          </a:prstGeom>
          <a:solidFill>
            <a:schemeClr val="accent1">
              <a:lumMod val="75000"/>
            </a:schemeClr>
          </a:solidFill>
          <a:ln>
            <a:headEnd/>
            <a:tailEnd/>
          </a:ln>
        </p:spPr>
        <p:style>
          <a:lnRef idx="3">
            <a:schemeClr val="lt1"/>
          </a:lnRef>
          <a:fillRef idx="1">
            <a:schemeClr val="accent6"/>
          </a:fillRef>
          <a:effectRef idx="1">
            <a:schemeClr val="accent6"/>
          </a:effectRef>
          <a:fontRef idx="minor">
            <a:schemeClr val="lt1"/>
          </a:fontRef>
        </p:style>
        <p:txBody>
          <a:bodyPr wrap="square" anchor="ctr" anchorCtr="0">
            <a:no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844083" eaLnBrk="0" fontAlgn="base" hangingPunct="0">
              <a:spcBef>
                <a:spcPct val="0"/>
              </a:spcBef>
              <a:spcAft>
                <a:spcPct val="0"/>
              </a:spcAft>
              <a:defRPr/>
            </a:pPr>
            <a:r>
              <a:rPr kumimoji="0" lang="ja-JP" altLang="en-US" sz="1800">
                <a:solidFill>
                  <a:prstClr val="white"/>
                </a:solidFill>
                <a:latin typeface="Meiryo UI" panose="020B0604030504040204" pitchFamily="50" charset="-128"/>
                <a:ea typeface="Meiryo UI" panose="020B0604030504040204" pitchFamily="50" charset="-128"/>
              </a:rPr>
              <a:t>合成燃料</a:t>
            </a:r>
            <a:r>
              <a:rPr lang="ja-JP" altLang="en-US" sz="1800" b="1">
                <a:solidFill>
                  <a:schemeClr val="bg1"/>
                </a:solidFill>
                <a:latin typeface="Meiryo UI" panose="020B0604030504040204" pitchFamily="50" charset="-128"/>
                <a:ea typeface="Meiryo UI" panose="020B0604030504040204" pitchFamily="50" charset="-128"/>
              </a:rPr>
              <a:t>（</a:t>
            </a:r>
            <a:r>
              <a:rPr lang="en-US" altLang="ja-JP" sz="1800" b="1">
                <a:solidFill>
                  <a:schemeClr val="bg1"/>
                </a:solidFill>
                <a:latin typeface="Meiryo UI" panose="020B0604030504040204" pitchFamily="50" charset="-128"/>
                <a:ea typeface="Meiryo UI" panose="020B0604030504040204" pitchFamily="50" charset="-128"/>
              </a:rPr>
              <a:t>e-fuel</a:t>
            </a:r>
            <a:r>
              <a:rPr lang="ja-JP" altLang="en-US" sz="1800" b="1">
                <a:solidFill>
                  <a:schemeClr val="bg1"/>
                </a:solidFill>
                <a:latin typeface="Meiryo UI" panose="020B0604030504040204" pitchFamily="50" charset="-128"/>
                <a:ea typeface="Meiryo UI" panose="020B0604030504040204" pitchFamily="50" charset="-128"/>
              </a:rPr>
              <a:t>）のメリット</a:t>
            </a:r>
            <a:endParaRPr kumimoji="0" lang="ja-JP" altLang="en-US" sz="1800">
              <a:solidFill>
                <a:prstClr val="white"/>
              </a:solidFill>
              <a:latin typeface="Meiryo UI" panose="020B0604030504040204" pitchFamily="50" charset="-128"/>
              <a:ea typeface="Meiryo UI" panose="020B0604030504040204" pitchFamily="50" charset="-128"/>
            </a:endParaRPr>
          </a:p>
        </p:txBody>
      </p:sp>
      <p:sp>
        <p:nvSpPr>
          <p:cNvPr id="9" name="吹き出し: 四角形 8">
            <a:extLst>
              <a:ext uri="{FF2B5EF4-FFF2-40B4-BE49-F238E27FC236}">
                <a16:creationId xmlns:a16="http://schemas.microsoft.com/office/drawing/2014/main" id="{49FAC3BC-00C1-C9A9-17DA-5F4D7B5568EE}"/>
              </a:ext>
            </a:extLst>
          </p:cNvPr>
          <p:cNvSpPr/>
          <p:nvPr/>
        </p:nvSpPr>
        <p:spPr>
          <a:xfrm>
            <a:off x="162801" y="1274302"/>
            <a:ext cx="5456437" cy="1506998"/>
          </a:xfrm>
          <a:prstGeom prst="wedgeRectCallout">
            <a:avLst>
              <a:gd name="adj1" fmla="val -40561"/>
              <a:gd name="adj2" fmla="val 57023"/>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indent="0"/>
            <a:r>
              <a:rPr lang="ja-JP" altLang="en-US"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　▶二酸化炭素</a:t>
            </a:r>
            <a:r>
              <a:rPr lang="ja-JP" altLang="en-US" sz="1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を材料として使う</a:t>
            </a:r>
            <a:endParaRPr lang="en-US" altLang="ja-JP" sz="1800" b="1">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indent="0"/>
            <a:r>
              <a:rPr lang="ja-JP" altLang="en-US" sz="1400">
                <a:solidFill>
                  <a:schemeClr val="tx1"/>
                </a:solidFill>
                <a:latin typeface="Meiryo UI" panose="020B0604030504040204" pitchFamily="50" charset="-128"/>
                <a:ea typeface="Meiryo UI" panose="020B0604030504040204" pitchFamily="50" charset="-128"/>
                <a:cs typeface="Times New Roman" panose="02020603050405020304" pitchFamily="18" charset="0"/>
              </a:rPr>
              <a:t>　　（使用時に排出しても相殺）</a:t>
            </a:r>
            <a:endParaRPr lang="en-US" altLang="ja-JP" sz="140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indent="0"/>
            <a:r>
              <a:rPr lang="ja-JP" altLang="en-US"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　▶既存燃料と同じ使い方ができる</a:t>
            </a:r>
            <a:endParaRPr lang="en-US" altLang="ja-JP" b="1">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indent="0"/>
            <a:r>
              <a:rPr lang="ja-JP" altLang="en-US" sz="1400">
                <a:solidFill>
                  <a:schemeClr val="tx1"/>
                </a:solidFill>
                <a:latin typeface="Meiryo UI" panose="020B0604030504040204" pitchFamily="50" charset="-128"/>
                <a:ea typeface="Meiryo UI" panose="020B0604030504040204" pitchFamily="50" charset="-128"/>
                <a:cs typeface="Times New Roman" panose="02020603050405020304" pitchFamily="18" charset="0"/>
              </a:rPr>
              <a:t>　　（エンジン・ガソスタそのまま活用可）</a:t>
            </a:r>
            <a:endParaRPr lang="en-US" altLang="ja-JP" sz="140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15</a:t>
            </a:r>
            <a:r>
              <a:rPr lang="ja-JP" altLang="en-US"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億台超の既に世界で保有されている車両にも有効</a:t>
            </a:r>
            <a:endParaRPr lang="en-US" altLang="ja-JP" sz="140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矢印: 折線 1">
            <a:extLst>
              <a:ext uri="{FF2B5EF4-FFF2-40B4-BE49-F238E27FC236}">
                <a16:creationId xmlns:a16="http://schemas.microsoft.com/office/drawing/2014/main" id="{293DCA91-CB47-4AD7-D086-31739C439259}"/>
              </a:ext>
            </a:extLst>
          </p:cNvPr>
          <p:cNvSpPr/>
          <p:nvPr/>
        </p:nvSpPr>
        <p:spPr>
          <a:xfrm rot="5400000">
            <a:off x="6636963" y="458204"/>
            <a:ext cx="716312" cy="3374395"/>
          </a:xfrm>
          <a:prstGeom prst="bentArrow">
            <a:avLst>
              <a:gd name="adj1" fmla="val 34308"/>
              <a:gd name="adj2" fmla="val 50000"/>
              <a:gd name="adj3" fmla="val 25000"/>
              <a:gd name="adj4" fmla="val 43750"/>
            </a:avLst>
          </a:prstGeom>
          <a:solidFill>
            <a:schemeClr val="accent5">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ja-JP" altLang="en-US"/>
          </a:p>
        </p:txBody>
      </p:sp>
      <p:sp>
        <p:nvSpPr>
          <p:cNvPr id="4" name="スライド番号プレースホルダー 3">
            <a:extLst>
              <a:ext uri="{FF2B5EF4-FFF2-40B4-BE49-F238E27FC236}">
                <a16:creationId xmlns:a16="http://schemas.microsoft.com/office/drawing/2014/main" id="{775C4097-4E6A-F3DA-E303-5F93C15FD987}"/>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54</a:t>
            </a:fld>
            <a:endParaRPr lang="ja-JP" altLang="en-US"/>
          </a:p>
        </p:txBody>
      </p:sp>
      <p:sp>
        <p:nvSpPr>
          <p:cNvPr id="8" name="テキスト ボックス 7">
            <a:extLst>
              <a:ext uri="{FF2B5EF4-FFF2-40B4-BE49-F238E27FC236}">
                <a16:creationId xmlns:a16="http://schemas.microsoft.com/office/drawing/2014/main" id="{53C2AC2A-94F9-CF91-0A4A-C685241233CC}"/>
              </a:ext>
            </a:extLst>
          </p:cNvPr>
          <p:cNvSpPr txBox="1">
            <a:spLocks noChangeArrowheads="1"/>
          </p:cNvSpPr>
          <p:nvPr/>
        </p:nvSpPr>
        <p:spPr bwMode="auto">
          <a:xfrm>
            <a:off x="0" y="20549"/>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defRPr/>
            </a:pP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　参考）</a:t>
            </a:r>
            <a:r>
              <a:rPr lang="ja-JP" altLang="en-US">
                <a:solidFill>
                  <a:srgbClr val="000000"/>
                </a:solidFill>
                <a:latin typeface="Meiryo UI" panose="020B0604030504040204" pitchFamily="50" charset="-128"/>
                <a:ea typeface="Meiryo UI" panose="020B0604030504040204" pitchFamily="50" charset="-128"/>
              </a:rPr>
              <a:t>合成燃料（</a:t>
            </a:r>
            <a:r>
              <a:rPr lang="en-US" altLang="ja-JP">
                <a:solidFill>
                  <a:srgbClr val="000000"/>
                </a:solidFill>
                <a:latin typeface="Meiryo UI" panose="020B0604030504040204" pitchFamily="50" charset="-128"/>
                <a:ea typeface="Meiryo UI" panose="020B0604030504040204" pitchFamily="50" charset="-128"/>
              </a:rPr>
              <a:t>e-fuel</a:t>
            </a:r>
            <a:r>
              <a:rPr lang="ja-JP" altLang="en-US">
                <a:solidFill>
                  <a:srgbClr val="000000"/>
                </a:solidFill>
                <a:latin typeface="Meiryo UI" panose="020B0604030504040204" pitchFamily="50" charset="-128"/>
                <a:ea typeface="Meiryo UI" panose="020B0604030504040204" pitchFamily="50" charset="-128"/>
              </a:rPr>
              <a:t>）の必要性</a:t>
            </a:r>
            <a:endParaRPr lang="en-US" altLang="ja-JP">
              <a:solidFill>
                <a:srgbClr val="000000"/>
              </a:solidFill>
              <a:latin typeface="Meiryo UI" panose="020B0604030504040204" pitchFamily="50" charset="-128"/>
              <a:ea typeface="Meiryo UI" panose="020B0604030504040204" pitchFamily="50" charset="-128"/>
            </a:endParaRPr>
          </a:p>
        </p:txBody>
      </p:sp>
      <p:sp>
        <p:nvSpPr>
          <p:cNvPr id="10" name="Line 10">
            <a:extLst>
              <a:ext uri="{FF2B5EF4-FFF2-40B4-BE49-F238E27FC236}">
                <a16:creationId xmlns:a16="http://schemas.microsoft.com/office/drawing/2014/main" id="{7AD8BA01-E41C-2F75-64BE-D4E4F93DB17B}"/>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22" name="吹き出し: 四角形 21">
            <a:extLst>
              <a:ext uri="{FF2B5EF4-FFF2-40B4-BE49-F238E27FC236}">
                <a16:creationId xmlns:a16="http://schemas.microsoft.com/office/drawing/2014/main" id="{5BBD662E-F169-585C-BE43-F0A40E6AC93B}"/>
              </a:ext>
            </a:extLst>
          </p:cNvPr>
          <p:cNvSpPr/>
          <p:nvPr/>
        </p:nvSpPr>
        <p:spPr>
          <a:xfrm>
            <a:off x="7460134" y="758656"/>
            <a:ext cx="4600785" cy="1028225"/>
          </a:xfrm>
          <a:prstGeom prst="wedgeRectCallout">
            <a:avLst>
              <a:gd name="adj1" fmla="val -39276"/>
              <a:gd name="adj2" fmla="val 6730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r>
              <a:rPr lang="ja-JP" altLang="en-US" sz="1800"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大量生産、ガソリンなどとの価格差などが課題</a:t>
            </a:r>
            <a:endParaRPr lang="en-US" altLang="ja-JP" sz="1800"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indent="0" algn="ctr"/>
            <a:r>
              <a:rPr lang="ja-JP" altLang="en-US" sz="160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水素の精製</a:t>
            </a:r>
            <a:r>
              <a:rPr lang="ja-JP" altLang="en-US" sz="160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にコストがかかっている）</a:t>
            </a:r>
            <a:endParaRPr lang="en-US" altLang="ja-JP" sz="160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0091661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A4F70B26-728F-AB39-E196-70CBCF47B640}"/>
              </a:ext>
            </a:extLst>
          </p:cNvPr>
          <p:cNvSpPr>
            <a:spLocks noChangeArrowheads="1"/>
          </p:cNvSpPr>
          <p:nvPr/>
        </p:nvSpPr>
        <p:spPr bwMode="auto">
          <a:xfrm>
            <a:off x="36228" y="2753686"/>
            <a:ext cx="12047084" cy="1582750"/>
          </a:xfrm>
          <a:prstGeom prst="rect">
            <a:avLst/>
          </a:prstGeom>
          <a:solidFill>
            <a:schemeClr val="bg1">
              <a:lumMod val="95000"/>
            </a:schemeClr>
          </a:solidFill>
          <a:ln w="9525">
            <a:noFill/>
            <a:miter lim="800000"/>
            <a:headEnd/>
            <a:tailEnd/>
          </a:ln>
          <a:effectLst/>
        </p:spPr>
        <p:txBody>
          <a:bodyPr vert="horz" wrap="square" lIns="68580" tIns="34290" rIns="68580" bIns="34290" numCol="1" anchor="ctr"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lnSpc>
                <a:spcPct val="150000"/>
              </a:lnSpc>
            </a:pPr>
            <a:endParaRPr lang="en-US" altLang="ja-JP" sz="20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Rectangle 2">
            <a:extLst>
              <a:ext uri="{FF2B5EF4-FFF2-40B4-BE49-F238E27FC236}">
                <a16:creationId xmlns:a16="http://schemas.microsoft.com/office/drawing/2014/main" id="{FA745432-277C-4263-3BF9-D106A2C2FE53}"/>
              </a:ext>
            </a:extLst>
          </p:cNvPr>
          <p:cNvSpPr>
            <a:spLocks noChangeArrowheads="1"/>
          </p:cNvSpPr>
          <p:nvPr/>
        </p:nvSpPr>
        <p:spPr bwMode="auto">
          <a:xfrm>
            <a:off x="72458" y="765311"/>
            <a:ext cx="12047084" cy="1914087"/>
          </a:xfrm>
          <a:prstGeom prst="rect">
            <a:avLst/>
          </a:prstGeom>
          <a:solidFill>
            <a:schemeClr val="bg1">
              <a:lumMod val="95000"/>
            </a:schemeClr>
          </a:solidFill>
          <a:ln w="9525">
            <a:noFill/>
            <a:miter lim="800000"/>
            <a:headEnd/>
            <a:tailEnd/>
          </a:ln>
          <a:effectLst/>
        </p:spPr>
        <p:txBody>
          <a:bodyPr vert="horz" wrap="square" lIns="68580" tIns="34290" rIns="68580" bIns="34290" numCol="1" anchor="ctr" anchorCtr="0" compatLnSpc="1">
            <a:prstTxWarp prst="textNoShape">
              <a:avLst/>
            </a:prstTxWarp>
            <a:no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lnSpc>
                <a:spcPct val="150000"/>
              </a:lnSpc>
            </a:pPr>
            <a:endParaRPr lang="en-US" altLang="ja-JP" sz="20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37F24FAD-0D86-BDC9-A71F-E2E84BFCE2BD}"/>
              </a:ext>
            </a:extLst>
          </p:cNvPr>
          <p:cNvSpPr txBox="1"/>
          <p:nvPr/>
        </p:nvSpPr>
        <p:spPr>
          <a:xfrm>
            <a:off x="72459" y="798246"/>
            <a:ext cx="11751988" cy="1785104"/>
          </a:xfrm>
          <a:prstGeom prst="rect">
            <a:avLst/>
          </a:prstGeom>
          <a:noFill/>
        </p:spPr>
        <p:txBody>
          <a:bodyPr wrap="square">
            <a:spAutoFit/>
          </a:bodyPr>
          <a:lstStyle/>
          <a:p>
            <a:pPr algn="l"/>
            <a:r>
              <a:rPr lang="en-US" altLang="ja-JP" sz="2000" b="1" u="sng">
                <a:solidFill>
                  <a:srgbClr val="0D0D0D"/>
                </a:solidFill>
                <a:highlight>
                  <a:srgbClr val="FFFFFF"/>
                </a:highlight>
                <a:latin typeface="ui-sans-serif"/>
              </a:rPr>
              <a:t>《</a:t>
            </a:r>
            <a:r>
              <a:rPr lang="ja-JP" altLang="en-US" sz="2000" b="1" i="0" u="sng">
                <a:solidFill>
                  <a:srgbClr val="0D0D0D"/>
                </a:solidFill>
                <a:effectLst/>
                <a:highlight>
                  <a:srgbClr val="FFFFFF"/>
                </a:highlight>
                <a:latin typeface="ui-sans-serif"/>
              </a:rPr>
              <a:t>水素社会促進法</a:t>
            </a:r>
            <a:r>
              <a:rPr lang="en-US" altLang="ja-JP" sz="2000" b="1" i="0" u="sng">
                <a:solidFill>
                  <a:srgbClr val="0D0D0D"/>
                </a:solidFill>
                <a:effectLst/>
                <a:highlight>
                  <a:srgbClr val="FFFFFF"/>
                </a:highlight>
                <a:latin typeface="ui-sans-serif"/>
              </a:rPr>
              <a:t>》</a:t>
            </a:r>
          </a:p>
          <a:p>
            <a:pPr marL="179388" algn="l"/>
            <a:endParaRPr lang="en-US" altLang="ja-JP" sz="900" b="0" i="0">
              <a:solidFill>
                <a:srgbClr val="0D0D0D"/>
              </a:solidFill>
              <a:effectLst/>
              <a:highlight>
                <a:srgbClr val="FFFFFF"/>
              </a:highlight>
              <a:latin typeface="ui-sans-serif"/>
            </a:endParaRPr>
          </a:p>
          <a:p>
            <a:pPr marL="179388" algn="l"/>
            <a:r>
              <a:rPr lang="ja-JP" altLang="en-US" b="0" i="0">
                <a:solidFill>
                  <a:srgbClr val="0D0D0D"/>
                </a:solidFill>
                <a:effectLst/>
                <a:highlight>
                  <a:srgbClr val="FFFF00"/>
                </a:highlight>
                <a:latin typeface="ui-sans-serif"/>
              </a:rPr>
              <a:t>水素エネルギーの普及と利用促進</a:t>
            </a:r>
            <a:r>
              <a:rPr lang="ja-JP" altLang="en-US" b="0" i="0">
                <a:solidFill>
                  <a:srgbClr val="0D0D0D"/>
                </a:solidFill>
                <a:effectLst/>
                <a:highlight>
                  <a:srgbClr val="FFFFFF"/>
                </a:highlight>
                <a:latin typeface="ui-sans-serif"/>
              </a:rPr>
              <a:t>により、</a:t>
            </a:r>
            <a:endParaRPr lang="en-US" altLang="ja-JP" b="0" i="0">
              <a:solidFill>
                <a:srgbClr val="0D0D0D"/>
              </a:solidFill>
              <a:effectLst/>
              <a:highlight>
                <a:srgbClr val="FFFFFF"/>
              </a:highlight>
              <a:latin typeface="ui-sans-serif"/>
            </a:endParaRPr>
          </a:p>
          <a:p>
            <a:pPr marL="179388" algn="l"/>
            <a:r>
              <a:rPr lang="ja-JP" altLang="en-US" b="0" i="0">
                <a:solidFill>
                  <a:srgbClr val="0D0D0D"/>
                </a:solidFill>
                <a:effectLst/>
                <a:highlight>
                  <a:srgbClr val="FFFFFF"/>
                </a:highlight>
                <a:latin typeface="ui-sans-serif"/>
              </a:rPr>
              <a:t>安全性を確保しながら、エネルギー安定供給・脱炭素・経済成長を実現させていく</a:t>
            </a:r>
            <a:endParaRPr lang="en-US" altLang="ja-JP" b="0" i="0">
              <a:solidFill>
                <a:srgbClr val="0D0D0D"/>
              </a:solidFill>
              <a:effectLst/>
              <a:highlight>
                <a:srgbClr val="FFFFFF"/>
              </a:highlight>
              <a:latin typeface="ui-sans-serif"/>
            </a:endParaRPr>
          </a:p>
          <a:p>
            <a:pPr marL="179388" algn="l"/>
            <a:endParaRPr lang="en-US" altLang="ja-JP" sz="900" b="0" i="0">
              <a:solidFill>
                <a:srgbClr val="0D0D0D"/>
              </a:solidFill>
              <a:effectLst/>
              <a:highlight>
                <a:srgbClr val="FFFFFF"/>
              </a:highlight>
              <a:latin typeface="ui-sans-serif"/>
            </a:endParaRPr>
          </a:p>
          <a:p>
            <a:pPr marL="179388" algn="l"/>
            <a:r>
              <a:rPr lang="ja-JP" altLang="en-US" b="0" i="0">
                <a:solidFill>
                  <a:srgbClr val="0D0D0D"/>
                </a:solidFill>
                <a:effectLst/>
                <a:highlight>
                  <a:srgbClr val="FFFF00"/>
                </a:highlight>
                <a:latin typeface="ui-sans-serif"/>
              </a:rPr>
              <a:t>→既存エネと同等価格になるような価格差支援</a:t>
            </a:r>
            <a:endParaRPr lang="en-US" altLang="ja-JP" b="0" i="0">
              <a:solidFill>
                <a:srgbClr val="0D0D0D"/>
              </a:solidFill>
              <a:effectLst/>
              <a:highlight>
                <a:srgbClr val="FFFF00"/>
              </a:highlight>
              <a:latin typeface="ui-sans-serif"/>
            </a:endParaRPr>
          </a:p>
          <a:p>
            <a:pPr marL="179388" algn="l"/>
            <a:r>
              <a:rPr lang="ja-JP" altLang="en-US">
                <a:solidFill>
                  <a:srgbClr val="0D0D0D"/>
                </a:solidFill>
                <a:highlight>
                  <a:srgbClr val="FFFF00"/>
                </a:highlight>
                <a:latin typeface="ui-sans-serif"/>
              </a:rPr>
              <a:t>→水素を運ぶ・貯めるための支援</a:t>
            </a:r>
            <a:r>
              <a:rPr lang="ja-JP" altLang="en-US">
                <a:solidFill>
                  <a:srgbClr val="0D0D0D"/>
                </a:solidFill>
                <a:latin typeface="ui-sans-serif"/>
              </a:rPr>
              <a:t>（</a:t>
            </a:r>
            <a:r>
              <a:rPr lang="ja-JP" altLang="en-US" b="0" i="0">
                <a:solidFill>
                  <a:srgbClr val="0D0D0D"/>
                </a:solidFill>
                <a:effectLst/>
                <a:highlight>
                  <a:srgbClr val="FFFFFF"/>
                </a:highlight>
                <a:latin typeface="ui-sans-serif"/>
              </a:rPr>
              <a:t>拠点整備、高圧ガス保安法の</a:t>
            </a:r>
            <a:r>
              <a:rPr lang="ja-JP" altLang="en-US" b="0" i="0">
                <a:solidFill>
                  <a:srgbClr val="0D0D0D"/>
                </a:solidFill>
                <a:effectLst/>
                <a:latin typeface="ui-sans-serif"/>
              </a:rPr>
              <a:t>特例認定、</a:t>
            </a:r>
            <a:r>
              <a:rPr lang="ja-JP" altLang="en-US" b="0" i="0">
                <a:solidFill>
                  <a:srgbClr val="0D0D0D"/>
                </a:solidFill>
                <a:effectLst/>
                <a:highlight>
                  <a:srgbClr val="FFFFFF"/>
                </a:highlight>
                <a:latin typeface="ui-sans-serif"/>
              </a:rPr>
              <a:t>港湾法や道路占用の特例認定）</a:t>
            </a:r>
            <a:endParaRPr lang="en-US" altLang="ja-JP" b="0" i="0">
              <a:solidFill>
                <a:srgbClr val="0D0D0D"/>
              </a:solidFill>
              <a:effectLst/>
              <a:highlight>
                <a:srgbClr val="FFFFFF"/>
              </a:highlight>
              <a:latin typeface="ui-sans-serif"/>
            </a:endParaRPr>
          </a:p>
        </p:txBody>
      </p:sp>
      <p:sp>
        <p:nvSpPr>
          <p:cNvPr id="6" name="テキスト ボックス 5">
            <a:extLst>
              <a:ext uri="{FF2B5EF4-FFF2-40B4-BE49-F238E27FC236}">
                <a16:creationId xmlns:a16="http://schemas.microsoft.com/office/drawing/2014/main" id="{A56C6320-A7CE-C658-4B3A-7765AA063042}"/>
              </a:ext>
            </a:extLst>
          </p:cNvPr>
          <p:cNvSpPr txBox="1"/>
          <p:nvPr/>
        </p:nvSpPr>
        <p:spPr>
          <a:xfrm>
            <a:off x="36228" y="2791009"/>
            <a:ext cx="12119541" cy="1508105"/>
          </a:xfrm>
          <a:prstGeom prst="rect">
            <a:avLst/>
          </a:prstGeom>
          <a:noFill/>
        </p:spPr>
        <p:txBody>
          <a:bodyPr wrap="square">
            <a:spAutoFit/>
          </a:bodyPr>
          <a:lstStyle/>
          <a:p>
            <a:pPr algn="l"/>
            <a:r>
              <a:rPr lang="en-US" altLang="ja-JP" sz="2000" b="1" u="sng">
                <a:solidFill>
                  <a:srgbClr val="0D0D0D"/>
                </a:solidFill>
                <a:highlight>
                  <a:srgbClr val="FFFFFF"/>
                </a:highlight>
                <a:latin typeface="ui-sans-serif"/>
              </a:rPr>
              <a:t>《</a:t>
            </a:r>
            <a:r>
              <a:rPr lang="en-US" altLang="ja-JP" sz="2000" b="1" i="0" u="sng">
                <a:solidFill>
                  <a:srgbClr val="0D0D0D"/>
                </a:solidFill>
                <a:effectLst/>
                <a:highlight>
                  <a:srgbClr val="FFFFFF"/>
                </a:highlight>
                <a:latin typeface="ui-sans-serif"/>
              </a:rPr>
              <a:t>CCS</a:t>
            </a:r>
            <a:r>
              <a:rPr lang="ja-JP" altLang="en-US" sz="2000" b="1" i="0" u="sng">
                <a:solidFill>
                  <a:srgbClr val="0D0D0D"/>
                </a:solidFill>
                <a:effectLst/>
                <a:highlight>
                  <a:srgbClr val="FFFFFF"/>
                </a:highlight>
                <a:latin typeface="ui-sans-serif"/>
              </a:rPr>
              <a:t>事業法</a:t>
            </a:r>
            <a:r>
              <a:rPr lang="en-US" altLang="ja-JP" sz="2000" b="1" i="0" u="sng">
                <a:solidFill>
                  <a:srgbClr val="0D0D0D"/>
                </a:solidFill>
                <a:effectLst/>
                <a:highlight>
                  <a:srgbClr val="FFFFFF"/>
                </a:highlight>
                <a:latin typeface="ui-sans-serif"/>
              </a:rPr>
              <a:t>》</a:t>
            </a:r>
          </a:p>
          <a:p>
            <a:pPr marL="179388" algn="l"/>
            <a:endParaRPr lang="en-US" altLang="ja-JP" sz="900" b="0" i="0">
              <a:solidFill>
                <a:srgbClr val="0D0D0D"/>
              </a:solidFill>
              <a:effectLst/>
              <a:highlight>
                <a:srgbClr val="FFFFFF"/>
              </a:highlight>
              <a:latin typeface="ui-sans-serif"/>
            </a:endParaRPr>
          </a:p>
          <a:p>
            <a:pPr marL="179388" algn="l"/>
            <a:r>
              <a:rPr lang="ja-JP" altLang="en-US" b="0" i="0">
                <a:solidFill>
                  <a:srgbClr val="0D0D0D"/>
                </a:solidFill>
                <a:effectLst/>
                <a:highlight>
                  <a:srgbClr val="FFFFFF"/>
                </a:highlight>
                <a:latin typeface="ui-sans-serif"/>
              </a:rPr>
              <a:t>脱炭素化が難しい分野における化石燃料・原料の利用後の</a:t>
            </a:r>
            <a:endParaRPr lang="en-US" altLang="ja-JP" b="0" i="0">
              <a:solidFill>
                <a:srgbClr val="0D0D0D"/>
              </a:solidFill>
              <a:effectLst/>
              <a:highlight>
                <a:srgbClr val="FFFFFF"/>
              </a:highlight>
              <a:latin typeface="ui-sans-serif"/>
            </a:endParaRPr>
          </a:p>
          <a:p>
            <a:pPr marL="179388" algn="l"/>
            <a:r>
              <a:rPr lang="ja-JP" altLang="en-US" b="0" i="0">
                <a:solidFill>
                  <a:srgbClr val="0D0D0D"/>
                </a:solidFill>
                <a:effectLst/>
                <a:highlight>
                  <a:srgbClr val="FFFFFF"/>
                </a:highlight>
                <a:latin typeface="ui-sans-serif"/>
              </a:rPr>
              <a:t>脱炭素化を進める手段として、</a:t>
            </a:r>
            <a:r>
              <a:rPr lang="en-US" altLang="ja-JP" b="0" i="0">
                <a:solidFill>
                  <a:srgbClr val="0D0D0D"/>
                </a:solidFill>
                <a:effectLst/>
                <a:highlight>
                  <a:srgbClr val="FFFF00"/>
                </a:highlight>
                <a:latin typeface="ui-sans-serif"/>
              </a:rPr>
              <a:t>CO2</a:t>
            </a:r>
            <a:r>
              <a:rPr lang="ja-JP" altLang="en-US" b="0" i="0">
                <a:solidFill>
                  <a:srgbClr val="0D0D0D"/>
                </a:solidFill>
                <a:effectLst/>
                <a:latin typeface="ui-sans-serif"/>
              </a:rPr>
              <a:t>を</a:t>
            </a:r>
            <a:r>
              <a:rPr lang="ja-JP" altLang="en-US" b="0" i="0">
                <a:solidFill>
                  <a:srgbClr val="0D0D0D"/>
                </a:solidFill>
                <a:effectLst/>
                <a:highlight>
                  <a:srgbClr val="FFFFFF"/>
                </a:highlight>
                <a:latin typeface="ui-sans-serif"/>
              </a:rPr>
              <a:t>回収して</a:t>
            </a:r>
            <a:r>
              <a:rPr lang="ja-JP" altLang="en-US" b="0" i="0">
                <a:solidFill>
                  <a:srgbClr val="0D0D0D"/>
                </a:solidFill>
                <a:effectLst/>
                <a:highlight>
                  <a:srgbClr val="FFFF00"/>
                </a:highlight>
                <a:latin typeface="ui-sans-serif"/>
              </a:rPr>
              <a:t>地下に貯留</a:t>
            </a:r>
            <a:r>
              <a:rPr lang="ja-JP" altLang="en-US" b="0" i="0">
                <a:solidFill>
                  <a:srgbClr val="0D0D0D"/>
                </a:solidFill>
                <a:effectLst/>
                <a:highlight>
                  <a:srgbClr val="FFFFFF"/>
                </a:highlight>
                <a:latin typeface="ui-sans-serif"/>
              </a:rPr>
              <a:t>する</a:t>
            </a:r>
            <a:endParaRPr lang="en-US" altLang="ja-JP" b="0" i="0">
              <a:solidFill>
                <a:srgbClr val="0D0D0D"/>
              </a:solidFill>
              <a:effectLst/>
              <a:highlight>
                <a:srgbClr val="FFFFFF"/>
              </a:highlight>
              <a:latin typeface="ui-sans-serif"/>
            </a:endParaRPr>
          </a:p>
          <a:p>
            <a:pPr marL="179388" algn="l"/>
            <a:endParaRPr lang="en-US" altLang="ja-JP" sz="900">
              <a:solidFill>
                <a:srgbClr val="0D0D0D"/>
              </a:solidFill>
              <a:highlight>
                <a:srgbClr val="FFFFFF"/>
              </a:highlight>
              <a:latin typeface="ui-sans-serif"/>
            </a:endParaRPr>
          </a:p>
          <a:p>
            <a:pPr marL="179388" algn="l"/>
            <a:r>
              <a:rPr lang="ja-JP" altLang="en-US" b="0" i="0">
                <a:solidFill>
                  <a:srgbClr val="0D0D0D"/>
                </a:solidFill>
                <a:effectLst/>
                <a:highlight>
                  <a:srgbClr val="FFFFFF"/>
                </a:highlight>
                <a:latin typeface="ui-sans-serif"/>
              </a:rPr>
              <a:t>→試掘・貯留事業の許可制度の創設</a:t>
            </a:r>
            <a:r>
              <a:rPr lang="ja-JP" altLang="en-US">
                <a:solidFill>
                  <a:srgbClr val="0D0D0D"/>
                </a:solidFill>
                <a:highlight>
                  <a:srgbClr val="FFFFFF"/>
                </a:highlight>
                <a:latin typeface="ui-sans-serif"/>
              </a:rPr>
              <a:t>、</a:t>
            </a:r>
            <a:r>
              <a:rPr lang="ja-JP" altLang="en-US" b="0" i="0">
                <a:solidFill>
                  <a:srgbClr val="0D0D0D"/>
                </a:solidFill>
                <a:effectLst/>
                <a:highlight>
                  <a:srgbClr val="FFFFFF"/>
                </a:highlight>
                <a:latin typeface="ui-sans-serif"/>
              </a:rPr>
              <a:t>貯留事業に係る事業規制・保安規制の整備</a:t>
            </a:r>
            <a:endParaRPr lang="en-US" altLang="ja-JP" b="0" i="0">
              <a:solidFill>
                <a:srgbClr val="0D0D0D"/>
              </a:solidFill>
              <a:effectLst/>
              <a:highlight>
                <a:srgbClr val="FFFFFF"/>
              </a:highlight>
              <a:latin typeface="ui-sans-serif"/>
            </a:endParaRPr>
          </a:p>
        </p:txBody>
      </p:sp>
      <p:pic>
        <p:nvPicPr>
          <p:cNvPr id="11" name="図 10">
            <a:extLst>
              <a:ext uri="{FF2B5EF4-FFF2-40B4-BE49-F238E27FC236}">
                <a16:creationId xmlns:a16="http://schemas.microsoft.com/office/drawing/2014/main" id="{2C9285F5-80A5-2C4D-EEB6-E324DCE42953}"/>
              </a:ext>
            </a:extLst>
          </p:cNvPr>
          <p:cNvPicPr>
            <a:picLocks noChangeAspect="1"/>
          </p:cNvPicPr>
          <p:nvPr/>
        </p:nvPicPr>
        <p:blipFill rotWithShape="1">
          <a:blip r:embed="rId2"/>
          <a:srcRect l="932" t="57203" r="62308" b="20597"/>
          <a:stretch/>
        </p:blipFill>
        <p:spPr>
          <a:xfrm>
            <a:off x="8787473" y="2836394"/>
            <a:ext cx="3171411" cy="1444062"/>
          </a:xfrm>
          <a:prstGeom prst="rect">
            <a:avLst/>
          </a:prstGeom>
        </p:spPr>
      </p:pic>
      <p:sp>
        <p:nvSpPr>
          <p:cNvPr id="5" name="Rectangle 2">
            <a:extLst>
              <a:ext uri="{FF2B5EF4-FFF2-40B4-BE49-F238E27FC236}">
                <a16:creationId xmlns:a16="http://schemas.microsoft.com/office/drawing/2014/main" id="{3A9A5CFD-3B83-2BF7-3C06-1D9B6DAACBE3}"/>
              </a:ext>
            </a:extLst>
          </p:cNvPr>
          <p:cNvSpPr>
            <a:spLocks noChangeArrowheads="1"/>
          </p:cNvSpPr>
          <p:nvPr/>
        </p:nvSpPr>
        <p:spPr bwMode="auto">
          <a:xfrm>
            <a:off x="144917" y="6033542"/>
            <a:ext cx="11813968" cy="807913"/>
          </a:xfrm>
          <a:prstGeom prst="rect">
            <a:avLst/>
          </a:prstGeom>
          <a:solidFill>
            <a:schemeClr val="accent6"/>
          </a:solidFill>
          <a:ln w="9525">
            <a:noFill/>
            <a:miter lim="800000"/>
            <a:headEnd/>
            <a:tailEnd/>
          </a:ln>
          <a:effectLst/>
        </p:spPr>
        <p:txBody>
          <a:bodyPr vert="horz" wrap="square" lIns="68580" tIns="34290" rIns="68580" bIns="34290" numCol="1" anchor="t"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政府と様々な産業が一体となってカーボンニュートラルを推進に向けて動いている</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a:p>
            <a:pPr indent="0" algn="ctr"/>
            <a:r>
              <a:rPr lang="ja-JP" altLang="en-US"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⇒各地方自治体でも、水素の普及と利活用の推進などをお願いしたい</a:t>
            </a:r>
            <a:endParaRPr lang="en-US" altLang="ja-JP"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7" name="図 6">
            <a:extLst>
              <a:ext uri="{FF2B5EF4-FFF2-40B4-BE49-F238E27FC236}">
                <a16:creationId xmlns:a16="http://schemas.microsoft.com/office/drawing/2014/main" id="{9799579C-E2E0-42E6-982F-47FFF6FE5503}"/>
              </a:ext>
            </a:extLst>
          </p:cNvPr>
          <p:cNvPicPr>
            <a:picLocks noChangeAspect="1"/>
          </p:cNvPicPr>
          <p:nvPr/>
        </p:nvPicPr>
        <p:blipFill rotWithShape="1">
          <a:blip r:embed="rId3"/>
          <a:srcRect l="65221" t="22155" r="1009" b="57153"/>
          <a:stretch/>
        </p:blipFill>
        <p:spPr>
          <a:xfrm>
            <a:off x="1061203" y="4589480"/>
            <a:ext cx="3393388" cy="1444062"/>
          </a:xfrm>
          <a:prstGeom prst="rect">
            <a:avLst/>
          </a:prstGeom>
          <a:solidFill>
            <a:schemeClr val="accent2"/>
          </a:solidFill>
        </p:spPr>
      </p:pic>
      <p:sp>
        <p:nvSpPr>
          <p:cNvPr id="8" name="正方形/長方形 7">
            <a:extLst>
              <a:ext uri="{FF2B5EF4-FFF2-40B4-BE49-F238E27FC236}">
                <a16:creationId xmlns:a16="http://schemas.microsoft.com/office/drawing/2014/main" id="{B71ADED7-A24A-9311-8D11-811C97D9E0B3}"/>
              </a:ext>
            </a:extLst>
          </p:cNvPr>
          <p:cNvSpPr/>
          <p:nvPr/>
        </p:nvSpPr>
        <p:spPr>
          <a:xfrm>
            <a:off x="1133306" y="5378236"/>
            <a:ext cx="3249181" cy="289413"/>
          </a:xfrm>
          <a:prstGeom prst="rect">
            <a:avLst/>
          </a:prstGeom>
          <a:solidFill>
            <a:srgbClr val="FFFF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91094F84-4E96-544C-295F-0F7A085E2733}"/>
              </a:ext>
            </a:extLst>
          </p:cNvPr>
          <p:cNvPicPr>
            <a:picLocks noChangeAspect="1"/>
          </p:cNvPicPr>
          <p:nvPr/>
        </p:nvPicPr>
        <p:blipFill>
          <a:blip r:embed="rId4"/>
          <a:stretch>
            <a:fillRect/>
          </a:stretch>
        </p:blipFill>
        <p:spPr>
          <a:xfrm>
            <a:off x="7071360" y="4667619"/>
            <a:ext cx="4270478" cy="1144983"/>
          </a:xfrm>
          <a:prstGeom prst="rect">
            <a:avLst/>
          </a:prstGeom>
        </p:spPr>
      </p:pic>
      <p:sp>
        <p:nvSpPr>
          <p:cNvPr id="14" name="正方形/長方形 13">
            <a:extLst>
              <a:ext uri="{FF2B5EF4-FFF2-40B4-BE49-F238E27FC236}">
                <a16:creationId xmlns:a16="http://schemas.microsoft.com/office/drawing/2014/main" id="{75B2B8E0-6E00-D54E-21C9-0EC955DF7FB3}"/>
              </a:ext>
            </a:extLst>
          </p:cNvPr>
          <p:cNvSpPr/>
          <p:nvPr/>
        </p:nvSpPr>
        <p:spPr>
          <a:xfrm>
            <a:off x="9256163" y="4969733"/>
            <a:ext cx="1980797" cy="227146"/>
          </a:xfrm>
          <a:prstGeom prst="rect">
            <a:avLst/>
          </a:prstGeom>
          <a:solidFill>
            <a:srgbClr val="FFFF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381A433A-5647-231A-F23E-3373463915E4}"/>
              </a:ext>
            </a:extLst>
          </p:cNvPr>
          <p:cNvSpPr/>
          <p:nvPr/>
        </p:nvSpPr>
        <p:spPr>
          <a:xfrm>
            <a:off x="7376245" y="5151090"/>
            <a:ext cx="1645835" cy="227146"/>
          </a:xfrm>
          <a:prstGeom prst="rect">
            <a:avLst/>
          </a:prstGeom>
          <a:solidFill>
            <a:srgbClr val="FFFF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D9B1DBE5-1766-0EAF-D24D-E5610DA3E3E6}"/>
              </a:ext>
            </a:extLst>
          </p:cNvPr>
          <p:cNvSpPr txBox="1">
            <a:spLocks noChangeArrowheads="1"/>
          </p:cNvSpPr>
          <p:nvPr/>
        </p:nvSpPr>
        <p:spPr bwMode="auto">
          <a:xfrm>
            <a:off x="72458" y="45084"/>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rPr>
              <a:t>参考）</a:t>
            </a:r>
            <a:r>
              <a:rPr lang="ja-JP" altLang="en-US">
                <a:solidFill>
                  <a:prstClr val="black"/>
                </a:solidFill>
                <a:latin typeface="Meiryo UI" panose="020B0604030504040204" pitchFamily="50" charset="-128"/>
                <a:ea typeface="Meiryo UI" panose="020B0604030504040204" pitchFamily="50" charset="-128"/>
              </a:rPr>
              <a:t>水素エネルギー普及と</a:t>
            </a:r>
            <a:r>
              <a:rPr lang="en-US" altLang="ja-JP">
                <a:solidFill>
                  <a:prstClr val="black"/>
                </a:solidFill>
                <a:latin typeface="Meiryo UI" panose="020B0604030504040204" pitchFamily="50" charset="-128"/>
                <a:ea typeface="Meiryo UI" panose="020B0604030504040204" pitchFamily="50" charset="-128"/>
              </a:rPr>
              <a:t>CO2</a:t>
            </a:r>
            <a:r>
              <a:rPr lang="ja-JP" altLang="en-US">
                <a:solidFill>
                  <a:prstClr val="black"/>
                </a:solidFill>
                <a:latin typeface="Meiryo UI" panose="020B0604030504040204" pitchFamily="50" charset="-128"/>
                <a:ea typeface="Meiryo UI" panose="020B0604030504040204" pitchFamily="50" charset="-128"/>
              </a:rPr>
              <a:t>削減技術導入を推進する法案が可決</a:t>
            </a:r>
            <a:endParaRPr lang="zh-TW" altLang="en-US">
              <a:solidFill>
                <a:prstClr val="black"/>
              </a:solidFill>
              <a:latin typeface="Meiryo UI" panose="020B0604030504040204" pitchFamily="50" charset="-128"/>
              <a:ea typeface="Meiryo UI" panose="020B0604030504040204" pitchFamily="50" charset="-128"/>
            </a:endParaRPr>
          </a:p>
        </p:txBody>
      </p:sp>
      <p:sp>
        <p:nvSpPr>
          <p:cNvPr id="16" name="Line 10">
            <a:extLst>
              <a:ext uri="{FF2B5EF4-FFF2-40B4-BE49-F238E27FC236}">
                <a16:creationId xmlns:a16="http://schemas.microsoft.com/office/drawing/2014/main" id="{8E23FDCD-3D84-C4A5-6D41-1CC4B8F4F565}"/>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2" name="二等辺三角形 1">
            <a:extLst>
              <a:ext uri="{FF2B5EF4-FFF2-40B4-BE49-F238E27FC236}">
                <a16:creationId xmlns:a16="http://schemas.microsoft.com/office/drawing/2014/main" id="{38540EDB-F47E-C1A5-A18C-958D571FA179}"/>
              </a:ext>
            </a:extLst>
          </p:cNvPr>
          <p:cNvSpPr/>
          <p:nvPr/>
        </p:nvSpPr>
        <p:spPr>
          <a:xfrm flipV="1">
            <a:off x="3248453" y="4369263"/>
            <a:ext cx="5400000" cy="26552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スライド番号プレースホルダー 3">
            <a:extLst>
              <a:ext uri="{FF2B5EF4-FFF2-40B4-BE49-F238E27FC236}">
                <a16:creationId xmlns:a16="http://schemas.microsoft.com/office/drawing/2014/main" id="{7BD5704A-7E50-08C6-0A47-53B26DE8F99B}"/>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55</a:t>
            </a:fld>
            <a:endParaRPr lang="ja-JP" altLang="en-US"/>
          </a:p>
        </p:txBody>
      </p:sp>
    </p:spTree>
    <p:extLst>
      <p:ext uri="{BB962C8B-B14F-4D97-AF65-F5344CB8AC3E}">
        <p14:creationId xmlns:p14="http://schemas.microsoft.com/office/powerpoint/2010/main" val="1267876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二等辺三角形 3">
            <a:extLst>
              <a:ext uri="{FF2B5EF4-FFF2-40B4-BE49-F238E27FC236}">
                <a16:creationId xmlns:a16="http://schemas.microsoft.com/office/drawing/2014/main" id="{4920A0F5-3D61-836D-D334-E497A04BE4ED}"/>
              </a:ext>
            </a:extLst>
          </p:cNvPr>
          <p:cNvSpPr/>
          <p:nvPr/>
        </p:nvSpPr>
        <p:spPr>
          <a:xfrm rot="10800000">
            <a:off x="1749762" y="1755380"/>
            <a:ext cx="8321338" cy="2384820"/>
          </a:xfrm>
          <a:prstGeom prst="triangle">
            <a:avLst>
              <a:gd name="adj" fmla="val 5012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65D0DA1E-DF2F-A4F9-7110-04A236DED691}"/>
              </a:ext>
            </a:extLst>
          </p:cNvPr>
          <p:cNvSpPr txBox="1"/>
          <p:nvPr/>
        </p:nvSpPr>
        <p:spPr>
          <a:xfrm>
            <a:off x="753020" y="1874214"/>
            <a:ext cx="10350376" cy="1015663"/>
          </a:xfrm>
          <a:prstGeom prst="rect">
            <a:avLst/>
          </a:prstGeom>
          <a:noFill/>
          <a:ln>
            <a:noFill/>
          </a:ln>
        </p:spPr>
        <p:txBody>
          <a:bodyPr wrap="square">
            <a:spAutoFit/>
          </a:bodyPr>
          <a:lstStyle>
            <a:defPPr>
              <a:defRPr lang="ja-JP"/>
            </a:defPPr>
            <a:lvl1pPr defTabSz="457200" eaLnBrk="0" fontAlgn="base" hangingPunct="0">
              <a:spcBef>
                <a:spcPct val="0"/>
              </a:spcBef>
              <a:spcAft>
                <a:spcPct val="0"/>
              </a:spcAft>
              <a:buFont typeface="Arial" panose="020B0604020202020204" pitchFamily="34" charset="0"/>
              <a:buNone/>
              <a:defRPr kumimoji="0" sz="2000">
                <a:solidFill>
                  <a:srgbClr val="3B372A"/>
                </a:solidFill>
                <a:latin typeface="Meiryo UI" panose="020B0604030504040204" pitchFamily="50" charset="-128"/>
                <a:ea typeface="Meiryo UI" panose="020B0604030504040204" pitchFamily="50" charset="-128"/>
              </a:defRPr>
            </a:lvl1pPr>
            <a:lvl2pPr marL="742950" indent="-285750" defTabSz="45720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b="1"/>
              <a:t>・自動車だけの</a:t>
            </a:r>
            <a:r>
              <a:rPr lang="en-US" altLang="ja-JP" b="1"/>
              <a:t>CO2</a:t>
            </a:r>
            <a:r>
              <a:rPr lang="ja-JP" altLang="en-US" b="1"/>
              <a:t>排出実質ゼロでは達成は困難</a:t>
            </a:r>
            <a:endParaRPr lang="en-US" altLang="ja-JP" b="1"/>
          </a:p>
          <a:p>
            <a:r>
              <a:rPr lang="ja-JP" altLang="en-US" b="1"/>
              <a:t>・</a:t>
            </a:r>
            <a:r>
              <a:rPr lang="en-US" altLang="ja-JP" b="1"/>
              <a:t>CO2</a:t>
            </a:r>
            <a:r>
              <a:rPr lang="ja-JP" altLang="en-US" b="1"/>
              <a:t>排出量の約</a:t>
            </a:r>
            <a:r>
              <a:rPr lang="en-US" altLang="ja-JP" b="1"/>
              <a:t>40%</a:t>
            </a:r>
            <a:r>
              <a:rPr lang="ja-JP" altLang="en-US" b="1"/>
              <a:t>を占める発電部門における</a:t>
            </a:r>
            <a:endParaRPr lang="en-US" altLang="ja-JP" b="1"/>
          </a:p>
          <a:p>
            <a:r>
              <a:rPr lang="ja-JP" altLang="en-US" b="1"/>
              <a:t>　再生可能性エネルギーの活用など、</a:t>
            </a:r>
            <a:r>
              <a:rPr lang="en-US" altLang="ja-JP" b="1"/>
              <a:t>14</a:t>
            </a:r>
            <a:r>
              <a:rPr lang="ja-JP" altLang="en-US" b="1"/>
              <a:t>分野のグリーン成長戦略の着実な対応が不可欠</a:t>
            </a:r>
            <a:endParaRPr lang="en-US" altLang="ja-JP" b="1"/>
          </a:p>
        </p:txBody>
      </p:sp>
      <p:sp>
        <p:nvSpPr>
          <p:cNvPr id="8" name="テキスト ボックス 7">
            <a:extLst>
              <a:ext uri="{FF2B5EF4-FFF2-40B4-BE49-F238E27FC236}">
                <a16:creationId xmlns:a16="http://schemas.microsoft.com/office/drawing/2014/main" id="{1DD9A99D-573A-7150-FE04-7031768FF70A}"/>
              </a:ext>
            </a:extLst>
          </p:cNvPr>
          <p:cNvSpPr txBox="1"/>
          <p:nvPr/>
        </p:nvSpPr>
        <p:spPr>
          <a:xfrm>
            <a:off x="753023" y="1189995"/>
            <a:ext cx="10119520" cy="461665"/>
          </a:xfrm>
          <a:prstGeom prst="rect">
            <a:avLst/>
          </a:prstGeom>
          <a:solidFill>
            <a:schemeClr val="accent1">
              <a:lumMod val="20000"/>
              <a:lumOff val="80000"/>
            </a:schemeClr>
          </a:solidFill>
          <a:ln>
            <a:solidFill>
              <a:schemeClr val="accent1"/>
            </a:solidFill>
          </a:ln>
        </p:spPr>
        <p:txBody>
          <a:bodyPr wrap="square" rtlCol="0">
            <a:noAutofit/>
          </a:bodyPr>
          <a:lstStyle/>
          <a:p>
            <a:pPr>
              <a:lnSpc>
                <a:spcPts val="2800"/>
              </a:lnSpc>
            </a:pPr>
            <a:r>
              <a:rPr lang="ja-JP" altLang="en-US"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▶次世代エネルギー車の普及は、産業の責務</a:t>
            </a:r>
            <a:endParaRPr lang="en-US" altLang="ja-JP"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タイトル 1">
            <a:extLst>
              <a:ext uri="{FF2B5EF4-FFF2-40B4-BE49-F238E27FC236}">
                <a16:creationId xmlns:a16="http://schemas.microsoft.com/office/drawing/2014/main" id="{4D2CE470-C1B5-EDE4-3DE7-393B1C145FF5}"/>
              </a:ext>
            </a:extLst>
          </p:cNvPr>
          <p:cNvSpPr txBox="1">
            <a:spLocks/>
          </p:cNvSpPr>
          <p:nvPr/>
        </p:nvSpPr>
        <p:spPr>
          <a:xfrm>
            <a:off x="0" y="-229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まとめ：産業課題であるカーボンニュートラルへの対応</a:t>
            </a:r>
            <a:endParaRPr lang="en-US" altLang="ja-JP"/>
          </a:p>
        </p:txBody>
      </p:sp>
      <p:sp>
        <p:nvSpPr>
          <p:cNvPr id="11" name="正方形/長方形 10">
            <a:extLst>
              <a:ext uri="{FF2B5EF4-FFF2-40B4-BE49-F238E27FC236}">
                <a16:creationId xmlns:a16="http://schemas.microsoft.com/office/drawing/2014/main" id="{CAA11371-7081-7C5F-5059-4711EE5DDA9F}"/>
              </a:ext>
            </a:extLst>
          </p:cNvPr>
          <p:cNvSpPr/>
          <p:nvPr/>
        </p:nvSpPr>
        <p:spPr>
          <a:xfrm>
            <a:off x="243068" y="4105763"/>
            <a:ext cx="11782009" cy="2614081"/>
          </a:xfrm>
          <a:prstGeom prst="rect">
            <a:avLst/>
          </a:prstGeom>
          <a:solidFill>
            <a:schemeClr val="accent6"/>
          </a:solidFill>
          <a:ln>
            <a:solidFill>
              <a:srgbClr val="70AD47"/>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just"/>
            <a:r>
              <a:rPr lang="ja-JP" altLang="en-US" sz="2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2800" b="1">
                <a:solidFill>
                  <a:schemeClr val="bg1"/>
                </a:solidFill>
                <a:latin typeface="Meiryo UI" panose="020B0604030504040204" pitchFamily="50" charset="-128"/>
                <a:ea typeface="Meiryo UI" panose="020B0604030504040204" pitchFamily="50" charset="-128"/>
                <a:cs typeface="Times New Roman" panose="02020603050405020304" pitchFamily="18" charset="0"/>
              </a:rPr>
              <a:t>～エネルギーの安定供給・確保に向けて、国が中心となり、産業界とも連携～</a:t>
            </a:r>
            <a:endParaRPr lang="en-US" altLang="ja-JP" sz="2800" b="1">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a:p>
            <a:pPr algn="just"/>
            <a:endParaRPr lang="en-US" altLang="ja-JP" sz="2800">
              <a:solidFill>
                <a:schemeClr val="bg1"/>
              </a:solidFill>
              <a:latin typeface="Meiryo UI" panose="020B0604030504040204" pitchFamily="50" charset="-128"/>
              <a:ea typeface="Meiryo UI" panose="020B0604030504040204" pitchFamily="50" charset="-128"/>
            </a:endParaRPr>
          </a:p>
          <a:p>
            <a:pPr algn="just"/>
            <a:r>
              <a:rPr lang="ja-JP" altLang="en-US" sz="2400" b="1">
                <a:solidFill>
                  <a:schemeClr val="bg1"/>
                </a:solidFill>
                <a:latin typeface="Meiryo UI" panose="020B0604030504040204" pitchFamily="50" charset="-128"/>
                <a:ea typeface="Meiryo UI" panose="020B0604030504040204" pitchFamily="50" charset="-128"/>
              </a:rPr>
              <a:t>　・</a:t>
            </a:r>
            <a:r>
              <a:rPr lang="ja-JP" altLang="en-US" sz="2400" b="1">
                <a:solidFill>
                  <a:srgbClr val="FF0000"/>
                </a:solidFill>
                <a:latin typeface="Meiryo UI" panose="020B0604030504040204" pitchFamily="50" charset="-128"/>
                <a:ea typeface="Meiryo UI" panose="020B0604030504040204" pitchFamily="50" charset="-128"/>
              </a:rPr>
              <a:t>次世代自動車</a:t>
            </a:r>
            <a:r>
              <a:rPr lang="ja-JP" altLang="en-US" sz="2400" b="1">
                <a:solidFill>
                  <a:schemeClr val="tx1"/>
                </a:solidFill>
                <a:latin typeface="Meiryo UI" panose="020B0604030504040204" pitchFamily="50" charset="-128"/>
                <a:ea typeface="Meiryo UI" panose="020B0604030504040204" pitchFamily="50" charset="-128"/>
              </a:rPr>
              <a:t>に加え、水素等の</a:t>
            </a:r>
            <a:r>
              <a:rPr lang="ja-JP" altLang="en-US" sz="2400" b="1">
                <a:solidFill>
                  <a:srgbClr val="FF0000"/>
                </a:solidFill>
                <a:latin typeface="Meiryo UI" panose="020B0604030504040204" pitchFamily="50" charset="-128"/>
                <a:ea typeface="Meiryo UI" panose="020B0604030504040204" pitchFamily="50" charset="-128"/>
              </a:rPr>
              <a:t>次世代エネルギー</a:t>
            </a:r>
            <a:r>
              <a:rPr lang="ja-JP" altLang="en-US" sz="2400" b="1">
                <a:solidFill>
                  <a:schemeClr val="tx1"/>
                </a:solidFill>
                <a:latin typeface="Meiryo UI" panose="020B0604030504040204" pitchFamily="50" charset="-128"/>
                <a:ea typeface="Meiryo UI" panose="020B0604030504040204" pitchFamily="50" charset="-128"/>
              </a:rPr>
              <a:t>の利用拡大につながる支援策</a:t>
            </a:r>
            <a:endParaRPr lang="en-US" altLang="ja-JP" sz="2400" b="1">
              <a:solidFill>
                <a:schemeClr val="tx1"/>
              </a:solidFill>
              <a:latin typeface="Meiryo UI" panose="020B0604030504040204" pitchFamily="50" charset="-128"/>
              <a:ea typeface="Meiryo UI" panose="020B0604030504040204" pitchFamily="50" charset="-128"/>
            </a:endParaRPr>
          </a:p>
          <a:p>
            <a:pPr algn="just"/>
            <a:endParaRPr lang="en-US" altLang="ja-JP" sz="800" b="1">
              <a:solidFill>
                <a:schemeClr val="bg1"/>
              </a:solidFill>
              <a:latin typeface="Meiryo UI" panose="020B0604030504040204" pitchFamily="50" charset="-128"/>
              <a:ea typeface="Meiryo UI" panose="020B0604030504040204" pitchFamily="50" charset="-128"/>
            </a:endParaRPr>
          </a:p>
          <a:p>
            <a:pPr algn="just"/>
            <a:r>
              <a:rPr lang="ja-JP" altLang="en-US" sz="2400" b="1">
                <a:solidFill>
                  <a:schemeClr val="bg1"/>
                </a:solidFill>
                <a:latin typeface="Meiryo UI" panose="020B0604030504040204" pitchFamily="50" charset="-128"/>
                <a:ea typeface="Meiryo UI" panose="020B0604030504040204" pitchFamily="50" charset="-128"/>
              </a:rPr>
              <a:t>　・</a:t>
            </a:r>
            <a:r>
              <a:rPr lang="ja-JP" altLang="en-US" sz="2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技術革新（エネルギー転換／省力化デジタル化）</a:t>
            </a:r>
            <a:r>
              <a:rPr lang="ja-JP" altLang="en-US" sz="2400"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をサプライチェーン全体で進める支援策</a:t>
            </a:r>
          </a:p>
        </p:txBody>
      </p:sp>
      <p:sp>
        <p:nvSpPr>
          <p:cNvPr id="12" name="テキスト ボックス 11">
            <a:extLst>
              <a:ext uri="{FF2B5EF4-FFF2-40B4-BE49-F238E27FC236}">
                <a16:creationId xmlns:a16="http://schemas.microsoft.com/office/drawing/2014/main" id="{AFDBF556-A693-F808-AB7A-15CD42BED706}"/>
              </a:ext>
            </a:extLst>
          </p:cNvPr>
          <p:cNvSpPr txBox="1"/>
          <p:nvPr/>
        </p:nvSpPr>
        <p:spPr>
          <a:xfrm>
            <a:off x="519692" y="710386"/>
            <a:ext cx="11505385" cy="461665"/>
          </a:xfrm>
          <a:prstGeom prst="rect">
            <a:avLst/>
          </a:prstGeom>
          <a:noFill/>
        </p:spPr>
        <p:txBody>
          <a:bodyPr wrap="square" rtlCol="0">
            <a:spAutoFit/>
          </a:bodyPr>
          <a:lstStyle/>
          <a:p>
            <a:r>
              <a:rPr kumimoji="1" lang="ja-JP" altLang="en-US" sz="2400">
                <a:latin typeface="Meiryo UI" panose="020B0604030504040204" pitchFamily="50" charset="-128"/>
                <a:ea typeface="Meiryo UI" panose="020B0604030504040204" pitchFamily="50" charset="-128"/>
              </a:rPr>
              <a:t>◆自動車総連として進めるべきこと</a:t>
            </a:r>
            <a:endParaRPr kumimoji="1" lang="en-US" altLang="ja-JP" sz="2400" b="1">
              <a:solidFill>
                <a:srgbClr val="FF0000"/>
              </a:solidFill>
              <a:latin typeface="Meiryo UI" panose="020B0604030504040204" pitchFamily="50" charset="-128"/>
              <a:ea typeface="Meiryo UI" panose="020B0604030504040204" pitchFamily="50" charset="-128"/>
            </a:endParaRPr>
          </a:p>
        </p:txBody>
      </p:sp>
      <p:sp>
        <p:nvSpPr>
          <p:cNvPr id="17" name="吹き出し: 四角形 16">
            <a:extLst>
              <a:ext uri="{FF2B5EF4-FFF2-40B4-BE49-F238E27FC236}">
                <a16:creationId xmlns:a16="http://schemas.microsoft.com/office/drawing/2014/main" id="{1AC588DD-D2C6-DB06-FE8F-60C89B7AC097}"/>
              </a:ext>
            </a:extLst>
          </p:cNvPr>
          <p:cNvSpPr/>
          <p:nvPr/>
        </p:nvSpPr>
        <p:spPr>
          <a:xfrm>
            <a:off x="3768514" y="3112431"/>
            <a:ext cx="8163670" cy="679361"/>
          </a:xfrm>
          <a:prstGeom prst="wedgeRectCallout">
            <a:avLst>
              <a:gd name="adj1" fmla="val -38703"/>
              <a:gd name="adj2" fmla="val -75733"/>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a:solidFill>
                  <a:schemeClr val="tx1"/>
                </a:solidFill>
                <a:latin typeface="Meiryo UI" panose="020B0604030504040204" pitchFamily="50" charset="-128"/>
                <a:ea typeface="Meiryo UI" panose="020B0604030504040204" pitchFamily="50" charset="-128"/>
              </a:rPr>
              <a:t>　特に、輸出比率の高い自動車産業としては、</a:t>
            </a:r>
            <a:endParaRPr lang="en-US" altLang="ja-JP">
              <a:solidFill>
                <a:schemeClr val="tx1"/>
              </a:solidFill>
              <a:latin typeface="Meiryo UI" panose="020B0604030504040204" pitchFamily="50" charset="-128"/>
              <a:ea typeface="Meiryo UI" panose="020B0604030504040204" pitchFamily="50" charset="-128"/>
            </a:endParaRPr>
          </a:p>
          <a:p>
            <a:r>
              <a:rPr lang="ja-JP" altLang="en-US">
                <a:solidFill>
                  <a:schemeClr val="tx1"/>
                </a:solidFill>
                <a:latin typeface="Meiryo UI" panose="020B0604030504040204" pitchFamily="50" charset="-128"/>
                <a:ea typeface="Meiryo UI" panose="020B0604030504040204" pitchFamily="50" charset="-128"/>
              </a:rPr>
              <a:t>　政府はもとより、オールジャパンで連携してグローバルに取り残されないための活動が必要</a:t>
            </a:r>
            <a:endParaRPr lang="en-US" altLang="ja-JP">
              <a:solidFill>
                <a:schemeClr val="tx1"/>
              </a:solidFill>
              <a:latin typeface="Meiryo UI" panose="020B0604030504040204" pitchFamily="50" charset="-128"/>
              <a:ea typeface="Meiryo UI" panose="020B0604030504040204" pitchFamily="50" charset="-128"/>
            </a:endParaRPr>
          </a:p>
        </p:txBody>
      </p:sp>
      <p:sp>
        <p:nvSpPr>
          <p:cNvPr id="2" name="スライド番号プレースホルダー 3">
            <a:extLst>
              <a:ext uri="{FF2B5EF4-FFF2-40B4-BE49-F238E27FC236}">
                <a16:creationId xmlns:a16="http://schemas.microsoft.com/office/drawing/2014/main" id="{BEAECDE2-7EE8-D2E1-C7C8-DAB88D14E0E6}"/>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56</a:t>
            </a:fld>
            <a:endParaRPr lang="ja-JP" altLang="en-US"/>
          </a:p>
        </p:txBody>
      </p:sp>
    </p:spTree>
    <p:extLst>
      <p:ext uri="{BB962C8B-B14F-4D97-AF65-F5344CB8AC3E}">
        <p14:creationId xmlns:p14="http://schemas.microsoft.com/office/powerpoint/2010/main" val="685233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A67A00BB-794A-94DB-118D-6935723EC556}"/>
              </a:ext>
            </a:extLst>
          </p:cNvPr>
          <p:cNvSpPr>
            <a:spLocks noChangeArrowheads="1"/>
          </p:cNvSpPr>
          <p:nvPr/>
        </p:nvSpPr>
        <p:spPr bwMode="auto">
          <a:xfrm>
            <a:off x="159558" y="732732"/>
            <a:ext cx="2847052" cy="738664"/>
          </a:xfrm>
          <a:prstGeom prst="rect">
            <a:avLst/>
          </a:prstGeom>
          <a:solidFill>
            <a:schemeClr val="accent1">
              <a:lumMod val="75000"/>
            </a:schemeClr>
          </a:solidFill>
          <a:ln>
            <a:headEnd/>
            <a:tailEnd/>
          </a:ln>
        </p:spPr>
        <p:style>
          <a:lnRef idx="3">
            <a:schemeClr val="lt1"/>
          </a:lnRef>
          <a:fillRef idx="1">
            <a:schemeClr val="accent6"/>
          </a:fillRef>
          <a:effectRef idx="1">
            <a:schemeClr val="accent6"/>
          </a:effectRef>
          <a:fontRef idx="minor">
            <a:schemeClr val="lt1"/>
          </a:fontRef>
        </p:style>
        <p:txBody>
          <a:bodyPr wrap="square" lIns="0" rIns="0">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844083" eaLnBrk="0" fontAlgn="base" hangingPunct="0">
              <a:spcBef>
                <a:spcPct val="0"/>
              </a:spcBef>
              <a:spcAft>
                <a:spcPct val="0"/>
              </a:spcAft>
            </a:pPr>
            <a:r>
              <a:rPr kumimoji="0" lang="ja-JP" altLang="en-US" sz="2400">
                <a:solidFill>
                  <a:prstClr val="white"/>
                </a:solidFill>
                <a:latin typeface="Meiryo UI" panose="020B0604030504040204" pitchFamily="50" charset="-128"/>
                <a:ea typeface="Meiryo UI" panose="020B0604030504040204" pitchFamily="50" charset="-128"/>
              </a:rPr>
              <a:t>取り組むべき</a:t>
            </a:r>
            <a:endParaRPr kumimoji="0" lang="en-US" altLang="ja-JP" sz="2400">
              <a:solidFill>
                <a:prstClr val="white"/>
              </a:solidFill>
              <a:latin typeface="Meiryo UI" panose="020B0604030504040204" pitchFamily="50" charset="-128"/>
              <a:ea typeface="Meiryo UI" panose="020B0604030504040204" pitchFamily="50" charset="-128"/>
            </a:endParaRPr>
          </a:p>
          <a:p>
            <a:pPr defTabSz="844083" eaLnBrk="0" fontAlgn="base" hangingPunct="0">
              <a:spcBef>
                <a:spcPct val="0"/>
              </a:spcBef>
              <a:spcAft>
                <a:spcPct val="0"/>
              </a:spcAft>
            </a:pPr>
            <a:r>
              <a:rPr kumimoji="0" lang="ja-JP" altLang="en-US" sz="1800">
                <a:solidFill>
                  <a:prstClr val="white"/>
                </a:solidFill>
                <a:latin typeface="Meiryo UI" panose="020B0604030504040204" pitchFamily="50" charset="-128"/>
                <a:ea typeface="Meiryo UI" panose="020B0604030504040204" pitchFamily="50" charset="-128"/>
              </a:rPr>
              <a:t>（自動車総連の目指す姿）</a:t>
            </a:r>
            <a:endParaRPr kumimoji="0" lang="ja-JP" altLang="en-US" sz="2400">
              <a:solidFill>
                <a:prstClr val="white"/>
              </a:solidFill>
              <a:latin typeface="Meiryo UI" panose="020B0604030504040204" pitchFamily="50" charset="-128"/>
              <a:ea typeface="Meiryo UI" panose="020B0604030504040204" pitchFamily="50" charset="-128"/>
            </a:endParaRPr>
          </a:p>
        </p:txBody>
      </p:sp>
      <p:sp>
        <p:nvSpPr>
          <p:cNvPr id="41" name="テキスト ボックス 10">
            <a:extLst>
              <a:ext uri="{FF2B5EF4-FFF2-40B4-BE49-F238E27FC236}">
                <a16:creationId xmlns:a16="http://schemas.microsoft.com/office/drawing/2014/main" id="{568D5BAA-6E32-605C-686C-1E94D8CB9BF6}"/>
              </a:ext>
            </a:extLst>
          </p:cNvPr>
          <p:cNvSpPr txBox="1">
            <a:spLocks noChangeArrowheads="1"/>
          </p:cNvSpPr>
          <p:nvPr/>
        </p:nvSpPr>
        <p:spPr bwMode="auto">
          <a:xfrm>
            <a:off x="3217999" y="1146626"/>
            <a:ext cx="7735613" cy="2870627"/>
          </a:xfrm>
          <a:prstGeom prst="roundRect">
            <a:avLst/>
          </a:prstGeom>
          <a:solidFill>
            <a:srgbClr val="CCFFCC"/>
          </a:solidFill>
          <a:ln w="57150">
            <a:noFill/>
          </a:ln>
        </p:spPr>
        <p:txBody>
          <a:bodyPr wrap="square">
            <a:no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endParaRPr kumimoji="0" lang="en-US" altLang="ja-JP" sz="1800" b="1">
              <a:latin typeface="Meiryo UI" panose="020B0604030504040204" pitchFamily="50" charset="-128"/>
              <a:ea typeface="Meiryo UI" panose="020B0604030504040204" pitchFamily="50" charset="-128"/>
            </a:endParaRPr>
          </a:p>
          <a:p>
            <a:pPr lvl="0" algn="ctr" eaLnBrk="0" fontAlgn="base" hangingPunct="0">
              <a:spcBef>
                <a:spcPct val="0"/>
              </a:spcBef>
              <a:spcAft>
                <a:spcPct val="0"/>
              </a:spcAft>
              <a:buNone/>
              <a:defRPr/>
            </a:pPr>
            <a:endParaRPr kumimoji="0" lang="en-US" altLang="ja-JP" sz="1800" b="1">
              <a:latin typeface="Meiryo UI" panose="020B0604030504040204" pitchFamily="50" charset="-128"/>
              <a:ea typeface="Meiryo UI" panose="020B0604030504040204" pitchFamily="50" charset="-128"/>
            </a:endParaRPr>
          </a:p>
          <a:p>
            <a:pPr lvl="0" algn="ctr" eaLnBrk="0" fontAlgn="base" hangingPunct="0">
              <a:spcBef>
                <a:spcPct val="0"/>
              </a:spcBef>
              <a:spcAft>
                <a:spcPct val="0"/>
              </a:spcAft>
              <a:buNone/>
              <a:defRPr/>
            </a:pPr>
            <a:endParaRPr kumimoji="0" lang="en-US" altLang="ja-JP" sz="1800" b="1">
              <a:latin typeface="Meiryo UI" panose="020B0604030504040204" pitchFamily="50" charset="-128"/>
              <a:ea typeface="Meiryo UI" panose="020B0604030504040204" pitchFamily="50" charset="-128"/>
            </a:endParaRPr>
          </a:p>
          <a:p>
            <a:pPr lvl="0" algn="ctr" eaLnBrk="0" fontAlgn="base" hangingPunct="0">
              <a:spcBef>
                <a:spcPct val="0"/>
              </a:spcBef>
              <a:spcAft>
                <a:spcPct val="0"/>
              </a:spcAft>
              <a:buNone/>
              <a:defRPr/>
            </a:pPr>
            <a:endParaRPr kumimoji="0" lang="en-US" altLang="ja-JP" sz="1800" b="1">
              <a:latin typeface="Meiryo UI" panose="020B0604030504040204" pitchFamily="50" charset="-128"/>
              <a:ea typeface="Meiryo UI" panose="020B0604030504040204" pitchFamily="50" charset="-128"/>
            </a:endParaRPr>
          </a:p>
          <a:p>
            <a:pPr lvl="0" algn="ctr" eaLnBrk="0" fontAlgn="base" hangingPunct="0">
              <a:spcBef>
                <a:spcPct val="0"/>
              </a:spcBef>
              <a:spcAft>
                <a:spcPct val="0"/>
              </a:spcAft>
              <a:buNone/>
              <a:defRPr/>
            </a:pPr>
            <a:endParaRPr kumimoji="0" lang="en-US" altLang="ja-JP" sz="1800" b="1">
              <a:latin typeface="Meiryo UI" panose="020B0604030504040204" pitchFamily="50" charset="-128"/>
              <a:ea typeface="Meiryo UI" panose="020B0604030504040204" pitchFamily="50" charset="-128"/>
            </a:endParaRPr>
          </a:p>
          <a:p>
            <a:pPr lvl="0" algn="ctr" eaLnBrk="0" fontAlgn="base" hangingPunct="0">
              <a:spcBef>
                <a:spcPct val="0"/>
              </a:spcBef>
              <a:spcAft>
                <a:spcPct val="0"/>
              </a:spcAft>
              <a:buNone/>
              <a:defRPr/>
            </a:pPr>
            <a:endParaRPr kumimoji="0" lang="en-US" altLang="ja-JP" sz="1800" b="1">
              <a:latin typeface="Meiryo UI" panose="020B0604030504040204" pitchFamily="50" charset="-128"/>
              <a:ea typeface="Meiryo UI" panose="020B0604030504040204" pitchFamily="50" charset="-128"/>
            </a:endParaRPr>
          </a:p>
          <a:p>
            <a:pPr lvl="0" algn="ctr" eaLnBrk="0" fontAlgn="base" hangingPunct="0">
              <a:spcBef>
                <a:spcPct val="0"/>
              </a:spcBef>
              <a:spcAft>
                <a:spcPct val="0"/>
              </a:spcAft>
              <a:buNone/>
              <a:defRPr/>
            </a:pPr>
            <a:endParaRPr kumimoji="0" lang="en-US" altLang="ja-JP" sz="1800" b="1">
              <a:latin typeface="Meiryo UI" panose="020B0604030504040204" pitchFamily="50" charset="-128"/>
              <a:ea typeface="Meiryo UI" panose="020B0604030504040204" pitchFamily="50" charset="-128"/>
            </a:endParaRPr>
          </a:p>
          <a:p>
            <a:pPr lvl="0" algn="ctr" eaLnBrk="0" fontAlgn="base" hangingPunct="0">
              <a:spcBef>
                <a:spcPct val="0"/>
              </a:spcBef>
              <a:spcAft>
                <a:spcPct val="0"/>
              </a:spcAft>
              <a:buNone/>
              <a:defRPr/>
            </a:pPr>
            <a:endParaRPr kumimoji="0" lang="en-US" altLang="ja-JP" sz="1800" b="1">
              <a:latin typeface="Meiryo UI" panose="020B0604030504040204" pitchFamily="50" charset="-128"/>
              <a:ea typeface="Meiryo UI" panose="020B0604030504040204" pitchFamily="50" charset="-128"/>
            </a:endParaRPr>
          </a:p>
          <a:p>
            <a:pPr lvl="0" algn="ctr" eaLnBrk="0" fontAlgn="base" hangingPunct="0">
              <a:spcBef>
                <a:spcPct val="0"/>
              </a:spcBef>
              <a:spcAft>
                <a:spcPct val="0"/>
              </a:spcAft>
              <a:buNone/>
              <a:defRPr/>
            </a:pPr>
            <a:endParaRPr kumimoji="0" lang="en-US" altLang="ja-JP" sz="1800" b="1">
              <a:latin typeface="Meiryo UI" panose="020B0604030504040204" pitchFamily="50" charset="-128"/>
              <a:ea typeface="Meiryo UI" panose="020B0604030504040204" pitchFamily="50" charset="-128"/>
            </a:endParaRPr>
          </a:p>
        </p:txBody>
      </p:sp>
      <p:sp>
        <p:nvSpPr>
          <p:cNvPr id="43" name="テキスト ボックス 10">
            <a:extLst>
              <a:ext uri="{FF2B5EF4-FFF2-40B4-BE49-F238E27FC236}">
                <a16:creationId xmlns:a16="http://schemas.microsoft.com/office/drawing/2014/main" id="{54EF2241-4DA5-9793-3C4F-8BC2CA661D09}"/>
              </a:ext>
            </a:extLst>
          </p:cNvPr>
          <p:cNvSpPr txBox="1">
            <a:spLocks noChangeArrowheads="1"/>
          </p:cNvSpPr>
          <p:nvPr/>
        </p:nvSpPr>
        <p:spPr bwMode="auto">
          <a:xfrm>
            <a:off x="4500696" y="4165154"/>
            <a:ext cx="5249140" cy="461665"/>
          </a:xfrm>
          <a:prstGeom prst="rect">
            <a:avLst/>
          </a:prstGeom>
          <a:solidFill>
            <a:srgbClr val="00B050"/>
          </a:solidFill>
          <a:ln>
            <a:noFill/>
          </a:ln>
        </p:spPr>
        <p:txBody>
          <a:bodyPr wrap="square">
            <a:spAutoFit/>
          </a:bodyPr>
          <a:lstStyle>
            <a:defPPr>
              <a:defRPr lang="ja-JP"/>
            </a:defPPr>
            <a:lvl1pPr lvl="0" algn="ctr" defTabSz="457200" eaLnBrk="0" fontAlgn="base" hangingPunct="0">
              <a:spcBef>
                <a:spcPct val="0"/>
              </a:spcBef>
              <a:spcAft>
                <a:spcPct val="0"/>
              </a:spcAft>
              <a:buFont typeface="Arial" panose="020B0604020202020204" pitchFamily="34" charset="0"/>
              <a:buNone/>
              <a:defRPr kumimoji="0" sz="2400" b="1">
                <a:solidFill>
                  <a:schemeClr val="bg1"/>
                </a:solidFill>
                <a:latin typeface="Meiryo UI" panose="020B0604030504040204" pitchFamily="50" charset="-128"/>
                <a:ea typeface="Meiryo UI" panose="020B0604030504040204" pitchFamily="50" charset="-128"/>
              </a:defRPr>
            </a:lvl1pPr>
            <a:lvl2pPr marL="742950" indent="-285750" defTabSz="45720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地域の魅力を向上・創造</a:t>
            </a:r>
            <a:endParaRPr lang="en-US" altLang="ja-JP"/>
          </a:p>
        </p:txBody>
      </p:sp>
      <p:sp>
        <p:nvSpPr>
          <p:cNvPr id="44" name="テキスト ボックス 10">
            <a:extLst>
              <a:ext uri="{FF2B5EF4-FFF2-40B4-BE49-F238E27FC236}">
                <a16:creationId xmlns:a16="http://schemas.microsoft.com/office/drawing/2014/main" id="{9789E4D9-965E-7ABD-F839-D3E247D42527}"/>
              </a:ext>
            </a:extLst>
          </p:cNvPr>
          <p:cNvSpPr txBox="1">
            <a:spLocks noChangeArrowheads="1"/>
          </p:cNvSpPr>
          <p:nvPr/>
        </p:nvSpPr>
        <p:spPr bwMode="auto">
          <a:xfrm>
            <a:off x="4100997" y="917524"/>
            <a:ext cx="5758228" cy="461665"/>
          </a:xfrm>
          <a:prstGeom prst="rect">
            <a:avLst/>
          </a:prstGeom>
          <a:solidFill>
            <a:srgbClr val="00CC00"/>
          </a:solid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ja-JP" altLang="en-US" sz="2400" b="1">
                <a:solidFill>
                  <a:schemeClr val="bg1"/>
                </a:solidFill>
                <a:latin typeface="Meiryo UI" panose="020B0604030504040204" pitchFamily="50" charset="-128"/>
                <a:ea typeface="Meiryo UI" panose="020B0604030504040204" pitchFamily="50" charset="-128"/>
              </a:rPr>
              <a:t>グリーントランスフォーメーション（</a:t>
            </a:r>
            <a:r>
              <a:rPr kumimoji="0" lang="en-US" altLang="ja-JP" sz="2400" b="1">
                <a:solidFill>
                  <a:schemeClr val="bg1"/>
                </a:solidFill>
                <a:latin typeface="Meiryo UI" panose="020B0604030504040204" pitchFamily="50" charset="-128"/>
                <a:ea typeface="Meiryo UI" panose="020B0604030504040204" pitchFamily="50" charset="-128"/>
              </a:rPr>
              <a:t>GX</a:t>
            </a:r>
            <a:r>
              <a:rPr kumimoji="0" lang="ja-JP" altLang="en-US" sz="2400" b="1">
                <a:solidFill>
                  <a:schemeClr val="bg1"/>
                </a:solidFill>
                <a:latin typeface="Meiryo UI" panose="020B0604030504040204" pitchFamily="50" charset="-128"/>
                <a:ea typeface="Meiryo UI" panose="020B0604030504040204" pitchFamily="50" charset="-128"/>
              </a:rPr>
              <a:t>）</a:t>
            </a:r>
            <a:endParaRPr kumimoji="0" lang="en-US" altLang="ja-JP" sz="2400" b="1">
              <a:solidFill>
                <a:schemeClr val="bg1"/>
              </a:solidFill>
              <a:latin typeface="Meiryo UI" panose="020B0604030504040204" pitchFamily="50" charset="-128"/>
              <a:ea typeface="Meiryo UI" panose="020B0604030504040204" pitchFamily="50" charset="-128"/>
            </a:endParaRPr>
          </a:p>
        </p:txBody>
      </p:sp>
      <p:sp>
        <p:nvSpPr>
          <p:cNvPr id="45" name="テキスト ボックス 10">
            <a:extLst>
              <a:ext uri="{FF2B5EF4-FFF2-40B4-BE49-F238E27FC236}">
                <a16:creationId xmlns:a16="http://schemas.microsoft.com/office/drawing/2014/main" id="{0CC6B8ED-DFCD-11CC-4404-7C178B0C16D4}"/>
              </a:ext>
            </a:extLst>
          </p:cNvPr>
          <p:cNvSpPr txBox="1">
            <a:spLocks noChangeArrowheads="1"/>
          </p:cNvSpPr>
          <p:nvPr/>
        </p:nvSpPr>
        <p:spPr bwMode="auto">
          <a:xfrm>
            <a:off x="3906869" y="2067279"/>
            <a:ext cx="6350345" cy="1959339"/>
          </a:xfrm>
          <a:prstGeom prst="ellipse">
            <a:avLst/>
          </a:prstGeom>
          <a:solidFill>
            <a:srgbClr val="00FF00"/>
          </a:solidFill>
          <a:ln>
            <a:noFill/>
          </a:ln>
        </p:spPr>
        <p:txBody>
          <a:bodyPr wrap="square" anchor="ctr">
            <a:no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endParaRPr kumimoji="0" lang="en-US" altLang="ja-JP" sz="2400" b="1">
              <a:latin typeface="Meiryo UI" panose="020B0604030504040204" pitchFamily="50" charset="-128"/>
              <a:ea typeface="Meiryo UI" panose="020B0604030504040204" pitchFamily="50" charset="-128"/>
            </a:endParaRPr>
          </a:p>
        </p:txBody>
      </p:sp>
      <p:pic>
        <p:nvPicPr>
          <p:cNvPr id="46" name="図 45">
            <a:extLst>
              <a:ext uri="{FF2B5EF4-FFF2-40B4-BE49-F238E27FC236}">
                <a16:creationId xmlns:a16="http://schemas.microsoft.com/office/drawing/2014/main" id="{F05941CC-695A-7797-C75A-8914F674D83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80" b="92697" l="6719" r="96838">
                        <a14:foregroundMark x1="77075" y1="11798" x2="77075" y2="11798"/>
                        <a14:foregroundMark x1="75889" y1="6180" x2="75889" y2="6180"/>
                        <a14:foregroundMark x1="92885" y1="26404" x2="92885" y2="26404"/>
                        <a14:foregroundMark x1="97628" y1="25843" x2="97628" y2="25843"/>
                        <a14:foregroundMark x1="79051" y1="84831" x2="79051" y2="84831"/>
                        <a14:foregroundMark x1="81818" y1="79213" x2="81818" y2="79213"/>
                        <a14:foregroundMark x1="21739" y1="83708" x2="21739" y2="83708"/>
                        <a14:foregroundMark x1="21739" y1="92697" x2="21739" y2="92697"/>
                        <a14:foregroundMark x1="6719" y1="78652" x2="6719" y2="78652"/>
                        <a14:foregroundMark x1="96443" y1="28652" x2="96443" y2="28652"/>
                        <a14:foregroundMark x1="91304" y1="27528" x2="91304" y2="27528"/>
                        <a14:foregroundMark x1="90909" y1="29775" x2="90909" y2="29775"/>
                        <a14:foregroundMark x1="87747" y1="30337" x2="87747" y2="30337"/>
                      </a14:backgroundRemoval>
                    </a14:imgEffect>
                  </a14:imgLayer>
                </a14:imgProps>
              </a:ext>
            </a:extLst>
          </a:blip>
          <a:stretch>
            <a:fillRect/>
          </a:stretch>
        </p:blipFill>
        <p:spPr>
          <a:xfrm rot="670936">
            <a:off x="5100563" y="2735543"/>
            <a:ext cx="1098563" cy="765972"/>
          </a:xfrm>
          <a:prstGeom prst="rect">
            <a:avLst/>
          </a:prstGeom>
        </p:spPr>
      </p:pic>
      <p:pic>
        <p:nvPicPr>
          <p:cNvPr id="47" name="図 46">
            <a:extLst>
              <a:ext uri="{FF2B5EF4-FFF2-40B4-BE49-F238E27FC236}">
                <a16:creationId xmlns:a16="http://schemas.microsoft.com/office/drawing/2014/main" id="{D3B46A18-C4F6-26FD-6140-D361223A09A5}"/>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8202" b="97792" l="3817" r="95420">
                        <a14:foregroundMark x1="49618" y1="78233" x2="49618" y2="78233"/>
                        <a14:foregroundMark x1="26527" y1="81073" x2="31679" y2="82019"/>
                        <a14:foregroundMark x1="33588" y1="93375" x2="31107" y2="97792"/>
                        <a14:foregroundMark x1="73664" y1="80442" x2="68321" y2="81388"/>
                        <a14:foregroundMark x1="94275" y1="57729" x2="95420" y2="63407"/>
                        <a14:foregroundMark x1="91603" y1="64984" x2="93130" y2="69085"/>
                        <a14:foregroundMark x1="88740" y1="70347" x2="88740" y2="73502"/>
                        <a14:foregroundMark x1="61260" y1="10410" x2="58588" y2="8517"/>
                        <a14:foregroundMark x1="58206" y1="16719" x2="56489" y2="15457"/>
                        <a14:foregroundMark x1="58015" y1="25237" x2="56679" y2="22397"/>
                        <a14:foregroundMark x1="53435" y1="32492" x2="53817" y2="35962"/>
                        <a14:foregroundMark x1="64504" y1="43218" x2="67939" y2="50789"/>
                        <a14:foregroundMark x1="24237" y1="58360" x2="25191" y2="57413"/>
                        <a14:foregroundMark x1="9160" y1="74132" x2="9542" y2="77918"/>
                        <a14:foregroundMark x1="7252" y1="65300" x2="6107" y2="69085"/>
                        <a14:foregroundMark x1="4962" y1="58991" x2="3817" y2="62776"/>
                        <a14:foregroundMark x1="20992" y1="74132" x2="19847" y2="80442"/>
                        <a14:foregroundMark x1="52481" y1="70978" x2="61450" y2="68139"/>
                        <a14:foregroundMark x1="72710" y1="68454" x2="78435" y2="71924"/>
                        <a14:foregroundMark x1="73282" y1="79495" x2="69656" y2="80757"/>
                        <a14:foregroundMark x1="69275" y1="42587" x2="70420" y2="42902"/>
                      </a14:backgroundRemoval>
                    </a14:imgEffect>
                  </a14:imgLayer>
                </a14:imgProps>
              </a:ext>
            </a:extLst>
          </a:blip>
          <a:stretch>
            <a:fillRect/>
          </a:stretch>
        </p:blipFill>
        <p:spPr>
          <a:xfrm rot="239114">
            <a:off x="8702726" y="2307515"/>
            <a:ext cx="1132894" cy="718695"/>
          </a:xfrm>
          <a:prstGeom prst="rect">
            <a:avLst/>
          </a:prstGeom>
        </p:spPr>
      </p:pic>
      <p:sp>
        <p:nvSpPr>
          <p:cNvPr id="48" name="テキスト ボックス 10">
            <a:extLst>
              <a:ext uri="{FF2B5EF4-FFF2-40B4-BE49-F238E27FC236}">
                <a16:creationId xmlns:a16="http://schemas.microsoft.com/office/drawing/2014/main" id="{F62C4FCF-B430-E76B-0F6D-82EB0FF9D0C1}"/>
              </a:ext>
            </a:extLst>
          </p:cNvPr>
          <p:cNvSpPr txBox="1">
            <a:spLocks noChangeArrowheads="1"/>
          </p:cNvSpPr>
          <p:nvPr/>
        </p:nvSpPr>
        <p:spPr bwMode="auto">
          <a:xfrm>
            <a:off x="7259006" y="3623633"/>
            <a:ext cx="3018536" cy="408623"/>
          </a:xfrm>
          <a:prstGeom prst="roundRect">
            <a:avLst/>
          </a:prstGeom>
          <a:solidFill>
            <a:schemeClr val="accent5"/>
          </a:solidFill>
          <a:ln w="19050">
            <a:solidFill>
              <a:schemeClr val="accent1">
                <a:lumMod val="50000"/>
              </a:schemeClr>
            </a:solid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ja-JP" altLang="en-US" sz="1800" b="1">
                <a:latin typeface="Meiryo UI" panose="020B0604030504040204" pitchFamily="50" charset="-128"/>
                <a:ea typeface="Meiryo UI" panose="020B0604030504040204" pitchFamily="50" charset="-128"/>
              </a:rPr>
              <a:t>スマートシティ</a:t>
            </a:r>
            <a:endParaRPr kumimoji="0" lang="en-US" altLang="ja-JP" sz="1800" b="1">
              <a:latin typeface="Meiryo UI" panose="020B0604030504040204" pitchFamily="50" charset="-128"/>
              <a:ea typeface="Meiryo UI" panose="020B0604030504040204" pitchFamily="50" charset="-128"/>
            </a:endParaRPr>
          </a:p>
        </p:txBody>
      </p:sp>
      <p:sp>
        <p:nvSpPr>
          <p:cNvPr id="49" name="テキスト ボックス 10">
            <a:extLst>
              <a:ext uri="{FF2B5EF4-FFF2-40B4-BE49-F238E27FC236}">
                <a16:creationId xmlns:a16="http://schemas.microsoft.com/office/drawing/2014/main" id="{AA79A7FA-649D-2D5A-817D-633E06D0F2F0}"/>
              </a:ext>
            </a:extLst>
          </p:cNvPr>
          <p:cNvSpPr txBox="1">
            <a:spLocks noChangeArrowheads="1"/>
          </p:cNvSpPr>
          <p:nvPr/>
        </p:nvSpPr>
        <p:spPr bwMode="auto">
          <a:xfrm>
            <a:off x="3921266" y="3633239"/>
            <a:ext cx="3018536" cy="408623"/>
          </a:xfrm>
          <a:prstGeom prst="roundRect">
            <a:avLst/>
          </a:prstGeom>
          <a:solidFill>
            <a:schemeClr val="accent5"/>
          </a:solidFill>
          <a:ln w="19050">
            <a:solidFill>
              <a:schemeClr val="accent1">
                <a:lumMod val="50000"/>
              </a:schemeClr>
            </a:solid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ja-JP" altLang="en-US" sz="1800" b="1">
                <a:latin typeface="Meiryo UI" panose="020B0604030504040204" pitchFamily="50" charset="-128"/>
                <a:ea typeface="Meiryo UI" panose="020B0604030504040204" pitchFamily="50" charset="-128"/>
              </a:rPr>
              <a:t>ゼロカーボンシティ</a:t>
            </a:r>
            <a:endParaRPr kumimoji="0" lang="en-US" altLang="ja-JP" sz="1800" b="1">
              <a:latin typeface="Meiryo UI" panose="020B0604030504040204" pitchFamily="50" charset="-128"/>
              <a:ea typeface="Meiryo UI" panose="020B0604030504040204" pitchFamily="50" charset="-128"/>
            </a:endParaRPr>
          </a:p>
        </p:txBody>
      </p:sp>
      <p:pic>
        <p:nvPicPr>
          <p:cNvPr id="50" name="図 49">
            <a:extLst>
              <a:ext uri="{FF2B5EF4-FFF2-40B4-BE49-F238E27FC236}">
                <a16:creationId xmlns:a16="http://schemas.microsoft.com/office/drawing/2014/main" id="{C51F3024-F802-E6B2-D4E2-D35D943544C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109" b="94534" l="3989" r="92593">
                        <a14:foregroundMark x1="42735" y1="82315" x2="42735" y2="82315"/>
                        <a14:foregroundMark x1="35613" y1="76849" x2="35613" y2="76849"/>
                        <a14:foregroundMark x1="41595" y1="94534" x2="41595" y2="94534"/>
                        <a14:foregroundMark x1="45299" y1="88103" x2="45299" y2="88103"/>
                        <a14:foregroundMark x1="32194" y1="90354" x2="32194" y2="90354"/>
                        <a14:foregroundMark x1="90883" y1="57235" x2="90883" y2="57235"/>
                        <a14:foregroundMark x1="94017" y1="64630" x2="94017" y2="64630"/>
                        <a14:foregroundMark x1="82621" y1="45338" x2="82621" y2="45338"/>
                        <a14:foregroundMark x1="5698" y1="47588" x2="5698" y2="47588"/>
                        <a14:foregroundMark x1="13675" y1="34084" x2="13675" y2="34084"/>
                        <a14:foregroundMark x1="4843" y1="59807" x2="4843" y2="59807"/>
                        <a14:foregroundMark x1="3989" y1="50161" x2="3989" y2="50161"/>
                        <a14:foregroundMark x1="29630" y1="8682" x2="29630" y2="8682"/>
                        <a14:foregroundMark x1="19943" y1="6109" x2="19943" y2="6109"/>
                        <a14:foregroundMark x1="91168" y1="77814" x2="91168" y2="77814"/>
                      </a14:backgroundRemoval>
                    </a14:imgEffect>
                    <a14:imgEffect>
                      <a14:saturation sat="400000"/>
                    </a14:imgEffect>
                  </a14:imgLayer>
                </a14:imgProps>
              </a:ext>
            </a:extLst>
          </a:blip>
          <a:stretch>
            <a:fillRect/>
          </a:stretch>
        </p:blipFill>
        <p:spPr>
          <a:xfrm rot="281159" flipH="1">
            <a:off x="4285406" y="2411190"/>
            <a:ext cx="955034" cy="887359"/>
          </a:xfrm>
          <a:prstGeom prst="rect">
            <a:avLst/>
          </a:prstGeom>
        </p:spPr>
      </p:pic>
      <p:grpSp>
        <p:nvGrpSpPr>
          <p:cNvPr id="51" name="グループ化 50">
            <a:extLst>
              <a:ext uri="{FF2B5EF4-FFF2-40B4-BE49-F238E27FC236}">
                <a16:creationId xmlns:a16="http://schemas.microsoft.com/office/drawing/2014/main" id="{6E0E82A9-E242-D591-8891-5F5218C21D5E}"/>
              </a:ext>
            </a:extLst>
          </p:cNvPr>
          <p:cNvGrpSpPr>
            <a:grpSpLocks noChangeAspect="1"/>
          </p:cNvGrpSpPr>
          <p:nvPr/>
        </p:nvGrpSpPr>
        <p:grpSpPr>
          <a:xfrm rot="21259059">
            <a:off x="8021868" y="2827590"/>
            <a:ext cx="926913" cy="734556"/>
            <a:chOff x="4204074" y="3164877"/>
            <a:chExt cx="1887163" cy="1354735"/>
          </a:xfrm>
        </p:grpSpPr>
        <p:pic>
          <p:nvPicPr>
            <p:cNvPr id="52" name="図 51">
              <a:extLst>
                <a:ext uri="{FF2B5EF4-FFF2-40B4-BE49-F238E27FC236}">
                  <a16:creationId xmlns:a16="http://schemas.microsoft.com/office/drawing/2014/main" id="{B6B8CB96-DE5B-6DF9-5A52-EAF73ACC5B1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607" b="93013" l="5016" r="94044">
                          <a14:foregroundMark x1="86520" y1="55895" x2="86520" y2="55895"/>
                          <a14:foregroundMark x1="71787" y1="56769" x2="94044" y2="62445"/>
                          <a14:foregroundMark x1="94044" y1="51965" x2="94357" y2="44541"/>
                          <a14:foregroundMark x1="65204" y1="20961" x2="69906" y2="20961"/>
                          <a14:foregroundMark x1="81505" y1="21397" x2="84953" y2="21834"/>
                          <a14:foregroundMark x1="82759" y1="84279" x2="73354" y2="81659"/>
                          <a14:foregroundMark x1="5329" y1="13100" x2="6270" y2="60699"/>
                          <a14:foregroundMark x1="15047" y1="82969" x2="21630" y2="86026"/>
                          <a14:foregroundMark x1="82445" y1="82969" x2="79937" y2="93013"/>
                        </a14:backgroundRemoval>
                      </a14:imgEffect>
                    </a14:imgLayer>
                  </a14:imgProps>
                </a:ext>
              </a:extLst>
            </a:blip>
            <a:stretch>
              <a:fillRect/>
            </a:stretch>
          </p:blipFill>
          <p:spPr>
            <a:xfrm>
              <a:off x="4204074" y="3164877"/>
              <a:ext cx="1887163" cy="1354735"/>
            </a:xfrm>
            <a:prstGeom prst="rect">
              <a:avLst/>
            </a:prstGeom>
          </p:spPr>
        </p:pic>
        <p:pic>
          <p:nvPicPr>
            <p:cNvPr id="53" name="図 52">
              <a:extLst>
                <a:ext uri="{FF2B5EF4-FFF2-40B4-BE49-F238E27FC236}">
                  <a16:creationId xmlns:a16="http://schemas.microsoft.com/office/drawing/2014/main" id="{2DD0B775-772B-73A7-1084-D4960373BF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5748" y="3281602"/>
              <a:ext cx="958203" cy="958203"/>
            </a:xfrm>
            <a:prstGeom prst="rect">
              <a:avLst/>
            </a:prstGeom>
          </p:spPr>
        </p:pic>
      </p:grpSp>
      <p:sp>
        <p:nvSpPr>
          <p:cNvPr id="54" name="吹き出し: 角を丸めた四角形 53">
            <a:extLst>
              <a:ext uri="{FF2B5EF4-FFF2-40B4-BE49-F238E27FC236}">
                <a16:creationId xmlns:a16="http://schemas.microsoft.com/office/drawing/2014/main" id="{4E58A772-9F9D-2116-B1D2-0F5FEB1D276E}"/>
              </a:ext>
            </a:extLst>
          </p:cNvPr>
          <p:cNvSpPr/>
          <p:nvPr/>
        </p:nvSpPr>
        <p:spPr>
          <a:xfrm>
            <a:off x="2579430" y="4045369"/>
            <a:ext cx="1830526" cy="816692"/>
          </a:xfrm>
          <a:prstGeom prst="wedgeRoundRectCallout">
            <a:avLst>
              <a:gd name="adj1" fmla="val 54963"/>
              <a:gd name="adj2" fmla="val -71351"/>
              <a:gd name="adj3" fmla="val 16667"/>
            </a:avLst>
          </a:prstGeom>
          <a:solidFill>
            <a:srgbClr val="FFFFFF">
              <a:alpha val="50196"/>
            </a:srgbClr>
          </a:solid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5" name="テキスト ボックス 10">
            <a:extLst>
              <a:ext uri="{FF2B5EF4-FFF2-40B4-BE49-F238E27FC236}">
                <a16:creationId xmlns:a16="http://schemas.microsoft.com/office/drawing/2014/main" id="{8984C406-714D-988E-B14A-E9CDC152C616}"/>
              </a:ext>
            </a:extLst>
          </p:cNvPr>
          <p:cNvSpPr txBox="1">
            <a:spLocks noChangeArrowheads="1"/>
          </p:cNvSpPr>
          <p:nvPr/>
        </p:nvSpPr>
        <p:spPr bwMode="auto">
          <a:xfrm>
            <a:off x="2634716" y="4077038"/>
            <a:ext cx="2012457" cy="646331"/>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eaLnBrk="0" fontAlgn="base" hangingPunct="0">
              <a:spcBef>
                <a:spcPct val="0"/>
              </a:spcBef>
              <a:spcAft>
                <a:spcPct val="0"/>
              </a:spcAft>
              <a:buNone/>
              <a:defRPr/>
            </a:pPr>
            <a:r>
              <a:rPr kumimoji="0" lang="ja-JP" altLang="en-US" sz="1200" b="1">
                <a:solidFill>
                  <a:srgbClr val="FF6600"/>
                </a:solidFill>
                <a:latin typeface="Meiryo UI" panose="020B0604030504040204" pitchFamily="50" charset="-128"/>
                <a:ea typeface="Meiryo UI" panose="020B0604030504040204" pitchFamily="50" charset="-128"/>
              </a:rPr>
              <a:t>環境に優しいまちづくり</a:t>
            </a:r>
            <a:endParaRPr kumimoji="0" lang="en-US" altLang="ja-JP" sz="1200" b="1">
              <a:solidFill>
                <a:srgbClr val="FF6600"/>
              </a:solidFill>
              <a:latin typeface="Meiryo UI" panose="020B0604030504040204" pitchFamily="50" charset="-128"/>
              <a:ea typeface="Meiryo UI" panose="020B0604030504040204" pitchFamily="50" charset="-128"/>
            </a:endParaRPr>
          </a:p>
          <a:p>
            <a:pPr eaLnBrk="0" fontAlgn="base" hangingPunct="0">
              <a:spcBef>
                <a:spcPct val="0"/>
              </a:spcBef>
              <a:spcAft>
                <a:spcPct val="0"/>
              </a:spcAft>
              <a:buNone/>
              <a:defRPr/>
            </a:pPr>
            <a:r>
              <a:rPr kumimoji="0" lang="ja-JP" altLang="en-US" sz="1200" b="1">
                <a:solidFill>
                  <a:srgbClr val="0033CC"/>
                </a:solidFill>
                <a:latin typeface="Meiryo UI" panose="020B0604030504040204" pitchFamily="50" charset="-128"/>
                <a:ea typeface="Meiryo UI" panose="020B0604030504040204" pitchFamily="50" charset="-128"/>
              </a:rPr>
              <a:t>脱炭素化などの</a:t>
            </a:r>
            <a:endParaRPr kumimoji="0" lang="en-US" altLang="ja-JP" sz="1200" b="1">
              <a:solidFill>
                <a:srgbClr val="0033CC"/>
              </a:solidFill>
              <a:latin typeface="Meiryo UI" panose="020B0604030504040204" pitchFamily="50" charset="-128"/>
              <a:ea typeface="Meiryo UI" panose="020B0604030504040204" pitchFamily="50" charset="-128"/>
            </a:endParaRPr>
          </a:p>
          <a:p>
            <a:pPr eaLnBrk="0" fontAlgn="base" hangingPunct="0">
              <a:spcBef>
                <a:spcPct val="0"/>
              </a:spcBef>
              <a:spcAft>
                <a:spcPct val="0"/>
              </a:spcAft>
              <a:buNone/>
              <a:defRPr/>
            </a:pPr>
            <a:r>
              <a:rPr kumimoji="0" lang="ja-JP" altLang="en-US" sz="1200" b="1">
                <a:solidFill>
                  <a:srgbClr val="0033CC"/>
                </a:solidFill>
                <a:latin typeface="Meiryo UI" panose="020B0604030504040204" pitchFamily="50" charset="-128"/>
                <a:ea typeface="Meiryo UI" panose="020B0604030504040204" pitchFamily="50" charset="-128"/>
              </a:rPr>
              <a:t>新事業推進</a:t>
            </a:r>
            <a:endParaRPr kumimoji="0" lang="en-US" altLang="ja-JP" sz="1200" b="1">
              <a:solidFill>
                <a:srgbClr val="0033CC"/>
              </a:solidFill>
              <a:latin typeface="Meiryo UI" panose="020B0604030504040204" pitchFamily="50" charset="-128"/>
              <a:ea typeface="Meiryo UI" panose="020B0604030504040204" pitchFamily="50" charset="-128"/>
            </a:endParaRPr>
          </a:p>
        </p:txBody>
      </p:sp>
      <p:sp>
        <p:nvSpPr>
          <p:cNvPr id="56" name="吹き出し: 角を丸めた四角形 55">
            <a:extLst>
              <a:ext uri="{FF2B5EF4-FFF2-40B4-BE49-F238E27FC236}">
                <a16:creationId xmlns:a16="http://schemas.microsoft.com/office/drawing/2014/main" id="{2B575A42-EC23-F563-280A-0AE37613F71E}"/>
              </a:ext>
            </a:extLst>
          </p:cNvPr>
          <p:cNvSpPr/>
          <p:nvPr/>
        </p:nvSpPr>
        <p:spPr>
          <a:xfrm>
            <a:off x="9800576" y="4082164"/>
            <a:ext cx="2250961" cy="770917"/>
          </a:xfrm>
          <a:prstGeom prst="wedgeRoundRectCallout">
            <a:avLst>
              <a:gd name="adj1" fmla="val -54141"/>
              <a:gd name="adj2" fmla="val -63710"/>
              <a:gd name="adj3" fmla="val 16667"/>
            </a:avLst>
          </a:prstGeom>
          <a:solidFill>
            <a:srgbClr val="FFFFFF">
              <a:alpha val="50196"/>
            </a:srgbClr>
          </a:solid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7" name="テキスト ボックス 10">
            <a:extLst>
              <a:ext uri="{FF2B5EF4-FFF2-40B4-BE49-F238E27FC236}">
                <a16:creationId xmlns:a16="http://schemas.microsoft.com/office/drawing/2014/main" id="{08D406EF-A071-E09B-EB47-A7A325D7901F}"/>
              </a:ext>
            </a:extLst>
          </p:cNvPr>
          <p:cNvSpPr txBox="1">
            <a:spLocks noChangeArrowheads="1"/>
          </p:cNvSpPr>
          <p:nvPr/>
        </p:nvSpPr>
        <p:spPr bwMode="auto">
          <a:xfrm>
            <a:off x="9850652" y="4106506"/>
            <a:ext cx="2028979" cy="646331"/>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eaLnBrk="0" fontAlgn="base" hangingPunct="0">
              <a:spcBef>
                <a:spcPct val="0"/>
              </a:spcBef>
              <a:spcAft>
                <a:spcPct val="0"/>
              </a:spcAft>
              <a:buNone/>
              <a:defRPr/>
            </a:pPr>
            <a:r>
              <a:rPr kumimoji="0" lang="ja-JP" altLang="en-US" sz="1200" b="1">
                <a:solidFill>
                  <a:srgbClr val="FF6600"/>
                </a:solidFill>
                <a:latin typeface="Meiryo UI" panose="020B0604030504040204" pitchFamily="50" charset="-128"/>
                <a:ea typeface="Meiryo UI" panose="020B0604030504040204" pitchFamily="50" charset="-128"/>
              </a:rPr>
              <a:t>安全・安心な移動の享受</a:t>
            </a:r>
            <a:endParaRPr kumimoji="0" lang="en-US" altLang="ja-JP" sz="1200" b="1">
              <a:solidFill>
                <a:srgbClr val="FF6600"/>
              </a:solidFill>
              <a:latin typeface="Meiryo UI" panose="020B0604030504040204" pitchFamily="50" charset="-128"/>
              <a:ea typeface="Meiryo UI" panose="020B0604030504040204" pitchFamily="50" charset="-128"/>
            </a:endParaRPr>
          </a:p>
          <a:p>
            <a:pPr eaLnBrk="0" fontAlgn="base" hangingPunct="0">
              <a:spcBef>
                <a:spcPct val="0"/>
              </a:spcBef>
              <a:spcAft>
                <a:spcPct val="0"/>
              </a:spcAft>
              <a:buNone/>
              <a:defRPr/>
            </a:pPr>
            <a:r>
              <a:rPr kumimoji="0" lang="ja-JP" altLang="en-US" sz="1200" b="1">
                <a:solidFill>
                  <a:srgbClr val="FF6600"/>
                </a:solidFill>
                <a:latin typeface="Meiryo UI" panose="020B0604030504040204" pitchFamily="50" charset="-128"/>
                <a:ea typeface="Meiryo UI" panose="020B0604030504040204" pitchFamily="50" charset="-128"/>
              </a:rPr>
              <a:t>個人移動の利便性向上</a:t>
            </a:r>
            <a:endParaRPr kumimoji="0" lang="en-US" altLang="ja-JP" sz="1200" b="1">
              <a:solidFill>
                <a:srgbClr val="FF6600"/>
              </a:solidFill>
              <a:latin typeface="Meiryo UI" panose="020B0604030504040204" pitchFamily="50" charset="-128"/>
              <a:ea typeface="Meiryo UI" panose="020B0604030504040204" pitchFamily="50" charset="-128"/>
            </a:endParaRPr>
          </a:p>
          <a:p>
            <a:pPr eaLnBrk="0" fontAlgn="base" hangingPunct="0">
              <a:spcBef>
                <a:spcPct val="0"/>
              </a:spcBef>
              <a:spcAft>
                <a:spcPct val="0"/>
              </a:spcAft>
              <a:buNone/>
              <a:defRPr/>
            </a:pPr>
            <a:r>
              <a:rPr kumimoji="0" lang="ja-JP" altLang="en-US" sz="1200" b="1">
                <a:solidFill>
                  <a:srgbClr val="0033CC"/>
                </a:solidFill>
                <a:latin typeface="Meiryo UI" panose="020B0604030504040204" pitchFamily="50" charset="-128"/>
                <a:ea typeface="Meiryo UI" panose="020B0604030504040204" pitchFamily="50" charset="-128"/>
              </a:rPr>
              <a:t>効率的なエネルギー利用</a:t>
            </a:r>
            <a:endParaRPr kumimoji="0" lang="en-US" altLang="ja-JP" sz="1200" b="1">
              <a:solidFill>
                <a:srgbClr val="0033CC"/>
              </a:solidFill>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5457AEF7-3825-446A-7116-854E90F0542A}"/>
              </a:ext>
            </a:extLst>
          </p:cNvPr>
          <p:cNvSpPr txBox="1">
            <a:spLocks noChangeArrowheads="1"/>
          </p:cNvSpPr>
          <p:nvPr/>
        </p:nvSpPr>
        <p:spPr bwMode="auto">
          <a:xfrm>
            <a:off x="3960108" y="1637878"/>
            <a:ext cx="3018536" cy="408623"/>
          </a:xfrm>
          <a:prstGeom prst="roundRect">
            <a:avLst/>
          </a:prstGeom>
          <a:solidFill>
            <a:schemeClr val="accent5">
              <a:lumMod val="20000"/>
              <a:lumOff val="80000"/>
            </a:schemeClr>
          </a:solidFill>
          <a:ln w="19050">
            <a:solidFill>
              <a:schemeClr val="accent1">
                <a:lumMod val="50000"/>
              </a:schemeClr>
            </a:solid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ja-JP" altLang="en-US" sz="1800" b="1">
                <a:latin typeface="Meiryo UI" panose="020B0604030504040204" pitchFamily="50" charset="-128"/>
                <a:ea typeface="Meiryo UI" panose="020B0604030504040204" pitchFamily="50" charset="-128"/>
              </a:rPr>
              <a:t>デジタル化加速への取り組み</a:t>
            </a:r>
            <a:endParaRPr kumimoji="0" lang="en-US" altLang="ja-JP" sz="1800" b="1">
              <a:latin typeface="Meiryo UI" panose="020B0604030504040204" pitchFamily="50" charset="-128"/>
              <a:ea typeface="Meiryo UI" panose="020B0604030504040204" pitchFamily="50" charset="-128"/>
            </a:endParaRPr>
          </a:p>
        </p:txBody>
      </p:sp>
      <p:sp>
        <p:nvSpPr>
          <p:cNvPr id="59" name="テキスト ボックス 10">
            <a:extLst>
              <a:ext uri="{FF2B5EF4-FFF2-40B4-BE49-F238E27FC236}">
                <a16:creationId xmlns:a16="http://schemas.microsoft.com/office/drawing/2014/main" id="{F9B84CEC-930E-A925-EC8F-D4BAA576118C}"/>
              </a:ext>
            </a:extLst>
          </p:cNvPr>
          <p:cNvSpPr txBox="1">
            <a:spLocks noChangeArrowheads="1"/>
          </p:cNvSpPr>
          <p:nvPr/>
        </p:nvSpPr>
        <p:spPr bwMode="auto">
          <a:xfrm>
            <a:off x="7206019" y="1637878"/>
            <a:ext cx="3411279" cy="408623"/>
          </a:xfrm>
          <a:prstGeom prst="roundRect">
            <a:avLst/>
          </a:prstGeom>
          <a:solidFill>
            <a:schemeClr val="accent5">
              <a:lumMod val="20000"/>
              <a:lumOff val="80000"/>
            </a:schemeClr>
          </a:solidFill>
          <a:ln w="19050">
            <a:solidFill>
              <a:schemeClr val="accent1">
                <a:lumMod val="50000"/>
              </a:schemeClr>
            </a:solid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en-US" altLang="ja-JP" sz="1800" b="1">
                <a:latin typeface="Meiryo UI" panose="020B0604030504040204" pitchFamily="50" charset="-128"/>
                <a:ea typeface="Meiryo UI" panose="020B0604030504040204" pitchFamily="50" charset="-128"/>
              </a:rPr>
              <a:t>CASE</a:t>
            </a:r>
            <a:r>
              <a:rPr kumimoji="0" lang="ja-JP" altLang="en-US" sz="1800" b="1">
                <a:latin typeface="Meiryo UI" panose="020B0604030504040204" pitchFamily="50" charset="-128"/>
                <a:ea typeface="Meiryo UI" panose="020B0604030504040204" pitchFamily="50" charset="-128"/>
              </a:rPr>
              <a:t>、</a:t>
            </a:r>
            <a:r>
              <a:rPr kumimoji="0" lang="en-US" altLang="ja-JP" sz="1800" b="1">
                <a:latin typeface="Meiryo UI" panose="020B0604030504040204" pitchFamily="50" charset="-128"/>
                <a:ea typeface="Meiryo UI" panose="020B0604030504040204" pitchFamily="50" charset="-128"/>
              </a:rPr>
              <a:t>MaaS</a:t>
            </a:r>
            <a:r>
              <a:rPr kumimoji="0" lang="ja-JP" altLang="en-US" sz="1800" b="1">
                <a:latin typeface="Meiryo UI" panose="020B0604030504040204" pitchFamily="50" charset="-128"/>
                <a:ea typeface="Meiryo UI" panose="020B0604030504040204" pitchFamily="50" charset="-128"/>
              </a:rPr>
              <a:t>発展への取り組み</a:t>
            </a:r>
            <a:endParaRPr kumimoji="0" lang="en-US" altLang="ja-JP" sz="1800" b="1">
              <a:latin typeface="Meiryo UI" panose="020B0604030504040204" pitchFamily="50" charset="-128"/>
              <a:ea typeface="Meiryo UI" panose="020B0604030504040204" pitchFamily="50" charset="-128"/>
            </a:endParaRPr>
          </a:p>
        </p:txBody>
      </p:sp>
      <p:sp>
        <p:nvSpPr>
          <p:cNvPr id="60" name="吹き出し: 角を丸めた四角形 59">
            <a:extLst>
              <a:ext uri="{FF2B5EF4-FFF2-40B4-BE49-F238E27FC236}">
                <a16:creationId xmlns:a16="http://schemas.microsoft.com/office/drawing/2014/main" id="{779ABBA4-84E5-0A46-3A04-7B0F0C1F9B4E}"/>
              </a:ext>
            </a:extLst>
          </p:cNvPr>
          <p:cNvSpPr/>
          <p:nvPr/>
        </p:nvSpPr>
        <p:spPr>
          <a:xfrm>
            <a:off x="9836151" y="2105568"/>
            <a:ext cx="2250961" cy="1176250"/>
          </a:xfrm>
          <a:prstGeom prst="wedgeRoundRectCallout">
            <a:avLst>
              <a:gd name="adj1" fmla="val -46851"/>
              <a:gd name="adj2" fmla="val -64607"/>
              <a:gd name="adj3" fmla="val 16667"/>
            </a:avLst>
          </a:prstGeom>
          <a:solidFill>
            <a:srgbClr val="FFFFFF">
              <a:alpha val="50196"/>
            </a:srgbClr>
          </a:solid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1" name="テキスト ボックス 10">
            <a:extLst>
              <a:ext uri="{FF2B5EF4-FFF2-40B4-BE49-F238E27FC236}">
                <a16:creationId xmlns:a16="http://schemas.microsoft.com/office/drawing/2014/main" id="{0ADBC531-5FCF-D1A2-002B-C79ED6E55D25}"/>
              </a:ext>
            </a:extLst>
          </p:cNvPr>
          <p:cNvSpPr txBox="1">
            <a:spLocks noChangeArrowheads="1"/>
          </p:cNvSpPr>
          <p:nvPr/>
        </p:nvSpPr>
        <p:spPr bwMode="auto">
          <a:xfrm>
            <a:off x="9836152" y="2095658"/>
            <a:ext cx="2312124" cy="1015663"/>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eaLnBrk="0" fontAlgn="base" hangingPunct="0">
              <a:spcBef>
                <a:spcPct val="0"/>
              </a:spcBef>
              <a:spcAft>
                <a:spcPct val="0"/>
              </a:spcAft>
              <a:buNone/>
              <a:defRPr/>
            </a:pPr>
            <a:r>
              <a:rPr kumimoji="0" lang="ja-JP" altLang="en-US" sz="1200" b="1">
                <a:solidFill>
                  <a:srgbClr val="FF6600"/>
                </a:solidFill>
                <a:latin typeface="Meiryo UI" panose="020B0604030504040204" pitchFamily="50" charset="-128"/>
                <a:ea typeface="Meiryo UI" panose="020B0604030504040204" pitchFamily="50" charset="-128"/>
              </a:rPr>
              <a:t>交通網の効率化による渋滞緩和や物流効率の向上</a:t>
            </a:r>
            <a:endParaRPr kumimoji="0" lang="en-US" altLang="ja-JP" sz="1200" b="1">
              <a:solidFill>
                <a:srgbClr val="FF6600"/>
              </a:solidFill>
              <a:latin typeface="Meiryo UI" panose="020B0604030504040204" pitchFamily="50" charset="-128"/>
              <a:ea typeface="Meiryo UI" panose="020B0604030504040204" pitchFamily="50" charset="-128"/>
            </a:endParaRPr>
          </a:p>
          <a:p>
            <a:pPr eaLnBrk="0" fontAlgn="base" hangingPunct="0">
              <a:spcBef>
                <a:spcPct val="0"/>
              </a:spcBef>
              <a:spcAft>
                <a:spcPct val="0"/>
              </a:spcAft>
              <a:buNone/>
              <a:defRPr/>
            </a:pPr>
            <a:r>
              <a:rPr kumimoji="0" lang="ja-JP" altLang="en-US" sz="1200" b="1">
                <a:solidFill>
                  <a:srgbClr val="0033CC"/>
                </a:solidFill>
                <a:latin typeface="Meiryo UI" panose="020B0604030504040204" pitchFamily="50" charset="-128"/>
                <a:ea typeface="Meiryo UI" panose="020B0604030504040204" pitchFamily="50" charset="-128"/>
              </a:rPr>
              <a:t>温室効果ガスの抑制</a:t>
            </a:r>
            <a:endParaRPr kumimoji="0" lang="en-US" altLang="ja-JP" sz="1200" b="1">
              <a:solidFill>
                <a:srgbClr val="0033CC"/>
              </a:solidFill>
              <a:latin typeface="Meiryo UI" panose="020B0604030504040204" pitchFamily="50" charset="-128"/>
              <a:ea typeface="Meiryo UI" panose="020B0604030504040204" pitchFamily="50" charset="-128"/>
            </a:endParaRPr>
          </a:p>
          <a:p>
            <a:pPr lvl="0" eaLnBrk="0" fontAlgn="base" hangingPunct="0">
              <a:spcBef>
                <a:spcPct val="0"/>
              </a:spcBef>
              <a:spcAft>
                <a:spcPct val="0"/>
              </a:spcAft>
              <a:buNone/>
              <a:defRPr/>
            </a:pPr>
            <a:r>
              <a:rPr kumimoji="0" lang="ja-JP" altLang="en-US" sz="1200" b="1">
                <a:solidFill>
                  <a:srgbClr val="0033CC"/>
                </a:solidFill>
                <a:latin typeface="Meiryo UI" panose="020B0604030504040204" pitchFamily="50" charset="-128"/>
                <a:ea typeface="Meiryo UI" panose="020B0604030504040204" pitchFamily="50" charset="-128"/>
              </a:rPr>
              <a:t>物流・輸送部門の新事業推進</a:t>
            </a:r>
            <a:endParaRPr kumimoji="0" lang="en-US" altLang="ja-JP" sz="1200" b="1">
              <a:solidFill>
                <a:srgbClr val="0033CC"/>
              </a:solidFill>
              <a:latin typeface="Meiryo UI" panose="020B0604030504040204" pitchFamily="50" charset="-128"/>
              <a:ea typeface="Meiryo UI" panose="020B0604030504040204" pitchFamily="50" charset="-128"/>
            </a:endParaRPr>
          </a:p>
          <a:p>
            <a:pPr lvl="0" eaLnBrk="0" fontAlgn="base" hangingPunct="0">
              <a:spcBef>
                <a:spcPct val="0"/>
              </a:spcBef>
              <a:spcAft>
                <a:spcPct val="0"/>
              </a:spcAft>
              <a:buNone/>
              <a:defRPr/>
            </a:pPr>
            <a:r>
              <a:rPr kumimoji="0" lang="ja-JP" altLang="en-US" sz="1200" b="1">
                <a:solidFill>
                  <a:srgbClr val="0033CC"/>
                </a:solidFill>
                <a:latin typeface="Meiryo UI" panose="020B0604030504040204" pitchFamily="50" charset="-128"/>
                <a:ea typeface="Meiryo UI" panose="020B0604030504040204" pitchFamily="50" charset="-128"/>
              </a:rPr>
              <a:t>観光業の再興</a:t>
            </a:r>
            <a:endParaRPr kumimoji="0" lang="en-US" altLang="ja-JP" sz="1200" b="1">
              <a:solidFill>
                <a:srgbClr val="0033CC"/>
              </a:solidFill>
              <a:latin typeface="Meiryo UI" panose="020B0604030504040204" pitchFamily="50" charset="-128"/>
              <a:ea typeface="Meiryo UI" panose="020B0604030504040204" pitchFamily="50" charset="-128"/>
            </a:endParaRPr>
          </a:p>
        </p:txBody>
      </p:sp>
      <p:sp>
        <p:nvSpPr>
          <p:cNvPr id="62" name="吹き出し: 角を丸めた四角形 61">
            <a:extLst>
              <a:ext uri="{FF2B5EF4-FFF2-40B4-BE49-F238E27FC236}">
                <a16:creationId xmlns:a16="http://schemas.microsoft.com/office/drawing/2014/main" id="{4BD5D091-99C8-EF84-C2BB-611C55BC2FE8}"/>
              </a:ext>
            </a:extLst>
          </p:cNvPr>
          <p:cNvSpPr/>
          <p:nvPr/>
        </p:nvSpPr>
        <p:spPr>
          <a:xfrm>
            <a:off x="2263498" y="1961554"/>
            <a:ext cx="1786715" cy="816692"/>
          </a:xfrm>
          <a:prstGeom prst="wedgeRoundRectCallout">
            <a:avLst>
              <a:gd name="adj1" fmla="val 53897"/>
              <a:gd name="adj2" fmla="val -71682"/>
              <a:gd name="adj3" fmla="val 16667"/>
            </a:avLst>
          </a:prstGeom>
          <a:solidFill>
            <a:srgbClr val="FFFFFF">
              <a:alpha val="50196"/>
            </a:srgbClr>
          </a:solid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3" name="テキスト ボックス 10">
            <a:extLst>
              <a:ext uri="{FF2B5EF4-FFF2-40B4-BE49-F238E27FC236}">
                <a16:creationId xmlns:a16="http://schemas.microsoft.com/office/drawing/2014/main" id="{BF67EE59-6FF9-3232-3F00-886515E78D56}"/>
              </a:ext>
            </a:extLst>
          </p:cNvPr>
          <p:cNvSpPr txBox="1">
            <a:spLocks noChangeArrowheads="1"/>
          </p:cNvSpPr>
          <p:nvPr/>
        </p:nvSpPr>
        <p:spPr bwMode="auto">
          <a:xfrm>
            <a:off x="2314282" y="1991655"/>
            <a:ext cx="1786715" cy="646331"/>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eaLnBrk="0" fontAlgn="base" hangingPunct="0">
              <a:spcBef>
                <a:spcPct val="0"/>
              </a:spcBef>
              <a:spcAft>
                <a:spcPct val="0"/>
              </a:spcAft>
              <a:buNone/>
              <a:defRPr/>
            </a:pPr>
            <a:r>
              <a:rPr kumimoji="0" lang="ja-JP" altLang="en-US" sz="1200" b="1">
                <a:solidFill>
                  <a:srgbClr val="FF6600"/>
                </a:solidFill>
                <a:latin typeface="Meiryo UI" panose="020B0604030504040204" pitchFamily="50" charset="-128"/>
                <a:ea typeface="Meiryo UI" panose="020B0604030504040204" pitchFamily="50" charset="-128"/>
              </a:rPr>
              <a:t>行政手続きの効率化</a:t>
            </a:r>
            <a:endParaRPr kumimoji="0" lang="en-US" altLang="ja-JP" sz="1200" b="1">
              <a:solidFill>
                <a:srgbClr val="FF6600"/>
              </a:solidFill>
              <a:latin typeface="Meiryo UI" panose="020B0604030504040204" pitchFamily="50" charset="-128"/>
              <a:ea typeface="Meiryo UI" panose="020B0604030504040204" pitchFamily="50" charset="-128"/>
            </a:endParaRPr>
          </a:p>
          <a:p>
            <a:pPr lvl="0" eaLnBrk="0" fontAlgn="base" hangingPunct="0">
              <a:spcBef>
                <a:spcPct val="0"/>
              </a:spcBef>
              <a:spcAft>
                <a:spcPct val="0"/>
              </a:spcAft>
              <a:buNone/>
              <a:defRPr/>
            </a:pPr>
            <a:r>
              <a:rPr kumimoji="0" lang="ja-JP" altLang="en-US" sz="1200" b="1">
                <a:solidFill>
                  <a:srgbClr val="FF6600"/>
                </a:solidFill>
                <a:latin typeface="Meiryo UI" panose="020B0604030504040204" pitchFamily="50" charset="-128"/>
                <a:ea typeface="Meiryo UI" panose="020B0604030504040204" pitchFamily="50" charset="-128"/>
              </a:rPr>
              <a:t>住民の利便性向上</a:t>
            </a:r>
            <a:endParaRPr kumimoji="0" lang="en-US" altLang="ja-JP" sz="1200" b="1">
              <a:solidFill>
                <a:srgbClr val="FF6600"/>
              </a:solidFill>
              <a:latin typeface="Meiryo UI" panose="020B0604030504040204" pitchFamily="50" charset="-128"/>
              <a:ea typeface="Meiryo UI" panose="020B0604030504040204" pitchFamily="50" charset="-128"/>
            </a:endParaRPr>
          </a:p>
          <a:p>
            <a:pPr lvl="0" eaLnBrk="0" fontAlgn="base" hangingPunct="0">
              <a:spcBef>
                <a:spcPct val="0"/>
              </a:spcBef>
              <a:spcAft>
                <a:spcPct val="0"/>
              </a:spcAft>
              <a:buNone/>
              <a:defRPr/>
            </a:pPr>
            <a:r>
              <a:rPr kumimoji="0" lang="ja-JP" altLang="en-US" sz="1200" b="1">
                <a:solidFill>
                  <a:srgbClr val="0033CC"/>
                </a:solidFill>
                <a:latin typeface="Meiryo UI" panose="020B0604030504040204" pitchFamily="50" charset="-128"/>
                <a:ea typeface="Meiryo UI" panose="020B0604030504040204" pitchFamily="50" charset="-128"/>
              </a:rPr>
              <a:t>行政コストの抑制</a:t>
            </a:r>
            <a:endParaRPr kumimoji="0" lang="en-US" altLang="ja-JP" sz="1200" b="1">
              <a:solidFill>
                <a:srgbClr val="0033CC"/>
              </a:solidFill>
              <a:latin typeface="Meiryo UI" panose="020B0604030504040204" pitchFamily="50" charset="-128"/>
              <a:ea typeface="Meiryo UI" panose="020B0604030504040204" pitchFamily="50" charset="-128"/>
            </a:endParaRPr>
          </a:p>
        </p:txBody>
      </p:sp>
      <p:sp>
        <p:nvSpPr>
          <p:cNvPr id="64" name="テキスト ボックス 10">
            <a:extLst>
              <a:ext uri="{FF2B5EF4-FFF2-40B4-BE49-F238E27FC236}">
                <a16:creationId xmlns:a16="http://schemas.microsoft.com/office/drawing/2014/main" id="{F1FA89BA-82C1-475E-0116-F96307041655}"/>
              </a:ext>
            </a:extLst>
          </p:cNvPr>
          <p:cNvSpPr txBox="1">
            <a:spLocks noChangeArrowheads="1"/>
          </p:cNvSpPr>
          <p:nvPr/>
        </p:nvSpPr>
        <p:spPr bwMode="auto">
          <a:xfrm>
            <a:off x="5364619" y="2273264"/>
            <a:ext cx="3411279" cy="900000"/>
          </a:xfrm>
          <a:prstGeom prst="rect">
            <a:avLst/>
          </a:prstGeom>
          <a:noFill/>
          <a:ln w="19050">
            <a:noFill/>
          </a:ln>
        </p:spPr>
        <p:txBody>
          <a:bodyPr wrap="square" anchor="ctr">
            <a:no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eaLnBrk="0" fontAlgn="base" hangingPunct="0">
              <a:spcBef>
                <a:spcPct val="0"/>
              </a:spcBef>
              <a:spcAft>
                <a:spcPct val="0"/>
              </a:spcAft>
              <a:buNone/>
              <a:defRPr/>
            </a:pPr>
            <a:r>
              <a:rPr kumimoji="0" lang="ja-JP" altLang="en-US" sz="2800" b="1">
                <a:latin typeface="Meiryo UI" panose="020B0604030504040204" pitchFamily="50" charset="-128"/>
                <a:ea typeface="Meiryo UI" panose="020B0604030504040204" pitchFamily="50" charset="-128"/>
              </a:rPr>
              <a:t>モビリティを中心とした</a:t>
            </a:r>
            <a:endParaRPr kumimoji="0" lang="en-US" altLang="ja-JP" sz="2800" b="1">
              <a:latin typeface="Meiryo UI" panose="020B0604030504040204" pitchFamily="50" charset="-128"/>
              <a:ea typeface="Meiryo UI" panose="020B0604030504040204" pitchFamily="50" charset="-128"/>
            </a:endParaRPr>
          </a:p>
          <a:p>
            <a:pPr lvl="0" algn="ctr" eaLnBrk="0" fontAlgn="base" hangingPunct="0">
              <a:spcBef>
                <a:spcPct val="0"/>
              </a:spcBef>
              <a:spcAft>
                <a:spcPct val="0"/>
              </a:spcAft>
              <a:buNone/>
              <a:defRPr/>
            </a:pPr>
            <a:r>
              <a:rPr kumimoji="0" lang="ja-JP" altLang="en-US" sz="2800" b="1">
                <a:latin typeface="Meiryo UI" panose="020B0604030504040204" pitchFamily="50" charset="-128"/>
                <a:ea typeface="Meiryo UI" panose="020B0604030504040204" pitchFamily="50" charset="-128"/>
              </a:rPr>
              <a:t>まちづくり</a:t>
            </a:r>
            <a:endParaRPr kumimoji="0" lang="en-US" altLang="ja-JP" sz="2800" b="1">
              <a:latin typeface="Meiryo UI" panose="020B0604030504040204" pitchFamily="50" charset="-128"/>
              <a:ea typeface="Meiryo UI" panose="020B0604030504040204" pitchFamily="50" charset="-128"/>
            </a:endParaRPr>
          </a:p>
        </p:txBody>
      </p:sp>
      <p:sp>
        <p:nvSpPr>
          <p:cNvPr id="65" name="テキスト ボックス 10">
            <a:extLst>
              <a:ext uri="{FF2B5EF4-FFF2-40B4-BE49-F238E27FC236}">
                <a16:creationId xmlns:a16="http://schemas.microsoft.com/office/drawing/2014/main" id="{14D29ED4-6EFB-7143-8DEF-3AAF17EFBA02}"/>
              </a:ext>
            </a:extLst>
          </p:cNvPr>
          <p:cNvSpPr txBox="1">
            <a:spLocks noChangeArrowheads="1"/>
          </p:cNvSpPr>
          <p:nvPr/>
        </p:nvSpPr>
        <p:spPr bwMode="auto">
          <a:xfrm>
            <a:off x="10808308" y="1057394"/>
            <a:ext cx="1754166" cy="30777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eaLnBrk="0" fontAlgn="base" hangingPunct="0">
              <a:spcBef>
                <a:spcPct val="0"/>
              </a:spcBef>
              <a:spcAft>
                <a:spcPct val="0"/>
              </a:spcAft>
              <a:buNone/>
              <a:defRPr/>
            </a:pPr>
            <a:r>
              <a:rPr kumimoji="0" lang="ja-JP" altLang="en-US" sz="1400" b="1">
                <a:solidFill>
                  <a:srgbClr val="0033CC"/>
                </a:solidFill>
                <a:latin typeface="Meiryo UI" panose="020B0604030504040204" pitchFamily="50" charset="-128"/>
                <a:ea typeface="Meiryo UI" panose="020B0604030504040204" pitchFamily="50" charset="-128"/>
              </a:rPr>
              <a:t>事業面のメリット</a:t>
            </a:r>
            <a:endParaRPr kumimoji="0" lang="en-US" altLang="ja-JP" sz="1400" b="1">
              <a:solidFill>
                <a:srgbClr val="0033CC"/>
              </a:solidFill>
              <a:latin typeface="Meiryo UI" panose="020B0604030504040204" pitchFamily="50" charset="-128"/>
              <a:ea typeface="Meiryo UI" panose="020B0604030504040204" pitchFamily="50" charset="-128"/>
            </a:endParaRPr>
          </a:p>
        </p:txBody>
      </p:sp>
      <p:sp>
        <p:nvSpPr>
          <p:cNvPr id="66" name="テキスト ボックス 10">
            <a:extLst>
              <a:ext uri="{FF2B5EF4-FFF2-40B4-BE49-F238E27FC236}">
                <a16:creationId xmlns:a16="http://schemas.microsoft.com/office/drawing/2014/main" id="{BEE7655F-414B-FE16-2EBF-31A5F705B49A}"/>
              </a:ext>
            </a:extLst>
          </p:cNvPr>
          <p:cNvSpPr txBox="1">
            <a:spLocks noChangeArrowheads="1"/>
          </p:cNvSpPr>
          <p:nvPr/>
        </p:nvSpPr>
        <p:spPr bwMode="auto">
          <a:xfrm>
            <a:off x="10798661" y="806415"/>
            <a:ext cx="1754166" cy="30777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eaLnBrk="0" fontAlgn="base" hangingPunct="0">
              <a:spcBef>
                <a:spcPct val="0"/>
              </a:spcBef>
              <a:spcAft>
                <a:spcPct val="0"/>
              </a:spcAft>
              <a:buNone/>
              <a:defRPr/>
            </a:pPr>
            <a:r>
              <a:rPr kumimoji="0" lang="ja-JP" altLang="en-US" sz="1400" b="1">
                <a:solidFill>
                  <a:srgbClr val="FF6600"/>
                </a:solidFill>
                <a:latin typeface="Meiryo UI" panose="020B0604030504040204" pitchFamily="50" charset="-128"/>
                <a:ea typeface="Meiryo UI" panose="020B0604030504040204" pitchFamily="50" charset="-128"/>
              </a:rPr>
              <a:t>生活面のメリット</a:t>
            </a:r>
            <a:endParaRPr kumimoji="0" lang="en-US" altLang="ja-JP" sz="1400" b="1">
              <a:solidFill>
                <a:srgbClr val="FF6600"/>
              </a:solidFill>
              <a:latin typeface="Meiryo UI" panose="020B0604030504040204" pitchFamily="50" charset="-128"/>
              <a:ea typeface="Meiryo UI" panose="020B0604030504040204" pitchFamily="50" charset="-128"/>
            </a:endParaRPr>
          </a:p>
        </p:txBody>
      </p:sp>
      <p:sp>
        <p:nvSpPr>
          <p:cNvPr id="68" name="矢印: 下 67">
            <a:extLst>
              <a:ext uri="{FF2B5EF4-FFF2-40B4-BE49-F238E27FC236}">
                <a16:creationId xmlns:a16="http://schemas.microsoft.com/office/drawing/2014/main" id="{3B2A9805-DBA2-C7DB-3AC6-EAAE0FA3DBB8}"/>
              </a:ext>
            </a:extLst>
          </p:cNvPr>
          <p:cNvSpPr/>
          <p:nvPr/>
        </p:nvSpPr>
        <p:spPr>
          <a:xfrm>
            <a:off x="565058" y="1509528"/>
            <a:ext cx="1872316" cy="3757313"/>
          </a:xfrm>
          <a:prstGeom prst="downArrow">
            <a:avLst>
              <a:gd name="adj1" fmla="val 50000"/>
              <a:gd name="adj2" fmla="val 38254"/>
            </a:avLst>
          </a:prstGeom>
          <a:solidFill>
            <a:schemeClr val="accent5">
              <a:lumMod val="20000"/>
              <a:lumOff val="80000"/>
            </a:schemeClr>
          </a:solidFill>
          <a:ln w="57150">
            <a:noFill/>
          </a:ln>
        </p:spPr>
        <p:txBody>
          <a:bodyPr wrap="square">
            <a:noAutofit/>
          </a:bodyPr>
          <a:lstStyle/>
          <a:p>
            <a:pPr algn="ctr" defTabSz="457200" eaLnBrk="0" fontAlgn="base" hangingPunct="0">
              <a:spcBef>
                <a:spcPct val="0"/>
              </a:spcBef>
              <a:spcAft>
                <a:spcPct val="0"/>
              </a:spcAft>
            </a:pPr>
            <a:endParaRPr kumimoji="0" lang="ja-JP" altLang="en-US" b="1">
              <a:solidFill>
                <a:schemeClr val="tx1"/>
              </a:solidFill>
              <a:latin typeface="Meiryo UI" panose="020B0604030504040204" pitchFamily="50" charset="-128"/>
              <a:ea typeface="Meiryo UI" panose="020B0604030504040204" pitchFamily="50" charset="-128"/>
            </a:endParaRPr>
          </a:p>
        </p:txBody>
      </p:sp>
      <p:sp>
        <p:nvSpPr>
          <p:cNvPr id="69" name="テキスト ボックス 68">
            <a:extLst>
              <a:ext uri="{FF2B5EF4-FFF2-40B4-BE49-F238E27FC236}">
                <a16:creationId xmlns:a16="http://schemas.microsoft.com/office/drawing/2014/main" id="{3A84C117-8333-45A8-79D9-CE279C4697D0}"/>
              </a:ext>
            </a:extLst>
          </p:cNvPr>
          <p:cNvSpPr txBox="1"/>
          <p:nvPr/>
        </p:nvSpPr>
        <p:spPr>
          <a:xfrm>
            <a:off x="54284" y="2225743"/>
            <a:ext cx="3377915" cy="1692771"/>
          </a:xfrm>
          <a:prstGeom prst="rect">
            <a:avLst/>
          </a:prstGeom>
          <a:noFill/>
          <a:ln>
            <a:noFill/>
          </a:ln>
        </p:spPr>
        <p:txBody>
          <a:bodyPr wrap="square">
            <a:spAutoFit/>
          </a:bodyPr>
          <a:lstStyle>
            <a:defPPr>
              <a:defRPr lang="ja-JP"/>
            </a:defPPr>
            <a:lvl1pPr marR="0" lvl="0" indent="0" defTabSz="457200" eaLnBrk="0" fontAlgn="base" hangingPunct="0">
              <a:lnSpc>
                <a:spcPct val="100000"/>
              </a:lnSpc>
              <a:spcBef>
                <a:spcPct val="0"/>
              </a:spcBef>
              <a:spcAft>
                <a:spcPct val="0"/>
              </a:spcAft>
              <a:buClrTx/>
              <a:buSzTx/>
              <a:buFont typeface="Arial" panose="020B0604020202020204" pitchFamily="34" charset="0"/>
              <a:buNone/>
              <a:tabLst/>
              <a:defRPr kumimoji="0" sz="2000" b="0" i="0" u="none" strike="noStrike" cap="none" spc="0" normalizeH="0" baseline="0">
                <a:ln>
                  <a:noFill/>
                </a:ln>
                <a:solidFill>
                  <a:prstClr val="black"/>
                </a:solidFill>
                <a:effectLst/>
                <a:uLnTx/>
                <a:uFillTx/>
                <a:latin typeface="Meiryo UI" panose="020B0604030504040204" pitchFamily="50" charset="-128"/>
                <a:ea typeface="Meiryo UI" panose="020B0604030504040204" pitchFamily="50" charset="-128"/>
              </a:defRPr>
            </a:lvl1pPr>
            <a:lvl2pPr marL="742950" indent="-285750" defTabSz="45720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b="1"/>
              <a:t>　</a:t>
            </a:r>
            <a:r>
              <a:rPr lang="en-US" altLang="ja-JP" b="1"/>
              <a:t>GX</a:t>
            </a:r>
            <a:r>
              <a:rPr lang="ja-JP" altLang="en-US"/>
              <a:t>：</a:t>
            </a:r>
            <a:endParaRPr lang="en-US" altLang="ja-JP"/>
          </a:p>
          <a:p>
            <a:endParaRPr lang="en-US" altLang="ja-JP" sz="300"/>
          </a:p>
          <a:p>
            <a:r>
              <a:rPr lang="ja-JP" altLang="en-US"/>
              <a:t>　</a:t>
            </a:r>
            <a:r>
              <a:rPr lang="en-US" altLang="ja-JP"/>
              <a:t>CO2</a:t>
            </a:r>
            <a:r>
              <a:rPr lang="ja-JP" altLang="en-US"/>
              <a:t>排出抑制や</a:t>
            </a:r>
            <a:endParaRPr lang="en-US" altLang="ja-JP"/>
          </a:p>
          <a:p>
            <a:r>
              <a:rPr lang="ja-JP" altLang="en-US"/>
              <a:t>　環境保全に貢献する</a:t>
            </a:r>
            <a:endParaRPr lang="en-US" altLang="ja-JP"/>
          </a:p>
          <a:p>
            <a:r>
              <a:rPr lang="ja-JP" altLang="en-US"/>
              <a:t>　技術や企業に投資をして、</a:t>
            </a:r>
            <a:endParaRPr lang="en-US" altLang="ja-JP"/>
          </a:p>
          <a:p>
            <a:r>
              <a:rPr lang="ja-JP" altLang="en-US"/>
              <a:t>　</a:t>
            </a:r>
            <a:r>
              <a:rPr lang="ja-JP" altLang="en-US">
                <a:solidFill>
                  <a:srgbClr val="FF0000"/>
                </a:solidFill>
              </a:rPr>
              <a:t>経済を活性化</a:t>
            </a:r>
            <a:r>
              <a:rPr lang="ja-JP" altLang="en-US"/>
              <a:t>していく</a:t>
            </a:r>
          </a:p>
        </p:txBody>
      </p:sp>
      <p:sp>
        <p:nvSpPr>
          <p:cNvPr id="2" name="テキスト ボックス 1">
            <a:extLst>
              <a:ext uri="{FF2B5EF4-FFF2-40B4-BE49-F238E27FC236}">
                <a16:creationId xmlns:a16="http://schemas.microsoft.com/office/drawing/2014/main" id="{3E11DD30-8F26-CE6D-06A3-337D99D589E2}"/>
              </a:ext>
            </a:extLst>
          </p:cNvPr>
          <p:cNvSpPr txBox="1">
            <a:spLocks noChangeArrowheads="1"/>
          </p:cNvSpPr>
          <p:nvPr/>
        </p:nvSpPr>
        <p:spPr bwMode="auto">
          <a:xfrm>
            <a:off x="282039" y="5286250"/>
            <a:ext cx="11587697" cy="1397807"/>
          </a:xfrm>
          <a:prstGeom prst="rect">
            <a:avLst/>
          </a:prstGeom>
          <a:solidFill>
            <a:srgbClr val="70AD47"/>
          </a:solidFill>
          <a:ln w="9525">
            <a:noFill/>
            <a:miter lim="800000"/>
            <a:headEnd/>
            <a:tailEnd/>
          </a:ln>
          <a:effectLst/>
        </p:spPr>
        <p:txBody>
          <a:bodyPr vert="horz" wrap="square" lIns="68580" tIns="34290" rIns="68580" bIns="34290" numCol="1" anchor="t" anchorCtr="0" compatLnSpc="1">
            <a:prstTxWarp prst="textNoShape">
              <a:avLst/>
            </a:prstTxWarp>
            <a:noAutofit/>
          </a:bodyPr>
          <a:lstStyle>
            <a:defPPr>
              <a:defRPr lang="ja-JP"/>
            </a:defPPr>
            <a:lvl1pPr indent="0" algn="ctr" eaLnBrk="0" fontAlgn="base" hangingPunct="0">
              <a:spcBef>
                <a:spcPct val="0"/>
              </a:spcBef>
              <a:spcAft>
                <a:spcPct val="0"/>
              </a:spcAft>
              <a:defRPr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r>
              <a:rPr lang="ja-JP" altLang="en-US" sz="2800"/>
              <a:t>モビリティ産業を通じた、</a:t>
            </a:r>
            <a:r>
              <a:rPr lang="en-US" altLang="ja-JP" sz="2800"/>
              <a:t>GX</a:t>
            </a:r>
            <a:r>
              <a:rPr lang="ja-JP" altLang="en-US" sz="2800"/>
              <a:t>の推進により、</a:t>
            </a:r>
            <a:endParaRPr lang="en-US" altLang="ja-JP" sz="2800"/>
          </a:p>
          <a:p>
            <a:r>
              <a:rPr lang="ja-JP" altLang="en-US" sz="2800"/>
              <a:t>暮らしやすい（人口流入）働きやすい（雇用創出）まちへ発展させ、</a:t>
            </a:r>
            <a:endParaRPr lang="en-US" altLang="ja-JP" sz="2800"/>
          </a:p>
          <a:p>
            <a:r>
              <a:rPr lang="ja-JP" altLang="en-US" sz="2800"/>
              <a:t>地域経済の活性化につなげていく</a:t>
            </a:r>
            <a:endParaRPr lang="en-US" altLang="ja-JP" sz="2800"/>
          </a:p>
        </p:txBody>
      </p:sp>
      <p:sp>
        <p:nvSpPr>
          <p:cNvPr id="3" name="スライド番号プレースホルダー 3">
            <a:extLst>
              <a:ext uri="{FF2B5EF4-FFF2-40B4-BE49-F238E27FC236}">
                <a16:creationId xmlns:a16="http://schemas.microsoft.com/office/drawing/2014/main" id="{1BF792CE-8463-5351-B480-01670C3B8581}"/>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57</a:t>
            </a:fld>
            <a:endParaRPr lang="ja-JP" altLang="en-US"/>
          </a:p>
        </p:txBody>
      </p:sp>
      <p:sp>
        <p:nvSpPr>
          <p:cNvPr id="7" name="タイトル 1">
            <a:extLst>
              <a:ext uri="{FF2B5EF4-FFF2-40B4-BE49-F238E27FC236}">
                <a16:creationId xmlns:a16="http://schemas.microsoft.com/office/drawing/2014/main" id="{A252E0DE-F3F9-A08D-B77E-E3B13A39F7AB}"/>
              </a:ext>
            </a:extLst>
          </p:cNvPr>
          <p:cNvSpPr txBox="1">
            <a:spLocks/>
          </p:cNvSpPr>
          <p:nvPr/>
        </p:nvSpPr>
        <p:spPr>
          <a:xfrm>
            <a:off x="0" y="-6984"/>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カーボンニュートラルへの対応を地方政策として取り組む意義</a:t>
            </a:r>
            <a:endParaRPr lang="en-US" altLang="ja-JP"/>
          </a:p>
        </p:txBody>
      </p:sp>
    </p:spTree>
    <p:extLst>
      <p:ext uri="{BB962C8B-B14F-4D97-AF65-F5344CB8AC3E}">
        <p14:creationId xmlns:p14="http://schemas.microsoft.com/office/powerpoint/2010/main" val="679519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415E3D3-232D-0015-A770-41E965B743D9}"/>
              </a:ext>
            </a:extLst>
          </p:cNvPr>
          <p:cNvSpPr>
            <a:spLocks noChangeArrowheads="1"/>
          </p:cNvSpPr>
          <p:nvPr/>
        </p:nvSpPr>
        <p:spPr bwMode="auto">
          <a:xfrm>
            <a:off x="206576" y="687817"/>
            <a:ext cx="2778847" cy="461665"/>
          </a:xfrm>
          <a:prstGeom prst="rect">
            <a:avLst/>
          </a:prstGeom>
          <a:solidFill>
            <a:schemeClr val="accent1"/>
          </a:solidFill>
          <a:ln>
            <a:headEnd/>
            <a:tailEnd/>
          </a:ln>
        </p:spPr>
        <p:style>
          <a:lnRef idx="3">
            <a:schemeClr val="lt1"/>
          </a:lnRef>
          <a:fillRef idx="1">
            <a:schemeClr val="accent6"/>
          </a:fillRef>
          <a:effectRef idx="1">
            <a:schemeClr val="accent6"/>
          </a:effectRef>
          <a:fontRef idx="minor">
            <a:schemeClr val="lt1"/>
          </a:fontRef>
        </p:style>
        <p:txBody>
          <a:bodyPr wrap="square">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844083" eaLnBrk="0" fontAlgn="base" hangingPunct="0">
              <a:spcBef>
                <a:spcPct val="0"/>
              </a:spcBef>
              <a:spcAft>
                <a:spcPct val="0"/>
              </a:spcAft>
              <a:defRPr/>
            </a:pPr>
            <a:r>
              <a:rPr lang="ja-JP" altLang="en-US" sz="2400">
                <a:latin typeface="Meiryo UI" panose="020B0604030504040204" pitchFamily="50" charset="-128"/>
                <a:ea typeface="Meiryo UI" panose="020B0604030504040204" pitchFamily="50" charset="-128"/>
                <a:cs typeface="Meiryo UI" panose="020B0604030504040204" pitchFamily="50" charset="-128"/>
              </a:rPr>
              <a:t>地域が抱える課題</a:t>
            </a:r>
            <a:endParaRPr kumimoji="0" lang="ja-JP" altLang="en-US" sz="240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a:extLst>
              <a:ext uri="{FF2B5EF4-FFF2-40B4-BE49-F238E27FC236}">
                <a16:creationId xmlns:a16="http://schemas.microsoft.com/office/drawing/2014/main" id="{299E8AF1-D35E-AED3-FE09-C8CC19E069F2}"/>
              </a:ext>
            </a:extLst>
          </p:cNvPr>
          <p:cNvSpPr txBox="1">
            <a:spLocks noChangeArrowheads="1"/>
          </p:cNvSpPr>
          <p:nvPr/>
        </p:nvSpPr>
        <p:spPr bwMode="auto">
          <a:xfrm>
            <a:off x="693174" y="1229494"/>
            <a:ext cx="9000000" cy="1897571"/>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85750" indent="-285750" eaLnBrk="0" fontAlgn="base" hangingPunct="0">
              <a:lnSpc>
                <a:spcPct val="120000"/>
              </a:lnSpc>
              <a:spcBef>
                <a:spcPct val="0"/>
              </a:spcBef>
              <a:spcAft>
                <a:spcPct val="0"/>
              </a:spcAft>
              <a:buFont typeface="Wingdings" panose="05000000000000000000" pitchFamily="2" charset="2"/>
              <a:buChar char="ü"/>
              <a:defRPr/>
            </a:pPr>
            <a:r>
              <a:rPr kumimoji="0" lang="ja-JP" altLang="en-US" sz="2000" b="1">
                <a:latin typeface="Meiryo UI" panose="020B0604030504040204" pitchFamily="50" charset="-128"/>
                <a:ea typeface="Meiryo UI" panose="020B0604030504040204" pitchFamily="50" charset="-128"/>
              </a:rPr>
              <a:t>人口減少・少子高齢化、都市部への人口流出、労働力不足、デジタル化推進</a:t>
            </a:r>
            <a:endParaRPr kumimoji="0" lang="en-US" altLang="ja-JP" sz="2000" b="1">
              <a:latin typeface="Meiryo UI" panose="020B0604030504040204" pitchFamily="50" charset="-128"/>
              <a:ea typeface="Meiryo UI" panose="020B0604030504040204" pitchFamily="50" charset="-128"/>
            </a:endParaRPr>
          </a:p>
          <a:p>
            <a:pPr marL="285750" indent="-285750" eaLnBrk="0" fontAlgn="base" hangingPunct="0">
              <a:lnSpc>
                <a:spcPct val="120000"/>
              </a:lnSpc>
              <a:spcBef>
                <a:spcPct val="0"/>
              </a:spcBef>
              <a:spcAft>
                <a:spcPct val="0"/>
              </a:spcAft>
              <a:buFont typeface="Wingdings" panose="05000000000000000000" pitchFamily="2" charset="2"/>
              <a:buChar char="ü"/>
              <a:defRPr/>
            </a:pPr>
            <a:r>
              <a:rPr kumimoji="0" lang="ja-JP" altLang="en-US" sz="2000">
                <a:latin typeface="Meiryo UI" panose="020B0604030504040204" pitchFamily="50" charset="-128"/>
                <a:ea typeface="Meiryo UI" panose="020B0604030504040204" pitchFamily="50" charset="-128"/>
              </a:rPr>
              <a:t>税収が減少傾向にあり、財源確保が難しい</a:t>
            </a:r>
          </a:p>
          <a:p>
            <a:pPr marL="285750" indent="-285750" eaLnBrk="0" fontAlgn="base" hangingPunct="0">
              <a:lnSpc>
                <a:spcPct val="120000"/>
              </a:lnSpc>
              <a:spcBef>
                <a:spcPct val="0"/>
              </a:spcBef>
              <a:spcAft>
                <a:spcPct val="0"/>
              </a:spcAft>
              <a:buFont typeface="Wingdings" panose="05000000000000000000" pitchFamily="2" charset="2"/>
              <a:buChar char="ü"/>
              <a:defRPr/>
            </a:pPr>
            <a:r>
              <a:rPr kumimoji="0" lang="ja-JP" altLang="en-US" sz="2000">
                <a:latin typeface="Meiryo UI" panose="020B0604030504040204" pitchFamily="50" charset="-128"/>
                <a:ea typeface="Meiryo UI" panose="020B0604030504040204" pitchFamily="50" charset="-128"/>
              </a:rPr>
              <a:t>地方毎の特性（大都市・地方都市など）があり、共通的な産業課題形成は難しい</a:t>
            </a:r>
          </a:p>
          <a:p>
            <a:pPr marL="285750" indent="-285750" eaLnBrk="0" fontAlgn="base" hangingPunct="0">
              <a:lnSpc>
                <a:spcPct val="120000"/>
              </a:lnSpc>
              <a:spcBef>
                <a:spcPct val="0"/>
              </a:spcBef>
              <a:spcAft>
                <a:spcPct val="0"/>
              </a:spcAft>
              <a:buFont typeface="Wingdings" panose="05000000000000000000" pitchFamily="2" charset="2"/>
              <a:buChar char="ü"/>
              <a:defRPr/>
            </a:pPr>
            <a:r>
              <a:rPr kumimoji="0" lang="ja-JP" altLang="en-US" sz="2000">
                <a:latin typeface="Meiryo UI" panose="020B0604030504040204" pitchFamily="50" charset="-128"/>
                <a:ea typeface="Meiryo UI" panose="020B0604030504040204" pitchFamily="50" charset="-128"/>
              </a:rPr>
              <a:t>組織内地方議員が存在しない地協も多く、地方自治体との距離が遠い</a:t>
            </a:r>
          </a:p>
          <a:p>
            <a:pPr marL="285750" indent="-285750" eaLnBrk="0" fontAlgn="base" hangingPunct="0">
              <a:lnSpc>
                <a:spcPct val="120000"/>
              </a:lnSpc>
              <a:spcBef>
                <a:spcPct val="0"/>
              </a:spcBef>
              <a:spcAft>
                <a:spcPct val="0"/>
              </a:spcAft>
              <a:buFont typeface="Wingdings" panose="05000000000000000000" pitchFamily="2" charset="2"/>
              <a:buChar char="ü"/>
              <a:defRPr/>
            </a:pPr>
            <a:r>
              <a:rPr kumimoji="0" lang="ja-JP" altLang="en-US" sz="2000">
                <a:latin typeface="Meiryo UI" panose="020B0604030504040204" pitchFamily="50" charset="-128"/>
                <a:ea typeface="Meiryo UI" panose="020B0604030504040204" pitchFamily="50" charset="-128"/>
              </a:rPr>
              <a:t>地方連合会との距離感は地協により様々、政策提言につながらない場合も多い</a:t>
            </a:r>
          </a:p>
        </p:txBody>
      </p:sp>
      <p:sp>
        <p:nvSpPr>
          <p:cNvPr id="9" name="テキスト ボックス 10">
            <a:extLst>
              <a:ext uri="{FF2B5EF4-FFF2-40B4-BE49-F238E27FC236}">
                <a16:creationId xmlns:a16="http://schemas.microsoft.com/office/drawing/2014/main" id="{CDFF7BD1-5B79-DC8D-6528-B4EB8E94B317}"/>
              </a:ext>
            </a:extLst>
          </p:cNvPr>
          <p:cNvSpPr txBox="1">
            <a:spLocks noChangeArrowheads="1"/>
          </p:cNvSpPr>
          <p:nvPr/>
        </p:nvSpPr>
        <p:spPr bwMode="auto">
          <a:xfrm>
            <a:off x="278900" y="4440116"/>
            <a:ext cx="11414629" cy="1326914"/>
          </a:xfrm>
          <a:prstGeom prst="rect">
            <a:avLst/>
          </a:prstGeom>
          <a:solidFill>
            <a:schemeClr val="accent6"/>
          </a:solidFill>
          <a:ln w="9525">
            <a:solidFill>
              <a:srgbClr val="70AD47"/>
            </a:solidFill>
            <a:miter lim="800000"/>
            <a:headEnd/>
            <a:tailEnd/>
          </a:ln>
          <a:effectLst/>
        </p:spPr>
        <p:txBody>
          <a:bodyPr vert="horz" wrap="square" lIns="68580" tIns="34290" rIns="68580" bIns="34290" numCol="1" anchor="ctr" anchorCtr="0" compatLnSpc="1">
            <a:prstTxWarp prst="textNoShape">
              <a:avLst/>
            </a:prstTxWarp>
            <a:noAutofit/>
          </a:bodyPr>
          <a:lstStyle>
            <a:defPPr>
              <a:defRPr lang="ja-JP"/>
            </a:defPPr>
            <a:lvl1pPr indent="0" algn="ctr" eaLnBrk="0" fontAlgn="base" hangingPunct="0">
              <a:spcBef>
                <a:spcPct val="0"/>
              </a:spcBef>
              <a:spcAft>
                <a:spcPct val="0"/>
              </a:spcAft>
              <a:defRPr sz="2800" b="1">
                <a:solidFill>
                  <a:schemeClr val="bg1"/>
                </a:solidFill>
                <a:latin typeface="Meiryo UI" panose="020B0604030504040204" pitchFamily="50" charset="-128"/>
                <a:ea typeface="Meiryo UI" panose="020B0604030504040204" pitchFamily="50" charset="-128"/>
                <a:cs typeface="Times New Roman" panose="02020603050405020304" pitchFamily="18"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r>
              <a:rPr lang="ja-JP" altLang="en-US"/>
              <a:t>モビリティを中心とした、</a:t>
            </a:r>
            <a:endParaRPr lang="en-US" altLang="ja-JP"/>
          </a:p>
          <a:p>
            <a:r>
              <a:rPr lang="ja-JP" altLang="en-US"/>
              <a:t>地域経済の活性化・地域独自の魅力ある「まちづくり」の推進</a:t>
            </a:r>
            <a:endParaRPr lang="en-US" altLang="ja-JP"/>
          </a:p>
        </p:txBody>
      </p:sp>
      <p:sp>
        <p:nvSpPr>
          <p:cNvPr id="10" name="二等辺三角形 9">
            <a:extLst>
              <a:ext uri="{FF2B5EF4-FFF2-40B4-BE49-F238E27FC236}">
                <a16:creationId xmlns:a16="http://schemas.microsoft.com/office/drawing/2014/main" id="{5C0CD34F-893C-C99C-5820-3CFB50B470DB}"/>
              </a:ext>
            </a:extLst>
          </p:cNvPr>
          <p:cNvSpPr/>
          <p:nvPr/>
        </p:nvSpPr>
        <p:spPr>
          <a:xfrm rot="10800000">
            <a:off x="3310194" y="3187016"/>
            <a:ext cx="6462456" cy="599333"/>
          </a:xfrm>
          <a:prstGeom prst="triangle">
            <a:avLst/>
          </a:prstGeom>
          <a:solidFill>
            <a:schemeClr val="bg2">
              <a:lumMod val="9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5" name="グループ化 14">
            <a:extLst>
              <a:ext uri="{FF2B5EF4-FFF2-40B4-BE49-F238E27FC236}">
                <a16:creationId xmlns:a16="http://schemas.microsoft.com/office/drawing/2014/main" id="{34DDFB1A-1FE5-0FDC-1387-74F7C184E20B}"/>
              </a:ext>
            </a:extLst>
          </p:cNvPr>
          <p:cNvGrpSpPr/>
          <p:nvPr/>
        </p:nvGrpSpPr>
        <p:grpSpPr>
          <a:xfrm>
            <a:off x="1507276" y="5822888"/>
            <a:ext cx="8731776" cy="900000"/>
            <a:chOff x="206112" y="4742384"/>
            <a:chExt cx="8731776" cy="900000"/>
          </a:xfrm>
        </p:grpSpPr>
        <p:sp>
          <p:nvSpPr>
            <p:cNvPr id="16" name="テキスト ボックス 10">
              <a:extLst>
                <a:ext uri="{FF2B5EF4-FFF2-40B4-BE49-F238E27FC236}">
                  <a16:creationId xmlns:a16="http://schemas.microsoft.com/office/drawing/2014/main" id="{A16D3303-08C7-2297-D206-E8FE2DF256B7}"/>
                </a:ext>
              </a:extLst>
            </p:cNvPr>
            <p:cNvSpPr txBox="1">
              <a:spLocks noChangeArrowheads="1"/>
            </p:cNvSpPr>
            <p:nvPr/>
          </p:nvSpPr>
          <p:spPr bwMode="auto">
            <a:xfrm>
              <a:off x="206112" y="4767838"/>
              <a:ext cx="3260284" cy="338554"/>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eaLnBrk="0" fontAlgn="base" hangingPunct="0">
                <a:spcBef>
                  <a:spcPct val="0"/>
                </a:spcBef>
                <a:spcAft>
                  <a:spcPct val="0"/>
                </a:spcAft>
                <a:buNone/>
                <a:defRPr/>
              </a:pPr>
              <a:r>
                <a:rPr kumimoji="0" lang="en-US" altLang="ja-JP" sz="1600" b="1">
                  <a:latin typeface="Meiryo UI" panose="020B0604030504040204" pitchFamily="50" charset="-128"/>
                  <a:ea typeface="Meiryo UI" panose="020B0604030504040204" pitchFamily="50" charset="-128"/>
                </a:rPr>
                <a:t>《</a:t>
              </a:r>
              <a:r>
                <a:rPr lang="ja-JP" altLang="en-US" sz="1600" b="1">
                  <a:latin typeface="Meiryo UI" panose="020B0604030504040204" pitchFamily="50" charset="-128"/>
                  <a:ea typeface="Meiryo UI" panose="020B0604030504040204" pitchFamily="50" charset="-128"/>
                  <a:cs typeface="Meiryo UI" panose="020B0604030504040204" pitchFamily="50" charset="-128"/>
                </a:rPr>
                <a:t>まち・ひと・しごと創生</a:t>
              </a:r>
              <a:r>
                <a:rPr kumimoji="0" lang="en-US" altLang="ja-JP" sz="1600" b="1">
                  <a:latin typeface="Meiryo UI" panose="020B0604030504040204" pitchFamily="50" charset="-128"/>
                  <a:ea typeface="Meiryo UI" panose="020B0604030504040204" pitchFamily="50" charset="-128"/>
                </a:rPr>
                <a:t>》</a:t>
              </a:r>
            </a:p>
          </p:txBody>
        </p:sp>
        <p:grpSp>
          <p:nvGrpSpPr>
            <p:cNvPr id="18" name="グループ化 17">
              <a:extLst>
                <a:ext uri="{FF2B5EF4-FFF2-40B4-BE49-F238E27FC236}">
                  <a16:creationId xmlns:a16="http://schemas.microsoft.com/office/drawing/2014/main" id="{B64402BE-48C5-B9EA-5C4D-275E71C6BB98}"/>
                </a:ext>
              </a:extLst>
            </p:cNvPr>
            <p:cNvGrpSpPr/>
            <p:nvPr/>
          </p:nvGrpSpPr>
          <p:grpSpPr>
            <a:xfrm>
              <a:off x="206112" y="5063306"/>
              <a:ext cx="8731776" cy="523220"/>
              <a:chOff x="382563" y="5063306"/>
              <a:chExt cx="8731776" cy="523220"/>
            </a:xfrm>
          </p:grpSpPr>
          <p:sp>
            <p:nvSpPr>
              <p:cNvPr id="21" name="テキスト ボックス 20">
                <a:extLst>
                  <a:ext uri="{FF2B5EF4-FFF2-40B4-BE49-F238E27FC236}">
                    <a16:creationId xmlns:a16="http://schemas.microsoft.com/office/drawing/2014/main" id="{A381F859-9D11-270A-7FEB-F2BCBC793E2A}"/>
                  </a:ext>
                </a:extLst>
              </p:cNvPr>
              <p:cNvSpPr txBox="1">
                <a:spLocks noChangeArrowheads="1"/>
              </p:cNvSpPr>
              <p:nvPr/>
            </p:nvSpPr>
            <p:spPr bwMode="auto">
              <a:xfrm>
                <a:off x="382563" y="5063306"/>
                <a:ext cx="4210225" cy="52322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85750" indent="-285750" eaLnBrk="0" fontAlgn="base" hangingPunct="0">
                  <a:spcBef>
                    <a:spcPct val="0"/>
                  </a:spcBef>
                  <a:spcAft>
                    <a:spcPct val="0"/>
                  </a:spcAft>
                  <a:buFont typeface="Wingdings" panose="05000000000000000000" pitchFamily="2" charset="2"/>
                  <a:buChar char="ü"/>
                  <a:defRPr/>
                </a:pPr>
                <a:r>
                  <a:rPr kumimoji="0" lang="ja-JP" altLang="en-US" sz="1400">
                    <a:latin typeface="Meiryo UI" panose="020B0604030504040204" pitchFamily="50" charset="-128"/>
                    <a:ea typeface="Meiryo UI" panose="020B0604030504040204" pitchFamily="50" charset="-128"/>
                  </a:rPr>
                  <a:t>稼ぐ地域をつくるとともに、</a:t>
                </a:r>
                <a:r>
                  <a:rPr kumimoji="0" lang="ja-JP" altLang="en-US" sz="1400" b="1">
                    <a:latin typeface="Meiryo UI" panose="020B0604030504040204" pitchFamily="50" charset="-128"/>
                    <a:ea typeface="Meiryo UI" panose="020B0604030504040204" pitchFamily="50" charset="-128"/>
                  </a:rPr>
                  <a:t>安心して働ける</a:t>
                </a:r>
                <a:r>
                  <a:rPr kumimoji="0" lang="ja-JP" altLang="en-US" sz="1400">
                    <a:latin typeface="Meiryo UI" panose="020B0604030504040204" pitchFamily="50" charset="-128"/>
                    <a:ea typeface="Meiryo UI" panose="020B0604030504040204" pitchFamily="50" charset="-128"/>
                  </a:rPr>
                  <a:t>ようにする</a:t>
                </a:r>
                <a:endParaRPr kumimoji="0" lang="en-US" altLang="ja-JP" sz="1400">
                  <a:latin typeface="Meiryo UI" panose="020B0604030504040204" pitchFamily="50" charset="-128"/>
                  <a:ea typeface="Meiryo UI" panose="020B0604030504040204" pitchFamily="50" charset="-128"/>
                </a:endParaRPr>
              </a:p>
              <a:p>
                <a:pPr marL="285750" indent="-285750" eaLnBrk="0" fontAlgn="base" hangingPunct="0">
                  <a:spcBef>
                    <a:spcPct val="0"/>
                  </a:spcBef>
                  <a:spcAft>
                    <a:spcPct val="0"/>
                  </a:spcAft>
                  <a:buFont typeface="Wingdings" panose="05000000000000000000" pitchFamily="2" charset="2"/>
                  <a:buChar char="ü"/>
                  <a:defRPr/>
                </a:pPr>
                <a:r>
                  <a:rPr kumimoji="0" lang="ja-JP" altLang="en-US" sz="1400">
                    <a:latin typeface="Meiryo UI" panose="020B0604030504040204" pitchFamily="50" charset="-128"/>
                    <a:ea typeface="Meiryo UI" panose="020B0604030504040204" pitchFamily="50" charset="-128"/>
                  </a:rPr>
                  <a:t>結婚・出産・子育ての希望をかなえる</a:t>
                </a:r>
                <a:endParaRPr kumimoji="0" lang="en-US" altLang="ja-JP" sz="140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E18ED067-932D-62E0-1F13-2D70BF0811D2}"/>
                  </a:ext>
                </a:extLst>
              </p:cNvPr>
              <p:cNvSpPr txBox="1">
                <a:spLocks noChangeArrowheads="1"/>
              </p:cNvSpPr>
              <p:nvPr/>
            </p:nvSpPr>
            <p:spPr bwMode="auto">
              <a:xfrm>
                <a:off x="4324564" y="5063306"/>
                <a:ext cx="4789775" cy="523220"/>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85750" indent="-285750" eaLnBrk="0" fontAlgn="base" hangingPunct="0">
                  <a:spcBef>
                    <a:spcPct val="0"/>
                  </a:spcBef>
                  <a:spcAft>
                    <a:spcPct val="0"/>
                  </a:spcAft>
                  <a:buFont typeface="Wingdings" panose="05000000000000000000" pitchFamily="2" charset="2"/>
                  <a:buChar char="ü"/>
                  <a:defRPr/>
                </a:pPr>
                <a:r>
                  <a:rPr kumimoji="0" lang="ja-JP" altLang="en-US" sz="1400">
                    <a:latin typeface="Meiryo UI" panose="020B0604030504040204" pitchFamily="50" charset="-128"/>
                    <a:ea typeface="Meiryo UI" panose="020B0604030504040204" pitchFamily="50" charset="-128"/>
                  </a:rPr>
                  <a:t>地方とのつながりを築き、地方への</a:t>
                </a:r>
                <a:r>
                  <a:rPr kumimoji="0" lang="ja-JP" altLang="en-US" sz="1400" b="1">
                    <a:latin typeface="Meiryo UI" panose="020B0604030504040204" pitchFamily="50" charset="-128"/>
                    <a:ea typeface="Meiryo UI" panose="020B0604030504040204" pitchFamily="50" charset="-128"/>
                  </a:rPr>
                  <a:t>新しいひとの流れ</a:t>
                </a:r>
                <a:r>
                  <a:rPr kumimoji="0" lang="ja-JP" altLang="en-US" sz="1400">
                    <a:latin typeface="Meiryo UI" panose="020B0604030504040204" pitchFamily="50" charset="-128"/>
                    <a:ea typeface="Meiryo UI" panose="020B0604030504040204" pitchFamily="50" charset="-128"/>
                  </a:rPr>
                  <a:t>をつくる</a:t>
                </a:r>
                <a:endParaRPr kumimoji="0" lang="en-US" altLang="ja-JP" sz="1400">
                  <a:latin typeface="Meiryo UI" panose="020B0604030504040204" pitchFamily="50" charset="-128"/>
                  <a:ea typeface="Meiryo UI" panose="020B0604030504040204" pitchFamily="50" charset="-128"/>
                </a:endParaRPr>
              </a:p>
              <a:p>
                <a:pPr marL="285750" indent="-285750" eaLnBrk="0" fontAlgn="base" hangingPunct="0">
                  <a:spcBef>
                    <a:spcPct val="0"/>
                  </a:spcBef>
                  <a:spcAft>
                    <a:spcPct val="0"/>
                  </a:spcAft>
                  <a:buFont typeface="Wingdings" panose="05000000000000000000" pitchFamily="2" charset="2"/>
                  <a:buChar char="ü"/>
                  <a:defRPr/>
                </a:pPr>
                <a:r>
                  <a:rPr kumimoji="0" lang="ja-JP" altLang="en-US" sz="1400">
                    <a:latin typeface="Meiryo UI" panose="020B0604030504040204" pitchFamily="50" charset="-128"/>
                    <a:ea typeface="Meiryo UI" panose="020B0604030504040204" pitchFamily="50" charset="-128"/>
                  </a:rPr>
                  <a:t>ひとが集う、</a:t>
                </a:r>
                <a:r>
                  <a:rPr kumimoji="0" lang="ja-JP" altLang="en-US" sz="1400" b="1">
                    <a:latin typeface="Meiryo UI" panose="020B0604030504040204" pitchFamily="50" charset="-128"/>
                    <a:ea typeface="Meiryo UI" panose="020B0604030504040204" pitchFamily="50" charset="-128"/>
                  </a:rPr>
                  <a:t>安心して暮らす</a:t>
                </a:r>
                <a:r>
                  <a:rPr kumimoji="0" lang="ja-JP" altLang="en-US" sz="1400">
                    <a:latin typeface="Meiryo UI" panose="020B0604030504040204" pitchFamily="50" charset="-128"/>
                    <a:ea typeface="Meiryo UI" panose="020B0604030504040204" pitchFamily="50" charset="-128"/>
                  </a:rPr>
                  <a:t>ことができる魅力的な地域をつくる</a:t>
                </a:r>
                <a:endParaRPr kumimoji="0" lang="en-US" altLang="ja-JP" sz="1400">
                  <a:latin typeface="Meiryo UI" panose="020B0604030504040204" pitchFamily="50" charset="-128"/>
                  <a:ea typeface="Meiryo UI" panose="020B0604030504040204" pitchFamily="50" charset="-128"/>
                </a:endParaRPr>
              </a:p>
            </p:txBody>
          </p:sp>
        </p:grpSp>
        <p:sp>
          <p:nvSpPr>
            <p:cNvPr id="19" name="正方形/長方形 18">
              <a:extLst>
                <a:ext uri="{FF2B5EF4-FFF2-40B4-BE49-F238E27FC236}">
                  <a16:creationId xmlns:a16="http://schemas.microsoft.com/office/drawing/2014/main" id="{F5E5D5EF-C6B0-2EEF-A1BE-B6D51B3E2B2C}"/>
                </a:ext>
              </a:extLst>
            </p:cNvPr>
            <p:cNvSpPr/>
            <p:nvPr/>
          </p:nvSpPr>
          <p:spPr>
            <a:xfrm>
              <a:off x="206112" y="4742384"/>
              <a:ext cx="8630157" cy="900000"/>
            </a:xfrm>
            <a:prstGeom prst="rect">
              <a:avLst/>
            </a:prstGeom>
            <a:noFill/>
            <a:ln w="127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正方形/長方形 19">
              <a:extLst>
                <a:ext uri="{FF2B5EF4-FFF2-40B4-BE49-F238E27FC236}">
                  <a16:creationId xmlns:a16="http://schemas.microsoft.com/office/drawing/2014/main" id="{D4B655D0-BEC3-90A3-8D1C-89809C764563}"/>
                </a:ext>
              </a:extLst>
            </p:cNvPr>
            <p:cNvSpPr/>
            <p:nvPr/>
          </p:nvSpPr>
          <p:spPr>
            <a:xfrm>
              <a:off x="2233419" y="4826203"/>
              <a:ext cx="2232000" cy="261610"/>
            </a:xfrm>
            <a:prstGeom prst="rect">
              <a:avLst/>
            </a:prstGeom>
          </p:spPr>
          <p:txBody>
            <a:bodyPr>
              <a:spAutoFit/>
            </a:bodyPr>
            <a:lstStyle/>
            <a:p>
              <a:pPr algn="r"/>
              <a:r>
                <a:rPr lang="ja-JP" altLang="en-US" sz="1050">
                  <a:latin typeface="Meiryo UI" panose="020B0604030504040204" pitchFamily="50" charset="-128"/>
                  <a:ea typeface="Meiryo UI" panose="020B0604030504040204" pitchFamily="50" charset="-128"/>
                </a:rPr>
                <a:t>出典：内閣府総合サイト「地方創生」</a:t>
              </a:r>
            </a:p>
          </p:txBody>
        </p:sp>
      </p:grpSp>
      <p:sp>
        <p:nvSpPr>
          <p:cNvPr id="24" name="テキスト ボックス 23">
            <a:extLst>
              <a:ext uri="{FF2B5EF4-FFF2-40B4-BE49-F238E27FC236}">
                <a16:creationId xmlns:a16="http://schemas.microsoft.com/office/drawing/2014/main" id="{4CE6FFD6-6CE0-09B9-E16B-67FF00D3452F}"/>
              </a:ext>
            </a:extLst>
          </p:cNvPr>
          <p:cNvSpPr txBox="1"/>
          <p:nvPr/>
        </p:nvSpPr>
        <p:spPr>
          <a:xfrm>
            <a:off x="844177" y="3804928"/>
            <a:ext cx="9956353" cy="551369"/>
          </a:xfrm>
          <a:prstGeom prst="rect">
            <a:avLst/>
          </a:prstGeom>
          <a:noFill/>
        </p:spPr>
        <p:txBody>
          <a:bodyPr wrap="square">
            <a:spAutoFit/>
          </a:bodyPr>
          <a:lstStyle/>
          <a:p>
            <a:pPr>
              <a:lnSpc>
                <a:spcPct val="120000"/>
              </a:lnSpc>
              <a:spcBef>
                <a:spcPct val="0"/>
              </a:spcBef>
              <a:buFontTx/>
              <a:buNone/>
            </a:pPr>
            <a:r>
              <a:rPr lang="ja-JP" altLang="en-US" sz="2800">
                <a:solidFill>
                  <a:srgbClr val="000000"/>
                </a:solidFill>
                <a:latin typeface="Meiryo UI" panose="020B0604030504040204" pitchFamily="50" charset="-128"/>
                <a:ea typeface="Meiryo UI" panose="020B0604030504040204" pitchFamily="50" charset="-128"/>
                <a:cs typeface="Meiryo UI" panose="020B0604030504040204" pitchFamily="50" charset="-128"/>
              </a:rPr>
              <a:t>持続的な都市の発展 </a:t>
            </a:r>
            <a:r>
              <a:rPr lang="en-US" altLang="ja-JP" sz="280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a:solidFill>
                  <a:srgbClr val="000000"/>
                </a:solidFill>
                <a:latin typeface="Meiryo UI" panose="020B0604030504040204" pitchFamily="50" charset="-128"/>
                <a:ea typeface="Meiryo UI" panose="020B0604030504040204" pitchFamily="50" charset="-128"/>
                <a:cs typeface="Meiryo UI" panose="020B0604030504040204" pitchFamily="50" charset="-128"/>
              </a:rPr>
              <a:t>誰一人取り残さない社会の実現</a:t>
            </a:r>
            <a:endParaRPr lang="en-US" altLang="ja-JP" sz="28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FC8CF37E-722E-586C-A7FE-B72CBD28F66F}"/>
              </a:ext>
            </a:extLst>
          </p:cNvPr>
          <p:cNvSpPr>
            <a:spLocks noChangeArrowheads="1"/>
          </p:cNvSpPr>
          <p:nvPr/>
        </p:nvSpPr>
        <p:spPr bwMode="auto">
          <a:xfrm>
            <a:off x="278900" y="3382240"/>
            <a:ext cx="2706523" cy="461665"/>
          </a:xfrm>
          <a:prstGeom prst="rect">
            <a:avLst/>
          </a:prstGeom>
          <a:solidFill>
            <a:schemeClr val="accent1"/>
          </a:solidFill>
          <a:ln>
            <a:headEnd/>
            <a:tailEnd/>
          </a:ln>
        </p:spPr>
        <p:style>
          <a:lnRef idx="3">
            <a:schemeClr val="lt1"/>
          </a:lnRef>
          <a:fillRef idx="1">
            <a:schemeClr val="accent6"/>
          </a:fillRef>
          <a:effectRef idx="1">
            <a:schemeClr val="accent6"/>
          </a:effectRef>
          <a:fontRef idx="minor">
            <a:schemeClr val="lt1"/>
          </a:fontRef>
        </p:style>
        <p:txBody>
          <a:bodyPr wrap="square">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844083" eaLnBrk="0" fontAlgn="base" hangingPunct="0">
              <a:spcBef>
                <a:spcPct val="0"/>
              </a:spcBef>
              <a:spcAft>
                <a:spcPct val="0"/>
              </a:spcAft>
              <a:defRPr/>
            </a:pPr>
            <a:r>
              <a:rPr lang="ja-JP" altLang="en-US" sz="2400">
                <a:latin typeface="Meiryo UI" panose="020B0604030504040204" pitchFamily="50" charset="-128"/>
                <a:ea typeface="Meiryo UI" panose="020B0604030504040204" pitchFamily="50" charset="-128"/>
              </a:rPr>
              <a:t>取り組むべきは</a:t>
            </a:r>
            <a:endParaRPr kumimoji="0" lang="ja-JP" altLang="en-US" sz="240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a:extLst>
              <a:ext uri="{FF2B5EF4-FFF2-40B4-BE49-F238E27FC236}">
                <a16:creationId xmlns:a16="http://schemas.microsoft.com/office/drawing/2014/main" id="{649A982C-164E-5A20-A71B-19DE8EFD9CA4}"/>
              </a:ext>
            </a:extLst>
          </p:cNvPr>
          <p:cNvSpPr>
            <a:spLocks noChangeArrowheads="1"/>
          </p:cNvSpPr>
          <p:nvPr/>
        </p:nvSpPr>
        <p:spPr bwMode="auto">
          <a:xfrm>
            <a:off x="348364" y="4521768"/>
            <a:ext cx="2637059" cy="369332"/>
          </a:xfrm>
          <a:prstGeom prst="rect">
            <a:avLst/>
          </a:prstGeom>
          <a:solidFill>
            <a:schemeClr val="accent1"/>
          </a:solidFill>
          <a:ln>
            <a:headEnd/>
            <a:tailEnd/>
          </a:ln>
        </p:spPr>
        <p:style>
          <a:lnRef idx="3">
            <a:schemeClr val="lt1"/>
          </a:lnRef>
          <a:fillRef idx="1">
            <a:schemeClr val="accent6"/>
          </a:fillRef>
          <a:effectRef idx="1">
            <a:schemeClr val="accent6"/>
          </a:effectRef>
          <a:fontRef idx="minor">
            <a:schemeClr val="lt1"/>
          </a:fontRef>
        </p:style>
        <p:txBody>
          <a:bodyPr wrap="square">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844083" eaLnBrk="0" fontAlgn="base" hangingPunct="0">
              <a:spcBef>
                <a:spcPct val="0"/>
              </a:spcBef>
              <a:spcAft>
                <a:spcPct val="0"/>
              </a:spcAft>
            </a:pPr>
            <a:r>
              <a:rPr lang="ja-JP" altLang="en-US" sz="1800">
                <a:latin typeface="Meiryo UI" panose="020B0604030504040204" pitchFamily="50" charset="-128"/>
                <a:ea typeface="Meiryo UI" panose="020B0604030504040204" pitchFamily="50" charset="-128"/>
              </a:rPr>
              <a:t>自動車総連の目指す姿</a:t>
            </a:r>
          </a:p>
        </p:txBody>
      </p:sp>
      <p:sp>
        <p:nvSpPr>
          <p:cNvPr id="7" name="タイトル 1">
            <a:extLst>
              <a:ext uri="{FF2B5EF4-FFF2-40B4-BE49-F238E27FC236}">
                <a16:creationId xmlns:a16="http://schemas.microsoft.com/office/drawing/2014/main" id="{B132FC71-54B2-60B9-06E1-B59FBB34DEE7}"/>
              </a:ext>
            </a:extLst>
          </p:cNvPr>
          <p:cNvSpPr txBox="1">
            <a:spLocks/>
          </p:cNvSpPr>
          <p:nvPr/>
        </p:nvSpPr>
        <p:spPr>
          <a:xfrm>
            <a:off x="0" y="-38115"/>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カーボンニュートラルへの対応を地方政策として取り組む意義</a:t>
            </a:r>
            <a:endParaRPr lang="en-US" altLang="ja-JP"/>
          </a:p>
        </p:txBody>
      </p:sp>
      <p:sp>
        <p:nvSpPr>
          <p:cNvPr id="11" name="スライド番号プレースホルダー 3">
            <a:extLst>
              <a:ext uri="{FF2B5EF4-FFF2-40B4-BE49-F238E27FC236}">
                <a16:creationId xmlns:a16="http://schemas.microsoft.com/office/drawing/2014/main" id="{97BD4041-056C-34FC-C015-EC154286E62A}"/>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58</a:t>
            </a:fld>
            <a:endParaRPr lang="ja-JP" altLang="en-US"/>
          </a:p>
        </p:txBody>
      </p:sp>
    </p:spTree>
    <p:extLst>
      <p:ext uri="{BB962C8B-B14F-4D97-AF65-F5344CB8AC3E}">
        <p14:creationId xmlns:p14="http://schemas.microsoft.com/office/powerpoint/2010/main" val="186926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8EB4027-347E-58D8-18EF-9A6ACE760E10}"/>
              </a:ext>
            </a:extLst>
          </p:cNvPr>
          <p:cNvSpPr txBox="1"/>
          <p:nvPr/>
        </p:nvSpPr>
        <p:spPr>
          <a:xfrm>
            <a:off x="141245" y="990241"/>
            <a:ext cx="11877766" cy="4278094"/>
          </a:xfrm>
          <a:prstGeom prst="rect">
            <a:avLst/>
          </a:prstGeom>
          <a:noFill/>
        </p:spPr>
        <p:txBody>
          <a:bodyPr wrap="square">
            <a:spAutoFit/>
          </a:bodyPr>
          <a:lstStyle/>
          <a:p>
            <a:pPr marR="133350"/>
            <a:r>
              <a:rPr lang="ja-JP" altLang="en-US" sz="2400" kern="100">
                <a:latin typeface="Meiryo UI" panose="020B0604030504040204" pitchFamily="50" charset="-128"/>
                <a:ea typeface="Meiryo UI" panose="020B0604030504040204" pitchFamily="50" charset="-128"/>
                <a:cs typeface="Times New Roman" panose="02020603050405020304" pitchFamily="18" charset="0"/>
              </a:rPr>
              <a:t>地域独自でやるべきことはそれぞれ。</a:t>
            </a:r>
            <a:endParaRPr lang="en-US" altLang="ja-JP" sz="2400" kern="100">
              <a:latin typeface="Meiryo UI" panose="020B0604030504040204" pitchFamily="50" charset="-128"/>
              <a:ea typeface="Meiryo UI" panose="020B0604030504040204" pitchFamily="50" charset="-128"/>
              <a:cs typeface="Times New Roman" panose="02020603050405020304" pitchFamily="18" charset="0"/>
            </a:endParaRPr>
          </a:p>
          <a:p>
            <a:pPr marR="133350"/>
            <a:r>
              <a:rPr lang="ja-JP" altLang="en-US" sz="2400" kern="100">
                <a:latin typeface="Meiryo UI" panose="020B0604030504040204" pitchFamily="50" charset="-128"/>
                <a:ea typeface="Meiryo UI" panose="020B0604030504040204" pitchFamily="50" charset="-128"/>
                <a:cs typeface="Times New Roman" panose="02020603050405020304" pitchFamily="18" charset="0"/>
              </a:rPr>
              <a:t>　でも、みんなで取り組むと・・・</a:t>
            </a:r>
            <a:endParaRPr lang="en-US" altLang="ja-JP" sz="2400" kern="100">
              <a:latin typeface="Meiryo UI" panose="020B0604030504040204" pitchFamily="50" charset="-128"/>
              <a:ea typeface="Meiryo UI" panose="020B0604030504040204" pitchFamily="50" charset="-128"/>
              <a:cs typeface="Times New Roman" panose="02020603050405020304" pitchFamily="18" charset="0"/>
            </a:endParaRPr>
          </a:p>
          <a:p>
            <a:pPr marR="133350"/>
            <a:endParaRPr lang="en-US" altLang="ja-JP" sz="2400" kern="100">
              <a:latin typeface="Meiryo UI" panose="020B0604030504040204" pitchFamily="50" charset="-128"/>
              <a:ea typeface="Meiryo UI" panose="020B0604030504040204" pitchFamily="50" charset="-128"/>
              <a:cs typeface="Times New Roman" panose="02020603050405020304" pitchFamily="18" charset="0"/>
            </a:endParaRPr>
          </a:p>
          <a:p>
            <a:pPr marR="133350"/>
            <a:r>
              <a:rPr lang="ja-JP" altLang="en-US" sz="2400" kern="100">
                <a:latin typeface="Meiryo UI" panose="020B0604030504040204" pitchFamily="50" charset="-128"/>
                <a:ea typeface="Meiryo UI" panose="020B0604030504040204" pitchFamily="50" charset="-128"/>
                <a:cs typeface="Times New Roman" panose="02020603050405020304" pitchFamily="18" charset="0"/>
              </a:rPr>
              <a:t>　・組織内議員が国から市町まで、</a:t>
            </a:r>
            <a:r>
              <a:rPr lang="ja-JP" altLang="en-US" sz="2400" kern="100">
                <a:highlight>
                  <a:srgbClr val="FFFF00"/>
                </a:highlight>
                <a:latin typeface="Meiryo UI" panose="020B0604030504040204" pitchFamily="50" charset="-128"/>
                <a:ea typeface="Meiryo UI" panose="020B0604030504040204" pitchFamily="50" charset="-128"/>
                <a:cs typeface="Times New Roman" panose="02020603050405020304" pitchFamily="18" charset="0"/>
              </a:rPr>
              <a:t>全国にいるメリット</a:t>
            </a:r>
            <a:r>
              <a:rPr lang="ja-JP" altLang="en-US" sz="2400" kern="100">
                <a:latin typeface="Meiryo UI" panose="020B0604030504040204" pitchFamily="50" charset="-128"/>
                <a:ea typeface="Meiryo UI" panose="020B0604030504040204" pitchFamily="50" charset="-128"/>
                <a:cs typeface="Times New Roman" panose="02020603050405020304" pitchFamily="18" charset="0"/>
              </a:rPr>
              <a:t>を生かせる</a:t>
            </a:r>
            <a:endParaRPr lang="en-US" altLang="ja-JP" sz="2400" kern="100">
              <a:latin typeface="Meiryo UI" panose="020B0604030504040204" pitchFamily="50" charset="-128"/>
              <a:ea typeface="Meiryo UI" panose="020B0604030504040204" pitchFamily="50" charset="-128"/>
              <a:cs typeface="Times New Roman" panose="02020603050405020304" pitchFamily="18" charset="0"/>
            </a:endParaRPr>
          </a:p>
          <a:p>
            <a:pPr marR="133350"/>
            <a:endParaRPr lang="en-US" altLang="ja-JP" sz="1200" kern="100">
              <a:latin typeface="Meiryo UI" panose="020B0604030504040204" pitchFamily="50" charset="-128"/>
              <a:ea typeface="Meiryo UI" panose="020B0604030504040204" pitchFamily="50" charset="-128"/>
              <a:cs typeface="Times New Roman" panose="02020603050405020304" pitchFamily="18" charset="0"/>
            </a:endParaRPr>
          </a:p>
          <a:p>
            <a:pPr marR="133350"/>
            <a:r>
              <a:rPr lang="ja-JP" altLang="en-US" sz="2400" kern="100">
                <a:latin typeface="Meiryo UI" panose="020B0604030504040204" pitchFamily="50" charset="-128"/>
                <a:ea typeface="Meiryo UI" panose="020B0604030504040204" pitchFamily="50" charset="-128"/>
                <a:cs typeface="Times New Roman" panose="02020603050405020304" pitchFamily="18" charset="0"/>
              </a:rPr>
              <a:t>　　≫ </a:t>
            </a:r>
            <a:r>
              <a:rPr lang="ja-JP" altLang="en-US" sz="2400" kern="100">
                <a:highlight>
                  <a:srgbClr val="FFFF00"/>
                </a:highlight>
                <a:latin typeface="Meiryo UI" panose="020B0604030504040204" pitchFamily="50" charset="-128"/>
                <a:ea typeface="Meiryo UI" panose="020B0604030504040204" pitchFamily="50" charset="-128"/>
                <a:cs typeface="Times New Roman" panose="02020603050405020304" pitchFamily="18" charset="0"/>
              </a:rPr>
              <a:t>自動車産業として、地域発展に貢献、</a:t>
            </a:r>
            <a:r>
              <a:rPr lang="ja-JP" altLang="en-US" sz="2400" kern="100">
                <a:latin typeface="Meiryo UI" panose="020B0604030504040204" pitchFamily="50" charset="-128"/>
                <a:ea typeface="Meiryo UI" panose="020B0604030504040204" pitchFamily="50" charset="-128"/>
                <a:cs typeface="Times New Roman" panose="02020603050405020304" pitchFamily="18" charset="0"/>
              </a:rPr>
              <a:t>日本を元気にできる</a:t>
            </a:r>
            <a:endParaRPr lang="en-US" altLang="ja-JP" sz="2400" kern="100">
              <a:latin typeface="Meiryo UI" panose="020B0604030504040204" pitchFamily="50" charset="-128"/>
              <a:ea typeface="Meiryo UI" panose="020B0604030504040204" pitchFamily="50" charset="-128"/>
              <a:cs typeface="Times New Roman" panose="02020603050405020304" pitchFamily="18" charset="0"/>
            </a:endParaRPr>
          </a:p>
          <a:p>
            <a:pPr marR="133350"/>
            <a:r>
              <a:rPr lang="ja-JP" altLang="en-US" sz="2400" kern="100">
                <a:latin typeface="Meiryo UI" panose="020B0604030504040204" pitchFamily="50" charset="-128"/>
                <a:ea typeface="Meiryo UI" panose="020B0604030504040204" pitchFamily="50" charset="-128"/>
                <a:cs typeface="Times New Roman" panose="02020603050405020304" pitchFamily="18" charset="0"/>
              </a:rPr>
              <a:t>　</a:t>
            </a:r>
            <a:r>
              <a:rPr lang="ja-JP" altLang="en-US" kern="100">
                <a:latin typeface="Meiryo UI" panose="020B0604030504040204" pitchFamily="50" charset="-128"/>
                <a:ea typeface="Meiryo UI" panose="020B0604030504040204" pitchFamily="50" charset="-128"/>
                <a:cs typeface="Times New Roman" panose="02020603050405020304" pitchFamily="18" charset="0"/>
              </a:rPr>
              <a:t>　（先進事例がある！同じように困っている地域と連携！遅れまいと取り組む地域増！ ）</a:t>
            </a:r>
            <a:endParaRPr lang="en-US" altLang="ja-JP" kern="100">
              <a:latin typeface="Meiryo UI" panose="020B0604030504040204" pitchFamily="50" charset="-128"/>
              <a:ea typeface="Meiryo UI" panose="020B0604030504040204" pitchFamily="50" charset="-128"/>
              <a:cs typeface="Times New Roman" panose="02020603050405020304" pitchFamily="18" charset="0"/>
            </a:endParaRPr>
          </a:p>
          <a:p>
            <a:pPr marR="133350"/>
            <a:r>
              <a:rPr lang="ja-JP" altLang="en-US" sz="2400" kern="100">
                <a:latin typeface="Meiryo UI" panose="020B0604030504040204" pitchFamily="50" charset="-128"/>
                <a:ea typeface="Meiryo UI" panose="020B0604030504040204" pitchFamily="50" charset="-128"/>
                <a:cs typeface="Times New Roman" panose="02020603050405020304" pitchFamily="18" charset="0"/>
              </a:rPr>
              <a:t>　　≫ </a:t>
            </a:r>
            <a:r>
              <a:rPr lang="ja-JP" altLang="en-US" sz="2400" kern="100">
                <a:highlight>
                  <a:srgbClr val="FFFF00"/>
                </a:highlight>
                <a:latin typeface="Meiryo UI" panose="020B0604030504040204" pitchFamily="50" charset="-128"/>
                <a:ea typeface="Meiryo UI" panose="020B0604030504040204" pitchFamily="50" charset="-128"/>
                <a:cs typeface="Times New Roman" panose="02020603050405020304" pitchFamily="18" charset="0"/>
              </a:rPr>
              <a:t>全国からたくさんの同じような要望が集まる</a:t>
            </a:r>
            <a:r>
              <a:rPr lang="ja-JP" altLang="en-US" sz="2400" kern="100">
                <a:latin typeface="Meiryo UI" panose="020B0604030504040204" pitchFamily="50" charset="-128"/>
                <a:ea typeface="Meiryo UI" panose="020B0604030504040204" pitchFamily="50" charset="-128"/>
                <a:cs typeface="Times New Roman" panose="02020603050405020304" pitchFamily="18" charset="0"/>
              </a:rPr>
              <a:t>ことで、</a:t>
            </a:r>
            <a:endParaRPr lang="en-US" altLang="ja-JP" sz="2400" kern="100">
              <a:latin typeface="Meiryo UI" panose="020B0604030504040204" pitchFamily="50" charset="-128"/>
              <a:ea typeface="Meiryo UI" panose="020B0604030504040204" pitchFamily="50" charset="-128"/>
              <a:cs typeface="Times New Roman" panose="02020603050405020304" pitchFamily="18" charset="0"/>
            </a:endParaRPr>
          </a:p>
          <a:p>
            <a:pPr marR="133350"/>
            <a:r>
              <a:rPr lang="ja-JP" altLang="en-US" sz="2400" kern="100">
                <a:latin typeface="Meiryo UI" panose="020B0604030504040204" pitchFamily="50" charset="-128"/>
                <a:ea typeface="Meiryo UI" panose="020B0604030504040204" pitchFamily="50" charset="-128"/>
                <a:cs typeface="Times New Roman" panose="02020603050405020304" pitchFamily="18" charset="0"/>
              </a:rPr>
              <a:t>　　　　</a:t>
            </a:r>
            <a:r>
              <a:rPr lang="ja-JP" altLang="en-US" sz="2400" kern="100">
                <a:highlight>
                  <a:srgbClr val="FFFF00"/>
                </a:highlight>
                <a:latin typeface="Meiryo UI" panose="020B0604030504040204" pitchFamily="50" charset="-128"/>
                <a:ea typeface="Meiryo UI" panose="020B0604030504040204" pitchFamily="50" charset="-128"/>
                <a:cs typeface="Times New Roman" panose="02020603050405020304" pitchFamily="18" charset="0"/>
              </a:rPr>
              <a:t>国・県・市町の政策を動かしていける！</a:t>
            </a:r>
            <a:endParaRPr lang="en-US" altLang="ja-JP" sz="2400" kern="100">
              <a:highlight>
                <a:srgbClr val="FFFF00"/>
              </a:highlight>
              <a:latin typeface="Meiryo UI" panose="020B0604030504040204" pitchFamily="50" charset="-128"/>
              <a:ea typeface="Meiryo UI" panose="020B0604030504040204" pitchFamily="50" charset="-128"/>
              <a:cs typeface="Times New Roman" panose="02020603050405020304" pitchFamily="18" charset="0"/>
            </a:endParaRPr>
          </a:p>
          <a:p>
            <a:pPr marR="133350"/>
            <a:endParaRPr lang="en-US" altLang="ja-JP" sz="2000" kern="100">
              <a:latin typeface="Meiryo UI" panose="020B0604030504040204" pitchFamily="50" charset="-128"/>
              <a:ea typeface="Meiryo UI" panose="020B0604030504040204" pitchFamily="50" charset="-128"/>
              <a:cs typeface="Times New Roman" panose="02020603050405020304" pitchFamily="18" charset="0"/>
            </a:endParaRPr>
          </a:p>
          <a:p>
            <a:pPr marR="133350"/>
            <a:r>
              <a:rPr lang="ja-JP" altLang="en-US" sz="2400" kern="100">
                <a:latin typeface="Meiryo UI" panose="020B0604030504040204" pitchFamily="50" charset="-128"/>
                <a:ea typeface="Meiryo UI" panose="020B0604030504040204" pitchFamily="50" charset="-128"/>
                <a:cs typeface="Times New Roman" panose="02020603050405020304" pitchFamily="18" charset="0"/>
              </a:rPr>
              <a:t>　・職場・組合員から発信される、</a:t>
            </a:r>
            <a:r>
              <a:rPr lang="ja-JP" altLang="en-US" sz="2400" kern="100">
                <a:highlight>
                  <a:srgbClr val="FFFF00"/>
                </a:highlight>
                <a:latin typeface="Meiryo UI" panose="020B0604030504040204" pitchFamily="50" charset="-128"/>
                <a:ea typeface="Meiryo UI" panose="020B0604030504040204" pitchFamily="50" charset="-128"/>
                <a:cs typeface="Times New Roman" panose="02020603050405020304" pitchFamily="18" charset="0"/>
              </a:rPr>
              <a:t>生活に身近な声</a:t>
            </a:r>
            <a:r>
              <a:rPr lang="ja-JP" altLang="en-US" sz="2400" kern="100">
                <a:latin typeface="Meiryo UI" panose="020B0604030504040204" pitchFamily="50" charset="-128"/>
                <a:ea typeface="Meiryo UI" panose="020B0604030504040204" pitchFamily="50" charset="-128"/>
                <a:cs typeface="Times New Roman" panose="02020603050405020304" pitchFamily="18" charset="0"/>
              </a:rPr>
              <a:t>をもとに対応できる</a:t>
            </a:r>
            <a:endParaRPr lang="en-US" altLang="ja-JP" sz="2400" kern="100">
              <a:latin typeface="Meiryo UI" panose="020B0604030504040204" pitchFamily="50" charset="-128"/>
              <a:ea typeface="Meiryo UI" panose="020B0604030504040204" pitchFamily="50" charset="-128"/>
              <a:cs typeface="Times New Roman" panose="02020603050405020304" pitchFamily="18" charset="0"/>
            </a:endParaRPr>
          </a:p>
          <a:p>
            <a:pPr marR="133350"/>
            <a:r>
              <a:rPr lang="ja-JP" altLang="en-US" sz="2400" kern="100">
                <a:latin typeface="Meiryo UI" panose="020B0604030504040204" pitchFamily="50" charset="-128"/>
                <a:ea typeface="Meiryo UI" panose="020B0604030504040204" pitchFamily="50" charset="-128"/>
                <a:cs typeface="Times New Roman" panose="02020603050405020304" pitchFamily="18" charset="0"/>
              </a:rPr>
              <a:t>　　</a:t>
            </a:r>
            <a:r>
              <a:rPr lang="ja-JP" altLang="en-US" sz="2000" kern="100">
                <a:latin typeface="Meiryo UI" panose="020B0604030504040204" pitchFamily="50" charset="-128"/>
                <a:ea typeface="Meiryo UI" panose="020B0604030504040204" pitchFamily="50" charset="-128"/>
                <a:cs typeface="Times New Roman" panose="02020603050405020304" pitchFamily="18" charset="0"/>
              </a:rPr>
              <a:t>（議員さんがいると、いいことあるね！と、政治政策の理解者や支援者も拡大していきます）</a:t>
            </a:r>
            <a:endParaRPr lang="ja-JP" altLang="en-US" sz="2400" kern="10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030" name="Picture 6" descr="日本地図のイラスト02">
            <a:extLst>
              <a:ext uri="{FF2B5EF4-FFF2-40B4-BE49-F238E27FC236}">
                <a16:creationId xmlns:a16="http://schemas.microsoft.com/office/drawing/2014/main" id="{52BCCAF1-0875-9699-28DF-C69D3A309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6755" y="1191275"/>
            <a:ext cx="4064000" cy="3461926"/>
          </a:xfrm>
          <a:prstGeom prst="rect">
            <a:avLst/>
          </a:prstGeom>
          <a:noFill/>
          <a:extLst>
            <a:ext uri="{909E8E84-426E-40DD-AFC4-6F175D3DCCD1}">
              <a14:hiddenFill xmlns:a14="http://schemas.microsoft.com/office/drawing/2010/main">
                <a:solidFill>
                  <a:srgbClr val="FFFFFF"/>
                </a:solidFill>
              </a14:hiddenFill>
            </a:ext>
          </a:extLst>
        </p:spPr>
      </p:pic>
      <p:sp>
        <p:nvSpPr>
          <p:cNvPr id="11" name="吹き出し: 四角形 10">
            <a:extLst>
              <a:ext uri="{FF2B5EF4-FFF2-40B4-BE49-F238E27FC236}">
                <a16:creationId xmlns:a16="http://schemas.microsoft.com/office/drawing/2014/main" id="{9E6FCE00-EF06-34BA-8DA7-B12588965C6B}"/>
              </a:ext>
            </a:extLst>
          </p:cNvPr>
          <p:cNvSpPr/>
          <p:nvPr/>
        </p:nvSpPr>
        <p:spPr>
          <a:xfrm>
            <a:off x="6172586" y="801401"/>
            <a:ext cx="3824854" cy="838192"/>
          </a:xfrm>
          <a:prstGeom prst="wedgeRectCallout">
            <a:avLst>
              <a:gd name="adj1" fmla="val 52641"/>
              <a:gd name="adj2" fmla="val 164936"/>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r>
              <a:rPr lang="ja-JP" altLang="en-US" sz="1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全国に</a:t>
            </a:r>
            <a:r>
              <a:rPr lang="ja-JP" altLang="en-US"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約</a:t>
            </a:r>
            <a:r>
              <a:rPr lang="en-US" altLang="ja-JP"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90</a:t>
            </a:r>
            <a:r>
              <a:rPr lang="ja-JP" altLang="en-US"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人の</a:t>
            </a:r>
            <a:endParaRPr lang="en-US" altLang="ja-JP" b="1">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indent="0" algn="ctr"/>
            <a:r>
              <a:rPr lang="ja-JP" altLang="en-US" sz="18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組織内議員</a:t>
            </a:r>
            <a:r>
              <a:rPr lang="ja-JP" altLang="en-US" sz="1400" b="1">
                <a:solidFill>
                  <a:srgbClr val="FF0000"/>
                </a:solidFill>
                <a:latin typeface="Meiryo UI" panose="020B0604030504040204" pitchFamily="50" charset="-128"/>
                <a:ea typeface="Meiryo UI" panose="020B0604030504040204" pitchFamily="50" charset="-128"/>
                <a:cs typeface="Times New Roman" panose="02020603050405020304" pitchFamily="18" charset="0"/>
              </a:rPr>
              <a:t>（総連加盟組合出身の議員）</a:t>
            </a:r>
            <a:endParaRPr lang="en-US" altLang="ja-JP" sz="1800" b="1">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CB0F9EE4-08CB-32E4-CB67-1A6F35A6B636}"/>
              </a:ext>
            </a:extLst>
          </p:cNvPr>
          <p:cNvSpPr txBox="1">
            <a:spLocks noChangeArrowheads="1"/>
          </p:cNvSpPr>
          <p:nvPr/>
        </p:nvSpPr>
        <p:spPr bwMode="auto">
          <a:xfrm>
            <a:off x="466586" y="5457175"/>
            <a:ext cx="11412000" cy="1177245"/>
          </a:xfrm>
          <a:prstGeom prst="rect">
            <a:avLst/>
          </a:prstGeom>
          <a:solidFill>
            <a:schemeClr val="accent4"/>
          </a:solidFill>
          <a:ln w="9525">
            <a:noFill/>
            <a:miter lim="800000"/>
            <a:headEnd/>
            <a:tailEnd/>
          </a:ln>
          <a:effectLst/>
        </p:spPr>
        <p:txBody>
          <a:bodyPr vert="horz" wrap="square" lIns="68580" tIns="34290" rIns="68580" bIns="34290" numCol="1" anchor="t" anchorCtr="0" compatLnSpc="1">
            <a:prstTxWarp prst="textNoShape">
              <a:avLst/>
            </a:prstTxWarp>
            <a:spAutoFit/>
          </a:bodyPr>
          <a:lstStyle>
            <a:defPPr>
              <a:defRPr lang="ja-JP"/>
            </a:defPPr>
            <a:lvl1pPr indent="0" algn="ctr" eaLnBrk="0" fontAlgn="base" hangingPunct="0">
              <a:spcBef>
                <a:spcPct val="0"/>
              </a:spcBef>
              <a:spcAft>
                <a:spcPct val="0"/>
              </a:spcAft>
              <a:defRPr sz="2400" b="1">
                <a:solidFill>
                  <a:schemeClr val="bg1"/>
                </a:solidFill>
                <a:latin typeface="Meiryo UI" panose="020B0604030504040204" pitchFamily="50" charset="-128"/>
                <a:ea typeface="Meiryo UI" panose="020B0604030504040204" pitchFamily="50" charset="-128"/>
                <a:cs typeface="Times New Roman" panose="02020603050405020304" pitchFamily="18"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r>
              <a:rPr lang="ja-JP" altLang="en-US"/>
              <a:t>全国の自動車産業で働く仲間たちと、</a:t>
            </a:r>
          </a:p>
          <a:p>
            <a:r>
              <a:rPr lang="ja-JP" altLang="en-US"/>
              <a:t>国・県・市町の議員と一緒になって、</a:t>
            </a:r>
            <a:r>
              <a:rPr lang="ja-JP" altLang="en-US">
                <a:solidFill>
                  <a:srgbClr val="FF0000"/>
                </a:solidFill>
              </a:rPr>
              <a:t>同じテーマを掲げながら</a:t>
            </a:r>
            <a:r>
              <a:rPr lang="ja-JP" altLang="en-US"/>
              <a:t>スクラムを組んで</a:t>
            </a:r>
          </a:p>
          <a:p>
            <a:r>
              <a:rPr lang="ja-JP" altLang="en-US">
                <a:solidFill>
                  <a:srgbClr val="FF0000"/>
                </a:solidFill>
              </a:rPr>
              <a:t>地域経済の活性化や魅力的なまちづくり</a:t>
            </a:r>
            <a:r>
              <a:rPr lang="ja-JP" altLang="en-US"/>
              <a:t>に取り組んでいきましょう！</a:t>
            </a:r>
            <a:endParaRPr lang="en-US" altLang="ja-JP"/>
          </a:p>
        </p:txBody>
      </p:sp>
      <p:sp>
        <p:nvSpPr>
          <p:cNvPr id="3" name="タイトル 1">
            <a:extLst>
              <a:ext uri="{FF2B5EF4-FFF2-40B4-BE49-F238E27FC236}">
                <a16:creationId xmlns:a16="http://schemas.microsoft.com/office/drawing/2014/main" id="{A8BFB9BB-5F3C-9C73-835B-07385BF24F32}"/>
              </a:ext>
            </a:extLst>
          </p:cNvPr>
          <p:cNvSpPr txBox="1">
            <a:spLocks/>
          </p:cNvSpPr>
          <p:nvPr/>
        </p:nvSpPr>
        <p:spPr>
          <a:xfrm>
            <a:off x="0" y="-229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pPr>
              <a:spcBef>
                <a:spcPct val="0"/>
              </a:spcBef>
              <a:buFontTx/>
              <a:buNone/>
            </a:pPr>
            <a:r>
              <a:rPr lang="ja-JP" altLang="en-US">
                <a:latin typeface="Meiryo UI" panose="020B0604030504040204" pitchFamily="50" charset="-128"/>
                <a:ea typeface="Meiryo UI" panose="020B0604030504040204" pitchFamily="50" charset="-128"/>
                <a:cs typeface="Meiryo UI" panose="020B0604030504040204" pitchFamily="50" charset="-128"/>
              </a:rPr>
              <a:t>全国の自動車の仲間で進める　「政策実現」</a:t>
            </a:r>
            <a:endParaRPr lang="en-US" altLang="ja-JP">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3">
            <a:extLst>
              <a:ext uri="{FF2B5EF4-FFF2-40B4-BE49-F238E27FC236}">
                <a16:creationId xmlns:a16="http://schemas.microsoft.com/office/drawing/2014/main" id="{918DE745-CC7E-138C-0F2D-286CF54366CD}"/>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59</a:t>
            </a:fld>
            <a:endParaRPr lang="ja-JP" altLang="en-US"/>
          </a:p>
        </p:txBody>
      </p:sp>
    </p:spTree>
    <p:extLst>
      <p:ext uri="{BB962C8B-B14F-4D97-AF65-F5344CB8AC3E}">
        <p14:creationId xmlns:p14="http://schemas.microsoft.com/office/powerpoint/2010/main" val="3700864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二等辺三角形 3">
            <a:extLst>
              <a:ext uri="{FF2B5EF4-FFF2-40B4-BE49-F238E27FC236}">
                <a16:creationId xmlns:a16="http://schemas.microsoft.com/office/drawing/2014/main" id="{54F97115-EDB1-20B1-1754-ED97BFE36FF3}"/>
              </a:ext>
            </a:extLst>
          </p:cNvPr>
          <p:cNvSpPr/>
          <p:nvPr/>
        </p:nvSpPr>
        <p:spPr>
          <a:xfrm rot="10800000">
            <a:off x="1954213" y="1655764"/>
            <a:ext cx="8102600" cy="4518025"/>
          </a:xfrm>
          <a:prstGeom prst="triangle">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latin typeface="Calibri"/>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BAD58AE6-339D-A25D-EE5D-4695D5A5014D}"/>
              </a:ext>
            </a:extLst>
          </p:cNvPr>
          <p:cNvSpPr txBox="1">
            <a:spLocks noChangeArrowheads="1"/>
          </p:cNvSpPr>
          <p:nvPr/>
        </p:nvSpPr>
        <p:spPr bwMode="auto">
          <a:xfrm>
            <a:off x="497840" y="5732464"/>
            <a:ext cx="11196320" cy="995996"/>
          </a:xfrm>
          <a:prstGeom prst="rect">
            <a:avLst/>
          </a:prstGeom>
          <a:solidFill>
            <a:schemeClr val="accent5">
              <a:lumMod val="20000"/>
              <a:lumOff val="80000"/>
            </a:schemeClr>
          </a:solidFill>
          <a:ln/>
        </p:spPr>
        <p:style>
          <a:lnRef idx="3">
            <a:schemeClr val="lt1"/>
          </a:lnRef>
          <a:fillRef idx="1">
            <a:schemeClr val="accent1"/>
          </a:fillRef>
          <a:effectRef idx="1">
            <a:schemeClr val="accent1"/>
          </a:effectRef>
          <a:fontRef idx="minor">
            <a:schemeClr val="lt1"/>
          </a:fontRef>
        </p:style>
        <p:txBody>
          <a:bodyPr wrap="square" lIns="99692" tIns="66462" rIns="99692" bIns="66462" anchor="t">
            <a:spAutoFit/>
          </a:bodyPr>
          <a:lstStyle>
            <a:defPPr>
              <a:defRPr lang="ja-JP"/>
            </a:defPPr>
            <a:lvl1pPr algn="ctr" defTabSz="844083" eaLnBrk="0" fontAlgn="base" hangingPunct="0">
              <a:spcBef>
                <a:spcPts val="0"/>
              </a:spcBef>
              <a:spcAft>
                <a:spcPct val="0"/>
              </a:spcAft>
              <a:buFont typeface="Arial" panose="020B0604020202020204" pitchFamily="34" charset="0"/>
              <a:buNone/>
              <a:defRPr sz="3200" b="1">
                <a:solidFill>
                  <a:prstClr val="white"/>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sz="2800" b="0">
                <a:solidFill>
                  <a:schemeClr val="tx1"/>
                </a:solidFill>
              </a:rPr>
              <a:t>地方含め、広く日本全体の「</a:t>
            </a:r>
            <a:r>
              <a:rPr lang="ja-JP" altLang="en-US" sz="2800" b="0">
                <a:solidFill>
                  <a:srgbClr val="FF0000"/>
                </a:solidFill>
              </a:rPr>
              <a:t>生活</a:t>
            </a:r>
            <a:r>
              <a:rPr lang="ja-JP" altLang="en-US" sz="2800" b="0">
                <a:solidFill>
                  <a:schemeClr val="tx1"/>
                </a:solidFill>
              </a:rPr>
              <a:t>」と</a:t>
            </a:r>
            <a:endParaRPr lang="en-US" altLang="ja-JP" sz="2800" b="0">
              <a:solidFill>
                <a:schemeClr val="tx1"/>
              </a:solidFill>
            </a:endParaRPr>
          </a:p>
          <a:p>
            <a:r>
              <a:rPr lang="ja-JP" altLang="en-US" sz="2800" b="0">
                <a:solidFill>
                  <a:schemeClr val="tx1"/>
                </a:solidFill>
              </a:rPr>
              <a:t>将来の「</a:t>
            </a:r>
            <a:r>
              <a:rPr lang="ja-JP" altLang="en-US" sz="2800" b="0">
                <a:solidFill>
                  <a:srgbClr val="FF0000"/>
                </a:solidFill>
              </a:rPr>
              <a:t>社会・産業</a:t>
            </a:r>
            <a:r>
              <a:rPr lang="ja-JP" altLang="en-US" sz="2800" b="0">
                <a:solidFill>
                  <a:schemeClr val="tx1"/>
                </a:solidFill>
              </a:rPr>
              <a:t>」の維持・向上</a:t>
            </a:r>
            <a:r>
              <a:rPr lang="ja-JP" altLang="en-US" sz="2800" b="0">
                <a:solidFill>
                  <a:srgbClr val="FF0000"/>
                </a:solidFill>
              </a:rPr>
              <a:t>につながっていく課題</a:t>
            </a:r>
            <a:endParaRPr lang="en-US" altLang="ja-JP" sz="2800" b="0">
              <a:solidFill>
                <a:srgbClr val="FF0000"/>
              </a:solidFill>
            </a:endParaRPr>
          </a:p>
        </p:txBody>
      </p:sp>
      <p:sp>
        <p:nvSpPr>
          <p:cNvPr id="6" name="正方形/長方形 5">
            <a:extLst>
              <a:ext uri="{FF2B5EF4-FFF2-40B4-BE49-F238E27FC236}">
                <a16:creationId xmlns:a16="http://schemas.microsoft.com/office/drawing/2014/main" id="{0F331E96-69D7-E9CB-9612-BCD78950904C}"/>
              </a:ext>
            </a:extLst>
          </p:cNvPr>
          <p:cNvSpPr>
            <a:spLocks noChangeArrowheads="1"/>
          </p:cNvSpPr>
          <p:nvPr/>
        </p:nvSpPr>
        <p:spPr bwMode="auto">
          <a:xfrm>
            <a:off x="1631951" y="3043239"/>
            <a:ext cx="1673225" cy="720725"/>
          </a:xfrm>
          <a:prstGeom prst="rect">
            <a:avLst/>
          </a:prstGeom>
          <a:solidFill>
            <a:schemeClr val="accent6">
              <a:lumMod val="50000"/>
            </a:schemeClr>
          </a:solidFill>
          <a:ln w="25400">
            <a:solidFill>
              <a:schemeClr val="tx1"/>
            </a:solidFill>
            <a:miter lim="800000"/>
            <a:headEnd/>
            <a:tailEnd/>
          </a:ln>
        </p:spPr>
        <p:txBody>
          <a:bodyPr anchor="ctr"/>
          <a:lstStyle/>
          <a:p>
            <a:pPr algn="dist" fontAlgn="base">
              <a:spcBef>
                <a:spcPct val="0"/>
              </a:spcBef>
              <a:spcAft>
                <a:spcPct val="0"/>
              </a:spcAft>
              <a:defRPr/>
            </a:pPr>
            <a:r>
              <a:rPr lang="ja-JP" altLang="en-US" sz="2000" b="1">
                <a:solidFill>
                  <a:prstClr val="white"/>
                </a:solidFill>
                <a:latin typeface="Meiryo UI" pitchFamily="50" charset="-128"/>
                <a:ea typeface="Meiryo UI" pitchFamily="50" charset="-128"/>
                <a:cs typeface="Meiryo UI" pitchFamily="50" charset="-128"/>
              </a:rPr>
              <a:t>生活減税</a:t>
            </a:r>
            <a:endParaRPr lang="en-US" altLang="ja-JP" sz="2000" b="1">
              <a:solidFill>
                <a:prstClr val="white"/>
              </a:solidFill>
              <a:latin typeface="Meiryo UI" pitchFamily="50" charset="-128"/>
              <a:ea typeface="Meiryo UI" pitchFamily="50" charset="-128"/>
              <a:cs typeface="Meiryo UI" pitchFamily="50" charset="-128"/>
            </a:endParaRPr>
          </a:p>
        </p:txBody>
      </p:sp>
      <p:sp>
        <p:nvSpPr>
          <p:cNvPr id="7" name="正方形/長方形 7">
            <a:extLst>
              <a:ext uri="{FF2B5EF4-FFF2-40B4-BE49-F238E27FC236}">
                <a16:creationId xmlns:a16="http://schemas.microsoft.com/office/drawing/2014/main" id="{40355A41-13DF-8F88-4861-4DF303452ED8}"/>
              </a:ext>
            </a:extLst>
          </p:cNvPr>
          <p:cNvSpPr>
            <a:spLocks noChangeArrowheads="1"/>
          </p:cNvSpPr>
          <p:nvPr/>
        </p:nvSpPr>
        <p:spPr bwMode="auto">
          <a:xfrm>
            <a:off x="5303839" y="3043239"/>
            <a:ext cx="1690687" cy="720725"/>
          </a:xfrm>
          <a:prstGeom prst="rect">
            <a:avLst/>
          </a:prstGeom>
          <a:solidFill>
            <a:schemeClr val="accent6">
              <a:lumMod val="60000"/>
              <a:lumOff val="40000"/>
            </a:schemeClr>
          </a:solidFill>
          <a:ln w="25400">
            <a:solidFill>
              <a:schemeClr val="tx1"/>
            </a:solidFill>
            <a:miter lim="800000"/>
            <a:headEnd/>
            <a:tailEnd/>
          </a:ln>
        </p:spPr>
        <p:txBody>
          <a:bodyPr anchor="ctr"/>
          <a:lstStyle/>
          <a:p>
            <a:pPr algn="dist" fontAlgn="base">
              <a:spcBef>
                <a:spcPct val="0"/>
              </a:spcBef>
              <a:spcAft>
                <a:spcPct val="0"/>
              </a:spcAft>
              <a:defRPr/>
            </a:pPr>
            <a:r>
              <a:rPr lang="ja-JP" altLang="en-US" sz="2000" b="1">
                <a:solidFill>
                  <a:prstClr val="black"/>
                </a:solidFill>
                <a:latin typeface="Meiryo UI" pitchFamily="50" charset="-128"/>
                <a:ea typeface="Meiryo UI" pitchFamily="50" charset="-128"/>
                <a:cs typeface="Meiryo UI" pitchFamily="50" charset="-128"/>
              </a:rPr>
              <a:t>経済対策</a:t>
            </a:r>
            <a:endParaRPr lang="en-US" altLang="ja-JP" sz="2000" b="1">
              <a:solidFill>
                <a:prstClr val="black"/>
              </a:solidFill>
              <a:latin typeface="Meiryo UI" pitchFamily="50" charset="-128"/>
              <a:ea typeface="Meiryo UI" pitchFamily="50" charset="-128"/>
              <a:cs typeface="Meiryo UI" pitchFamily="50" charset="-128"/>
            </a:endParaRPr>
          </a:p>
        </p:txBody>
      </p:sp>
      <p:sp>
        <p:nvSpPr>
          <p:cNvPr id="8" name="正方形/長方形 7">
            <a:extLst>
              <a:ext uri="{FF2B5EF4-FFF2-40B4-BE49-F238E27FC236}">
                <a16:creationId xmlns:a16="http://schemas.microsoft.com/office/drawing/2014/main" id="{1C2B8CC7-A7A4-3137-CB43-9CF5A341F54F}"/>
              </a:ext>
            </a:extLst>
          </p:cNvPr>
          <p:cNvSpPr>
            <a:spLocks noChangeArrowheads="1"/>
          </p:cNvSpPr>
          <p:nvPr/>
        </p:nvSpPr>
        <p:spPr bwMode="auto">
          <a:xfrm>
            <a:off x="3470275" y="3044826"/>
            <a:ext cx="1690688" cy="720725"/>
          </a:xfrm>
          <a:prstGeom prst="rect">
            <a:avLst/>
          </a:prstGeom>
          <a:solidFill>
            <a:schemeClr val="accent6">
              <a:lumMod val="75000"/>
            </a:schemeClr>
          </a:solidFill>
          <a:ln w="25400">
            <a:solidFill>
              <a:schemeClr val="tx1"/>
            </a:solidFill>
            <a:miter lim="800000"/>
            <a:headEnd/>
            <a:tailEnd/>
          </a:ln>
        </p:spPr>
        <p:txBody>
          <a:bodyPr anchor="ctr"/>
          <a:lstStyle/>
          <a:p>
            <a:pPr algn="dist" fontAlgn="base">
              <a:spcBef>
                <a:spcPct val="0"/>
              </a:spcBef>
              <a:spcAft>
                <a:spcPct val="0"/>
              </a:spcAft>
              <a:defRPr/>
            </a:pPr>
            <a:r>
              <a:rPr lang="ja-JP" altLang="en-US" sz="2000" b="1">
                <a:solidFill>
                  <a:prstClr val="white"/>
                </a:solidFill>
                <a:latin typeface="Meiryo UI" pitchFamily="50" charset="-128"/>
                <a:ea typeface="Meiryo UI" pitchFamily="50" charset="-128"/>
                <a:cs typeface="Meiryo UI" pitchFamily="50" charset="-128"/>
              </a:rPr>
              <a:t>雇用対策</a:t>
            </a:r>
            <a:endParaRPr lang="en-US" altLang="ja-JP" sz="2000" b="1">
              <a:solidFill>
                <a:prstClr val="white"/>
              </a:solidFill>
              <a:latin typeface="Meiryo UI" pitchFamily="50" charset="-128"/>
              <a:ea typeface="Meiryo UI" pitchFamily="50" charset="-128"/>
              <a:cs typeface="Meiryo UI" pitchFamily="50" charset="-128"/>
            </a:endParaRPr>
          </a:p>
        </p:txBody>
      </p:sp>
      <p:sp>
        <p:nvSpPr>
          <p:cNvPr id="13" name="テキスト ボックス 5">
            <a:extLst>
              <a:ext uri="{FF2B5EF4-FFF2-40B4-BE49-F238E27FC236}">
                <a16:creationId xmlns:a16="http://schemas.microsoft.com/office/drawing/2014/main" id="{5F923509-401B-3A06-F2E5-DA616AF4597A}"/>
              </a:ext>
            </a:extLst>
          </p:cNvPr>
          <p:cNvSpPr txBox="1">
            <a:spLocks noChangeArrowheads="1"/>
          </p:cNvSpPr>
          <p:nvPr/>
        </p:nvSpPr>
        <p:spPr bwMode="auto">
          <a:xfrm>
            <a:off x="5326064" y="3768726"/>
            <a:ext cx="1690687"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lnSpc>
                <a:spcPts val="3000"/>
              </a:lnSpc>
              <a:spcBef>
                <a:spcPct val="0"/>
              </a:spcBef>
              <a:spcAft>
                <a:spcPct val="0"/>
              </a:spcAft>
              <a:buNone/>
              <a:defRPr/>
            </a:pPr>
            <a:r>
              <a:rPr lang="ja-JP" altLang="en-US" sz="2000">
                <a:solidFill>
                  <a:srgbClr val="000000"/>
                </a:solidFill>
                <a:latin typeface="Meiryo UI" panose="020B0604030504040204" pitchFamily="50" charset="-128"/>
                <a:ea typeface="Meiryo UI" panose="020B0604030504040204" pitchFamily="50" charset="-128"/>
              </a:rPr>
              <a:t>日本の基幹産業である自動車産業が生み出す経済波及効果</a:t>
            </a:r>
            <a:endParaRPr lang="en-US" altLang="ja-JP" sz="2000">
              <a:solidFill>
                <a:srgbClr val="000000"/>
              </a:solidFill>
              <a:latin typeface="Meiryo UI" panose="020B0604030504040204" pitchFamily="50" charset="-128"/>
              <a:ea typeface="Meiryo UI" panose="020B0604030504040204" pitchFamily="50" charset="-128"/>
            </a:endParaRPr>
          </a:p>
        </p:txBody>
      </p:sp>
      <p:sp>
        <p:nvSpPr>
          <p:cNvPr id="14" name="テキスト ボックス 5">
            <a:extLst>
              <a:ext uri="{FF2B5EF4-FFF2-40B4-BE49-F238E27FC236}">
                <a16:creationId xmlns:a16="http://schemas.microsoft.com/office/drawing/2014/main" id="{86E52A12-52D8-A595-A80B-DB5ED82ED80A}"/>
              </a:ext>
            </a:extLst>
          </p:cNvPr>
          <p:cNvSpPr txBox="1">
            <a:spLocks noChangeArrowheads="1"/>
          </p:cNvSpPr>
          <p:nvPr/>
        </p:nvSpPr>
        <p:spPr bwMode="auto">
          <a:xfrm>
            <a:off x="3481389" y="3762376"/>
            <a:ext cx="1690687"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lnSpc>
                <a:spcPts val="3000"/>
              </a:lnSpc>
              <a:spcBef>
                <a:spcPct val="0"/>
              </a:spcBef>
              <a:spcAft>
                <a:spcPct val="0"/>
              </a:spcAft>
              <a:buNone/>
              <a:defRPr/>
            </a:pPr>
            <a:r>
              <a:rPr lang="ja-JP" altLang="en-US" sz="2000">
                <a:solidFill>
                  <a:srgbClr val="000000"/>
                </a:solidFill>
                <a:latin typeface="Meiryo UI" panose="020B0604030504040204" pitchFamily="50" charset="-128"/>
                <a:ea typeface="Meiryo UI" panose="020B0604030504040204" pitchFamily="50" charset="-128"/>
              </a:rPr>
              <a:t>地方を含め、広く日本の雇用を支える自動車産業の活性化</a:t>
            </a:r>
            <a:endParaRPr lang="en-US" altLang="ja-JP" sz="2000">
              <a:solidFill>
                <a:srgbClr val="000000"/>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D3ED4883-D989-85E2-4D5F-3028F0A53B7D}"/>
              </a:ext>
            </a:extLst>
          </p:cNvPr>
          <p:cNvSpPr>
            <a:spLocks noChangeArrowheads="1"/>
          </p:cNvSpPr>
          <p:nvPr/>
        </p:nvSpPr>
        <p:spPr bwMode="auto">
          <a:xfrm>
            <a:off x="1631950" y="836614"/>
            <a:ext cx="8959850" cy="852487"/>
          </a:xfrm>
          <a:prstGeom prst="rect">
            <a:avLst/>
          </a:prstGeom>
          <a:solidFill>
            <a:srgbClr val="0070C0"/>
          </a:solidFill>
          <a:ln w="25400">
            <a:solidFill>
              <a:schemeClr val="tx2">
                <a:lumMod val="50000"/>
              </a:schemeClr>
            </a:solidFill>
            <a:miter lim="800000"/>
            <a:headEnd/>
            <a:tailEnd/>
          </a:ln>
        </p:spPr>
        <p:txBody>
          <a:bodyPr tIns="144000" bIns="144000">
            <a:spAutoFit/>
          </a:bodyP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algn="ctr" eaLnBrk="0" fontAlgn="base" hangingPunct="0">
              <a:spcBef>
                <a:spcPct val="0"/>
              </a:spcBef>
              <a:spcAft>
                <a:spcPct val="0"/>
              </a:spcAft>
              <a:defRPr/>
            </a:pPr>
            <a:r>
              <a:rPr kumimoji="0" lang="ja-JP" altLang="en-US" sz="3650" spc="-100">
                <a:latin typeface="Meiryo UI" pitchFamily="50" charset="-128"/>
                <a:ea typeface="Meiryo UI" pitchFamily="50" charset="-128"/>
                <a:cs typeface="Meiryo UI" pitchFamily="50" charset="-128"/>
              </a:rPr>
              <a:t>複雑且つ過重で不条理な自動車税制</a:t>
            </a:r>
            <a:endParaRPr kumimoji="0" lang="en-US" altLang="ja-JP" sz="3650" spc="-100">
              <a:latin typeface="Meiryo UI" pitchFamily="50" charset="-128"/>
              <a:ea typeface="Meiryo UI" pitchFamily="50" charset="-128"/>
              <a:cs typeface="Meiryo UI" pitchFamily="50" charset="-128"/>
            </a:endParaRPr>
          </a:p>
        </p:txBody>
      </p:sp>
      <p:sp>
        <p:nvSpPr>
          <p:cNvPr id="19" name="正方形/長方形 18">
            <a:extLst>
              <a:ext uri="{FF2B5EF4-FFF2-40B4-BE49-F238E27FC236}">
                <a16:creationId xmlns:a16="http://schemas.microsoft.com/office/drawing/2014/main" id="{F99F5D9A-B5B4-4E0C-181C-DF0039EBEA68}"/>
              </a:ext>
            </a:extLst>
          </p:cNvPr>
          <p:cNvSpPr>
            <a:spLocks noChangeArrowheads="1"/>
          </p:cNvSpPr>
          <p:nvPr/>
        </p:nvSpPr>
        <p:spPr bwMode="auto">
          <a:xfrm>
            <a:off x="1631950" y="2000250"/>
            <a:ext cx="8959850" cy="852488"/>
          </a:xfrm>
          <a:prstGeom prst="rect">
            <a:avLst/>
          </a:prstGeom>
          <a:solidFill>
            <a:schemeClr val="accent5">
              <a:lumMod val="60000"/>
              <a:lumOff val="40000"/>
            </a:schemeClr>
          </a:solidFill>
          <a:ln w="25400">
            <a:solidFill>
              <a:schemeClr val="tx2">
                <a:lumMod val="50000"/>
              </a:schemeClr>
            </a:solidFill>
            <a:miter lim="800000"/>
            <a:headEnd/>
            <a:tailEnd/>
          </a:ln>
        </p:spPr>
        <p:txBody>
          <a:bodyPr tIns="144000" bIns="144000">
            <a:spAutoFit/>
          </a:bodyP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algn="ctr" eaLnBrk="0" fontAlgn="base" hangingPunct="0">
              <a:spcBef>
                <a:spcPct val="0"/>
              </a:spcBef>
              <a:spcAft>
                <a:spcPct val="0"/>
              </a:spcAft>
              <a:defRPr/>
            </a:pPr>
            <a:r>
              <a:rPr kumimoji="0" lang="ja-JP" altLang="en-US" sz="3650" spc="-100">
                <a:solidFill>
                  <a:prstClr val="black"/>
                </a:solidFill>
                <a:latin typeface="Meiryo UI" pitchFamily="50" charset="-128"/>
                <a:ea typeface="Meiryo UI" pitchFamily="50" charset="-128"/>
                <a:cs typeface="Meiryo UI" pitchFamily="50" charset="-128"/>
              </a:rPr>
              <a:t>「国 民 負 担 の 軽 減 」 と 「公 正 な 税 制」</a:t>
            </a:r>
            <a:endParaRPr kumimoji="0" lang="en-US" altLang="ja-JP" sz="3650" spc="-100">
              <a:solidFill>
                <a:prstClr val="black"/>
              </a:solidFill>
              <a:latin typeface="Meiryo UI" pitchFamily="50" charset="-128"/>
              <a:ea typeface="Meiryo UI" pitchFamily="50" charset="-128"/>
              <a:cs typeface="Meiryo UI" pitchFamily="50" charset="-128"/>
            </a:endParaRPr>
          </a:p>
        </p:txBody>
      </p:sp>
      <p:sp>
        <p:nvSpPr>
          <p:cNvPr id="20" name="正方形/長方形 7">
            <a:extLst>
              <a:ext uri="{FF2B5EF4-FFF2-40B4-BE49-F238E27FC236}">
                <a16:creationId xmlns:a16="http://schemas.microsoft.com/office/drawing/2014/main" id="{70165D9F-84B0-460B-026B-D82D67B1AFB5}"/>
              </a:ext>
            </a:extLst>
          </p:cNvPr>
          <p:cNvSpPr>
            <a:spLocks noChangeArrowheads="1"/>
          </p:cNvSpPr>
          <p:nvPr/>
        </p:nvSpPr>
        <p:spPr bwMode="auto">
          <a:xfrm>
            <a:off x="7104064" y="3043239"/>
            <a:ext cx="1679575" cy="708025"/>
          </a:xfrm>
          <a:prstGeom prst="rect">
            <a:avLst/>
          </a:prstGeom>
          <a:solidFill>
            <a:srgbClr val="92D050"/>
          </a:solidFill>
          <a:ln w="25400">
            <a:solidFill>
              <a:schemeClr val="tx1"/>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dist" fontAlgn="base">
              <a:spcBef>
                <a:spcPct val="0"/>
              </a:spcBef>
              <a:spcAft>
                <a:spcPct val="0"/>
              </a:spcAft>
              <a:buNone/>
              <a:defRPr/>
            </a:pPr>
            <a:r>
              <a:rPr lang="ja-JP" altLang="en-US" sz="2000" b="1">
                <a:solidFill>
                  <a:srgbClr val="FFFFFF"/>
                </a:solidFill>
                <a:latin typeface="Meiryo UI" panose="020B0604030504040204" pitchFamily="50" charset="-128"/>
                <a:ea typeface="Meiryo UI" panose="020B0604030504040204" pitchFamily="50" charset="-128"/>
              </a:rPr>
              <a:t>車社会の</a:t>
            </a:r>
            <a:endParaRPr lang="en-US" altLang="ja-JP" sz="2000" b="1">
              <a:solidFill>
                <a:srgbClr val="FFFFFF"/>
              </a:solidFill>
              <a:latin typeface="Meiryo UI" panose="020B0604030504040204" pitchFamily="50" charset="-128"/>
              <a:ea typeface="Meiryo UI" panose="020B0604030504040204" pitchFamily="50" charset="-128"/>
            </a:endParaRPr>
          </a:p>
          <a:p>
            <a:pPr algn="dist" fontAlgn="base">
              <a:spcBef>
                <a:spcPct val="0"/>
              </a:spcBef>
              <a:spcAft>
                <a:spcPct val="0"/>
              </a:spcAft>
              <a:buNone/>
              <a:defRPr/>
            </a:pPr>
            <a:r>
              <a:rPr lang="ja-JP" altLang="en-US" sz="2000" b="1">
                <a:solidFill>
                  <a:srgbClr val="FFFFFF"/>
                </a:solidFill>
                <a:latin typeface="Meiryo UI" panose="020B0604030504040204" pitchFamily="50" charset="-128"/>
                <a:ea typeface="Meiryo UI" panose="020B0604030504040204" pitchFamily="50" charset="-128"/>
              </a:rPr>
              <a:t>未来創設</a:t>
            </a:r>
            <a:endParaRPr lang="en-US" altLang="ja-JP" sz="2000" b="1">
              <a:solidFill>
                <a:srgbClr val="FFFFFF"/>
              </a:solidFill>
              <a:latin typeface="Meiryo UI" panose="020B0604030504040204" pitchFamily="50" charset="-128"/>
              <a:ea typeface="Meiryo UI" panose="020B0604030504040204" pitchFamily="50" charset="-128"/>
            </a:endParaRPr>
          </a:p>
        </p:txBody>
      </p:sp>
      <p:sp>
        <p:nvSpPr>
          <p:cNvPr id="21" name="テキスト ボックス 5">
            <a:extLst>
              <a:ext uri="{FF2B5EF4-FFF2-40B4-BE49-F238E27FC236}">
                <a16:creationId xmlns:a16="http://schemas.microsoft.com/office/drawing/2014/main" id="{68671833-390D-3FA5-20C6-7A1D6A5A2F2D}"/>
              </a:ext>
            </a:extLst>
          </p:cNvPr>
          <p:cNvSpPr txBox="1">
            <a:spLocks noChangeArrowheads="1"/>
          </p:cNvSpPr>
          <p:nvPr/>
        </p:nvSpPr>
        <p:spPr bwMode="auto">
          <a:xfrm>
            <a:off x="7110414" y="3768726"/>
            <a:ext cx="1673225"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lnSpc>
                <a:spcPts val="3000"/>
              </a:lnSpc>
              <a:spcBef>
                <a:spcPct val="0"/>
              </a:spcBef>
              <a:spcAft>
                <a:spcPct val="0"/>
              </a:spcAft>
              <a:buNone/>
              <a:defRPr/>
            </a:pPr>
            <a:r>
              <a:rPr lang="ja-JP" altLang="en-US" sz="2000">
                <a:solidFill>
                  <a:srgbClr val="000000"/>
                </a:solidFill>
                <a:latin typeface="Meiryo UI" panose="020B0604030504040204" pitchFamily="50" charset="-128"/>
                <a:ea typeface="Meiryo UI" panose="020B0604030504040204" pitchFamily="50" charset="-128"/>
              </a:rPr>
              <a:t>誰もが自由で安全な移動を享受できる道路交通社会の実現</a:t>
            </a:r>
            <a:endParaRPr lang="en-US" altLang="ja-JP" sz="2000">
              <a:solidFill>
                <a:srgbClr val="000000"/>
              </a:solidFill>
              <a:latin typeface="Meiryo UI" panose="020B0604030504040204" pitchFamily="50" charset="-128"/>
              <a:ea typeface="Meiryo UI" panose="020B0604030504040204" pitchFamily="50" charset="-128"/>
            </a:endParaRPr>
          </a:p>
        </p:txBody>
      </p:sp>
      <p:sp>
        <p:nvSpPr>
          <p:cNvPr id="23" name="正方形/長方形 7">
            <a:extLst>
              <a:ext uri="{FF2B5EF4-FFF2-40B4-BE49-F238E27FC236}">
                <a16:creationId xmlns:a16="http://schemas.microsoft.com/office/drawing/2014/main" id="{30EF80FD-CDA2-5EA3-D836-A34CFDE3D592}"/>
              </a:ext>
            </a:extLst>
          </p:cNvPr>
          <p:cNvSpPr>
            <a:spLocks noChangeArrowheads="1"/>
          </p:cNvSpPr>
          <p:nvPr/>
        </p:nvSpPr>
        <p:spPr bwMode="auto">
          <a:xfrm>
            <a:off x="8904289" y="3044826"/>
            <a:ext cx="1679575" cy="708025"/>
          </a:xfrm>
          <a:prstGeom prst="rect">
            <a:avLst/>
          </a:prstGeom>
          <a:solidFill>
            <a:schemeClr val="accent6"/>
          </a:solidFill>
          <a:ln w="25400">
            <a:solidFill>
              <a:schemeClr val="tx1"/>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dist" fontAlgn="base">
              <a:spcBef>
                <a:spcPct val="0"/>
              </a:spcBef>
              <a:spcAft>
                <a:spcPct val="0"/>
              </a:spcAft>
              <a:buNone/>
              <a:defRPr/>
            </a:pPr>
            <a:r>
              <a:rPr lang="ja-JP" altLang="en-US" sz="2000" b="1">
                <a:solidFill>
                  <a:srgbClr val="FFFFFF"/>
                </a:solidFill>
                <a:latin typeface="Meiryo UI" panose="020B0604030504040204" pitchFamily="50" charset="-128"/>
                <a:ea typeface="Meiryo UI" panose="020B0604030504040204" pitchFamily="50" charset="-128"/>
              </a:rPr>
              <a:t>脱炭素社会の推進</a:t>
            </a:r>
            <a:endParaRPr lang="en-US" altLang="ja-JP" sz="2000" b="1">
              <a:solidFill>
                <a:srgbClr val="FFFFFF"/>
              </a:solidFill>
              <a:latin typeface="Meiryo UI" panose="020B0604030504040204" pitchFamily="50" charset="-128"/>
              <a:ea typeface="Meiryo UI" panose="020B0604030504040204" pitchFamily="50" charset="-128"/>
            </a:endParaRPr>
          </a:p>
        </p:txBody>
      </p:sp>
      <p:sp>
        <p:nvSpPr>
          <p:cNvPr id="24" name="テキスト ボックス 5">
            <a:extLst>
              <a:ext uri="{FF2B5EF4-FFF2-40B4-BE49-F238E27FC236}">
                <a16:creationId xmlns:a16="http://schemas.microsoft.com/office/drawing/2014/main" id="{F60EACC8-F7AF-F874-BD3E-D512CB78B0C7}"/>
              </a:ext>
            </a:extLst>
          </p:cNvPr>
          <p:cNvSpPr txBox="1">
            <a:spLocks noChangeArrowheads="1"/>
          </p:cNvSpPr>
          <p:nvPr/>
        </p:nvSpPr>
        <p:spPr bwMode="auto">
          <a:xfrm>
            <a:off x="8920164" y="3762376"/>
            <a:ext cx="1671637"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lnSpc>
                <a:spcPts val="3000"/>
              </a:lnSpc>
              <a:spcBef>
                <a:spcPct val="0"/>
              </a:spcBef>
              <a:spcAft>
                <a:spcPct val="0"/>
              </a:spcAft>
              <a:buNone/>
              <a:defRPr/>
            </a:pPr>
            <a:r>
              <a:rPr lang="ja-JP" altLang="en-US" sz="2000">
                <a:solidFill>
                  <a:srgbClr val="000000"/>
                </a:solidFill>
                <a:latin typeface="Meiryo UI" panose="020B0604030504040204" pitchFamily="50" charset="-128"/>
                <a:ea typeface="Meiryo UI" panose="020B0604030504040204" pitchFamily="50" charset="-128"/>
              </a:rPr>
              <a:t>電動車普及促進によるカーボンニュートラル社会の実現</a:t>
            </a:r>
            <a:endParaRPr lang="en-US" altLang="ja-JP" sz="2000">
              <a:solidFill>
                <a:srgbClr val="000000"/>
              </a:solidFill>
              <a:latin typeface="Meiryo UI" panose="020B0604030504040204" pitchFamily="50" charset="-128"/>
              <a:ea typeface="Meiryo UI" panose="020B0604030504040204" pitchFamily="50" charset="-128"/>
            </a:endParaRPr>
          </a:p>
        </p:txBody>
      </p:sp>
      <p:sp>
        <p:nvSpPr>
          <p:cNvPr id="3" name="テキスト ボックス 5">
            <a:extLst>
              <a:ext uri="{FF2B5EF4-FFF2-40B4-BE49-F238E27FC236}">
                <a16:creationId xmlns:a16="http://schemas.microsoft.com/office/drawing/2014/main" id="{089547BE-D5FE-2EA1-6CEA-3C7EF45474D2}"/>
              </a:ext>
            </a:extLst>
          </p:cNvPr>
          <p:cNvSpPr txBox="1">
            <a:spLocks noChangeArrowheads="1"/>
          </p:cNvSpPr>
          <p:nvPr/>
        </p:nvSpPr>
        <p:spPr bwMode="auto">
          <a:xfrm>
            <a:off x="1593058" y="3791247"/>
            <a:ext cx="1727200" cy="158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3000"/>
              </a:lnSpc>
              <a:spcBef>
                <a:spcPct val="0"/>
              </a:spcBef>
              <a:buFontTx/>
              <a:buNone/>
            </a:pPr>
            <a:r>
              <a:rPr lang="ja-JP" altLang="en-US" sz="2000" b="0">
                <a:latin typeface="Meiryo UI" panose="020B0604030504040204" pitchFamily="50" charset="-128"/>
                <a:ea typeface="Meiryo UI" panose="020B0604030504040204" pitchFamily="50" charset="-128"/>
              </a:rPr>
              <a:t>物価高騰に対する国民の</a:t>
            </a:r>
            <a:r>
              <a:rPr lang="ja-JP" altLang="en-US" sz="2000" b="0">
                <a:solidFill>
                  <a:srgbClr val="000000"/>
                </a:solidFill>
                <a:latin typeface="Meiryo UI" panose="020B0604030504040204" pitchFamily="50" charset="-128"/>
                <a:ea typeface="Meiryo UI" panose="020B0604030504040204" pitchFamily="50" charset="-128"/>
              </a:rPr>
              <a:t>家計負担軽減（特に地方での軽減）</a:t>
            </a:r>
            <a:endParaRPr lang="en-US" altLang="ja-JP" sz="2000" b="0">
              <a:solidFill>
                <a:srgbClr val="000000"/>
              </a:solidFill>
              <a:latin typeface="Meiryo UI" panose="020B0604030504040204" pitchFamily="50" charset="-128"/>
              <a:ea typeface="Meiryo UI" panose="020B0604030504040204" pitchFamily="50" charset="-128"/>
            </a:endParaRPr>
          </a:p>
        </p:txBody>
      </p:sp>
      <p:sp>
        <p:nvSpPr>
          <p:cNvPr id="9" name="テキスト ボックス 3">
            <a:extLst>
              <a:ext uri="{FF2B5EF4-FFF2-40B4-BE49-F238E27FC236}">
                <a16:creationId xmlns:a16="http://schemas.microsoft.com/office/drawing/2014/main" id="{DAC3CD03-C87F-B983-CBCD-DA7B530E12DC}"/>
              </a:ext>
            </a:extLst>
          </p:cNvPr>
          <p:cNvSpPr txBox="1">
            <a:spLocks noChangeArrowheads="1"/>
          </p:cNvSpPr>
          <p:nvPr/>
        </p:nvSpPr>
        <p:spPr bwMode="auto">
          <a:xfrm>
            <a:off x="0" y="-225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lang="ja-JP" altLang="en-US">
                <a:solidFill>
                  <a:schemeClr val="bg1"/>
                </a:solidFill>
                <a:latin typeface="Meiryo UI" panose="020B0604030504040204" pitchFamily="50" charset="-128"/>
                <a:ea typeface="Meiryo UI" panose="020B0604030504040204" pitchFamily="50" charset="-128"/>
              </a:rPr>
              <a:t>私たちがなぜ、自動車関係諸税に関する要望を行うのか</a:t>
            </a:r>
            <a:endParaRPr lang="en-US" altLang="ja-JP">
              <a:solidFill>
                <a:schemeClr val="bg1"/>
              </a:solidFill>
              <a:latin typeface="Meiryo UI" panose="020B0604030504040204" pitchFamily="50" charset="-128"/>
              <a:ea typeface="Meiryo UI" panose="020B0604030504040204" pitchFamily="50" charset="-128"/>
            </a:endParaRPr>
          </a:p>
        </p:txBody>
      </p:sp>
      <p:sp>
        <p:nvSpPr>
          <p:cNvPr id="2" name="スライド番号プレースホルダー 3">
            <a:extLst>
              <a:ext uri="{FF2B5EF4-FFF2-40B4-BE49-F238E27FC236}">
                <a16:creationId xmlns:a16="http://schemas.microsoft.com/office/drawing/2014/main" id="{A203CC56-F026-0CC4-617D-48EB09351C21}"/>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6</a:t>
            </a:fld>
            <a:endParaRPr lang="ja-JP"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312A20A-B663-F76F-546D-E4BFDA51DE8D}"/>
              </a:ext>
            </a:extLst>
          </p:cNvPr>
          <p:cNvSpPr/>
          <p:nvPr/>
        </p:nvSpPr>
        <p:spPr>
          <a:xfrm>
            <a:off x="485192" y="1418253"/>
            <a:ext cx="11090857" cy="4941907"/>
          </a:xfrm>
          <a:prstGeom prst="rect">
            <a:avLst/>
          </a:prstGeom>
          <a:solidFill>
            <a:schemeClr val="accent5">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5298" name="タイトル 1"/>
          <p:cNvSpPr>
            <a:spLocks noGrp="1"/>
          </p:cNvSpPr>
          <p:nvPr>
            <p:ph type="ctrTitle" idx="4294967295"/>
          </p:nvPr>
        </p:nvSpPr>
        <p:spPr>
          <a:xfrm>
            <a:off x="1631950" y="112733"/>
            <a:ext cx="8928100" cy="1470025"/>
          </a:xfrm>
          <a:prstGeom prst="rect">
            <a:avLst/>
          </a:prstGeom>
        </p:spPr>
        <p:txBody>
          <a:bodyPr/>
          <a:lstStyle/>
          <a:p>
            <a:pPr algn="ctr" eaLnBrk="1" hangingPunct="1"/>
            <a:r>
              <a:rPr lang="ja-JP" altLang="en-US" sz="3600" b="1">
                <a:latin typeface="Meiryo UI" panose="020B0604030504040204" pitchFamily="50" charset="-128"/>
                <a:ea typeface="Meiryo UI" panose="020B0604030504040204" pitchFamily="50" charset="-128"/>
                <a:cs typeface="Meiryo UI" panose="020B0604030504040204" pitchFamily="50" charset="-128"/>
              </a:rPr>
              <a:t>目次</a:t>
            </a:r>
          </a:p>
        </p:txBody>
      </p:sp>
      <p:cxnSp>
        <p:nvCxnSpPr>
          <p:cNvPr id="3" name="直線コネクタ 2"/>
          <p:cNvCxnSpPr/>
          <p:nvPr/>
        </p:nvCxnSpPr>
        <p:spPr>
          <a:xfrm>
            <a:off x="1920125" y="1200121"/>
            <a:ext cx="8064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8448B622-1DD4-4C55-4AB5-9FCD1436E7C2}"/>
              </a:ext>
            </a:extLst>
          </p:cNvPr>
          <p:cNvSpPr txBox="1"/>
          <p:nvPr/>
        </p:nvSpPr>
        <p:spPr>
          <a:xfrm>
            <a:off x="1408015" y="1541989"/>
            <a:ext cx="9368842" cy="4873584"/>
          </a:xfrm>
          <a:prstGeom prst="rect">
            <a:avLst/>
          </a:prstGeom>
          <a:noFill/>
        </p:spPr>
        <p:txBody>
          <a:bodyPr wrap="square">
            <a:noAutofit/>
          </a:bodyPr>
          <a:lstStyle/>
          <a:p>
            <a:pPr lvl="1">
              <a:lnSpc>
                <a:spcPct val="150000"/>
              </a:lnSpc>
            </a:pPr>
            <a:r>
              <a:rPr lang="ja-JP" altLang="en-US" sz="2400">
                <a:latin typeface="Meiryo UI" panose="020B0604030504040204" pitchFamily="50" charset="-128"/>
                <a:ea typeface="Meiryo UI" panose="020B0604030504040204" pitchFamily="50" charset="-128"/>
              </a:rPr>
              <a:t>１．はじめに　～本年の自動車総連　政策要望～</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２．自動車関係諸税の抜本的な改革に向けて</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　　・理解者拡大の活動のお願い</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３．</a:t>
            </a:r>
            <a:r>
              <a:rPr lang="ja-JP" altLang="en-US" sz="2400" b="1">
                <a:solidFill>
                  <a:srgbClr val="FF0000"/>
                </a:solidFill>
                <a:latin typeface="Meiryo UI" panose="020B0604030504040204" pitchFamily="50" charset="-128"/>
                <a:ea typeface="Meiryo UI" panose="020B0604030504040204" pitchFamily="50" charset="-128"/>
              </a:rPr>
              <a:t>その他要望　</a:t>
            </a:r>
            <a:r>
              <a:rPr lang="ja-JP" altLang="en-US" sz="2400">
                <a:latin typeface="Meiryo UI" panose="020B0604030504040204" pitchFamily="50" charset="-128"/>
                <a:ea typeface="Meiryo UI" panose="020B0604030504040204" pitchFamily="50" charset="-128"/>
              </a:rPr>
              <a:t>～カーボンニュートラルに伴う産業課題への対応～</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b="1">
                <a:solidFill>
                  <a:srgbClr val="FF0000"/>
                </a:solidFill>
                <a:latin typeface="Meiryo UI" panose="020B0604030504040204" pitchFamily="50" charset="-128"/>
                <a:ea typeface="Meiryo UI" panose="020B0604030504040204" pitchFamily="50" charset="-128"/>
              </a:rPr>
              <a:t>　　・自動車ユーザーの使用に係るユーザー負担の軽減</a:t>
            </a:r>
            <a:endParaRPr lang="en-US" altLang="ja-JP" sz="2400" b="1">
              <a:solidFill>
                <a:srgbClr val="FF0000"/>
              </a:solidFill>
              <a:latin typeface="Meiryo UI" panose="020B0604030504040204" pitchFamily="50" charset="-128"/>
              <a:ea typeface="Meiryo UI" panose="020B0604030504040204" pitchFamily="50" charset="-128"/>
            </a:endParaRPr>
          </a:p>
          <a:p>
            <a:pPr lvl="1">
              <a:lnSpc>
                <a:spcPct val="150000"/>
              </a:lnSpc>
            </a:pPr>
            <a:r>
              <a:rPr lang="ja-JP" altLang="en-US" sz="2400" b="1">
                <a:solidFill>
                  <a:srgbClr val="FF0000"/>
                </a:solidFill>
                <a:latin typeface="Meiryo UI" panose="020B0604030504040204" pitchFamily="50" charset="-128"/>
                <a:ea typeface="Meiryo UI" panose="020B0604030504040204" pitchFamily="50" charset="-128"/>
              </a:rPr>
              <a:t>　　・</a:t>
            </a:r>
            <a:r>
              <a:rPr lang="ja-JP" altLang="ja-JP" sz="2400" b="1">
                <a:solidFill>
                  <a:srgbClr val="FF0000"/>
                </a:solidFill>
                <a:latin typeface="Meiryo UI" panose="020B0604030504040204" pitchFamily="50" charset="-128"/>
                <a:ea typeface="Meiryo UI" panose="020B0604030504040204" pitchFamily="50" charset="-128"/>
              </a:rPr>
              <a:t>次世代エネルギー車普及に資する環境整備</a:t>
            </a:r>
            <a:endParaRPr lang="en-US" altLang="ja-JP" sz="2400" b="1">
              <a:solidFill>
                <a:srgbClr val="FF0000"/>
              </a:solidFill>
              <a:latin typeface="Meiryo UI" panose="020B0604030504040204" pitchFamily="50" charset="-128"/>
              <a:ea typeface="Meiryo UI" panose="020B0604030504040204" pitchFamily="50" charset="-128"/>
            </a:endParaRPr>
          </a:p>
          <a:p>
            <a:pPr lvl="1">
              <a:lnSpc>
                <a:spcPct val="150000"/>
              </a:lnSpc>
            </a:pPr>
            <a:r>
              <a:rPr lang="ja-JP" altLang="en-US" sz="2400" b="1">
                <a:solidFill>
                  <a:srgbClr val="FF0000"/>
                </a:solidFill>
                <a:latin typeface="Meiryo UI" panose="020B0604030504040204" pitchFamily="50" charset="-128"/>
                <a:ea typeface="Meiryo UI" panose="020B0604030504040204" pitchFamily="50" charset="-128"/>
              </a:rPr>
              <a:t>　　・</a:t>
            </a:r>
            <a:r>
              <a:rPr lang="ja-JP" altLang="ja-JP" sz="2400" b="1">
                <a:solidFill>
                  <a:srgbClr val="FF0000"/>
                </a:solidFill>
                <a:latin typeface="Meiryo UI" panose="020B0604030504040204" pitchFamily="50" charset="-128"/>
                <a:ea typeface="Meiryo UI" panose="020B0604030504040204" pitchFamily="50" charset="-128"/>
              </a:rPr>
              <a:t>中小・中堅企業支援の拡充</a:t>
            </a:r>
            <a:endParaRPr lang="en-US" altLang="ja-JP" sz="2400" b="1">
              <a:solidFill>
                <a:srgbClr val="FF0000"/>
              </a:solidFill>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４．おわりに　　～皆さんへのお願い～</a:t>
            </a:r>
            <a:endParaRPr lang="en-US" altLang="ja-JP" sz="2400">
              <a:latin typeface="Meiryo UI" panose="020B0604030504040204" pitchFamily="50" charset="-128"/>
              <a:ea typeface="Meiryo UI" panose="020B0604030504040204" pitchFamily="50" charset="-128"/>
            </a:endParaRPr>
          </a:p>
        </p:txBody>
      </p:sp>
      <p:sp>
        <p:nvSpPr>
          <p:cNvPr id="5" name="スライド番号プレースホルダー 3">
            <a:extLst>
              <a:ext uri="{FF2B5EF4-FFF2-40B4-BE49-F238E27FC236}">
                <a16:creationId xmlns:a16="http://schemas.microsoft.com/office/drawing/2014/main" id="{A4153772-75A1-E2AF-6ECC-F0BB18771053}"/>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60</a:t>
            </a:fld>
            <a:endParaRPr lang="ja-JP" altLang="en-US"/>
          </a:p>
        </p:txBody>
      </p:sp>
    </p:spTree>
    <p:extLst>
      <p:ext uri="{BB962C8B-B14F-4D97-AF65-F5344CB8AC3E}">
        <p14:creationId xmlns:p14="http://schemas.microsoft.com/office/powerpoint/2010/main" val="25155335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2F8E3-1235-4BA5-36EB-F9360E277D95}"/>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F1CDA32-1EBE-8D73-D00F-B792CF21A383}"/>
              </a:ext>
            </a:extLst>
          </p:cNvPr>
          <p:cNvSpPr txBox="1">
            <a:spLocks noChangeArrowheads="1"/>
          </p:cNvSpPr>
          <p:nvPr/>
        </p:nvSpPr>
        <p:spPr bwMode="auto">
          <a:xfrm>
            <a:off x="0" y="-225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lang="ja-JP" altLang="en-US">
                <a:solidFill>
                  <a:schemeClr val="bg1"/>
                </a:solidFill>
                <a:latin typeface="Meiryo UI" panose="020B0604030504040204" pitchFamily="50" charset="-128"/>
                <a:ea typeface="Meiryo UI" panose="020B0604030504040204" pitchFamily="50" charset="-128"/>
              </a:rPr>
              <a:t>　再掲　</a:t>
            </a:r>
            <a:r>
              <a:rPr lang="ja-JP" altLang="en-US" sz="2800">
                <a:solidFill>
                  <a:schemeClr val="bg1"/>
                </a:solidFill>
                <a:latin typeface="Meiryo UI" panose="020B0604030504040204" pitchFamily="50" charset="-128"/>
                <a:ea typeface="Meiryo UI" panose="020B0604030504040204" pitchFamily="50" charset="-128"/>
              </a:rPr>
              <a:t>～令和</a:t>
            </a:r>
            <a:r>
              <a:rPr lang="en-US" altLang="ja-JP" sz="2800">
                <a:solidFill>
                  <a:schemeClr val="bg1"/>
                </a:solidFill>
                <a:latin typeface="Meiryo UI" panose="020B0604030504040204" pitchFamily="50" charset="-128"/>
                <a:ea typeface="Meiryo UI" panose="020B0604030504040204" pitchFamily="50" charset="-128"/>
              </a:rPr>
              <a:t>8</a:t>
            </a:r>
            <a:r>
              <a:rPr lang="ja-JP" altLang="en-US" sz="2800">
                <a:solidFill>
                  <a:schemeClr val="bg1"/>
                </a:solidFill>
                <a:latin typeface="Meiryo UI" panose="020B0604030504040204" pitchFamily="50" charset="-128"/>
                <a:ea typeface="Meiryo UI" panose="020B0604030504040204" pitchFamily="50" charset="-128"/>
              </a:rPr>
              <a:t>年度　自動車関係諸税などに関する要望（抜粋）～</a:t>
            </a:r>
            <a:endParaRPr lang="en-US" altLang="ja-JP">
              <a:solidFill>
                <a:schemeClr val="bg1"/>
              </a:solidFill>
              <a:latin typeface="Meiryo UI" panose="020B0604030504040204" pitchFamily="50" charset="-128"/>
              <a:ea typeface="Meiryo UI" panose="020B0604030504040204" pitchFamily="50" charset="-128"/>
            </a:endParaRPr>
          </a:p>
        </p:txBody>
      </p:sp>
      <p:sp>
        <p:nvSpPr>
          <p:cNvPr id="3" name="角丸四角形 9">
            <a:extLst>
              <a:ext uri="{FF2B5EF4-FFF2-40B4-BE49-F238E27FC236}">
                <a16:creationId xmlns:a16="http://schemas.microsoft.com/office/drawing/2014/main" id="{E010FC24-8AA2-F908-A782-86F1F3682F6E}"/>
              </a:ext>
            </a:extLst>
          </p:cNvPr>
          <p:cNvSpPr/>
          <p:nvPr/>
        </p:nvSpPr>
        <p:spPr>
          <a:xfrm>
            <a:off x="224159" y="896030"/>
            <a:ext cx="5766918" cy="5817654"/>
          </a:xfrm>
          <a:prstGeom prst="roundRect">
            <a:avLst>
              <a:gd name="adj" fmla="val 10830"/>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chemeClr val="tx1"/>
              </a:solidFill>
              <a:latin typeface="HG丸ｺﾞｼｯｸM-PRO" pitchFamily="50" charset="-128"/>
              <a:ea typeface="HG丸ｺﾞｼｯｸM-PRO" pitchFamily="50" charset="-128"/>
            </a:endParaRPr>
          </a:p>
        </p:txBody>
      </p:sp>
      <p:sp>
        <p:nvSpPr>
          <p:cNvPr id="5" name="正方形/長方形 4">
            <a:extLst>
              <a:ext uri="{FF2B5EF4-FFF2-40B4-BE49-F238E27FC236}">
                <a16:creationId xmlns:a16="http://schemas.microsoft.com/office/drawing/2014/main" id="{746BA9E0-DA02-D526-5FA8-9CCEF15C6BA8}"/>
              </a:ext>
            </a:extLst>
          </p:cNvPr>
          <p:cNvSpPr/>
          <p:nvPr/>
        </p:nvSpPr>
        <p:spPr>
          <a:xfrm>
            <a:off x="224159" y="708404"/>
            <a:ext cx="4473850" cy="358360"/>
          </a:xfrm>
          <a:prstGeom prst="rect">
            <a:avLst/>
          </a:prstGeom>
          <a:solidFill>
            <a:schemeClr val="accent1">
              <a:lumMod val="75000"/>
            </a:schemeClr>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lgn="ctr">
              <a:spcAft>
                <a:spcPts val="450"/>
              </a:spcAft>
            </a:pPr>
            <a:r>
              <a:rPr lang="ja-JP" altLang="en-US" sz="1600">
                <a:solidFill>
                  <a:schemeClr val="bg1"/>
                </a:solidFill>
                <a:latin typeface="Meiryo UI" panose="020B0604030504040204" pitchFamily="50" charset="-128"/>
                <a:ea typeface="Meiryo UI" panose="020B0604030504040204" pitchFamily="50" charset="-128"/>
              </a:rPr>
              <a:t>自動車関係諸税の抜本的な改革に向けて</a:t>
            </a:r>
            <a:endParaRPr lang="en-US" altLang="ja-JP" sz="1600">
              <a:solidFill>
                <a:schemeClr val="bg1"/>
              </a:solidFill>
              <a:latin typeface="Meiryo UI" panose="020B0604030504040204" pitchFamily="50" charset="-128"/>
              <a:ea typeface="Meiryo UI" panose="020B0604030504040204" pitchFamily="50" charset="-128"/>
            </a:endParaRPr>
          </a:p>
        </p:txBody>
      </p:sp>
      <p:sp>
        <p:nvSpPr>
          <p:cNvPr id="6" name="角丸四角形 9">
            <a:extLst>
              <a:ext uri="{FF2B5EF4-FFF2-40B4-BE49-F238E27FC236}">
                <a16:creationId xmlns:a16="http://schemas.microsoft.com/office/drawing/2014/main" id="{AD24312C-14CB-6FAB-0E40-A5E25A78A2D2}"/>
              </a:ext>
            </a:extLst>
          </p:cNvPr>
          <p:cNvSpPr/>
          <p:nvPr/>
        </p:nvSpPr>
        <p:spPr>
          <a:xfrm>
            <a:off x="6200924" y="896030"/>
            <a:ext cx="5766915" cy="2737986"/>
          </a:xfrm>
          <a:prstGeom prst="roundRect">
            <a:avLst>
              <a:gd name="adj" fmla="val 10830"/>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chemeClr val="tx1"/>
              </a:solidFill>
              <a:latin typeface="HG丸ｺﾞｼｯｸM-PRO" pitchFamily="50" charset="-128"/>
              <a:ea typeface="HG丸ｺﾞｼｯｸM-PRO" pitchFamily="50" charset="-128"/>
            </a:endParaRPr>
          </a:p>
        </p:txBody>
      </p:sp>
      <p:sp>
        <p:nvSpPr>
          <p:cNvPr id="9" name="テキスト ボックス 10">
            <a:extLst>
              <a:ext uri="{FF2B5EF4-FFF2-40B4-BE49-F238E27FC236}">
                <a16:creationId xmlns:a16="http://schemas.microsoft.com/office/drawing/2014/main" id="{5D58968C-940D-5917-6B27-97084DBBBA44}"/>
              </a:ext>
            </a:extLst>
          </p:cNvPr>
          <p:cNvSpPr txBox="1">
            <a:spLocks noChangeArrowheads="1"/>
          </p:cNvSpPr>
          <p:nvPr/>
        </p:nvSpPr>
        <p:spPr bwMode="auto">
          <a:xfrm>
            <a:off x="6187019" y="4305480"/>
            <a:ext cx="5656555" cy="2308324"/>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lnSpc>
                <a:spcPts val="2000"/>
              </a:lnSpc>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１．自動車の使用に係るユーザー負担の軽減</a:t>
            </a:r>
          </a:p>
          <a:p>
            <a:pPr algn="l">
              <a:lnSpc>
                <a:spcPts val="2000"/>
              </a:lnSpc>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（高速道路料金の引き下げ、自動車保険の所得対象控除化）</a:t>
            </a:r>
            <a:endParaRPr kumimoji="0" lang="en-US" altLang="ja-JP" sz="1600" b="1">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buNone/>
            </a:pPr>
            <a:endParaRPr kumimoji="0" lang="ja-JP" altLang="ja-JP" sz="1000" b="1">
              <a:latin typeface="Meiryo UI" panose="020B0604030504040204" pitchFamily="50" charset="-128"/>
              <a:ea typeface="Meiryo UI" panose="020B0604030504040204" pitchFamily="50" charset="-128"/>
              <a:cs typeface="Times New Roman" panose="02020603050405020304" pitchFamily="18" charset="0"/>
            </a:endParaRPr>
          </a:p>
          <a:p>
            <a:pPr algn="l">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２．次世代エネルギー車普及に資する環境整備</a:t>
            </a:r>
            <a:endParaRPr kumimoji="0" lang="en-US" altLang="ja-JP" sz="1600" b="1">
              <a:latin typeface="Meiryo UI" panose="020B0604030504040204" pitchFamily="50" charset="-128"/>
              <a:ea typeface="Meiryo UI" panose="020B0604030504040204" pitchFamily="50" charset="-128"/>
              <a:cs typeface="Times New Roman" panose="02020603050405020304" pitchFamily="18" charset="0"/>
            </a:endParaRPr>
          </a:p>
          <a:p>
            <a:pPr algn="l">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（充電、充填インフラの拡充）</a:t>
            </a:r>
            <a:endParaRPr kumimoji="0" lang="en-US" altLang="ja-JP" sz="1600" b="1">
              <a:latin typeface="Meiryo UI" panose="020B0604030504040204" pitchFamily="50" charset="-128"/>
              <a:ea typeface="Meiryo UI" panose="020B0604030504040204" pitchFamily="50" charset="-128"/>
              <a:cs typeface="Times New Roman" panose="02020603050405020304" pitchFamily="18" charset="0"/>
            </a:endParaRPr>
          </a:p>
          <a:p>
            <a:pPr algn="l">
              <a:buNone/>
            </a:pPr>
            <a:endParaRPr kumimoji="0" lang="ja-JP" altLang="ja-JP" sz="1000" b="1">
              <a:latin typeface="Meiryo UI" panose="020B0604030504040204" pitchFamily="50" charset="-128"/>
              <a:ea typeface="Meiryo UI" panose="020B0604030504040204" pitchFamily="50" charset="-128"/>
              <a:cs typeface="Times New Roman" panose="02020603050405020304" pitchFamily="18" charset="0"/>
            </a:endParaRPr>
          </a:p>
          <a:p>
            <a:pPr algn="l">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３．中小・中堅企業支援の拡充</a:t>
            </a:r>
            <a:endParaRPr kumimoji="0" lang="en-US" altLang="ja-JP" sz="1600" b="1">
              <a:latin typeface="Meiryo UI" panose="020B0604030504040204" pitchFamily="50" charset="-128"/>
              <a:ea typeface="Meiryo UI" panose="020B0604030504040204" pitchFamily="50" charset="-128"/>
              <a:cs typeface="Times New Roman" panose="02020603050405020304" pitchFamily="18" charset="0"/>
            </a:endParaRPr>
          </a:p>
          <a:p>
            <a:pPr algn="l">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（事業転換、成長投資への支援）</a:t>
            </a:r>
          </a:p>
        </p:txBody>
      </p:sp>
      <p:sp>
        <p:nvSpPr>
          <p:cNvPr id="16" name="テキスト ボックス 10">
            <a:extLst>
              <a:ext uri="{FF2B5EF4-FFF2-40B4-BE49-F238E27FC236}">
                <a16:creationId xmlns:a16="http://schemas.microsoft.com/office/drawing/2014/main" id="{E1C10BA1-8096-F4F9-45EE-E3F9594E8AF6}"/>
              </a:ext>
            </a:extLst>
          </p:cNvPr>
          <p:cNvSpPr txBox="1">
            <a:spLocks noChangeArrowheads="1"/>
          </p:cNvSpPr>
          <p:nvPr/>
        </p:nvSpPr>
        <p:spPr bwMode="auto">
          <a:xfrm>
            <a:off x="287045" y="1197547"/>
            <a:ext cx="5656555" cy="5496889"/>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indent="139700" defTabSz="914400" eaLnBrk="0" fontAlgn="base" hangingPunct="0">
              <a:spcBef>
                <a:spcPct val="0"/>
              </a:spcBef>
              <a:spcAft>
                <a:spcPct val="0"/>
              </a:spcAft>
              <a:buNone/>
            </a:pPr>
            <a:r>
              <a:rPr kumimoji="0" lang="ja-JP" altLang="en-US" sz="2000">
                <a:latin typeface="Meiryo UI" panose="020B0604030504040204" pitchFamily="50" charset="-128"/>
                <a:ea typeface="Meiryo UI" panose="020B0604030504040204" pitchFamily="50" charset="-128"/>
                <a:cs typeface="Times New Roman" panose="02020603050405020304" pitchFamily="18" charset="0"/>
              </a:rPr>
              <a:t>〇</a:t>
            </a:r>
            <a:r>
              <a:rPr kumimoji="0" lang="ja-JP" altLang="ja-JP" sz="2000">
                <a:highlight>
                  <a:srgbClr val="C0C0C0"/>
                </a:highlight>
                <a:latin typeface="Meiryo UI" panose="020B0604030504040204" pitchFamily="50" charset="-128"/>
                <a:ea typeface="Meiryo UI" panose="020B0604030504040204" pitchFamily="50" charset="-128"/>
                <a:cs typeface="Times New Roman" panose="02020603050405020304" pitchFamily="18" charset="0"/>
              </a:rPr>
              <a:t>自動車</a:t>
            </a:r>
            <a:r>
              <a:rPr kumimoji="0" lang="ja-JP" altLang="en-US" sz="2000">
                <a:highlight>
                  <a:srgbClr val="C0C0C0"/>
                </a:highlight>
                <a:latin typeface="Meiryo UI" panose="020B0604030504040204" pitchFamily="50" charset="-128"/>
                <a:ea typeface="Meiryo UI" panose="020B0604030504040204" pitchFamily="50" charset="-128"/>
                <a:cs typeface="Times New Roman" panose="02020603050405020304" pitchFamily="18" charset="0"/>
              </a:rPr>
              <a:t>関係諸税の</a:t>
            </a:r>
            <a:r>
              <a:rPr kumimoji="0" lang="ja-JP" altLang="ja-JP" sz="2000">
                <a:highlight>
                  <a:srgbClr val="C0C0C0"/>
                </a:highlight>
                <a:latin typeface="Meiryo UI" panose="020B0604030504040204" pitchFamily="50" charset="-128"/>
                <a:ea typeface="Meiryo UI" panose="020B0604030504040204" pitchFamily="50" charset="-128"/>
                <a:cs typeface="Times New Roman" panose="02020603050405020304" pitchFamily="18" charset="0"/>
              </a:rPr>
              <a:t>負担軽減</a:t>
            </a:r>
            <a:r>
              <a:rPr kumimoji="0" lang="ja-JP" altLang="en-US" sz="2000">
                <a:highlight>
                  <a:srgbClr val="C0C0C0"/>
                </a:highlight>
                <a:latin typeface="Meiryo UI" panose="020B0604030504040204" pitchFamily="50" charset="-128"/>
                <a:ea typeface="Meiryo UI" panose="020B0604030504040204" pitchFamily="50" charset="-128"/>
                <a:cs typeface="Times New Roman" panose="02020603050405020304" pitchFamily="18" charset="0"/>
              </a:rPr>
              <a:t>に向けて</a:t>
            </a:r>
            <a:endParaRPr kumimoji="0" lang="ja-JP" altLang="ja-JP" sz="2000">
              <a:highlight>
                <a:srgbClr val="C0C0C0"/>
              </a:highlight>
              <a:latin typeface="Meiryo UI" panose="020B0604030504040204" pitchFamily="50" charset="-128"/>
              <a:ea typeface="Meiryo UI" panose="020B0604030504040204" pitchFamily="50" charset="-128"/>
              <a:cs typeface="Times New Roman" panose="02020603050405020304" pitchFamily="18" charset="0"/>
            </a:endParaRPr>
          </a:p>
          <a:p>
            <a:pPr algn="l">
              <a:buNone/>
            </a:pP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１．車体課税</a:t>
            </a: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を</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見直し、簡素化・負担の軽減を図る</a:t>
            </a:r>
          </a:p>
          <a:p>
            <a:pPr marL="266700">
              <a:buNone/>
            </a:pPr>
            <a:r>
              <a:rPr lang="ja-JP" altLang="ja-JP" sz="1400" kern="0">
                <a:effectLst/>
                <a:latin typeface="Meiryo UI" panose="020B0604030504040204" pitchFamily="50" charset="-128"/>
                <a:ea typeface="Meiryo UI" panose="020B0604030504040204" pitchFamily="50" charset="-128"/>
                <a:cs typeface="MeiryoUI"/>
              </a:rPr>
              <a:t>１）</a:t>
            </a:r>
            <a:r>
              <a:rPr lang="ja-JP" altLang="ja-JP" sz="1400" kern="0">
                <a:latin typeface="Meiryo UI" panose="020B0604030504040204" pitchFamily="50" charset="-128"/>
                <a:ea typeface="Meiryo UI" panose="020B0604030504040204" pitchFamily="50" charset="-128"/>
                <a:cs typeface="MeiryoUI"/>
              </a:rPr>
              <a:t>自動車税・軽自動車税（</a:t>
            </a:r>
            <a:r>
              <a:rPr lang="ja-JP" altLang="ja-JP" sz="1400" kern="100">
                <a:latin typeface="Meiryo UI" panose="020B0604030504040204" pitchFamily="50" charset="-128"/>
                <a:ea typeface="Meiryo UI" panose="020B0604030504040204" pitchFamily="50" charset="-128"/>
                <a:cs typeface="Times New Roman" panose="02020603050405020304" pitchFamily="18" charset="0"/>
              </a:rPr>
              <a:t>環境性能割）</a:t>
            </a:r>
            <a:r>
              <a:rPr lang="ja-JP" altLang="en-US" sz="1400" kern="100">
                <a:latin typeface="Meiryo UI" panose="020B0604030504040204" pitchFamily="50" charset="-128"/>
                <a:ea typeface="Meiryo UI" panose="020B0604030504040204" pitchFamily="50" charset="-128"/>
                <a:cs typeface="Times New Roman" panose="02020603050405020304" pitchFamily="18" charset="0"/>
              </a:rPr>
              <a:t>の</a:t>
            </a:r>
            <a:r>
              <a:rPr lang="ja-JP" altLang="ja-JP" sz="1400" kern="100">
                <a:latin typeface="Meiryo UI" panose="020B0604030504040204" pitchFamily="50" charset="-128"/>
                <a:ea typeface="Meiryo UI" panose="020B0604030504040204" pitchFamily="50" charset="-128"/>
                <a:cs typeface="Times New Roman" panose="02020603050405020304" pitchFamily="18" charset="0"/>
              </a:rPr>
              <a:t>廃止</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p>
            <a:pPr marL="266700">
              <a:buNone/>
            </a:pPr>
            <a:r>
              <a:rPr lang="ja-JP" altLang="ja-JP" sz="1400" kern="0">
                <a:effectLst/>
                <a:latin typeface="Meiryo UI" panose="020B0604030504040204" pitchFamily="50" charset="-128"/>
                <a:ea typeface="Meiryo UI" panose="020B0604030504040204" pitchFamily="50" charset="-128"/>
                <a:cs typeface="MeiryoUI"/>
              </a:rPr>
              <a:t>２）</a:t>
            </a:r>
            <a:r>
              <a:rPr lang="ja-JP" altLang="ja-JP" sz="1400" kern="0">
                <a:latin typeface="Meiryo UI" panose="020B0604030504040204" pitchFamily="50" charset="-128"/>
                <a:ea typeface="Meiryo UI" panose="020B0604030504040204" pitchFamily="50" charset="-128"/>
                <a:cs typeface="MeiryoUI"/>
              </a:rPr>
              <a:t>自動車重量税</a:t>
            </a:r>
            <a:r>
              <a:rPr lang="ja-JP" altLang="en-US" sz="1400" kern="0">
                <a:latin typeface="Meiryo UI" panose="020B0604030504040204" pitchFamily="50" charset="-128"/>
                <a:ea typeface="Meiryo UI" panose="020B0604030504040204" pitchFamily="50" charset="-128"/>
                <a:cs typeface="MeiryoUI"/>
              </a:rPr>
              <a:t>にかかる</a:t>
            </a:r>
            <a:r>
              <a:rPr lang="ja-JP" altLang="ja-JP" sz="1400" kern="0">
                <a:latin typeface="Meiryo UI" panose="020B0604030504040204" pitchFamily="50" charset="-128"/>
                <a:ea typeface="Meiryo UI" panose="020B0604030504040204" pitchFamily="50" charset="-128"/>
                <a:cs typeface="MeiryoUI"/>
              </a:rPr>
              <a:t>「当分の間税率」</a:t>
            </a:r>
            <a:r>
              <a:rPr lang="ja-JP" altLang="en-US" sz="1400" kern="0">
                <a:latin typeface="Meiryo UI" panose="020B0604030504040204" pitchFamily="50" charset="-128"/>
                <a:ea typeface="Meiryo UI" panose="020B0604030504040204" pitchFamily="50" charset="-128"/>
                <a:cs typeface="MeiryoUI"/>
              </a:rPr>
              <a:t>の</a:t>
            </a:r>
            <a:r>
              <a:rPr lang="ja-JP" altLang="ja-JP" sz="1400" kern="0">
                <a:latin typeface="Meiryo UI" panose="020B0604030504040204" pitchFamily="50" charset="-128"/>
                <a:ea typeface="Meiryo UI" panose="020B0604030504040204" pitchFamily="50" charset="-128"/>
                <a:cs typeface="MeiryoUI"/>
              </a:rPr>
              <a:t>廃止</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p>
            <a:pPr marL="266700" algn="l">
              <a:buNone/>
            </a:pPr>
            <a:r>
              <a:rPr lang="ja-JP" altLang="ja-JP" sz="1400" kern="0">
                <a:effectLst/>
                <a:latin typeface="Meiryo UI" panose="020B0604030504040204" pitchFamily="50" charset="-128"/>
                <a:ea typeface="Meiryo UI" panose="020B0604030504040204" pitchFamily="50" charset="-128"/>
                <a:cs typeface="MeiryoUI"/>
              </a:rPr>
              <a:t>３）</a:t>
            </a:r>
            <a:r>
              <a:rPr lang="ja-JP" altLang="ja-JP" sz="1400" kern="0">
                <a:latin typeface="Meiryo UI" panose="020B0604030504040204" pitchFamily="50" charset="-128"/>
                <a:ea typeface="Meiryo UI" panose="020B0604030504040204" pitchFamily="50" charset="-128"/>
                <a:cs typeface="MeiryoUI"/>
              </a:rPr>
              <a:t>自動車重量税</a:t>
            </a:r>
            <a:r>
              <a:rPr lang="ja-JP" altLang="en-US" sz="1400" kern="0">
                <a:latin typeface="Meiryo UI" panose="020B0604030504040204" pitchFamily="50" charset="-128"/>
                <a:ea typeface="Meiryo UI" panose="020B0604030504040204" pitchFamily="50" charset="-128"/>
                <a:cs typeface="MeiryoUI"/>
              </a:rPr>
              <a:t>および</a:t>
            </a:r>
            <a:r>
              <a:rPr lang="ja-JP" altLang="ja-JP" sz="1400" kern="0">
                <a:effectLst/>
                <a:latin typeface="Meiryo UI" panose="020B0604030504040204" pitchFamily="50" charset="-128"/>
                <a:ea typeface="Meiryo UI" panose="020B0604030504040204" pitchFamily="50" charset="-128"/>
                <a:cs typeface="MeiryoUI"/>
              </a:rPr>
              <a:t>自動車税・軽自動車税（種別割／四輪車・</a:t>
            </a:r>
            <a:endParaRPr lang="en-US" altLang="ja-JP" sz="1400" kern="0">
              <a:effectLst/>
              <a:latin typeface="Meiryo UI" panose="020B0604030504040204" pitchFamily="50" charset="-128"/>
              <a:ea typeface="Meiryo UI" panose="020B0604030504040204" pitchFamily="50" charset="-128"/>
              <a:cs typeface="MeiryoUI"/>
            </a:endParaRPr>
          </a:p>
          <a:p>
            <a:pPr marL="266700" algn="l">
              <a:buNone/>
            </a:pPr>
            <a:r>
              <a:rPr lang="ja-JP" altLang="en-US" sz="1400" kern="0">
                <a:latin typeface="Meiryo UI" panose="020B0604030504040204" pitchFamily="50" charset="-128"/>
                <a:ea typeface="Meiryo UI" panose="020B0604030504040204" pitchFamily="50" charset="-128"/>
                <a:cs typeface="MeiryoUI"/>
              </a:rPr>
              <a:t>　　　</a:t>
            </a:r>
            <a:r>
              <a:rPr lang="ja-JP" altLang="ja-JP" sz="1400" kern="0">
                <a:effectLst/>
                <a:latin typeface="Meiryo UI" panose="020B0604030504040204" pitchFamily="50" charset="-128"/>
                <a:ea typeface="Meiryo UI" panose="020B0604030504040204" pitchFamily="50" charset="-128"/>
                <a:cs typeface="MeiryoUI"/>
              </a:rPr>
              <a:t>二輪車等）の税額引き下げによる負担軽減措置を講ずる</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p>
            <a:pPr marL="266700" algn="l">
              <a:buNone/>
            </a:pPr>
            <a:r>
              <a:rPr lang="ja-JP" altLang="ja-JP" sz="1400" kern="0">
                <a:effectLst/>
                <a:latin typeface="Meiryo UI" panose="020B0604030504040204" pitchFamily="50" charset="-128"/>
                <a:ea typeface="Meiryo UI" panose="020B0604030504040204" pitchFamily="50" charset="-128"/>
                <a:cs typeface="MeiryoUI"/>
              </a:rPr>
              <a:t>４）</a:t>
            </a:r>
            <a:r>
              <a:rPr lang="ja-JP" altLang="ja-JP" sz="1400" kern="0">
                <a:latin typeface="Meiryo UI" panose="020B0604030504040204" pitchFamily="50" charset="-128"/>
                <a:ea typeface="Meiryo UI" panose="020B0604030504040204" pitchFamily="50" charset="-128"/>
              </a:rPr>
              <a:t>複雑な車体課税</a:t>
            </a:r>
            <a:r>
              <a:rPr lang="ja-JP" altLang="en-US" sz="1400" kern="0">
                <a:latin typeface="Meiryo UI" panose="020B0604030504040204" pitchFamily="50" charset="-128"/>
                <a:ea typeface="Meiryo UI" panose="020B0604030504040204" pitchFamily="50" charset="-128"/>
              </a:rPr>
              <a:t>の</a:t>
            </a:r>
            <a:r>
              <a:rPr lang="ja-JP" altLang="ja-JP" sz="1400" kern="0">
                <a:latin typeface="Meiryo UI" panose="020B0604030504040204" pitchFamily="50" charset="-128"/>
                <a:ea typeface="Meiryo UI" panose="020B0604030504040204" pitchFamily="50" charset="-128"/>
              </a:rPr>
              <a:t>簡素化に向けた「自動車の重量及び環境性能</a:t>
            </a:r>
            <a:endParaRPr lang="en-US" altLang="ja-JP" sz="1400" kern="0">
              <a:latin typeface="Meiryo UI" panose="020B0604030504040204" pitchFamily="50" charset="-128"/>
              <a:ea typeface="Meiryo UI" panose="020B0604030504040204" pitchFamily="50" charset="-128"/>
            </a:endParaRPr>
          </a:p>
          <a:p>
            <a:pPr marL="266700" algn="l">
              <a:buNone/>
            </a:pPr>
            <a:r>
              <a:rPr lang="ja-JP" altLang="en-US" sz="1400" kern="0">
                <a:latin typeface="Meiryo UI" panose="020B0604030504040204" pitchFamily="50" charset="-128"/>
                <a:ea typeface="Meiryo UI" panose="020B0604030504040204" pitchFamily="50" charset="-128"/>
              </a:rPr>
              <a:t>　　　</a:t>
            </a:r>
            <a:r>
              <a:rPr lang="ja-JP" altLang="ja-JP" sz="1400" kern="0">
                <a:latin typeface="Meiryo UI" panose="020B0604030504040204" pitchFamily="50" charset="-128"/>
                <a:ea typeface="Meiryo UI" panose="020B0604030504040204" pitchFamily="50" charset="-128"/>
              </a:rPr>
              <a:t>に応じた保有時の税の公平・中立・簡素な税負担」のいち早い実現</a:t>
            </a:r>
            <a:endParaRPr lang="en-US" altLang="ja-JP" sz="1400" kern="0">
              <a:latin typeface="Meiryo UI" panose="020B0604030504040204" pitchFamily="50" charset="-128"/>
              <a:ea typeface="Meiryo UI" panose="020B0604030504040204" pitchFamily="50" charset="-128"/>
            </a:endParaRPr>
          </a:p>
          <a:p>
            <a:pPr marL="266700" algn="l">
              <a:buNone/>
            </a:pPr>
            <a:r>
              <a:rPr lang="ja-JP" altLang="en-US" sz="1400" kern="0">
                <a:latin typeface="Meiryo UI" panose="020B0604030504040204" pitchFamily="50" charset="-128"/>
                <a:ea typeface="Meiryo UI" panose="020B0604030504040204" pitchFamily="50" charset="-128"/>
              </a:rPr>
              <a:t>　　　</a:t>
            </a:r>
            <a:r>
              <a:rPr lang="ja-JP" altLang="ja-JP" sz="1400" kern="0">
                <a:latin typeface="Meiryo UI" panose="020B0604030504040204" pitchFamily="50" charset="-128"/>
                <a:ea typeface="Meiryo UI" panose="020B0604030504040204" pitchFamily="50" charset="-128"/>
              </a:rPr>
              <a:t>を行う</a:t>
            </a:r>
            <a:endParaRPr lang="en-US" altLang="ja-JP" sz="1400" kern="0">
              <a:latin typeface="Meiryo UI" panose="020B0604030504040204" pitchFamily="50" charset="-128"/>
              <a:ea typeface="Meiryo UI" panose="020B0604030504040204" pitchFamily="50" charset="-128"/>
            </a:endParaRPr>
          </a:p>
          <a:p>
            <a:pPr marL="266700" algn="l">
              <a:buNone/>
            </a:pPr>
            <a:endParaRPr lang="en-US" altLang="ja-JP" sz="900" kern="0">
              <a:latin typeface="Meiryo UI" panose="020B0604030504040204" pitchFamily="50" charset="-128"/>
              <a:ea typeface="Meiryo UI" panose="020B0604030504040204" pitchFamily="50" charset="-128"/>
            </a:endParaRPr>
          </a:p>
          <a:p>
            <a:pPr>
              <a:buNone/>
            </a:pP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２．燃料課税を見直し、簡素化・負担の軽減を図る</a:t>
            </a:r>
          </a:p>
          <a:p>
            <a:pPr marL="266700" algn="l">
              <a:buNone/>
            </a:pPr>
            <a:r>
              <a:rPr lang="ja-JP" altLang="ja-JP" sz="1400" kern="0">
                <a:effectLst/>
                <a:latin typeface="Meiryo UI" panose="020B0604030504040204" pitchFamily="50" charset="-128"/>
                <a:ea typeface="Meiryo UI" panose="020B0604030504040204" pitchFamily="50" charset="-128"/>
                <a:cs typeface="MeiryoUI"/>
              </a:rPr>
              <a:t>１）「当分の間税率」</a:t>
            </a:r>
            <a:r>
              <a:rPr lang="ja-JP" altLang="en-US" sz="1400" kern="0">
                <a:effectLst/>
                <a:latin typeface="Meiryo UI" panose="020B0604030504040204" pitchFamily="50" charset="-128"/>
                <a:ea typeface="Meiryo UI" panose="020B0604030504040204" pitchFamily="50" charset="-128"/>
                <a:cs typeface="MeiryoUI"/>
              </a:rPr>
              <a:t>の</a:t>
            </a:r>
            <a:r>
              <a:rPr lang="ja-JP" altLang="ja-JP" sz="1400" kern="0">
                <a:effectLst/>
                <a:latin typeface="Meiryo UI" panose="020B0604030504040204" pitchFamily="50" charset="-128"/>
                <a:ea typeface="Meiryo UI" panose="020B0604030504040204" pitchFamily="50" charset="-128"/>
                <a:cs typeface="MeiryoUI"/>
              </a:rPr>
              <a:t>廃止</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p>
            <a:pPr marL="266700" algn="l">
              <a:buNone/>
            </a:pPr>
            <a:r>
              <a:rPr lang="ja-JP" altLang="ja-JP" sz="1400" kern="0">
                <a:effectLst/>
                <a:latin typeface="Meiryo UI" panose="020B0604030504040204" pitchFamily="50" charset="-128"/>
                <a:ea typeface="Meiryo UI" panose="020B0604030504040204" pitchFamily="50" charset="-128"/>
                <a:cs typeface="MeiryoUI"/>
              </a:rPr>
              <a:t>２）複雑な燃料課税を簡素化</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p>
            <a:pPr marL="266700" algn="l">
              <a:buNone/>
            </a:pPr>
            <a:r>
              <a:rPr lang="ja-JP" altLang="ja-JP" sz="1400" kern="0">
                <a:effectLst/>
                <a:latin typeface="Meiryo UI" panose="020B0604030504040204" pitchFamily="50" charset="-128"/>
                <a:ea typeface="Meiryo UI" panose="020B0604030504040204" pitchFamily="50" charset="-128"/>
                <a:cs typeface="MeiryoUI"/>
              </a:rPr>
              <a:t>３）タックス・オン・タックスを解消</a:t>
            </a:r>
            <a:endParaRPr lang="en-US" altLang="ja-JP" sz="1400" kern="0">
              <a:latin typeface="Meiryo UI" panose="020B0604030504040204" pitchFamily="50" charset="-128"/>
              <a:ea typeface="Meiryo UI" panose="020B0604030504040204" pitchFamily="50" charset="-128"/>
              <a:cs typeface="MeiryoUI"/>
            </a:endParaRPr>
          </a:p>
          <a:p>
            <a:pPr marL="266700" algn="l">
              <a:buNone/>
            </a:pPr>
            <a:endParaRPr lang="en-US" altLang="ja-JP" sz="900" kern="0">
              <a:effectLst/>
              <a:latin typeface="Meiryo UI" panose="020B0604030504040204" pitchFamily="50" charset="-128"/>
              <a:ea typeface="Meiryo UI" panose="020B0604030504040204" pitchFamily="50" charset="-128"/>
              <a:cs typeface="MeiryoUI"/>
            </a:endParaRPr>
          </a:p>
          <a:p>
            <a:pPr>
              <a:buNone/>
            </a:pPr>
            <a:r>
              <a:rPr kumimoji="0" lang="ja-JP" altLang="en-US" sz="1600" b="1">
                <a:latin typeface="Meiryo UI" panose="020B0604030504040204" pitchFamily="50" charset="-128"/>
                <a:ea typeface="Meiryo UI" panose="020B0604030504040204" pitchFamily="50" charset="-128"/>
                <a:cs typeface="Times New Roman" panose="02020603050405020304" pitchFamily="18" charset="0"/>
              </a:rPr>
              <a:t>３</a:t>
            </a:r>
            <a:r>
              <a:rPr kumimoji="0" lang="ja-JP" altLang="ja-JP" sz="1600" b="1">
                <a:latin typeface="Meiryo UI" panose="020B0604030504040204" pitchFamily="50" charset="-128"/>
                <a:ea typeface="Meiryo UI" panose="020B0604030504040204" pitchFamily="50" charset="-128"/>
                <a:cs typeface="Times New Roman" panose="02020603050405020304" pitchFamily="18" charset="0"/>
              </a:rPr>
              <a:t>．受益者負担の在り方</a:t>
            </a:r>
          </a:p>
          <a:p>
            <a:pPr marL="571500" indent="-304800" algn="l">
              <a:buNone/>
            </a:pPr>
            <a:r>
              <a:rPr lang="ja-JP" altLang="ja-JP" sz="1400" kern="0">
                <a:latin typeface="Meiryo UI" panose="020B0604030504040204" pitchFamily="50" charset="-128"/>
                <a:ea typeface="Meiryo UI" panose="020B0604030504040204" pitchFamily="50" charset="-128"/>
              </a:rPr>
              <a:t>１）電動車普及の足かせ、及び、車を必需品とする生活者ほど重税と</a:t>
            </a:r>
            <a:endParaRPr lang="en-US" altLang="ja-JP" sz="1400" kern="0">
              <a:latin typeface="Meiryo UI" panose="020B0604030504040204" pitchFamily="50" charset="-128"/>
              <a:ea typeface="Meiryo UI" panose="020B0604030504040204" pitchFamily="50" charset="-128"/>
            </a:endParaRPr>
          </a:p>
          <a:p>
            <a:pPr marL="571500" indent="-304800" algn="l">
              <a:buNone/>
            </a:pPr>
            <a:r>
              <a:rPr lang="ja-JP" altLang="en-US" sz="1400" kern="0">
                <a:latin typeface="Meiryo UI" panose="020B0604030504040204" pitchFamily="50" charset="-128"/>
                <a:ea typeface="Meiryo UI" panose="020B0604030504040204" pitchFamily="50" charset="-128"/>
              </a:rPr>
              <a:t>　　　</a:t>
            </a:r>
            <a:r>
              <a:rPr lang="ja-JP" altLang="ja-JP" sz="1400" kern="0">
                <a:latin typeface="Meiryo UI" panose="020B0604030504040204" pitchFamily="50" charset="-128"/>
                <a:ea typeface="Meiryo UI" panose="020B0604030504040204" pitchFamily="50" charset="-128"/>
              </a:rPr>
              <a:t>なる走行距離等の利用に応じた課税は導入すべきでない</a:t>
            </a:r>
          </a:p>
          <a:p>
            <a:pPr marL="571500" indent="-304800" algn="l">
              <a:buNone/>
            </a:pPr>
            <a:r>
              <a:rPr lang="ja-JP" altLang="ja-JP" sz="1400" kern="0">
                <a:latin typeface="Meiryo UI" panose="020B0604030504040204" pitchFamily="50" charset="-128"/>
                <a:ea typeface="Meiryo UI" panose="020B0604030504040204" pitchFamily="50" charset="-128"/>
              </a:rPr>
              <a:t>２）インフラの維持管理、機能強化の必要性等の財源確保」については、</a:t>
            </a:r>
          </a:p>
          <a:p>
            <a:pPr marL="533400" algn="l">
              <a:buNone/>
            </a:pPr>
            <a:r>
              <a:rPr lang="ja-JP" altLang="en-US" sz="1400" kern="0">
                <a:latin typeface="Meiryo UI" panose="020B0604030504040204" pitchFamily="50" charset="-128"/>
                <a:ea typeface="Meiryo UI" panose="020B0604030504040204" pitchFamily="50" charset="-128"/>
              </a:rPr>
              <a:t>　</a:t>
            </a:r>
            <a:r>
              <a:rPr lang="ja-JP" altLang="ja-JP" sz="1400" kern="0">
                <a:latin typeface="Meiryo UI" panose="020B0604030504040204" pitchFamily="50" charset="-128"/>
                <a:ea typeface="Meiryo UI" panose="020B0604030504040204" pitchFamily="50" charset="-128"/>
              </a:rPr>
              <a:t>幅広い負担先の検討および議論から進める</a:t>
            </a:r>
          </a:p>
          <a:p>
            <a:pPr marL="266700" algn="l">
              <a:buNone/>
            </a:pPr>
            <a:r>
              <a:rPr lang="ja-JP" altLang="ja-JP" sz="1400" kern="0">
                <a:latin typeface="Meiryo UI" panose="020B0604030504040204" pitchFamily="50" charset="-128"/>
                <a:ea typeface="Meiryo UI" panose="020B0604030504040204" pitchFamily="50" charset="-128"/>
              </a:rPr>
              <a:t>３）新たな税目提案をする場合は、使途の明確化とセットで行う</a:t>
            </a:r>
            <a:endParaRPr lang="en-US" altLang="ja-JP" sz="1400" kern="0">
              <a:effectLst/>
              <a:latin typeface="Meiryo UI" panose="020B0604030504040204" pitchFamily="50" charset="-128"/>
              <a:ea typeface="Meiryo UI" panose="020B0604030504040204" pitchFamily="50" charset="-128"/>
              <a:cs typeface="MeiryoUI"/>
            </a:endParaRPr>
          </a:p>
        </p:txBody>
      </p:sp>
      <p:sp>
        <p:nvSpPr>
          <p:cNvPr id="17" name="テキスト ボックス 10">
            <a:extLst>
              <a:ext uri="{FF2B5EF4-FFF2-40B4-BE49-F238E27FC236}">
                <a16:creationId xmlns:a16="http://schemas.microsoft.com/office/drawing/2014/main" id="{67DF3889-DA01-6F6E-7502-0CE560C6E2C2}"/>
              </a:ext>
            </a:extLst>
          </p:cNvPr>
          <p:cNvSpPr txBox="1">
            <a:spLocks noChangeArrowheads="1"/>
          </p:cNvSpPr>
          <p:nvPr/>
        </p:nvSpPr>
        <p:spPr bwMode="auto">
          <a:xfrm>
            <a:off x="6248400" y="966713"/>
            <a:ext cx="5656555" cy="2582245"/>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indent="139700" defTabSz="914400" eaLnBrk="0" fontAlgn="base" hangingPunct="0">
              <a:spcBef>
                <a:spcPct val="0"/>
              </a:spcBef>
              <a:spcAft>
                <a:spcPct val="0"/>
              </a:spcAft>
              <a:buNone/>
            </a:pPr>
            <a:r>
              <a:rPr kumimoji="0" lang="ja-JP" altLang="en-US" sz="1800">
                <a:latin typeface="Meiryo UI" panose="020B0604030504040204" pitchFamily="50" charset="-128"/>
                <a:ea typeface="Meiryo UI" panose="020B0604030504040204" pitchFamily="50" charset="-128"/>
                <a:cs typeface="Times New Roman" panose="02020603050405020304" pitchFamily="18" charset="0"/>
              </a:rPr>
              <a:t>〇</a:t>
            </a:r>
            <a:r>
              <a:rPr kumimoji="0" lang="ja-JP" altLang="en-US" sz="1800">
                <a:highlight>
                  <a:srgbClr val="C0C0C0"/>
                </a:highlight>
                <a:latin typeface="Meiryo UI" panose="020B0604030504040204" pitchFamily="50" charset="-128"/>
                <a:ea typeface="Meiryo UI" panose="020B0604030504040204" pitchFamily="50" charset="-128"/>
                <a:cs typeface="Times New Roman" panose="02020603050405020304" pitchFamily="18" charset="0"/>
              </a:rPr>
              <a:t>新たな税体系の構築にあたって</a:t>
            </a:r>
            <a:endParaRPr kumimoji="0" lang="en-US" altLang="ja-JP" sz="1800">
              <a:highlight>
                <a:srgbClr val="C0C0C0"/>
              </a:highlight>
              <a:latin typeface="Meiryo UI" panose="020B0604030504040204" pitchFamily="50" charset="-128"/>
              <a:ea typeface="Meiryo UI" panose="020B0604030504040204" pitchFamily="50" charset="-128"/>
              <a:cs typeface="Times New Roman" panose="02020603050405020304" pitchFamily="18" charset="0"/>
            </a:endParaRPr>
          </a:p>
          <a:p>
            <a:pPr indent="139700" defTabSz="914400" eaLnBrk="0" fontAlgn="base" hangingPunct="0">
              <a:spcBef>
                <a:spcPct val="0"/>
              </a:spcBef>
              <a:spcAft>
                <a:spcPct val="0"/>
              </a:spcAft>
              <a:buNone/>
            </a:pPr>
            <a:endParaRPr kumimoji="0" lang="en-US" altLang="ja-JP" sz="700">
              <a:latin typeface="Meiryo UI" panose="020B0604030504040204" pitchFamily="50" charset="-128"/>
              <a:ea typeface="Meiryo UI" panose="020B0604030504040204" pitchFamily="50" charset="-128"/>
              <a:cs typeface="Times New Roman" panose="02020603050405020304" pitchFamily="18" charset="0"/>
            </a:endParaRPr>
          </a:p>
          <a:p>
            <a:pPr>
              <a:buNone/>
            </a:pPr>
            <a:r>
              <a:rPr kumimoji="0" lang="ja-JP" altLang="ja-JP" sz="1400" b="1">
                <a:latin typeface="Meiryo UI" panose="020B0604030504040204" pitchFamily="50" charset="-128"/>
                <a:ea typeface="Meiryo UI" panose="020B0604030504040204" pitchFamily="50" charset="-128"/>
                <a:cs typeface="Times New Roman" panose="02020603050405020304" pitchFamily="18" charset="0"/>
              </a:rPr>
              <a:t>１．車体課税および燃料課税どちらにおいても、</a:t>
            </a:r>
          </a:p>
          <a:p>
            <a:pPr>
              <a:buNone/>
            </a:pPr>
            <a:r>
              <a:rPr kumimoji="0" lang="ja-JP" altLang="en-US" sz="1400" b="1">
                <a:latin typeface="Meiryo UI" panose="020B0604030504040204" pitchFamily="50" charset="-128"/>
                <a:ea typeface="Meiryo UI" panose="020B0604030504040204" pitchFamily="50" charset="-128"/>
                <a:cs typeface="Times New Roman" panose="02020603050405020304" pitchFamily="18" charset="0"/>
              </a:rPr>
              <a:t>　　　</a:t>
            </a:r>
            <a:r>
              <a:rPr kumimoji="0" lang="ja-JP" altLang="ja-JP" sz="1400" b="1">
                <a:latin typeface="Meiryo UI" panose="020B0604030504040204" pitchFamily="50" charset="-128"/>
                <a:ea typeface="Meiryo UI" panose="020B0604030504040204" pitchFamily="50" charset="-128"/>
                <a:cs typeface="Times New Roman" panose="02020603050405020304" pitchFamily="18" charset="0"/>
              </a:rPr>
              <a:t>過重で不条理な税は廃止とし、税の付け替え等は行なわない</a:t>
            </a:r>
          </a:p>
          <a:p>
            <a:pPr>
              <a:buNone/>
            </a:pPr>
            <a:r>
              <a:rPr kumimoji="0" lang="ja-JP" altLang="ja-JP" sz="1400" b="1">
                <a:latin typeface="Meiryo UI" panose="020B0604030504040204" pitchFamily="50" charset="-128"/>
                <a:ea typeface="Meiryo UI" panose="020B0604030504040204" pitchFamily="50" charset="-128"/>
                <a:cs typeface="Times New Roman" panose="02020603050405020304" pitchFamily="18" charset="0"/>
              </a:rPr>
              <a:t>２．地方税収に影響をおよぼさない税体系とする</a:t>
            </a:r>
          </a:p>
          <a:p>
            <a:pPr marL="571500" indent="-304800" algn="l">
              <a:buNone/>
            </a:pPr>
            <a:r>
              <a:rPr lang="ja-JP" altLang="ja-JP" sz="1400" kern="0">
                <a:latin typeface="Meiryo UI" panose="020B0604030504040204" pitchFamily="50" charset="-128"/>
                <a:ea typeface="Meiryo UI" panose="020B0604030504040204" pitchFamily="50" charset="-128"/>
              </a:rPr>
              <a:t>１）自動車関係諸税の国税部分について、地方への負担軽減策を講じ、</a:t>
            </a:r>
          </a:p>
          <a:p>
            <a:pPr marL="533400" algn="l">
              <a:buNone/>
            </a:pPr>
            <a:r>
              <a:rPr lang="ja-JP" altLang="ja-JP" sz="1400" kern="0">
                <a:latin typeface="Meiryo UI" panose="020B0604030504040204" pitchFamily="50" charset="-128"/>
                <a:ea typeface="Meiryo UI" panose="020B0604030504040204" pitchFamily="50" charset="-128"/>
              </a:rPr>
              <a:t>地方税収へ影響を与えないユーザー負担軽減を目指す</a:t>
            </a:r>
          </a:p>
          <a:p>
            <a:pPr>
              <a:buNone/>
            </a:pPr>
            <a:r>
              <a:rPr kumimoji="0" lang="ja-JP" altLang="ja-JP" sz="1400" b="1">
                <a:latin typeface="Meiryo UI" panose="020B0604030504040204" pitchFamily="50" charset="-128"/>
                <a:ea typeface="Meiryo UI" panose="020B0604030504040204" pitchFamily="50" charset="-128"/>
                <a:cs typeface="Times New Roman" panose="02020603050405020304" pitchFamily="18" charset="0"/>
              </a:rPr>
              <a:t>３．税目に対する使途を明確化する</a:t>
            </a:r>
          </a:p>
          <a:p>
            <a:pPr marL="571500" indent="-304800">
              <a:buNone/>
            </a:pPr>
            <a:r>
              <a:rPr lang="ja-JP" altLang="ja-JP" sz="1400" kern="0">
                <a:latin typeface="Meiryo UI" panose="020B0604030504040204" pitchFamily="50" charset="-128"/>
                <a:ea typeface="Meiryo UI" panose="020B0604030504040204" pitchFamily="50" charset="-128"/>
              </a:rPr>
              <a:t>１）車体課税は、次世代モビリティ（</a:t>
            </a:r>
            <a:r>
              <a:rPr lang="en-US" altLang="ja-JP" sz="1400" kern="0">
                <a:latin typeface="Meiryo UI" panose="020B0604030504040204" pitchFamily="50" charset="-128"/>
                <a:ea typeface="Meiryo UI" panose="020B0604030504040204" pitchFamily="50" charset="-128"/>
              </a:rPr>
              <a:t>CASE</a:t>
            </a:r>
            <a:r>
              <a:rPr lang="ja-JP" altLang="ja-JP" sz="1400" kern="0">
                <a:latin typeface="Meiryo UI" panose="020B0604030504040204" pitchFamily="50" charset="-128"/>
                <a:ea typeface="Meiryo UI" panose="020B0604030504040204" pitchFamily="50" charset="-128"/>
              </a:rPr>
              <a:t>）普及促進特定財源化</a:t>
            </a:r>
          </a:p>
          <a:p>
            <a:pPr marL="266700">
              <a:buNone/>
            </a:pPr>
            <a:r>
              <a:rPr lang="ja-JP" altLang="ja-JP" sz="1400" kern="0">
                <a:latin typeface="Meiryo UI" panose="020B0604030504040204" pitchFamily="50" charset="-128"/>
                <a:ea typeface="Meiryo UI" panose="020B0604030504040204" pitchFamily="50" charset="-128"/>
              </a:rPr>
              <a:t>２）燃料課税は、カーボンニュートラル促進特定財源化</a:t>
            </a:r>
            <a:endParaRPr lang="ja-JP" altLang="en-US" sz="1400" kern="0">
              <a:latin typeface="Meiryo UI" panose="020B0604030504040204" pitchFamily="50" charset="-128"/>
              <a:ea typeface="Meiryo UI" panose="020B0604030504040204" pitchFamily="50" charset="-128"/>
            </a:endParaRPr>
          </a:p>
        </p:txBody>
      </p:sp>
      <p:sp>
        <p:nvSpPr>
          <p:cNvPr id="2" name="角丸四角形 9">
            <a:extLst>
              <a:ext uri="{FF2B5EF4-FFF2-40B4-BE49-F238E27FC236}">
                <a16:creationId xmlns:a16="http://schemas.microsoft.com/office/drawing/2014/main" id="{A5B9C1C4-32E0-CAF5-71A2-3DABEEF636C0}"/>
              </a:ext>
            </a:extLst>
          </p:cNvPr>
          <p:cNvSpPr/>
          <p:nvPr/>
        </p:nvSpPr>
        <p:spPr>
          <a:xfrm>
            <a:off x="6200924" y="4058361"/>
            <a:ext cx="5766915" cy="2710739"/>
          </a:xfrm>
          <a:prstGeom prst="roundRect">
            <a:avLst>
              <a:gd name="adj" fmla="val 10830"/>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chemeClr val="tx1"/>
              </a:solidFill>
              <a:latin typeface="HG丸ｺﾞｼｯｸM-PRO" pitchFamily="50" charset="-128"/>
              <a:ea typeface="HG丸ｺﾞｼｯｸM-PRO" pitchFamily="50" charset="-128"/>
            </a:endParaRPr>
          </a:p>
        </p:txBody>
      </p:sp>
      <p:sp>
        <p:nvSpPr>
          <p:cNvPr id="10" name="正方形/長方形 9">
            <a:extLst>
              <a:ext uri="{FF2B5EF4-FFF2-40B4-BE49-F238E27FC236}">
                <a16:creationId xmlns:a16="http://schemas.microsoft.com/office/drawing/2014/main" id="{E2A1BB09-920C-3267-5124-422E2A520789}"/>
              </a:ext>
            </a:extLst>
          </p:cNvPr>
          <p:cNvSpPr/>
          <p:nvPr/>
        </p:nvSpPr>
        <p:spPr>
          <a:xfrm>
            <a:off x="6304125" y="3876329"/>
            <a:ext cx="2580375" cy="358360"/>
          </a:xfrm>
          <a:prstGeom prst="rect">
            <a:avLst/>
          </a:prstGeom>
          <a:solidFill>
            <a:schemeClr val="accent5">
              <a:lumMod val="40000"/>
              <a:lumOff val="60000"/>
            </a:schemeClr>
          </a:solidFill>
          <a:ln w="44450">
            <a:solidFill>
              <a:srgbClr val="FF0000"/>
            </a:solidFill>
          </a:ln>
        </p:spPr>
        <p:style>
          <a:lnRef idx="2">
            <a:schemeClr val="accent6"/>
          </a:lnRef>
          <a:fillRef idx="1">
            <a:schemeClr val="lt1"/>
          </a:fillRef>
          <a:effectRef idx="0">
            <a:schemeClr val="accent6"/>
          </a:effectRef>
          <a:fontRef idx="minor">
            <a:schemeClr val="dk1"/>
          </a:fontRef>
        </p:style>
        <p:txBody>
          <a:bodyPr vert="horz" rtlCol="0" anchor="ctr"/>
          <a:lstStyle/>
          <a:p>
            <a:pPr algn="ctr">
              <a:spcAft>
                <a:spcPts val="450"/>
              </a:spcAft>
            </a:pPr>
            <a:r>
              <a:rPr lang="ja-JP" altLang="en-US" sz="1600">
                <a:solidFill>
                  <a:schemeClr val="tx1"/>
                </a:solidFill>
                <a:latin typeface="Meiryo UI" panose="020B0604030504040204" pitchFamily="50" charset="-128"/>
                <a:ea typeface="Meiryo UI" panose="020B0604030504040204" pitchFamily="50" charset="-128"/>
              </a:rPr>
              <a:t>その他要望</a:t>
            </a:r>
            <a:endParaRPr lang="en-US" altLang="ja-JP" sz="1600">
              <a:solidFill>
                <a:schemeClr val="tx1"/>
              </a:solidFill>
              <a:latin typeface="Meiryo UI" panose="020B0604030504040204" pitchFamily="50" charset="-128"/>
              <a:ea typeface="Meiryo UI" panose="020B0604030504040204" pitchFamily="50" charset="-128"/>
            </a:endParaRPr>
          </a:p>
        </p:txBody>
      </p:sp>
      <p:sp>
        <p:nvSpPr>
          <p:cNvPr id="11" name="スライド番号プレースホルダー 3">
            <a:extLst>
              <a:ext uri="{FF2B5EF4-FFF2-40B4-BE49-F238E27FC236}">
                <a16:creationId xmlns:a16="http://schemas.microsoft.com/office/drawing/2014/main" id="{AFF84903-4744-8BD5-7406-00B2DA52E892}"/>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61</a:t>
            </a:fld>
            <a:endParaRPr lang="ja-JP" altLang="en-US"/>
          </a:p>
        </p:txBody>
      </p:sp>
      <p:pic>
        <p:nvPicPr>
          <p:cNvPr id="14" name="図 13">
            <a:extLst>
              <a:ext uri="{FF2B5EF4-FFF2-40B4-BE49-F238E27FC236}">
                <a16:creationId xmlns:a16="http://schemas.microsoft.com/office/drawing/2014/main" id="{CBBCB399-D500-2034-6CF2-440B68479979}"/>
              </a:ext>
            </a:extLst>
          </p:cNvPr>
          <p:cNvPicPr>
            <a:picLocks noChangeAspect="1"/>
          </p:cNvPicPr>
          <p:nvPr/>
        </p:nvPicPr>
        <p:blipFill>
          <a:blip r:embed="rId3"/>
          <a:stretch>
            <a:fillRect/>
          </a:stretch>
        </p:blipFill>
        <p:spPr>
          <a:xfrm>
            <a:off x="10650561" y="5010542"/>
            <a:ext cx="1254394" cy="1761490"/>
          </a:xfrm>
          <a:prstGeom prst="rect">
            <a:avLst/>
          </a:prstGeom>
          <a:ln>
            <a:solidFill>
              <a:schemeClr val="tx1">
                <a:lumMod val="50000"/>
                <a:lumOff val="50000"/>
              </a:schemeClr>
            </a:solidFill>
          </a:ln>
        </p:spPr>
      </p:pic>
    </p:spTree>
    <p:extLst>
      <p:ext uri="{BB962C8B-B14F-4D97-AF65-F5344CB8AC3E}">
        <p14:creationId xmlns:p14="http://schemas.microsoft.com/office/powerpoint/2010/main" val="2748453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9">
            <a:extLst>
              <a:ext uri="{FF2B5EF4-FFF2-40B4-BE49-F238E27FC236}">
                <a16:creationId xmlns:a16="http://schemas.microsoft.com/office/drawing/2014/main" id="{0DDD50B9-D2F5-69B8-7592-962DFAA6BDA2}"/>
              </a:ext>
            </a:extLst>
          </p:cNvPr>
          <p:cNvSpPr/>
          <p:nvPr/>
        </p:nvSpPr>
        <p:spPr>
          <a:xfrm>
            <a:off x="334159" y="1849200"/>
            <a:ext cx="11523682" cy="2709795"/>
          </a:xfrm>
          <a:prstGeom prst="roundRect">
            <a:avLst>
              <a:gd name="adj" fmla="val 10830"/>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HG丸ｺﾞｼｯｸM-PRO" pitchFamily="50" charset="-128"/>
                <a:ea typeface="HG丸ｺﾞｼｯｸM-PRO" pitchFamily="50" charset="-128"/>
              </a:rPr>
              <a:t>▶</a:t>
            </a:r>
            <a:r>
              <a:rPr lang="ja-JP" altLang="ja-JP" b="1">
                <a:solidFill>
                  <a:schemeClr val="tx1"/>
                </a:solidFill>
                <a:latin typeface="HG丸ｺﾞｼｯｸM-PRO" pitchFamily="50" charset="-128"/>
                <a:ea typeface="HG丸ｺﾞｼｯｸM-PRO" pitchFamily="50" charset="-128"/>
              </a:rPr>
              <a:t>高速道路料金の引き下げ</a:t>
            </a:r>
            <a:endParaRPr lang="en-US" altLang="ja-JP" b="1">
              <a:solidFill>
                <a:schemeClr val="tx1"/>
              </a:solidFill>
              <a:latin typeface="HG丸ｺﾞｼｯｸM-PRO" pitchFamily="50" charset="-128"/>
              <a:ea typeface="HG丸ｺﾞｼｯｸM-PRO" pitchFamily="50" charset="-128"/>
            </a:endParaRPr>
          </a:p>
          <a:p>
            <a:r>
              <a:rPr lang="en-US" altLang="ja-JP">
                <a:solidFill>
                  <a:schemeClr val="tx1"/>
                </a:solidFill>
                <a:latin typeface="HG丸ｺﾞｼｯｸM-PRO" pitchFamily="50" charset="-128"/>
                <a:ea typeface="HG丸ｺﾞｼｯｸM-PRO" pitchFamily="50" charset="-128"/>
              </a:rPr>
              <a:t>   </a:t>
            </a:r>
            <a:r>
              <a:rPr lang="ja-JP" altLang="ja-JP">
                <a:solidFill>
                  <a:schemeClr val="tx1"/>
                </a:solidFill>
                <a:latin typeface="HG丸ｺﾞｼｯｸM-PRO" pitchFamily="50" charset="-128"/>
                <a:ea typeface="HG丸ｺﾞｼｯｸM-PRO" pitchFamily="50" charset="-128"/>
              </a:rPr>
              <a:t>全国に張り巡らされた高速道路網を利活用することは</a:t>
            </a:r>
            <a:r>
              <a:rPr lang="ja-JP" altLang="en-US">
                <a:solidFill>
                  <a:schemeClr val="tx1"/>
                </a:solidFill>
                <a:latin typeface="HG丸ｺﾞｼｯｸM-PRO" pitchFamily="50" charset="-128"/>
                <a:ea typeface="HG丸ｺﾞｼｯｸM-PRO" pitchFamily="50" charset="-128"/>
              </a:rPr>
              <a:t>、</a:t>
            </a:r>
            <a:r>
              <a:rPr lang="ja-JP" altLang="ja-JP">
                <a:solidFill>
                  <a:schemeClr val="tx1"/>
                </a:solidFill>
                <a:latin typeface="HG丸ｺﾞｼｯｸM-PRO" pitchFamily="50" charset="-128"/>
                <a:ea typeface="HG丸ｺﾞｼｯｸM-PRO" pitchFamily="50" charset="-128"/>
              </a:rPr>
              <a:t>地域経済の活性化などにもつながる。</a:t>
            </a:r>
            <a:endParaRPr lang="en-US" altLang="ja-JP">
              <a:solidFill>
                <a:schemeClr val="tx1"/>
              </a:solidFill>
              <a:latin typeface="HG丸ｺﾞｼｯｸM-PRO" pitchFamily="50" charset="-128"/>
              <a:ea typeface="HG丸ｺﾞｼｯｸM-PRO" pitchFamily="50" charset="-128"/>
            </a:endParaRPr>
          </a:p>
          <a:p>
            <a:r>
              <a:rPr lang="ja-JP" altLang="en-US">
                <a:solidFill>
                  <a:schemeClr val="tx1"/>
                </a:solidFill>
                <a:latin typeface="HG丸ｺﾞｼｯｸM-PRO" pitchFamily="50" charset="-128"/>
                <a:ea typeface="HG丸ｺﾞｼｯｸM-PRO" pitchFamily="50" charset="-128"/>
              </a:rPr>
              <a:t>　す</a:t>
            </a:r>
            <a:r>
              <a:rPr lang="ja-JP" altLang="ja-JP">
                <a:solidFill>
                  <a:schemeClr val="tx1"/>
                </a:solidFill>
                <a:latin typeface="HG丸ｺﾞｼｯｸM-PRO" pitchFamily="50" charset="-128"/>
                <a:ea typeface="HG丸ｺﾞｼｯｸM-PRO" pitchFamily="50" charset="-128"/>
              </a:rPr>
              <a:t>べての利用者が負担軽減になることを前提に、償還期間や金利を実態に合わせて見直すこと等により、</a:t>
            </a:r>
            <a:endParaRPr lang="en-US" altLang="ja-JP">
              <a:solidFill>
                <a:schemeClr val="tx1"/>
              </a:solidFill>
              <a:latin typeface="HG丸ｺﾞｼｯｸM-PRO" pitchFamily="50" charset="-128"/>
              <a:ea typeface="HG丸ｺﾞｼｯｸM-PRO" pitchFamily="50" charset="-128"/>
            </a:endParaRPr>
          </a:p>
          <a:p>
            <a:r>
              <a:rPr lang="ja-JP" altLang="en-US">
                <a:solidFill>
                  <a:schemeClr val="tx1"/>
                </a:solidFill>
                <a:latin typeface="HG丸ｺﾞｼｯｸM-PRO" pitchFamily="50" charset="-128"/>
                <a:ea typeface="HG丸ｺﾞｼｯｸM-PRO" pitchFamily="50" charset="-128"/>
              </a:rPr>
              <a:t>　</a:t>
            </a:r>
            <a:r>
              <a:rPr lang="ja-JP" altLang="ja-JP">
                <a:solidFill>
                  <a:schemeClr val="tx1"/>
                </a:solidFill>
                <a:latin typeface="HG丸ｺﾞｼｯｸM-PRO" pitchFamily="50" charset="-128"/>
                <a:ea typeface="HG丸ｺﾞｼｯｸM-PRO" pitchFamily="50" charset="-128"/>
              </a:rPr>
              <a:t>新たな料金体系を実現し負担軽減を求める。</a:t>
            </a:r>
            <a:endParaRPr lang="en-US" altLang="ja-JP">
              <a:solidFill>
                <a:schemeClr val="tx1"/>
              </a:solidFill>
              <a:latin typeface="HG丸ｺﾞｼｯｸM-PRO" pitchFamily="50" charset="-128"/>
              <a:ea typeface="HG丸ｺﾞｼｯｸM-PRO" pitchFamily="50" charset="-128"/>
            </a:endParaRPr>
          </a:p>
          <a:p>
            <a:endParaRPr lang="ja-JP" altLang="en-US">
              <a:solidFill>
                <a:schemeClr val="tx1"/>
              </a:solidFill>
              <a:latin typeface="HG丸ｺﾞｼｯｸM-PRO" pitchFamily="50" charset="-128"/>
              <a:ea typeface="HG丸ｺﾞｼｯｸM-PRO" pitchFamily="50" charset="-128"/>
            </a:endParaRPr>
          </a:p>
          <a:p>
            <a:r>
              <a:rPr lang="ja-JP" altLang="en-US">
                <a:solidFill>
                  <a:schemeClr val="tx1"/>
                </a:solidFill>
                <a:latin typeface="HG丸ｺﾞｼｯｸM-PRO" pitchFamily="50" charset="-128"/>
                <a:ea typeface="HG丸ｺﾞｼｯｸM-PRO" pitchFamily="50" charset="-128"/>
              </a:rPr>
              <a:t>▶</a:t>
            </a:r>
            <a:r>
              <a:rPr lang="ja-JP" altLang="ja-JP" b="1">
                <a:solidFill>
                  <a:schemeClr val="tx1"/>
                </a:solidFill>
                <a:latin typeface="HG丸ｺﾞｼｯｸM-PRO" pitchFamily="50" charset="-128"/>
                <a:ea typeface="HG丸ｺﾞｼｯｸM-PRO" pitchFamily="50" charset="-128"/>
              </a:rPr>
              <a:t>自動車保険（任意保険）の所得控除対象化</a:t>
            </a:r>
          </a:p>
          <a:p>
            <a:r>
              <a:rPr lang="en-US" altLang="ja-JP">
                <a:solidFill>
                  <a:schemeClr val="tx1"/>
                </a:solidFill>
                <a:latin typeface="HG丸ｺﾞｼｯｸM-PRO" pitchFamily="50" charset="-128"/>
                <a:ea typeface="HG丸ｺﾞｼｯｸM-PRO" pitchFamily="50" charset="-128"/>
              </a:rPr>
              <a:t>   </a:t>
            </a:r>
            <a:r>
              <a:rPr lang="ja-JP" altLang="ja-JP">
                <a:solidFill>
                  <a:schemeClr val="tx1"/>
                </a:solidFill>
                <a:latin typeface="HG丸ｺﾞｼｯｸM-PRO" pitchFamily="50" charset="-128"/>
                <a:ea typeface="HG丸ｺﾞｼｯｸM-PRO" pitchFamily="50" charset="-128"/>
              </a:rPr>
              <a:t>自動車を安心して利用するために自動車保険（任意保険）は不可欠である。</a:t>
            </a:r>
            <a:endParaRPr lang="en-US" altLang="ja-JP">
              <a:solidFill>
                <a:schemeClr val="tx1"/>
              </a:solidFill>
              <a:latin typeface="HG丸ｺﾞｼｯｸM-PRO" pitchFamily="50" charset="-128"/>
              <a:ea typeface="HG丸ｺﾞｼｯｸM-PRO" pitchFamily="50" charset="-128"/>
            </a:endParaRPr>
          </a:p>
          <a:p>
            <a:r>
              <a:rPr lang="ja-JP" altLang="en-US">
                <a:solidFill>
                  <a:schemeClr val="tx1"/>
                </a:solidFill>
                <a:latin typeface="HG丸ｺﾞｼｯｸM-PRO" pitchFamily="50" charset="-128"/>
                <a:ea typeface="HG丸ｺﾞｼｯｸM-PRO" pitchFamily="50" charset="-128"/>
              </a:rPr>
              <a:t>　</a:t>
            </a:r>
            <a:r>
              <a:rPr lang="ja-JP" altLang="ja-JP">
                <a:solidFill>
                  <a:schemeClr val="tx1"/>
                </a:solidFill>
                <a:latin typeface="HG丸ｺﾞｼｯｸM-PRO" pitchFamily="50" charset="-128"/>
                <a:ea typeface="HG丸ｺﾞｼｯｸM-PRO" pitchFamily="50" charset="-128"/>
              </a:rPr>
              <a:t>一方、保険料が負担となることから購入・保有の断念や簡素な保険内容にとどめざるを得ないことが</a:t>
            </a:r>
            <a:endParaRPr lang="en-US" altLang="ja-JP">
              <a:solidFill>
                <a:schemeClr val="tx1"/>
              </a:solidFill>
              <a:latin typeface="HG丸ｺﾞｼｯｸM-PRO" pitchFamily="50" charset="-128"/>
              <a:ea typeface="HG丸ｺﾞｼｯｸM-PRO" pitchFamily="50" charset="-128"/>
            </a:endParaRPr>
          </a:p>
          <a:p>
            <a:r>
              <a:rPr lang="ja-JP" altLang="en-US">
                <a:solidFill>
                  <a:schemeClr val="tx1"/>
                </a:solidFill>
                <a:latin typeface="HG丸ｺﾞｼｯｸM-PRO" pitchFamily="50" charset="-128"/>
                <a:ea typeface="HG丸ｺﾞｼｯｸM-PRO" pitchFamily="50" charset="-128"/>
              </a:rPr>
              <a:t>　</a:t>
            </a:r>
            <a:r>
              <a:rPr lang="ja-JP" altLang="ja-JP">
                <a:solidFill>
                  <a:schemeClr val="tx1"/>
                </a:solidFill>
                <a:latin typeface="HG丸ｺﾞｼｯｸM-PRO" pitchFamily="50" charset="-128"/>
                <a:ea typeface="HG丸ｺﾞｼｯｸM-PRO" pitchFamily="50" charset="-128"/>
              </a:rPr>
              <a:t>ないよう、ユーザー負担軽減として保険料の所得控除対象を求める。</a:t>
            </a:r>
            <a:endParaRPr lang="ja-JP" altLang="en-US">
              <a:solidFill>
                <a:schemeClr val="tx1"/>
              </a:solidFill>
              <a:latin typeface="HG丸ｺﾞｼｯｸM-PRO" pitchFamily="50" charset="-128"/>
              <a:ea typeface="HG丸ｺﾞｼｯｸM-PRO" pitchFamily="50" charset="-128"/>
            </a:endParaRPr>
          </a:p>
        </p:txBody>
      </p:sp>
      <p:sp>
        <p:nvSpPr>
          <p:cNvPr id="3" name="Line 10">
            <a:extLst>
              <a:ext uri="{FF2B5EF4-FFF2-40B4-BE49-F238E27FC236}">
                <a16:creationId xmlns:a16="http://schemas.microsoft.com/office/drawing/2014/main" id="{CD0524D1-6962-9049-F730-BDF94B473CE3}"/>
              </a:ext>
            </a:extLst>
          </p:cNvPr>
          <p:cNvSpPr>
            <a:spLocks noChangeShapeType="1"/>
          </p:cNvSpPr>
          <p:nvPr/>
        </p:nvSpPr>
        <p:spPr bwMode="auto">
          <a:xfrm>
            <a:off x="167006" y="-128587"/>
            <a:ext cx="9083675"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defRPr/>
            </a:pPr>
            <a:endParaRPr kumimoji="0" lang="ja-JP" altLang="en-US" sz="4000" b="1">
              <a:solidFill>
                <a:prstClr val="white"/>
              </a:solidFill>
              <a:latin typeface="HG丸ｺﾞｼｯｸM-PRO" panose="020F0600000000000000" pitchFamily="50" charset="-128"/>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20653F73-0AD7-4290-4D66-56FCFD42BB7E}"/>
              </a:ext>
            </a:extLst>
          </p:cNvPr>
          <p:cNvSpPr txBox="1">
            <a:spLocks noChangeArrowheads="1"/>
          </p:cNvSpPr>
          <p:nvPr/>
        </p:nvSpPr>
        <p:spPr bwMode="auto">
          <a:xfrm>
            <a:off x="0" y="-2259"/>
            <a:ext cx="12192000" cy="523220"/>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lang="ja-JP" altLang="en-US" sz="2800">
                <a:solidFill>
                  <a:schemeClr val="bg1"/>
                </a:solidFill>
                <a:latin typeface="Meiryo UI" panose="020B0604030504040204" pitchFamily="50" charset="-128"/>
                <a:ea typeface="Meiryo UI" panose="020B0604030504040204" pitchFamily="50" charset="-128"/>
              </a:rPr>
              <a:t>　その他要望①　～</a:t>
            </a:r>
            <a:r>
              <a:rPr lang="ja-JP" altLang="ja-JP" sz="2800">
                <a:solidFill>
                  <a:schemeClr val="bg1"/>
                </a:solidFill>
                <a:latin typeface="Meiryo UI" panose="020B0604030504040204" pitchFamily="50" charset="-128"/>
                <a:ea typeface="Meiryo UI" panose="020B0604030504040204" pitchFamily="50" charset="-128"/>
              </a:rPr>
              <a:t>自動車の使用に係るユーザー負担の軽減</a:t>
            </a:r>
            <a:r>
              <a:rPr lang="ja-JP" altLang="en-US" sz="2800">
                <a:solidFill>
                  <a:schemeClr val="bg1"/>
                </a:solidFill>
                <a:latin typeface="Meiryo UI" panose="020B0604030504040204" pitchFamily="50" charset="-128"/>
                <a:ea typeface="Meiryo UI" panose="020B0604030504040204" pitchFamily="50" charset="-128"/>
              </a:rPr>
              <a:t>～</a:t>
            </a:r>
            <a:endParaRPr lang="en-US" altLang="ja-JP" sz="2800">
              <a:solidFill>
                <a:schemeClr val="bg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42F72A5E-64BE-9CD1-32C7-BE1D54FA507A}"/>
              </a:ext>
            </a:extLst>
          </p:cNvPr>
          <p:cNvSpPr>
            <a:spLocks noChangeArrowheads="1"/>
          </p:cNvSpPr>
          <p:nvPr/>
        </p:nvSpPr>
        <p:spPr bwMode="auto">
          <a:xfrm>
            <a:off x="167006" y="5311174"/>
            <a:ext cx="5008510" cy="461665"/>
          </a:xfrm>
          <a:prstGeom prst="rect">
            <a:avLst/>
          </a:prstGeom>
          <a:solidFill>
            <a:schemeClr val="accent1"/>
          </a:solidFill>
          <a:ln>
            <a:headEnd/>
            <a:tailEnd/>
          </a:ln>
        </p:spPr>
        <p:style>
          <a:lnRef idx="3">
            <a:schemeClr val="lt1"/>
          </a:lnRef>
          <a:fillRef idx="1">
            <a:schemeClr val="accent6"/>
          </a:fillRef>
          <a:effectRef idx="1">
            <a:schemeClr val="accent6"/>
          </a:effectRef>
          <a:fontRef idx="minor">
            <a:schemeClr val="lt1"/>
          </a:fontRef>
        </p:style>
        <p:txBody>
          <a:bodyPr wrap="square" anchor="ctr">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lvl="0" algn="l" defTabSz="844083" eaLnBrk="0" fontAlgn="base" hangingPunct="0">
              <a:spcBef>
                <a:spcPct val="0"/>
              </a:spcBef>
              <a:spcAft>
                <a:spcPct val="0"/>
              </a:spcAft>
              <a:defRPr/>
            </a:pPr>
            <a:r>
              <a:rPr lang="ja-JP" altLang="en-US" sz="2400">
                <a:solidFill>
                  <a:prstClr val="white"/>
                </a:solidFill>
                <a:latin typeface="Meiryo UI" panose="020B0604030504040204" pitchFamily="50" charset="-128"/>
                <a:ea typeface="Meiryo UI" panose="020B0604030504040204" pitchFamily="50" charset="-128"/>
                <a:cs typeface="Meiryo UI" panose="020B0604030504040204" pitchFamily="50" charset="-128"/>
              </a:rPr>
              <a:t>地方政策としての対応いただきたいこと</a:t>
            </a:r>
          </a:p>
        </p:txBody>
      </p:sp>
      <p:sp>
        <p:nvSpPr>
          <p:cNvPr id="9" name="テキスト ボックス 8">
            <a:extLst>
              <a:ext uri="{FF2B5EF4-FFF2-40B4-BE49-F238E27FC236}">
                <a16:creationId xmlns:a16="http://schemas.microsoft.com/office/drawing/2014/main" id="{0DD8EB98-407D-BD84-862A-1D043C2E819F}"/>
              </a:ext>
            </a:extLst>
          </p:cNvPr>
          <p:cNvSpPr txBox="1">
            <a:spLocks noChangeArrowheads="1"/>
          </p:cNvSpPr>
          <p:nvPr/>
        </p:nvSpPr>
        <p:spPr bwMode="auto">
          <a:xfrm>
            <a:off x="474563" y="5869043"/>
            <a:ext cx="11134845" cy="420243"/>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lnSpc>
                <a:spcPct val="120000"/>
              </a:lnSpc>
              <a:spcBef>
                <a:spcPct val="0"/>
              </a:spcBef>
              <a:spcAft>
                <a:spcPct val="0"/>
              </a:spcAft>
              <a:buNone/>
              <a:defRPr/>
            </a:pPr>
            <a:r>
              <a:rPr kumimoji="0" lang="ja-JP" altLang="en-US" sz="2000">
                <a:latin typeface="Meiryo UI" panose="020B0604030504040204" pitchFamily="50" charset="-128"/>
                <a:ea typeface="Meiryo UI" panose="020B0604030504040204" pitchFamily="50" charset="-128"/>
              </a:rPr>
              <a:t>・</a:t>
            </a:r>
            <a:r>
              <a:rPr kumimoji="0" lang="ja-JP" altLang="ja-JP" sz="2000">
                <a:latin typeface="Meiryo UI" panose="020B0604030504040204" pitchFamily="50" charset="-128"/>
                <a:ea typeface="Meiryo UI" panose="020B0604030504040204" pitchFamily="50" charset="-128"/>
              </a:rPr>
              <a:t>地方自治体・議会等での意見採択等を</a:t>
            </a:r>
            <a:r>
              <a:rPr kumimoji="0" lang="ja-JP" altLang="en-US" sz="2000">
                <a:latin typeface="Meiryo UI" panose="020B0604030504040204" pitchFamily="50" charset="-128"/>
                <a:ea typeface="Meiryo UI" panose="020B0604030504040204" pitchFamily="50" charset="-128"/>
              </a:rPr>
              <a:t>通じ</a:t>
            </a:r>
            <a:r>
              <a:rPr kumimoji="0" lang="ja-JP" altLang="ja-JP" sz="2000">
                <a:latin typeface="Meiryo UI" panose="020B0604030504040204" pitchFamily="50" charset="-128"/>
                <a:ea typeface="Meiryo UI" panose="020B0604030504040204" pitchFamily="50" charset="-128"/>
              </a:rPr>
              <a:t>、中央（国）への請願</a:t>
            </a:r>
            <a:r>
              <a:rPr kumimoji="0" lang="ja-JP" altLang="en-US" sz="2000">
                <a:latin typeface="Meiryo UI" panose="020B0604030504040204" pitchFamily="50" charset="-128"/>
                <a:ea typeface="Meiryo UI" panose="020B0604030504040204" pitchFamily="50" charset="-128"/>
              </a:rPr>
              <a:t>に</a:t>
            </a:r>
            <a:r>
              <a:rPr kumimoji="0" lang="ja-JP" altLang="ja-JP" sz="2000">
                <a:latin typeface="Meiryo UI" panose="020B0604030504040204" pitchFamily="50" charset="-128"/>
                <a:ea typeface="Meiryo UI" panose="020B0604030504040204" pitchFamily="50" charset="-128"/>
              </a:rPr>
              <a:t>つなげていただきたい</a:t>
            </a:r>
            <a:endParaRPr kumimoji="0" lang="ja-JP" altLang="en-US" sz="2000">
              <a:latin typeface="Meiryo UI" panose="020B0604030504040204" pitchFamily="50" charset="-128"/>
              <a:ea typeface="Meiryo UI" panose="020B0604030504040204" pitchFamily="50" charset="-128"/>
            </a:endParaRPr>
          </a:p>
        </p:txBody>
      </p:sp>
      <p:sp>
        <p:nvSpPr>
          <p:cNvPr id="10" name="二等辺三角形 9">
            <a:extLst>
              <a:ext uri="{FF2B5EF4-FFF2-40B4-BE49-F238E27FC236}">
                <a16:creationId xmlns:a16="http://schemas.microsoft.com/office/drawing/2014/main" id="{F291379B-7679-60CE-CA78-99E441107EDA}"/>
              </a:ext>
            </a:extLst>
          </p:cNvPr>
          <p:cNvSpPr/>
          <p:nvPr/>
        </p:nvSpPr>
        <p:spPr>
          <a:xfrm rot="10800000">
            <a:off x="3165337" y="4660470"/>
            <a:ext cx="5352040" cy="360000"/>
          </a:xfrm>
          <a:prstGeom prst="triangle">
            <a:avLst/>
          </a:prstGeom>
          <a:solidFill>
            <a:schemeClr val="bg2">
              <a:lumMod val="9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正方形/長方形 4">
            <a:extLst>
              <a:ext uri="{FF2B5EF4-FFF2-40B4-BE49-F238E27FC236}">
                <a16:creationId xmlns:a16="http://schemas.microsoft.com/office/drawing/2014/main" id="{12753FD5-E140-6BEC-CC71-833B0D9194D3}"/>
              </a:ext>
            </a:extLst>
          </p:cNvPr>
          <p:cNvSpPr/>
          <p:nvPr/>
        </p:nvSpPr>
        <p:spPr>
          <a:xfrm>
            <a:off x="382106" y="748498"/>
            <a:ext cx="11427787" cy="102515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ja-JP" altLang="en-US" sz="2800" b="1">
                <a:solidFill>
                  <a:srgbClr val="000000"/>
                </a:solidFill>
                <a:latin typeface="Meiryo UI" panose="020B0604030504040204" pitchFamily="50" charset="-128"/>
                <a:ea typeface="Meiryo UI" panose="020B0604030504040204" pitchFamily="50" charset="-128"/>
              </a:rPr>
              <a:t>自由な人の移動と円滑な物流環境の構築による日本経済の成長に向け</a:t>
            </a:r>
            <a:endParaRPr lang="en-US" altLang="ja-JP" sz="2800" b="1">
              <a:solidFill>
                <a:srgbClr val="000000"/>
              </a:solidFill>
              <a:latin typeface="Meiryo UI" panose="020B0604030504040204" pitchFamily="50" charset="-128"/>
              <a:ea typeface="Meiryo UI" panose="020B0604030504040204" pitchFamily="50" charset="-128"/>
            </a:endParaRPr>
          </a:p>
          <a:p>
            <a:pPr algn="ctr">
              <a:spcAft>
                <a:spcPts val="300"/>
              </a:spcAft>
            </a:pPr>
            <a:r>
              <a:rPr lang="ja-JP" altLang="en-US" sz="2800" b="1">
                <a:solidFill>
                  <a:srgbClr val="000000"/>
                </a:solidFill>
                <a:latin typeface="Meiryo UI" panose="020B0604030504040204" pitchFamily="50" charset="-128"/>
                <a:ea typeface="Meiryo UI" panose="020B0604030504040204" pitchFamily="50" charset="-128"/>
              </a:rPr>
              <a:t>自動車の使用に係わるユーザー負担の軽減を求める</a:t>
            </a:r>
            <a:endParaRPr lang="en-US" altLang="ja-JP" sz="2800" b="1">
              <a:solidFill>
                <a:srgbClr val="000000"/>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7D2001E9-9B5D-F3FF-D2A6-72131D776AF8}"/>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62</a:t>
            </a:fld>
            <a:endParaRPr lang="ja-JP" altLang="en-US"/>
          </a:p>
        </p:txBody>
      </p:sp>
    </p:spTree>
    <p:extLst>
      <p:ext uri="{BB962C8B-B14F-4D97-AF65-F5344CB8AC3E}">
        <p14:creationId xmlns:p14="http://schemas.microsoft.com/office/powerpoint/2010/main" val="28928743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0653F73-0AD7-4290-4D66-56FCFD42BB7E}"/>
              </a:ext>
            </a:extLst>
          </p:cNvPr>
          <p:cNvSpPr txBox="1">
            <a:spLocks noChangeArrowheads="1"/>
          </p:cNvSpPr>
          <p:nvPr/>
        </p:nvSpPr>
        <p:spPr bwMode="auto">
          <a:xfrm>
            <a:off x="0" y="-2259"/>
            <a:ext cx="12192000" cy="523220"/>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buNone/>
              <a:defRPr/>
            </a:pPr>
            <a:r>
              <a:rPr lang="ja-JP" altLang="en-US" sz="2800">
                <a:solidFill>
                  <a:schemeClr val="bg1"/>
                </a:solidFill>
                <a:latin typeface="Meiryo UI" panose="020B0604030504040204" pitchFamily="50" charset="-128"/>
                <a:ea typeface="Meiryo UI" panose="020B0604030504040204" pitchFamily="50" charset="-128"/>
              </a:rPr>
              <a:t>　その他要望②　～</a:t>
            </a:r>
            <a:r>
              <a:rPr lang="ja-JP" altLang="ja-JP" sz="2800">
                <a:solidFill>
                  <a:schemeClr val="bg1"/>
                </a:solidFill>
                <a:latin typeface="Meiryo UI" panose="020B0604030504040204" pitchFamily="50" charset="-128"/>
                <a:ea typeface="Meiryo UI" panose="020B0604030504040204" pitchFamily="50" charset="-128"/>
              </a:rPr>
              <a:t>次世代エネルギー車普及に資する環境整備</a:t>
            </a:r>
            <a:r>
              <a:rPr lang="ja-JP" altLang="en-US" sz="2800">
                <a:solidFill>
                  <a:schemeClr val="bg1"/>
                </a:solidFill>
                <a:latin typeface="Meiryo UI" panose="020B0604030504040204" pitchFamily="50" charset="-128"/>
                <a:ea typeface="Meiryo UI" panose="020B0604030504040204" pitchFamily="50" charset="-128"/>
              </a:rPr>
              <a:t>～</a:t>
            </a:r>
            <a:endParaRPr lang="en-US" altLang="ja-JP" sz="2800">
              <a:solidFill>
                <a:schemeClr val="bg1"/>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36E6368F-22B4-3188-1A9E-4BCC1EEE6B34}"/>
              </a:ext>
            </a:extLst>
          </p:cNvPr>
          <p:cNvSpPr/>
          <p:nvPr/>
        </p:nvSpPr>
        <p:spPr>
          <a:xfrm>
            <a:off x="382106" y="748498"/>
            <a:ext cx="11427787" cy="102515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ja-JP" altLang="en-US" sz="2800" b="1">
                <a:solidFill>
                  <a:srgbClr val="000000"/>
                </a:solidFill>
                <a:latin typeface="Meiryo UI" panose="020B0604030504040204" pitchFamily="50" charset="-128"/>
                <a:ea typeface="Meiryo UI" panose="020B0604030504040204" pitchFamily="50" charset="-128"/>
              </a:rPr>
              <a:t>自動車産業として、まず取り組むべき電動車の普及と水素社会の実現に向け</a:t>
            </a:r>
            <a:endParaRPr lang="en-US" altLang="ja-JP" sz="2800" b="1">
              <a:solidFill>
                <a:srgbClr val="000000"/>
              </a:solidFill>
              <a:latin typeface="Meiryo UI" panose="020B0604030504040204" pitchFamily="50" charset="-128"/>
              <a:ea typeface="Meiryo UI" panose="020B0604030504040204" pitchFamily="50" charset="-128"/>
            </a:endParaRPr>
          </a:p>
          <a:p>
            <a:pPr algn="ctr">
              <a:spcAft>
                <a:spcPts val="300"/>
              </a:spcAft>
            </a:pPr>
            <a:r>
              <a:rPr lang="ja-JP" altLang="en-US" sz="2800" b="1">
                <a:solidFill>
                  <a:srgbClr val="000000"/>
                </a:solidFill>
                <a:latin typeface="Meiryo UI" panose="020B0604030504040204" pitchFamily="50" charset="-128"/>
                <a:ea typeface="Meiryo UI" panose="020B0604030504040204" pitchFamily="50" charset="-128"/>
              </a:rPr>
              <a:t>電気充電スタンド、水素ステーションのインフラ拡充を求める</a:t>
            </a:r>
            <a:endParaRPr lang="en-US" altLang="ja-JP" sz="2800" b="1">
              <a:solidFill>
                <a:srgbClr val="000000"/>
              </a:solidFill>
              <a:latin typeface="Meiryo UI" panose="020B0604030504040204" pitchFamily="50" charset="-128"/>
              <a:ea typeface="Meiryo UI" panose="020B0604030504040204" pitchFamily="50" charset="-128"/>
            </a:endParaRPr>
          </a:p>
        </p:txBody>
      </p:sp>
      <p:sp>
        <p:nvSpPr>
          <p:cNvPr id="4" name="角丸四角形 9">
            <a:extLst>
              <a:ext uri="{FF2B5EF4-FFF2-40B4-BE49-F238E27FC236}">
                <a16:creationId xmlns:a16="http://schemas.microsoft.com/office/drawing/2014/main" id="{F3CDAB9C-825C-BA2A-4563-40C0A72AD54F}"/>
              </a:ext>
            </a:extLst>
          </p:cNvPr>
          <p:cNvSpPr/>
          <p:nvPr/>
        </p:nvSpPr>
        <p:spPr>
          <a:xfrm>
            <a:off x="382106" y="1896963"/>
            <a:ext cx="11523682" cy="2012563"/>
          </a:xfrm>
          <a:prstGeom prst="roundRect">
            <a:avLst>
              <a:gd name="adj" fmla="val 10830"/>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44083" eaLnBrk="0" fontAlgn="base" hangingPunct="0">
              <a:spcBef>
                <a:spcPts val="0"/>
              </a:spcBef>
              <a:defRPr/>
            </a:pPr>
            <a:r>
              <a:rPr lang="ja-JP" altLang="en-US">
                <a:solidFill>
                  <a:schemeClr val="tx1"/>
                </a:solidFill>
                <a:latin typeface="HG丸ｺﾞｼｯｸM-PRO" pitchFamily="50" charset="-128"/>
                <a:ea typeface="HG丸ｺﾞｼｯｸM-PRO" pitchFamily="50" charset="-128"/>
              </a:rPr>
              <a:t>▶電動化を進める上で、最も時間を要し継続的な対応が求められるのがインフラ整備の充実であることから　</a:t>
            </a:r>
            <a:endParaRPr lang="en-US" altLang="ja-JP">
              <a:solidFill>
                <a:schemeClr val="tx1"/>
              </a:solidFill>
              <a:latin typeface="HG丸ｺﾞｼｯｸM-PRO" pitchFamily="50" charset="-128"/>
              <a:ea typeface="HG丸ｺﾞｼｯｸM-PRO" pitchFamily="50" charset="-128"/>
            </a:endParaRPr>
          </a:p>
          <a:p>
            <a:pPr algn="just" defTabSz="844083" eaLnBrk="0" fontAlgn="base" hangingPunct="0">
              <a:spcBef>
                <a:spcPts val="0"/>
              </a:spcBef>
              <a:defRPr/>
            </a:pPr>
            <a:r>
              <a:rPr lang="ja-JP" altLang="en-US">
                <a:solidFill>
                  <a:schemeClr val="tx1"/>
                </a:solidFill>
                <a:latin typeface="HG丸ｺﾞｼｯｸM-PRO" pitchFamily="50" charset="-128"/>
                <a:ea typeface="HG丸ｺﾞｼｯｸM-PRO" pitchFamily="50" charset="-128"/>
              </a:rPr>
              <a:t>　早急な急速充電器・水素ステーション等の新規設置、並びに過去整備した設備の定期的なメンテナンスも</a:t>
            </a:r>
            <a:endParaRPr lang="en-US" altLang="ja-JP">
              <a:solidFill>
                <a:schemeClr val="tx1"/>
              </a:solidFill>
              <a:latin typeface="HG丸ｺﾞｼｯｸM-PRO" pitchFamily="50" charset="-128"/>
              <a:ea typeface="HG丸ｺﾞｼｯｸM-PRO" pitchFamily="50" charset="-128"/>
            </a:endParaRPr>
          </a:p>
          <a:p>
            <a:pPr algn="just" defTabSz="844083" eaLnBrk="0" fontAlgn="base" hangingPunct="0">
              <a:spcBef>
                <a:spcPts val="0"/>
              </a:spcBef>
              <a:defRPr/>
            </a:pPr>
            <a:r>
              <a:rPr lang="ja-JP" altLang="en-US">
                <a:solidFill>
                  <a:schemeClr val="tx1"/>
                </a:solidFill>
                <a:latin typeface="HG丸ｺﾞｼｯｸM-PRO" pitchFamily="50" charset="-128"/>
                <a:ea typeface="HG丸ｺﾞｼｯｸM-PRO" pitchFamily="50" charset="-128"/>
              </a:rPr>
              <a:t>　含めた管理を求める</a:t>
            </a:r>
            <a:endParaRPr lang="en-US" altLang="ja-JP">
              <a:solidFill>
                <a:schemeClr val="tx1"/>
              </a:solidFill>
              <a:latin typeface="HG丸ｺﾞｼｯｸM-PRO" pitchFamily="50" charset="-128"/>
              <a:ea typeface="HG丸ｺﾞｼｯｸM-PRO" pitchFamily="50" charset="-128"/>
            </a:endParaRPr>
          </a:p>
          <a:p>
            <a:pPr algn="just" defTabSz="844083" eaLnBrk="0" fontAlgn="base" hangingPunct="0">
              <a:lnSpc>
                <a:spcPts val="800"/>
              </a:lnSpc>
              <a:spcBef>
                <a:spcPts val="0"/>
              </a:spcBef>
              <a:buNone/>
              <a:defRPr/>
            </a:pPr>
            <a:endParaRPr lang="en-US" altLang="ja-JP">
              <a:solidFill>
                <a:schemeClr val="tx1"/>
              </a:solidFill>
              <a:latin typeface="HG丸ｺﾞｼｯｸM-PRO" pitchFamily="50" charset="-128"/>
              <a:ea typeface="HG丸ｺﾞｼｯｸM-PRO" pitchFamily="50" charset="-128"/>
            </a:endParaRPr>
          </a:p>
          <a:p>
            <a:pPr algn="just" defTabSz="844083" eaLnBrk="0" fontAlgn="base" hangingPunct="0">
              <a:lnSpc>
                <a:spcPts val="800"/>
              </a:lnSpc>
              <a:spcBef>
                <a:spcPts val="0"/>
              </a:spcBef>
              <a:buNone/>
              <a:defRPr/>
            </a:pPr>
            <a:endParaRPr lang="ja-JP" altLang="en-US">
              <a:solidFill>
                <a:schemeClr val="tx1"/>
              </a:solidFill>
              <a:latin typeface="HG丸ｺﾞｼｯｸM-PRO" pitchFamily="50" charset="-128"/>
              <a:ea typeface="HG丸ｺﾞｼｯｸM-PRO" pitchFamily="50" charset="-128"/>
            </a:endParaRPr>
          </a:p>
          <a:p>
            <a:pPr algn="just" defTabSz="844083" eaLnBrk="0" fontAlgn="base" hangingPunct="0">
              <a:spcBef>
                <a:spcPts val="0"/>
              </a:spcBef>
              <a:defRPr/>
            </a:pPr>
            <a:r>
              <a:rPr lang="ja-JP" altLang="en-US">
                <a:solidFill>
                  <a:schemeClr val="tx1"/>
                </a:solidFill>
                <a:latin typeface="HG丸ｺﾞｼｯｸM-PRO" pitchFamily="50" charset="-128"/>
                <a:ea typeface="HG丸ｺﾞｼｯｸM-PRO" pitchFamily="50" charset="-128"/>
              </a:rPr>
              <a:t>▶インフラ整備を進めていく上では、日本の国土や、地域毎に異なる気象条件に配慮し、豪雨・豪雪災害</a:t>
            </a:r>
            <a:endParaRPr lang="en-US" altLang="ja-JP">
              <a:solidFill>
                <a:schemeClr val="tx1"/>
              </a:solidFill>
              <a:latin typeface="HG丸ｺﾞｼｯｸM-PRO" pitchFamily="50" charset="-128"/>
              <a:ea typeface="HG丸ｺﾞｼｯｸM-PRO" pitchFamily="50" charset="-128"/>
            </a:endParaRPr>
          </a:p>
          <a:p>
            <a:pPr algn="just" defTabSz="844083" eaLnBrk="0" fontAlgn="base" hangingPunct="0">
              <a:spcBef>
                <a:spcPts val="0"/>
              </a:spcBef>
              <a:defRPr/>
            </a:pPr>
            <a:r>
              <a:rPr lang="ja-JP" altLang="en-US">
                <a:solidFill>
                  <a:schemeClr val="tx1"/>
                </a:solidFill>
                <a:latin typeface="HG丸ｺﾞｼｯｸM-PRO" pitchFamily="50" charset="-128"/>
                <a:ea typeface="HG丸ｺﾞｼｯｸM-PRO" pitchFamily="50" charset="-128"/>
              </a:rPr>
              <a:t>　などへの対応を踏まえた道路整備を求める。また災害発生時には、被災地への電動車での電源供給など</a:t>
            </a:r>
            <a:endParaRPr lang="en-US" altLang="ja-JP">
              <a:solidFill>
                <a:schemeClr val="tx1"/>
              </a:solidFill>
              <a:latin typeface="HG丸ｺﾞｼｯｸM-PRO" pitchFamily="50" charset="-128"/>
              <a:ea typeface="HG丸ｺﾞｼｯｸM-PRO" pitchFamily="50" charset="-128"/>
            </a:endParaRPr>
          </a:p>
          <a:p>
            <a:pPr algn="just" defTabSz="844083" eaLnBrk="0" fontAlgn="base" hangingPunct="0">
              <a:spcBef>
                <a:spcPts val="0"/>
              </a:spcBef>
              <a:defRPr/>
            </a:pPr>
            <a:r>
              <a:rPr lang="ja-JP" altLang="en-US">
                <a:solidFill>
                  <a:schemeClr val="tx1"/>
                </a:solidFill>
                <a:latin typeface="HG丸ｺﾞｼｯｸM-PRO" pitchFamily="50" charset="-128"/>
                <a:ea typeface="HG丸ｺﾞｼｯｸM-PRO" pitchFamily="50" charset="-128"/>
              </a:rPr>
              <a:t>　の仕組み構築を求める。</a:t>
            </a:r>
          </a:p>
        </p:txBody>
      </p:sp>
      <p:sp>
        <p:nvSpPr>
          <p:cNvPr id="6" name="正方形/長方形 5">
            <a:extLst>
              <a:ext uri="{FF2B5EF4-FFF2-40B4-BE49-F238E27FC236}">
                <a16:creationId xmlns:a16="http://schemas.microsoft.com/office/drawing/2014/main" id="{EAEB3C07-9DC0-CA82-CF6D-ACF5FE64DF2A}"/>
              </a:ext>
            </a:extLst>
          </p:cNvPr>
          <p:cNvSpPr>
            <a:spLocks noChangeArrowheads="1"/>
          </p:cNvSpPr>
          <p:nvPr/>
        </p:nvSpPr>
        <p:spPr bwMode="auto">
          <a:xfrm>
            <a:off x="382106" y="4412346"/>
            <a:ext cx="5008510" cy="461665"/>
          </a:xfrm>
          <a:prstGeom prst="rect">
            <a:avLst/>
          </a:prstGeom>
          <a:solidFill>
            <a:schemeClr val="accent1"/>
          </a:solidFill>
          <a:ln>
            <a:headEnd/>
            <a:tailEnd/>
          </a:ln>
        </p:spPr>
        <p:style>
          <a:lnRef idx="3">
            <a:schemeClr val="lt1"/>
          </a:lnRef>
          <a:fillRef idx="1">
            <a:schemeClr val="accent6"/>
          </a:fillRef>
          <a:effectRef idx="1">
            <a:schemeClr val="accent6"/>
          </a:effectRef>
          <a:fontRef idx="minor">
            <a:schemeClr val="lt1"/>
          </a:fontRef>
        </p:style>
        <p:txBody>
          <a:bodyPr wrap="square" anchor="ctr">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lvl="0" algn="l" defTabSz="844083" eaLnBrk="0" fontAlgn="base" hangingPunct="0">
              <a:spcBef>
                <a:spcPct val="0"/>
              </a:spcBef>
              <a:spcAft>
                <a:spcPct val="0"/>
              </a:spcAft>
              <a:defRPr/>
            </a:pPr>
            <a:r>
              <a:rPr lang="ja-JP" altLang="en-US" sz="2400">
                <a:solidFill>
                  <a:prstClr val="white"/>
                </a:solidFill>
                <a:latin typeface="Meiryo UI" panose="020B0604030504040204" pitchFamily="50" charset="-128"/>
                <a:ea typeface="Meiryo UI" panose="020B0604030504040204" pitchFamily="50" charset="-128"/>
                <a:cs typeface="Meiryo UI" panose="020B0604030504040204" pitchFamily="50" charset="-128"/>
              </a:rPr>
              <a:t>地方政策としても対応いただきたいこと</a:t>
            </a:r>
          </a:p>
        </p:txBody>
      </p:sp>
      <p:sp>
        <p:nvSpPr>
          <p:cNvPr id="7" name="テキスト ボックス 6">
            <a:extLst>
              <a:ext uri="{FF2B5EF4-FFF2-40B4-BE49-F238E27FC236}">
                <a16:creationId xmlns:a16="http://schemas.microsoft.com/office/drawing/2014/main" id="{26418301-350D-EFB0-5301-277AD0758716}"/>
              </a:ext>
            </a:extLst>
          </p:cNvPr>
          <p:cNvSpPr txBox="1">
            <a:spLocks noChangeArrowheads="1"/>
          </p:cNvSpPr>
          <p:nvPr/>
        </p:nvSpPr>
        <p:spPr bwMode="auto">
          <a:xfrm>
            <a:off x="675048" y="4931383"/>
            <a:ext cx="11134845" cy="1877437"/>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None/>
            </a:pPr>
            <a:r>
              <a:rPr lang="ja-JP" altLang="en-US" sz="2000" b="0">
                <a:solidFill>
                  <a:schemeClr val="tx1"/>
                </a:solidFill>
                <a:latin typeface="Meiryo UI" panose="020B0604030504040204" pitchFamily="50" charset="-128"/>
                <a:ea typeface="Meiryo UI" panose="020B0604030504040204" pitchFamily="50" charset="-128"/>
              </a:rPr>
              <a:t>・各地域において、街中をはじめ、戸建て、集合住宅、大規模商業施設等における充電器や</a:t>
            </a:r>
            <a:endParaRPr lang="en-US" altLang="ja-JP" sz="2000" b="0">
              <a:solidFill>
                <a:schemeClr val="tx1"/>
              </a:solidFill>
              <a:latin typeface="Meiryo UI" panose="020B0604030504040204" pitchFamily="50" charset="-128"/>
              <a:ea typeface="Meiryo UI" panose="020B0604030504040204" pitchFamily="50" charset="-128"/>
            </a:endParaRPr>
          </a:p>
          <a:p>
            <a:pPr>
              <a:buNone/>
            </a:pPr>
            <a:r>
              <a:rPr lang="ja-JP" altLang="en-US" sz="2000">
                <a:latin typeface="Meiryo UI" panose="020B0604030504040204" pitchFamily="50" charset="-128"/>
                <a:ea typeface="Meiryo UI" panose="020B0604030504040204" pitchFamily="50" charset="-128"/>
              </a:rPr>
              <a:t>　</a:t>
            </a:r>
            <a:r>
              <a:rPr lang="ja-JP" altLang="en-US" sz="2000" b="0">
                <a:solidFill>
                  <a:schemeClr val="tx1"/>
                </a:solidFill>
                <a:latin typeface="Meiryo UI" panose="020B0604030504040204" pitchFamily="50" charset="-128"/>
                <a:ea typeface="Meiryo UI" panose="020B0604030504040204" pitchFamily="50" charset="-128"/>
              </a:rPr>
              <a:t>水素ステーションの早期設置などに取り組む。その際、各種補助金等の創設や拡充を求める</a:t>
            </a:r>
            <a:endParaRPr lang="en-US" altLang="ja-JP" sz="2000" b="0">
              <a:solidFill>
                <a:schemeClr val="tx1"/>
              </a:solidFill>
              <a:latin typeface="Meiryo UI" panose="020B0604030504040204" pitchFamily="50" charset="-128"/>
              <a:ea typeface="Meiryo UI" panose="020B0604030504040204" pitchFamily="50" charset="-128"/>
            </a:endParaRPr>
          </a:p>
          <a:p>
            <a:r>
              <a:rPr lang="ja-JP" altLang="en-US" sz="2000" b="0">
                <a:solidFill>
                  <a:schemeClr val="tx1"/>
                </a:solidFill>
                <a:latin typeface="Meiryo UI" panose="020B0604030504040204" pitchFamily="50" charset="-128"/>
                <a:ea typeface="Meiryo UI" panose="020B0604030504040204" pitchFamily="50" charset="-128"/>
              </a:rPr>
              <a:t>気象状況や豪雨災害などへの対応を踏まえたインフラ整備を早急に求めるとともに、モビリティも活用した、</a:t>
            </a:r>
            <a:endParaRPr lang="en-US" altLang="ja-JP" sz="2000" b="0">
              <a:solidFill>
                <a:schemeClr val="tx1"/>
              </a:solidFill>
              <a:latin typeface="Meiryo UI" panose="020B0604030504040204" pitchFamily="50" charset="-128"/>
              <a:ea typeface="Meiryo UI" panose="020B0604030504040204" pitchFamily="50" charset="-128"/>
            </a:endParaRPr>
          </a:p>
          <a:p>
            <a:pPr>
              <a:buNone/>
            </a:pPr>
            <a:r>
              <a:rPr lang="ja-JP" altLang="en-US" sz="2000" b="0">
                <a:solidFill>
                  <a:schemeClr val="tx1"/>
                </a:solidFill>
                <a:latin typeface="Meiryo UI" panose="020B0604030504040204" pitchFamily="50" charset="-128"/>
                <a:ea typeface="Meiryo UI" panose="020B0604030504040204" pitchFamily="50" charset="-128"/>
              </a:rPr>
              <a:t>　災害時における日常生活への早期復帰を可能とする自治体への対応整備を求める</a:t>
            </a:r>
            <a:endParaRPr lang="en-US" altLang="ja-JP" sz="2000" b="0">
              <a:solidFill>
                <a:schemeClr val="tx1"/>
              </a:solidFill>
              <a:latin typeface="Meiryo UI" panose="020B0604030504040204" pitchFamily="50" charset="-128"/>
              <a:ea typeface="Meiryo UI" panose="020B0604030504040204" pitchFamily="50" charset="-128"/>
            </a:endParaRPr>
          </a:p>
          <a:p>
            <a:r>
              <a:rPr lang="ja-JP" altLang="en-US" sz="2000" b="0">
                <a:solidFill>
                  <a:schemeClr val="tx1"/>
                </a:solidFill>
                <a:latin typeface="Meiryo UI" panose="020B0604030504040204" pitchFamily="50" charset="-128"/>
                <a:ea typeface="Meiryo UI" panose="020B0604030504040204" pitchFamily="50" charset="-128"/>
              </a:rPr>
              <a:t>公共施設・交通からのエネルギーの電化・水素化を進め、地域のエネルギー転換の率先垂範を求める</a:t>
            </a:r>
          </a:p>
        </p:txBody>
      </p:sp>
      <p:sp>
        <p:nvSpPr>
          <p:cNvPr id="8" name="二等辺三角形 7">
            <a:extLst>
              <a:ext uri="{FF2B5EF4-FFF2-40B4-BE49-F238E27FC236}">
                <a16:creationId xmlns:a16="http://schemas.microsoft.com/office/drawing/2014/main" id="{70E3D9CF-B62B-7317-0D0A-D9A82514B445}"/>
              </a:ext>
            </a:extLst>
          </p:cNvPr>
          <p:cNvSpPr/>
          <p:nvPr/>
        </p:nvSpPr>
        <p:spPr>
          <a:xfrm rot="10800000">
            <a:off x="3165337" y="4068562"/>
            <a:ext cx="5352040" cy="360000"/>
          </a:xfrm>
          <a:prstGeom prst="triangle">
            <a:avLst/>
          </a:prstGeom>
          <a:solidFill>
            <a:schemeClr val="bg2">
              <a:lumMod val="9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スライド番号プレースホルダー 3">
            <a:extLst>
              <a:ext uri="{FF2B5EF4-FFF2-40B4-BE49-F238E27FC236}">
                <a16:creationId xmlns:a16="http://schemas.microsoft.com/office/drawing/2014/main" id="{595FECDD-EADD-B099-5138-A50A9ED23B69}"/>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63</a:t>
            </a:fld>
            <a:endParaRPr lang="ja-JP" altLang="en-US"/>
          </a:p>
        </p:txBody>
      </p:sp>
      <p:sp>
        <p:nvSpPr>
          <p:cNvPr id="10" name="テキスト ボックス 9">
            <a:extLst>
              <a:ext uri="{FF2B5EF4-FFF2-40B4-BE49-F238E27FC236}">
                <a16:creationId xmlns:a16="http://schemas.microsoft.com/office/drawing/2014/main" id="{98AAF742-ED42-0E7F-3EFA-13ADDF9C6535}"/>
              </a:ext>
            </a:extLst>
          </p:cNvPr>
          <p:cNvSpPr txBox="1"/>
          <p:nvPr/>
        </p:nvSpPr>
        <p:spPr>
          <a:xfrm>
            <a:off x="9730694" y="187679"/>
            <a:ext cx="2723666" cy="307777"/>
          </a:xfrm>
          <a:prstGeom prst="rect">
            <a:avLst/>
          </a:prstGeom>
          <a:noFill/>
          <a:ln>
            <a:noFill/>
          </a:ln>
        </p:spPr>
        <p:txBody>
          <a:bodyPr wrap="square">
            <a:spAutoFit/>
          </a:bodyPr>
          <a:lstStyle>
            <a:defPPr>
              <a:defRPr lang="ja-JP"/>
            </a:defPPr>
            <a:lvl1pPr marR="0" lvl="0" indent="0" defTabSz="457200" eaLnBrk="0" fontAlgn="base" hangingPunct="0">
              <a:lnSpc>
                <a:spcPct val="100000"/>
              </a:lnSpc>
              <a:spcBef>
                <a:spcPct val="0"/>
              </a:spcBef>
              <a:spcAft>
                <a:spcPct val="0"/>
              </a:spcAft>
              <a:buClrTx/>
              <a:buSzTx/>
              <a:buFont typeface="Arial" panose="020B0604020202020204" pitchFamily="34" charset="0"/>
              <a:buNone/>
              <a:tabLst/>
              <a:defRPr kumimoji="0" sz="2000" b="0" i="0" u="none" strike="noStrike" cap="none" spc="0" normalizeH="0" baseline="0">
                <a:ln>
                  <a:noFill/>
                </a:ln>
                <a:solidFill>
                  <a:prstClr val="black"/>
                </a:solidFill>
                <a:effectLst/>
                <a:uLnTx/>
                <a:uFillTx/>
                <a:latin typeface="Meiryo UI" panose="020B0604030504040204" pitchFamily="50" charset="-128"/>
                <a:ea typeface="Meiryo UI" panose="020B0604030504040204" pitchFamily="50" charset="-128"/>
              </a:defRPr>
            </a:lvl1pPr>
            <a:lvl2pPr marL="742950" indent="-285750" defTabSz="45720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en-US" altLang="ja-JP" sz="1400">
                <a:solidFill>
                  <a:schemeClr val="bg1"/>
                </a:solidFill>
              </a:rPr>
              <a:t>※</a:t>
            </a:r>
            <a:r>
              <a:rPr lang="ja-JP" altLang="en-US" sz="1400">
                <a:solidFill>
                  <a:schemeClr val="bg1"/>
                </a:solidFill>
              </a:rPr>
              <a:t>政策実現取り組み項目と連動</a:t>
            </a:r>
          </a:p>
        </p:txBody>
      </p:sp>
    </p:spTree>
    <p:extLst>
      <p:ext uri="{BB962C8B-B14F-4D97-AF65-F5344CB8AC3E}">
        <p14:creationId xmlns:p14="http://schemas.microsoft.com/office/powerpoint/2010/main" val="13559735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2563D-003A-DBDA-C637-0D0CC45F70BC}"/>
            </a:ext>
          </a:extLst>
        </p:cNvPr>
        <p:cNvGrpSpPr/>
        <p:nvPr/>
      </p:nvGrpSpPr>
      <p:grpSpPr>
        <a:xfrm>
          <a:off x="0" y="0"/>
          <a:ext cx="0" cy="0"/>
          <a:chOff x="0" y="0"/>
          <a:chExt cx="0" cy="0"/>
        </a:xfrm>
      </p:grpSpPr>
      <p:graphicFrame>
        <p:nvGraphicFramePr>
          <p:cNvPr id="8" name="グラフ 7">
            <a:extLst>
              <a:ext uri="{FF2B5EF4-FFF2-40B4-BE49-F238E27FC236}">
                <a16:creationId xmlns:a16="http://schemas.microsoft.com/office/drawing/2014/main" id="{623F9360-69CB-FD24-39AD-DC3F9742C950}"/>
              </a:ext>
            </a:extLst>
          </p:cNvPr>
          <p:cNvGraphicFramePr>
            <a:graphicFrameLocks/>
          </p:cNvGraphicFramePr>
          <p:nvPr>
            <p:extLst>
              <p:ext uri="{D42A27DB-BD31-4B8C-83A1-F6EECF244321}">
                <p14:modId xmlns:p14="http://schemas.microsoft.com/office/powerpoint/2010/main" val="479288013"/>
              </p:ext>
            </p:extLst>
          </p:nvPr>
        </p:nvGraphicFramePr>
        <p:xfrm>
          <a:off x="72458" y="629225"/>
          <a:ext cx="12047084" cy="5209358"/>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1">
            <a:extLst>
              <a:ext uri="{FF2B5EF4-FFF2-40B4-BE49-F238E27FC236}">
                <a16:creationId xmlns:a16="http://schemas.microsoft.com/office/drawing/2014/main" id="{34995E93-0C99-DA77-4668-5B4D481EBC9D}"/>
              </a:ext>
            </a:extLst>
          </p:cNvPr>
          <p:cNvSpPr txBox="1"/>
          <p:nvPr/>
        </p:nvSpPr>
        <p:spPr>
          <a:xfrm>
            <a:off x="7560133" y="5843226"/>
            <a:ext cx="4628126" cy="42559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altLang="ja-JP" sz="1000" dirty="0">
                <a:ea typeface="游ゴシック"/>
              </a:rPr>
              <a:t>【</a:t>
            </a:r>
            <a:r>
              <a:rPr lang="ja-JP" altLang="en-US" sz="1000" dirty="0">
                <a:ea typeface="游ゴシック"/>
              </a:rPr>
              <a:t>充電器口数</a:t>
            </a:r>
            <a:r>
              <a:rPr lang="en-US" altLang="ja-JP" sz="1000" dirty="0">
                <a:ea typeface="游ゴシック"/>
              </a:rPr>
              <a:t>】</a:t>
            </a:r>
            <a:r>
              <a:rPr lang="en-US" sz="1000" dirty="0">
                <a:ea typeface="游ゴシック"/>
              </a:rPr>
              <a:t>　</a:t>
            </a:r>
            <a:r>
              <a:rPr lang="en-US" sz="1000" dirty="0" err="1">
                <a:ea typeface="游ゴシック"/>
              </a:rPr>
              <a:t>出典：GOGOLabas</a:t>
            </a:r>
            <a:r>
              <a:rPr lang="ja-JP" altLang="en-US" sz="1000" dirty="0">
                <a:ea typeface="游ゴシック"/>
              </a:rPr>
              <a:t>（電動車充電スタンド情報サイトより）</a:t>
            </a:r>
            <a:endParaRPr lang="en-US" altLang="ja-JP" sz="1000" dirty="0">
              <a:ea typeface="游ゴシック"/>
            </a:endParaRPr>
          </a:p>
          <a:p>
            <a:pPr lvl="0">
              <a:defRPr/>
            </a:pPr>
            <a:r>
              <a:rPr lang="en-US" altLang="ja-JP" sz="1000" dirty="0">
                <a:ea typeface="游ゴシック"/>
              </a:rPr>
              <a:t>【2030</a:t>
            </a:r>
            <a:r>
              <a:rPr lang="ja-JP" altLang="en-US" sz="1000" dirty="0">
                <a:ea typeface="游ゴシック"/>
              </a:rPr>
              <a:t>年目標値</a:t>
            </a:r>
            <a:r>
              <a:rPr lang="en-US" altLang="ja-JP" sz="1000" dirty="0">
                <a:ea typeface="游ゴシック"/>
              </a:rPr>
              <a:t>】</a:t>
            </a:r>
            <a:r>
              <a:rPr lang="ja-JP" altLang="en-US" sz="1000" dirty="0">
                <a:ea typeface="游ゴシック"/>
              </a:rPr>
              <a:t>グリーン成長戦略による目標値</a:t>
            </a:r>
            <a:endParaRPr lang="ja-JP" altLang="en-US" dirty="0">
              <a:ea typeface="游ゴシック"/>
            </a:endParaRPr>
          </a:p>
        </p:txBody>
      </p:sp>
      <p:pic>
        <p:nvPicPr>
          <p:cNvPr id="11" name="Picture 15">
            <a:extLst>
              <a:ext uri="{FF2B5EF4-FFF2-40B4-BE49-F238E27FC236}">
                <a16:creationId xmlns:a16="http://schemas.microsoft.com/office/drawing/2014/main" id="{DDD1A1C8-8A88-0276-BCF2-9CB7E86E5A85}"/>
              </a:ext>
            </a:extLst>
          </p:cNvPr>
          <p:cNvPicPr>
            <a:picLocks noChangeAspect="1"/>
          </p:cNvPicPr>
          <p:nvPr/>
        </p:nvPicPr>
        <p:blipFill>
          <a:blip r:embed="rId4"/>
          <a:srcRect t="427" r="-14995" b="47816"/>
          <a:stretch/>
        </p:blipFill>
        <p:spPr>
          <a:xfrm rot="16200000" flipH="1">
            <a:off x="11800670" y="1253807"/>
            <a:ext cx="45719" cy="295826"/>
          </a:xfrm>
          <a:prstGeom prst="rect">
            <a:avLst/>
          </a:prstGeom>
        </p:spPr>
      </p:pic>
      <p:pic>
        <p:nvPicPr>
          <p:cNvPr id="12" name="Picture 15">
            <a:extLst>
              <a:ext uri="{FF2B5EF4-FFF2-40B4-BE49-F238E27FC236}">
                <a16:creationId xmlns:a16="http://schemas.microsoft.com/office/drawing/2014/main" id="{881D0656-5251-3512-DC8C-554590FDF2CD}"/>
              </a:ext>
            </a:extLst>
          </p:cNvPr>
          <p:cNvPicPr>
            <a:picLocks noChangeAspect="1"/>
          </p:cNvPicPr>
          <p:nvPr/>
        </p:nvPicPr>
        <p:blipFill>
          <a:blip r:embed="rId4"/>
          <a:srcRect t="427" r="-14995" b="47816"/>
          <a:stretch/>
        </p:blipFill>
        <p:spPr>
          <a:xfrm rot="16200000" flipH="1">
            <a:off x="11800671" y="1186214"/>
            <a:ext cx="45719" cy="295826"/>
          </a:xfrm>
          <a:prstGeom prst="rect">
            <a:avLst/>
          </a:prstGeom>
        </p:spPr>
      </p:pic>
      <p:sp>
        <p:nvSpPr>
          <p:cNvPr id="5" name="吹き出し: 四角形 3">
            <a:extLst>
              <a:ext uri="{FF2B5EF4-FFF2-40B4-BE49-F238E27FC236}">
                <a16:creationId xmlns:a16="http://schemas.microsoft.com/office/drawing/2014/main" id="{4075F0A6-F4C3-08C5-5834-FD857EC2B426}"/>
              </a:ext>
            </a:extLst>
          </p:cNvPr>
          <p:cNvSpPr/>
          <p:nvPr/>
        </p:nvSpPr>
        <p:spPr>
          <a:xfrm>
            <a:off x="3887979" y="1605241"/>
            <a:ext cx="6265671" cy="1128434"/>
          </a:xfrm>
          <a:prstGeom prst="wedgeRectCallout">
            <a:avLst>
              <a:gd name="adj1" fmla="val 77304"/>
              <a:gd name="adj2" fmla="val -8518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ja-JP" altLang="en-US" sz="1600">
                <a:latin typeface="Meiryo UI" panose="020B0604030504040204" pitchFamily="50" charset="-128"/>
                <a:ea typeface="Meiryo UI" panose="020B0604030504040204" pitchFamily="50" charset="-128"/>
              </a:rPr>
              <a:t>グリーン成長戦略による目標（</a:t>
            </a:r>
            <a:r>
              <a:rPr lang="en-US" altLang="ja-JP" sz="1600">
                <a:latin typeface="Meiryo UI" panose="020B0604030504040204" pitchFamily="50" charset="-128"/>
                <a:ea typeface="Meiryo UI" panose="020B0604030504040204" pitchFamily="50" charset="-128"/>
              </a:rPr>
              <a:t>2021</a:t>
            </a:r>
            <a:r>
              <a:rPr lang="ja-JP" altLang="en-US" sz="1600">
                <a:latin typeface="Meiryo UI" panose="020B0604030504040204" pitchFamily="50" charset="-128"/>
                <a:ea typeface="Meiryo UI" panose="020B0604030504040204" pitchFamily="50" charset="-128"/>
              </a:rPr>
              <a:t>年</a:t>
            </a:r>
            <a:r>
              <a:rPr lang="en-US" altLang="ja-JP" sz="1600">
                <a:latin typeface="Meiryo UI" panose="020B0604030504040204" pitchFamily="50" charset="-128"/>
                <a:ea typeface="Meiryo UI" panose="020B0604030504040204" pitchFamily="50" charset="-128"/>
              </a:rPr>
              <a:t>6</a:t>
            </a:r>
            <a:r>
              <a:rPr lang="ja-JP" altLang="en-US" sz="1600">
                <a:latin typeface="Meiryo UI" panose="020B0604030504040204" pitchFamily="50" charset="-128"/>
                <a:ea typeface="Meiryo UI" panose="020B0604030504040204" pitchFamily="50" charset="-128"/>
              </a:rPr>
              <a:t>月）</a:t>
            </a:r>
            <a:endParaRPr lang="en-US" altLang="ja-JP" sz="1600">
              <a:latin typeface="Meiryo UI" panose="020B0604030504040204" pitchFamily="50" charset="-128"/>
              <a:ea typeface="Meiryo UI" panose="020B0604030504040204" pitchFamily="50" charset="-128"/>
            </a:endParaRPr>
          </a:p>
          <a:p>
            <a:pPr algn="ctr"/>
            <a:r>
              <a:rPr lang="en-US" altLang="ja-JP" sz="1600" b="1">
                <a:latin typeface="Meiryo UI" panose="020B0604030504040204" pitchFamily="50" charset="-128"/>
                <a:ea typeface="Meiryo UI" panose="020B0604030504040204" pitchFamily="50" charset="-128"/>
              </a:rPr>
              <a:t>2030</a:t>
            </a:r>
            <a:r>
              <a:rPr lang="ja-JP" altLang="en-US" sz="1600" b="1">
                <a:latin typeface="Meiryo UI" panose="020B0604030504040204" pitchFamily="50" charset="-128"/>
                <a:ea typeface="Meiryo UI" panose="020B0604030504040204" pitchFamily="50" charset="-128"/>
              </a:rPr>
              <a:t>年までに、公共用の急速充電器</a:t>
            </a:r>
            <a:r>
              <a:rPr lang="en-US" altLang="ja-JP" sz="1600" b="1">
                <a:latin typeface="Meiryo UI" panose="020B0604030504040204" pitchFamily="50" charset="-128"/>
                <a:ea typeface="Meiryo UI" panose="020B0604030504040204" pitchFamily="50" charset="-128"/>
              </a:rPr>
              <a:t>3</a:t>
            </a:r>
            <a:r>
              <a:rPr lang="ja-JP" altLang="en-US" sz="1600" b="1">
                <a:latin typeface="Meiryo UI" panose="020B0604030504040204" pitchFamily="50" charset="-128"/>
                <a:ea typeface="Meiryo UI" panose="020B0604030504040204" pitchFamily="50" charset="-128"/>
              </a:rPr>
              <a:t>万基を含む</a:t>
            </a:r>
            <a:endParaRPr lang="en-US" altLang="ja-JP" sz="1600" b="1">
              <a:latin typeface="Meiryo UI" panose="020B0604030504040204" pitchFamily="50" charset="-128"/>
              <a:ea typeface="Meiryo UI" panose="020B0604030504040204" pitchFamily="50" charset="-128"/>
            </a:endParaRPr>
          </a:p>
          <a:p>
            <a:pPr algn="ctr"/>
            <a:r>
              <a:rPr lang="ja-JP" altLang="en-US" sz="1600" b="1">
                <a:latin typeface="Meiryo UI" panose="020B0604030504040204" pitchFamily="50" charset="-128"/>
                <a:ea typeface="Meiryo UI" panose="020B0604030504040204" pitchFamily="50" charset="-128"/>
              </a:rPr>
              <a:t>充電器を</a:t>
            </a:r>
            <a:r>
              <a:rPr lang="en-US" altLang="ja-JP" sz="1600" b="1">
                <a:latin typeface="Meiryo UI" panose="020B0604030504040204" pitchFamily="50" charset="-128"/>
                <a:ea typeface="Meiryo UI" panose="020B0604030504040204" pitchFamily="50" charset="-128"/>
              </a:rPr>
              <a:t>15</a:t>
            </a:r>
            <a:r>
              <a:rPr lang="ja-JP" altLang="en-US" sz="1600" b="1">
                <a:latin typeface="Meiryo UI" panose="020B0604030504040204" pitchFamily="50" charset="-128"/>
                <a:ea typeface="Meiryo UI" panose="020B0604030504040204" pitchFamily="50" charset="-128"/>
              </a:rPr>
              <a:t>万基（後、</a:t>
            </a:r>
            <a:r>
              <a:rPr lang="en-US" altLang="ja-JP" sz="1600" b="1">
                <a:latin typeface="Meiryo UI" panose="020B0604030504040204" pitchFamily="50" charset="-128"/>
                <a:ea typeface="Meiryo UI" panose="020B0604030504040204" pitchFamily="50" charset="-128"/>
              </a:rPr>
              <a:t>30</a:t>
            </a:r>
            <a:r>
              <a:rPr lang="ja-JP" altLang="en-US" sz="1600" b="1">
                <a:latin typeface="Meiryo UI" panose="020B0604030504040204" pitchFamily="50" charset="-128"/>
                <a:ea typeface="Meiryo UI" panose="020B0604030504040204" pitchFamily="50" charset="-128"/>
              </a:rPr>
              <a:t>万口に改定）を設置</a:t>
            </a:r>
            <a:endParaRPr lang="en-US" altLang="ja-JP" sz="1600" b="1">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8A34F793-C01C-81F1-06AC-6327F482BCED}"/>
              </a:ext>
            </a:extLst>
          </p:cNvPr>
          <p:cNvSpPr txBox="1">
            <a:spLocks noChangeArrowheads="1"/>
          </p:cNvSpPr>
          <p:nvPr/>
        </p:nvSpPr>
        <p:spPr bwMode="auto">
          <a:xfrm>
            <a:off x="-1" y="42128"/>
            <a:ext cx="11971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rPr>
              <a:t>参考）</a:t>
            </a:r>
            <a:r>
              <a:rPr lang="ja-JP" altLang="en-US">
                <a:solidFill>
                  <a:prstClr val="black"/>
                </a:solidFill>
                <a:latin typeface="Meiryo UI" panose="020B0604030504040204" pitchFamily="50" charset="-128"/>
                <a:ea typeface="Meiryo UI" panose="020B0604030504040204" pitchFamily="50" charset="-128"/>
              </a:rPr>
              <a:t>国内の充電口数普及の推移</a:t>
            </a:r>
            <a:endParaRPr lang="zh-TW" altLang="en-US">
              <a:solidFill>
                <a:prstClr val="black"/>
              </a:solidFill>
              <a:latin typeface="Meiryo UI" panose="020B0604030504040204" pitchFamily="50" charset="-128"/>
              <a:ea typeface="Meiryo UI" panose="020B0604030504040204" pitchFamily="50" charset="-128"/>
            </a:endParaRPr>
          </a:p>
        </p:txBody>
      </p:sp>
      <p:sp>
        <p:nvSpPr>
          <p:cNvPr id="13" name="Line 10">
            <a:extLst>
              <a:ext uri="{FF2B5EF4-FFF2-40B4-BE49-F238E27FC236}">
                <a16:creationId xmlns:a16="http://schemas.microsoft.com/office/drawing/2014/main" id="{21D3BB59-472B-DFB2-9AD3-8D6615C9488A}"/>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15" name="テキスト ボックス 3">
            <a:extLst>
              <a:ext uri="{FF2B5EF4-FFF2-40B4-BE49-F238E27FC236}">
                <a16:creationId xmlns:a16="http://schemas.microsoft.com/office/drawing/2014/main" id="{A64E6CAB-FDAF-B725-C86D-E09D794F9860}"/>
              </a:ext>
            </a:extLst>
          </p:cNvPr>
          <p:cNvSpPr txBox="1">
            <a:spLocks noChangeArrowheads="1"/>
          </p:cNvSpPr>
          <p:nvPr/>
        </p:nvSpPr>
        <p:spPr bwMode="auto">
          <a:xfrm>
            <a:off x="0" y="6252313"/>
            <a:ext cx="12192000" cy="605687"/>
          </a:xfrm>
          <a:prstGeom prst="rect">
            <a:avLst/>
          </a:prstGeom>
          <a:solidFill>
            <a:schemeClr val="accent1"/>
          </a:solidFill>
          <a:ln>
            <a:noFill/>
          </a:ln>
        </p:spPr>
        <p:txBody>
          <a:bodyPr wrap="square" anchor="ctr" anchorCtr="0">
            <a:no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400" b="1">
                <a:solidFill>
                  <a:prstClr val="white"/>
                </a:solidFill>
                <a:latin typeface="Meiryo UI" panose="020B0604030504040204" pitchFamily="50" charset="-128"/>
                <a:ea typeface="Meiryo UI" panose="020B0604030504040204" pitchFamily="50" charset="-128"/>
              </a:rPr>
              <a:t>2030</a:t>
            </a:r>
            <a:r>
              <a:rPr lang="ja-JP" altLang="en-US" sz="2400" b="1">
                <a:solidFill>
                  <a:prstClr val="white"/>
                </a:solidFill>
                <a:latin typeface="Meiryo UI" panose="020B0604030504040204" pitchFamily="50" charset="-128"/>
                <a:ea typeface="Meiryo UI" panose="020B0604030504040204" pitchFamily="50" charset="-128"/>
              </a:rPr>
              <a:t>年、充電器</a:t>
            </a:r>
            <a:r>
              <a:rPr lang="en-US" altLang="ja-JP" sz="2400" b="1">
                <a:solidFill>
                  <a:prstClr val="white"/>
                </a:solidFill>
                <a:latin typeface="Meiryo UI" panose="020B0604030504040204" pitchFamily="50" charset="-128"/>
                <a:ea typeface="Meiryo UI" panose="020B0604030504040204" pitchFamily="50" charset="-128"/>
              </a:rPr>
              <a:t>30</a:t>
            </a:r>
            <a:r>
              <a:rPr lang="ja-JP" altLang="en-US" sz="2400" b="1">
                <a:solidFill>
                  <a:prstClr val="white"/>
                </a:solidFill>
                <a:latin typeface="Meiryo UI" panose="020B0604030504040204" pitchFamily="50" charset="-128"/>
                <a:ea typeface="Meiryo UI" panose="020B0604030504040204" pitchFamily="50" charset="-128"/>
              </a:rPr>
              <a:t>万口</a:t>
            </a:r>
            <a:r>
              <a:rPr lang="en-US" altLang="ja-JP" sz="2400" b="1">
                <a:solidFill>
                  <a:prstClr val="white"/>
                </a:solidFill>
                <a:latin typeface="Meiryo UI" panose="020B0604030504040204" pitchFamily="50" charset="-128"/>
                <a:ea typeface="Meiryo UI" panose="020B0604030504040204" pitchFamily="50" charset="-128"/>
              </a:rPr>
              <a:t>/</a:t>
            </a:r>
            <a:r>
              <a:rPr lang="ja-JP" altLang="en-US" sz="2400" b="1">
                <a:solidFill>
                  <a:prstClr val="white"/>
                </a:solidFill>
                <a:latin typeface="Meiryo UI" panose="020B0604030504040204" pitchFamily="50" charset="-128"/>
                <a:ea typeface="Meiryo UI" panose="020B0604030504040204" pitchFamily="50" charset="-128"/>
              </a:rPr>
              <a:t>水素</a:t>
            </a:r>
            <a:r>
              <a:rPr lang="en-US" altLang="ja-JP" sz="2400" b="1">
                <a:solidFill>
                  <a:prstClr val="white"/>
                </a:solidFill>
                <a:latin typeface="Meiryo UI" panose="020B0604030504040204" pitchFamily="50" charset="-128"/>
                <a:ea typeface="Meiryo UI" panose="020B0604030504040204" pitchFamily="50" charset="-128"/>
              </a:rPr>
              <a:t>St.1000</a:t>
            </a:r>
            <a:r>
              <a:rPr lang="ja-JP" altLang="en-US" sz="2400" b="1">
                <a:solidFill>
                  <a:prstClr val="white"/>
                </a:solidFill>
                <a:latin typeface="Meiryo UI" panose="020B0604030504040204" pitchFamily="50" charset="-128"/>
                <a:ea typeface="Meiryo UI" panose="020B0604030504040204" pitchFamily="50" charset="-128"/>
              </a:rPr>
              <a:t>基の設置目標に向け、</a:t>
            </a:r>
            <a:r>
              <a:rPr lang="ja-JP" altLang="ja-JP" sz="2400" b="1">
                <a:solidFill>
                  <a:prstClr val="white"/>
                </a:solidFill>
                <a:latin typeface="Meiryo UI" panose="020B0604030504040204" pitchFamily="50" charset="-128"/>
                <a:ea typeface="Meiryo UI" panose="020B0604030504040204" pitchFamily="50" charset="-128"/>
              </a:rPr>
              <a:t>さらなる加速が</a:t>
            </a:r>
            <a:r>
              <a:rPr lang="ja-JP" altLang="en-US" sz="2400" b="1">
                <a:solidFill>
                  <a:prstClr val="white"/>
                </a:solidFill>
                <a:latin typeface="Meiryo UI" panose="020B0604030504040204" pitchFamily="50" charset="-128"/>
                <a:ea typeface="Meiryo UI" panose="020B0604030504040204" pitchFamily="50" charset="-128"/>
              </a:rPr>
              <a:t>必要</a:t>
            </a:r>
            <a:endParaRPr lang="en-US" altLang="ja-JP" sz="2400" b="1">
              <a:solidFill>
                <a:prstClr val="white"/>
              </a:solidFill>
              <a:latin typeface="Meiryo UI" panose="020B0604030504040204" pitchFamily="50" charset="-128"/>
              <a:ea typeface="Meiryo UI" panose="020B0604030504040204" pitchFamily="50" charset="-128"/>
            </a:endParaRPr>
          </a:p>
        </p:txBody>
      </p:sp>
      <p:sp>
        <p:nvSpPr>
          <p:cNvPr id="16" name="スライド番号プレースホルダー 3">
            <a:extLst>
              <a:ext uri="{FF2B5EF4-FFF2-40B4-BE49-F238E27FC236}">
                <a16:creationId xmlns:a16="http://schemas.microsoft.com/office/drawing/2014/main" id="{17C2988D-675A-8816-7786-6D3EDADBC36B}"/>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64</a:t>
            </a:fld>
            <a:endParaRPr lang="ja-JP" altLang="en-US"/>
          </a:p>
        </p:txBody>
      </p:sp>
    </p:spTree>
    <p:extLst>
      <p:ext uri="{BB962C8B-B14F-4D97-AF65-F5344CB8AC3E}">
        <p14:creationId xmlns:p14="http://schemas.microsoft.com/office/powerpoint/2010/main" val="441355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B85F7-53F6-24E8-8595-2EA68A3DBDBB}"/>
            </a:ext>
          </a:extLst>
        </p:cNvPr>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043282F3-9A83-879D-9796-5E7628AF842B}"/>
              </a:ext>
            </a:extLst>
          </p:cNvPr>
          <p:cNvGraphicFramePr>
            <a:graphicFrameLocks/>
          </p:cNvGraphicFramePr>
          <p:nvPr>
            <p:extLst>
              <p:ext uri="{D42A27DB-BD31-4B8C-83A1-F6EECF244321}">
                <p14:modId xmlns:p14="http://schemas.microsoft.com/office/powerpoint/2010/main" val="3651988566"/>
              </p:ext>
            </p:extLst>
          </p:nvPr>
        </p:nvGraphicFramePr>
        <p:xfrm>
          <a:off x="133350" y="629225"/>
          <a:ext cx="11982449" cy="5149543"/>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1">
            <a:extLst>
              <a:ext uri="{FF2B5EF4-FFF2-40B4-BE49-F238E27FC236}">
                <a16:creationId xmlns:a16="http://schemas.microsoft.com/office/drawing/2014/main" id="{8EFF4AD7-068A-7A22-2763-74AAA665B7BB}"/>
              </a:ext>
            </a:extLst>
          </p:cNvPr>
          <p:cNvSpPr txBox="1"/>
          <p:nvPr/>
        </p:nvSpPr>
        <p:spPr>
          <a:xfrm>
            <a:off x="5872353" y="5862660"/>
            <a:ext cx="6306947" cy="38168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altLang="ja-JP" sz="1000" dirty="0">
                <a:ea typeface="游ゴシック"/>
              </a:rPr>
              <a:t>【</a:t>
            </a:r>
            <a:r>
              <a:rPr lang="ja-JP" altLang="en-US" sz="1000" dirty="0">
                <a:ea typeface="游ゴシック"/>
              </a:rPr>
              <a:t>各燃料電池車数</a:t>
            </a:r>
            <a:r>
              <a:rPr lang="en-US" altLang="ja-JP" sz="1000" dirty="0">
                <a:ea typeface="游ゴシック"/>
              </a:rPr>
              <a:t>】</a:t>
            </a:r>
            <a:r>
              <a:rPr lang="en-US" sz="1000" dirty="0">
                <a:ea typeface="游ゴシック"/>
              </a:rPr>
              <a:t>　</a:t>
            </a:r>
            <a:r>
              <a:rPr lang="en-US" sz="1000" dirty="0" err="1">
                <a:ea typeface="游ゴシック"/>
              </a:rPr>
              <a:t>出典</a:t>
            </a:r>
            <a:r>
              <a:rPr lang="en-US" sz="1000" dirty="0">
                <a:ea typeface="游ゴシック"/>
              </a:rPr>
              <a:t>：</a:t>
            </a:r>
            <a:r>
              <a:rPr lang="zh-TW" altLang="en-US" sz="1000" dirty="0">
                <a:ea typeface="游ゴシック"/>
              </a:rPr>
              <a:t>一般財団法人自動車検査登録情報協会</a:t>
            </a:r>
            <a:r>
              <a:rPr lang="ja-JP" altLang="en-US" sz="1000" dirty="0">
                <a:ea typeface="游ゴシック"/>
              </a:rPr>
              <a:t>（低公害燃料者の車種別保有台数より）</a:t>
            </a:r>
            <a:endParaRPr lang="en-US" altLang="ja-JP" sz="1000" dirty="0">
              <a:ea typeface="游ゴシック"/>
            </a:endParaRPr>
          </a:p>
          <a:p>
            <a:pPr lvl="0">
              <a:defRPr/>
            </a:pPr>
            <a:r>
              <a:rPr lang="en-US" altLang="ja-JP" sz="1000" dirty="0">
                <a:ea typeface="游ゴシック"/>
              </a:rPr>
              <a:t>【</a:t>
            </a:r>
            <a:r>
              <a:rPr lang="ja-JP" altLang="en-US" sz="1000" dirty="0">
                <a:ea typeface="游ゴシック"/>
              </a:rPr>
              <a:t>水素</a:t>
            </a:r>
            <a:r>
              <a:rPr lang="en-US" altLang="ja-JP" sz="1000" dirty="0">
                <a:ea typeface="游ゴシック"/>
              </a:rPr>
              <a:t>St</a:t>
            </a:r>
            <a:r>
              <a:rPr lang="ja-JP" altLang="en-US" sz="1000" dirty="0">
                <a:ea typeface="游ゴシック"/>
              </a:rPr>
              <a:t>数</a:t>
            </a:r>
            <a:r>
              <a:rPr lang="en-US" altLang="ja-JP" sz="1000" dirty="0">
                <a:ea typeface="游ゴシック"/>
              </a:rPr>
              <a:t>】</a:t>
            </a:r>
            <a:r>
              <a:rPr lang="ja-JP" altLang="en-US" sz="1000" dirty="0">
                <a:ea typeface="游ゴシック"/>
              </a:rPr>
              <a:t>出典：日本水素ステーションネットワーク合同会社</a:t>
            </a:r>
            <a:endParaRPr lang="ja-JP" altLang="en-US" dirty="0">
              <a:solidFill>
                <a:srgbClr val="FF0000"/>
              </a:solidFill>
              <a:ea typeface="游ゴシック"/>
            </a:endParaRPr>
          </a:p>
        </p:txBody>
      </p:sp>
      <p:sp>
        <p:nvSpPr>
          <p:cNvPr id="9" name="テキスト ボックス 1">
            <a:extLst>
              <a:ext uri="{FF2B5EF4-FFF2-40B4-BE49-F238E27FC236}">
                <a16:creationId xmlns:a16="http://schemas.microsoft.com/office/drawing/2014/main" id="{7ADC7FA2-9F36-FC0B-251F-A8F63212E200}"/>
              </a:ext>
            </a:extLst>
          </p:cNvPr>
          <p:cNvSpPr txBox="1"/>
          <p:nvPr/>
        </p:nvSpPr>
        <p:spPr>
          <a:xfrm>
            <a:off x="1631949" y="6941891"/>
            <a:ext cx="6762750" cy="7074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altLang="ja-JP" sz="1000"/>
              <a:t>【</a:t>
            </a:r>
            <a:r>
              <a:rPr lang="ja-JP" altLang="en-US" sz="1000"/>
              <a:t>充電器</a:t>
            </a:r>
            <a:r>
              <a:rPr lang="en-US" altLang="ja-JP" sz="1000"/>
              <a:t>】</a:t>
            </a:r>
            <a:r>
              <a:rPr lang="ja-JP" altLang="en-US" sz="1000"/>
              <a:t>　出典：</a:t>
            </a:r>
            <a:r>
              <a:rPr lang="en-US" altLang="ja-JP" sz="1000"/>
              <a:t>(</a:t>
            </a:r>
            <a:r>
              <a:rPr lang="ja-JP" altLang="en-US" sz="1000"/>
              <a:t>株</a:t>
            </a:r>
            <a:r>
              <a:rPr lang="en-US" altLang="ja-JP" sz="1000"/>
              <a:t>)</a:t>
            </a:r>
            <a:r>
              <a:rPr lang="ja-JP" altLang="en-US" sz="1000"/>
              <a:t>ゼンリン　（経済産業省充電インフラ整備促進に関する検討会　資料より）</a:t>
            </a:r>
            <a:endParaRPr lang="en-US" altLang="ja-JP" sz="1000"/>
          </a:p>
          <a:p>
            <a:pPr lvl="0">
              <a:defRPr/>
            </a:pPr>
            <a:r>
              <a:rPr lang="ja-JP" altLang="en-US" sz="1000"/>
              <a:t>　</a:t>
            </a:r>
            <a:r>
              <a:rPr lang="en-US" altLang="ja-JP" sz="1000"/>
              <a:t>※21</a:t>
            </a:r>
            <a:r>
              <a:rPr lang="ja-JP" altLang="en-US" sz="1000"/>
              <a:t>年より経産省補助実績より　集合住宅、月極駐車場、事務所・工場等への普通充電器の設置実績を追加</a:t>
            </a:r>
            <a:endParaRPr lang="en-US" altLang="ja-JP" sz="1000"/>
          </a:p>
          <a:p>
            <a:pPr lvl="0">
              <a:defRPr/>
            </a:pPr>
            <a:r>
              <a:rPr lang="en-US" altLang="ja-JP" sz="1000"/>
              <a:t>【</a:t>
            </a:r>
            <a:r>
              <a:rPr lang="ja-JP" altLang="en-US" sz="1000"/>
              <a:t>水素ステーション</a:t>
            </a:r>
            <a:r>
              <a:rPr lang="en-US" altLang="ja-JP" sz="1000"/>
              <a:t>】</a:t>
            </a:r>
            <a:r>
              <a:rPr lang="ja-JP" altLang="en-US" sz="1000"/>
              <a:t>　出典：日本水素ステーションネットワーク合同会社</a:t>
            </a:r>
            <a:endParaRPr lang="en-US" altLang="ja-JP" sz="1000"/>
          </a:p>
          <a:p>
            <a:pPr lvl="0">
              <a:defRPr/>
            </a:pPr>
            <a:r>
              <a:rPr lang="ja-JP" altLang="en-US" sz="1000"/>
              <a:t>　</a:t>
            </a:r>
            <a:r>
              <a:rPr lang="en-US" altLang="ja-JP" sz="1000"/>
              <a:t>※20</a:t>
            </a:r>
            <a:r>
              <a:rPr lang="ja-JP" altLang="en-US" sz="1000"/>
              <a:t>年以降は年度の計画策定時の稼働しているステーション数を掲載</a:t>
            </a:r>
          </a:p>
          <a:p>
            <a:endParaRPr lang="ja-JP" altLang="en-US" sz="1000"/>
          </a:p>
        </p:txBody>
      </p:sp>
      <p:sp>
        <p:nvSpPr>
          <p:cNvPr id="5" name="吹き出し: 四角形 4">
            <a:extLst>
              <a:ext uri="{FF2B5EF4-FFF2-40B4-BE49-F238E27FC236}">
                <a16:creationId xmlns:a16="http://schemas.microsoft.com/office/drawing/2014/main" id="{90A02D67-3153-C88F-7456-E16B8AB20D8C}"/>
              </a:ext>
            </a:extLst>
          </p:cNvPr>
          <p:cNvSpPr/>
          <p:nvPr/>
        </p:nvSpPr>
        <p:spPr>
          <a:xfrm>
            <a:off x="2508446" y="1407281"/>
            <a:ext cx="5410365" cy="1290386"/>
          </a:xfrm>
          <a:prstGeom prst="wedgeRectCallout">
            <a:avLst>
              <a:gd name="adj1" fmla="val 77214"/>
              <a:gd name="adj2" fmla="val -6581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ja-JP" altLang="en-US" sz="1600">
                <a:latin typeface="Meiryo UI" panose="020B0604030504040204" pitchFamily="50" charset="-128"/>
                <a:ea typeface="Meiryo UI" panose="020B0604030504040204" pitchFamily="50" charset="-128"/>
              </a:rPr>
              <a:t>グリーン成長戦略による目標（</a:t>
            </a:r>
            <a:r>
              <a:rPr lang="en-US" altLang="ja-JP" sz="1600">
                <a:latin typeface="Meiryo UI" panose="020B0604030504040204" pitchFamily="50" charset="-128"/>
                <a:ea typeface="Meiryo UI" panose="020B0604030504040204" pitchFamily="50" charset="-128"/>
              </a:rPr>
              <a:t>2021</a:t>
            </a:r>
            <a:r>
              <a:rPr lang="ja-JP" altLang="en-US" sz="1600">
                <a:latin typeface="Meiryo UI" panose="020B0604030504040204" pitchFamily="50" charset="-128"/>
                <a:ea typeface="Meiryo UI" panose="020B0604030504040204" pitchFamily="50" charset="-128"/>
              </a:rPr>
              <a:t>年</a:t>
            </a:r>
            <a:r>
              <a:rPr lang="en-US" altLang="ja-JP" sz="1600">
                <a:latin typeface="Meiryo UI" panose="020B0604030504040204" pitchFamily="50" charset="-128"/>
                <a:ea typeface="Meiryo UI" panose="020B0604030504040204" pitchFamily="50" charset="-128"/>
              </a:rPr>
              <a:t>6</a:t>
            </a:r>
            <a:r>
              <a:rPr lang="ja-JP" altLang="en-US" sz="1600">
                <a:latin typeface="Meiryo UI" panose="020B0604030504040204" pitchFamily="50" charset="-128"/>
                <a:ea typeface="Meiryo UI" panose="020B0604030504040204" pitchFamily="50" charset="-128"/>
              </a:rPr>
              <a:t>月）</a:t>
            </a:r>
            <a:endParaRPr lang="en-US" altLang="ja-JP" sz="1600">
              <a:latin typeface="Meiryo UI" panose="020B0604030504040204" pitchFamily="50" charset="-128"/>
              <a:ea typeface="Meiryo UI" panose="020B0604030504040204" pitchFamily="50" charset="-128"/>
            </a:endParaRPr>
          </a:p>
          <a:p>
            <a:pPr algn="ctr"/>
            <a:r>
              <a:rPr lang="en-US" altLang="ja-JP" sz="1600" b="1">
                <a:latin typeface="Meiryo UI" panose="020B0604030504040204" pitchFamily="50" charset="-128"/>
                <a:ea typeface="Meiryo UI" panose="020B0604030504040204" pitchFamily="50" charset="-128"/>
              </a:rPr>
              <a:t>2030</a:t>
            </a:r>
            <a:r>
              <a:rPr lang="ja-JP" altLang="en-US" sz="1600" b="1">
                <a:latin typeface="Meiryo UI" panose="020B0604030504040204" pitchFamily="50" charset="-128"/>
                <a:ea typeface="Meiryo UI" panose="020B0604030504040204" pitchFamily="50" charset="-128"/>
              </a:rPr>
              <a:t>年までに</a:t>
            </a:r>
            <a:r>
              <a:rPr lang="en-US" altLang="ja-JP" sz="1600" b="1">
                <a:latin typeface="Meiryo UI" panose="020B0604030504040204" pitchFamily="50" charset="-128"/>
                <a:ea typeface="Meiryo UI" panose="020B0604030504040204" pitchFamily="50" charset="-128"/>
              </a:rPr>
              <a:t>1000</a:t>
            </a:r>
            <a:r>
              <a:rPr lang="ja-JP" altLang="en-US" sz="1600" b="1">
                <a:latin typeface="Meiryo UI" panose="020B0604030504040204" pitchFamily="50" charset="-128"/>
                <a:ea typeface="Meiryo UI" panose="020B0604030504040204" pitchFamily="50" charset="-128"/>
              </a:rPr>
              <a:t>箇所</a:t>
            </a:r>
            <a:endParaRPr lang="en-US" altLang="ja-JP" sz="1600">
              <a:latin typeface="Meiryo UI" panose="020B0604030504040204" pitchFamily="50" charset="-128"/>
              <a:ea typeface="Meiryo UI" panose="020B0604030504040204" pitchFamily="50" charset="-128"/>
            </a:endParaRPr>
          </a:p>
          <a:p>
            <a:pPr algn="ctr"/>
            <a:r>
              <a:rPr lang="ja-JP" altLang="en-US" sz="1600">
                <a:latin typeface="Meiryo UI" panose="020B0604030504040204" pitchFamily="50" charset="-128"/>
                <a:ea typeface="Meiryo UI" panose="020B0604030504040204" pitchFamily="50" charset="-128"/>
              </a:rPr>
              <a:t>水素・燃料電池戦略ロードマップ（</a:t>
            </a:r>
            <a:r>
              <a:rPr lang="en-US" altLang="ja-JP" sz="1600">
                <a:latin typeface="Meiryo UI" panose="020B0604030504040204" pitchFamily="50" charset="-128"/>
                <a:ea typeface="Meiryo UI" panose="020B0604030504040204" pitchFamily="50" charset="-128"/>
              </a:rPr>
              <a:t>2019</a:t>
            </a:r>
            <a:r>
              <a:rPr lang="ja-JP" altLang="en-US" sz="1600">
                <a:latin typeface="Meiryo UI" panose="020B0604030504040204" pitchFamily="50" charset="-128"/>
                <a:ea typeface="Meiryo UI" panose="020B0604030504040204" pitchFamily="50" charset="-128"/>
              </a:rPr>
              <a:t>年</a:t>
            </a:r>
            <a:r>
              <a:rPr lang="en-US" altLang="ja-JP" sz="1600">
                <a:latin typeface="Meiryo UI" panose="020B0604030504040204" pitchFamily="50" charset="-128"/>
                <a:ea typeface="Meiryo UI" panose="020B0604030504040204" pitchFamily="50" charset="-128"/>
              </a:rPr>
              <a:t>3</a:t>
            </a:r>
            <a:r>
              <a:rPr lang="ja-JP" altLang="en-US" sz="1600">
                <a:latin typeface="Meiryo UI" panose="020B0604030504040204" pitchFamily="50" charset="-128"/>
                <a:ea typeface="Meiryo UI" panose="020B0604030504040204" pitchFamily="50" charset="-128"/>
              </a:rPr>
              <a:t>月）</a:t>
            </a:r>
            <a:endParaRPr lang="en-US" altLang="ja-JP" sz="1600">
              <a:latin typeface="Meiryo UI" panose="020B0604030504040204" pitchFamily="50" charset="-128"/>
              <a:ea typeface="Meiryo UI" panose="020B0604030504040204" pitchFamily="50" charset="-128"/>
            </a:endParaRPr>
          </a:p>
          <a:p>
            <a:pPr algn="ctr"/>
            <a:r>
              <a:rPr lang="en-US" altLang="ja-JP" sz="1600" b="1">
                <a:latin typeface="Meiryo UI" panose="020B0604030504040204" pitchFamily="50" charset="-128"/>
                <a:ea typeface="Meiryo UI" panose="020B0604030504040204" pitchFamily="50" charset="-128"/>
              </a:rPr>
              <a:t>2025</a:t>
            </a:r>
            <a:r>
              <a:rPr lang="ja-JP" altLang="en-US" sz="1600" b="1">
                <a:latin typeface="Meiryo UI" panose="020B0604030504040204" pitchFamily="50" charset="-128"/>
                <a:ea typeface="Meiryo UI" panose="020B0604030504040204" pitchFamily="50" charset="-128"/>
              </a:rPr>
              <a:t>年に</a:t>
            </a:r>
            <a:r>
              <a:rPr lang="en-US" altLang="ja-JP" sz="1600" b="1">
                <a:latin typeface="Meiryo UI" panose="020B0604030504040204" pitchFamily="50" charset="-128"/>
                <a:ea typeface="Meiryo UI" panose="020B0604030504040204" pitchFamily="50" charset="-128"/>
              </a:rPr>
              <a:t>320</a:t>
            </a:r>
            <a:r>
              <a:rPr lang="ja-JP" altLang="en-US" sz="1600" b="1">
                <a:latin typeface="Meiryo UI" panose="020B0604030504040204" pitchFamily="50" charset="-128"/>
                <a:ea typeface="Meiryo UI" panose="020B0604030504040204" pitchFamily="50" charset="-128"/>
              </a:rPr>
              <a:t>箇所、</a:t>
            </a:r>
            <a:r>
              <a:rPr lang="en-US" altLang="ja-JP" sz="1600" b="1">
                <a:latin typeface="Meiryo UI" panose="020B0604030504040204" pitchFamily="50" charset="-128"/>
                <a:ea typeface="Meiryo UI" panose="020B0604030504040204" pitchFamily="50" charset="-128"/>
              </a:rPr>
              <a:t>2030</a:t>
            </a:r>
            <a:r>
              <a:rPr lang="ja-JP" altLang="en-US" sz="1600" b="1">
                <a:latin typeface="Meiryo UI" panose="020B0604030504040204" pitchFamily="50" charset="-128"/>
                <a:ea typeface="Meiryo UI" panose="020B0604030504040204" pitchFamily="50" charset="-128"/>
              </a:rPr>
              <a:t>年までに</a:t>
            </a:r>
            <a:r>
              <a:rPr lang="en-US" altLang="ja-JP" sz="1600" b="1">
                <a:latin typeface="Meiryo UI" panose="020B0604030504040204" pitchFamily="50" charset="-128"/>
                <a:ea typeface="Meiryo UI" panose="020B0604030504040204" pitchFamily="50" charset="-128"/>
              </a:rPr>
              <a:t>900</a:t>
            </a:r>
            <a:r>
              <a:rPr lang="ja-JP" altLang="en-US" sz="1600" b="1">
                <a:latin typeface="Meiryo UI" panose="020B0604030504040204" pitchFamily="50" charset="-128"/>
                <a:ea typeface="Meiryo UI" panose="020B0604030504040204" pitchFamily="50" charset="-128"/>
              </a:rPr>
              <a:t>箇所　</a:t>
            </a:r>
            <a:endParaRPr lang="en-US" altLang="ja-JP" sz="1600" b="1">
              <a:latin typeface="Meiryo UI" panose="020B0604030504040204" pitchFamily="50" charset="-128"/>
              <a:ea typeface="Meiryo UI" panose="020B0604030504040204" pitchFamily="50" charset="-128"/>
            </a:endParaRPr>
          </a:p>
        </p:txBody>
      </p:sp>
      <p:sp>
        <p:nvSpPr>
          <p:cNvPr id="7" name="テキスト ボックス 3">
            <a:extLst>
              <a:ext uri="{FF2B5EF4-FFF2-40B4-BE49-F238E27FC236}">
                <a16:creationId xmlns:a16="http://schemas.microsoft.com/office/drawing/2014/main" id="{A03071BD-105C-0276-F68D-1D48AB0D7677}"/>
              </a:ext>
            </a:extLst>
          </p:cNvPr>
          <p:cNvSpPr txBox="1">
            <a:spLocks noChangeArrowheads="1"/>
          </p:cNvSpPr>
          <p:nvPr/>
        </p:nvSpPr>
        <p:spPr bwMode="auto">
          <a:xfrm>
            <a:off x="0" y="6252313"/>
            <a:ext cx="12192000" cy="605687"/>
          </a:xfrm>
          <a:prstGeom prst="rect">
            <a:avLst/>
          </a:prstGeom>
          <a:solidFill>
            <a:schemeClr val="accent1"/>
          </a:solidFill>
          <a:ln>
            <a:noFill/>
          </a:ln>
        </p:spPr>
        <p:txBody>
          <a:bodyPr wrap="square" anchor="ctr" anchorCtr="0">
            <a:no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400" b="1">
                <a:solidFill>
                  <a:prstClr val="white"/>
                </a:solidFill>
                <a:latin typeface="Meiryo UI" panose="020B0604030504040204" pitchFamily="50" charset="-128"/>
                <a:ea typeface="Meiryo UI" panose="020B0604030504040204" pitchFamily="50" charset="-128"/>
              </a:rPr>
              <a:t>2030</a:t>
            </a:r>
            <a:r>
              <a:rPr lang="ja-JP" altLang="en-US" sz="2400" b="1">
                <a:solidFill>
                  <a:prstClr val="white"/>
                </a:solidFill>
                <a:latin typeface="Meiryo UI" panose="020B0604030504040204" pitchFamily="50" charset="-128"/>
                <a:ea typeface="Meiryo UI" panose="020B0604030504040204" pitchFamily="50" charset="-128"/>
              </a:rPr>
              <a:t>年、充電器</a:t>
            </a:r>
            <a:r>
              <a:rPr lang="en-US" altLang="ja-JP" sz="2400" b="1">
                <a:solidFill>
                  <a:prstClr val="white"/>
                </a:solidFill>
                <a:latin typeface="Meiryo UI" panose="020B0604030504040204" pitchFamily="50" charset="-128"/>
                <a:ea typeface="Meiryo UI" panose="020B0604030504040204" pitchFamily="50" charset="-128"/>
              </a:rPr>
              <a:t>30</a:t>
            </a:r>
            <a:r>
              <a:rPr lang="ja-JP" altLang="en-US" sz="2400" b="1">
                <a:solidFill>
                  <a:prstClr val="white"/>
                </a:solidFill>
                <a:latin typeface="Meiryo UI" panose="020B0604030504040204" pitchFamily="50" charset="-128"/>
                <a:ea typeface="Meiryo UI" panose="020B0604030504040204" pitchFamily="50" charset="-128"/>
              </a:rPr>
              <a:t>万口</a:t>
            </a:r>
            <a:r>
              <a:rPr lang="en-US" altLang="ja-JP" sz="2400" b="1">
                <a:solidFill>
                  <a:prstClr val="white"/>
                </a:solidFill>
                <a:latin typeface="Meiryo UI" panose="020B0604030504040204" pitchFamily="50" charset="-128"/>
                <a:ea typeface="Meiryo UI" panose="020B0604030504040204" pitchFamily="50" charset="-128"/>
              </a:rPr>
              <a:t>/</a:t>
            </a:r>
            <a:r>
              <a:rPr lang="ja-JP" altLang="en-US" sz="2400" b="1">
                <a:solidFill>
                  <a:prstClr val="white"/>
                </a:solidFill>
                <a:latin typeface="Meiryo UI" panose="020B0604030504040204" pitchFamily="50" charset="-128"/>
                <a:ea typeface="Meiryo UI" panose="020B0604030504040204" pitchFamily="50" charset="-128"/>
              </a:rPr>
              <a:t>水素</a:t>
            </a:r>
            <a:r>
              <a:rPr lang="en-US" altLang="ja-JP" sz="2400" b="1">
                <a:solidFill>
                  <a:prstClr val="white"/>
                </a:solidFill>
                <a:latin typeface="Meiryo UI" panose="020B0604030504040204" pitchFamily="50" charset="-128"/>
                <a:ea typeface="Meiryo UI" panose="020B0604030504040204" pitchFamily="50" charset="-128"/>
              </a:rPr>
              <a:t>St.1000</a:t>
            </a:r>
            <a:r>
              <a:rPr lang="ja-JP" altLang="en-US" sz="2400" b="1">
                <a:solidFill>
                  <a:prstClr val="white"/>
                </a:solidFill>
                <a:latin typeface="Meiryo UI" panose="020B0604030504040204" pitchFamily="50" charset="-128"/>
                <a:ea typeface="Meiryo UI" panose="020B0604030504040204" pitchFamily="50" charset="-128"/>
              </a:rPr>
              <a:t>基の設置目標に向け、</a:t>
            </a:r>
            <a:r>
              <a:rPr lang="ja-JP" altLang="ja-JP" sz="2400" b="1">
                <a:solidFill>
                  <a:prstClr val="white"/>
                </a:solidFill>
                <a:latin typeface="Meiryo UI" panose="020B0604030504040204" pitchFamily="50" charset="-128"/>
                <a:ea typeface="Meiryo UI" panose="020B0604030504040204" pitchFamily="50" charset="-128"/>
              </a:rPr>
              <a:t>さらなる加速が</a:t>
            </a:r>
            <a:r>
              <a:rPr lang="ja-JP" altLang="en-US" sz="2400" b="1">
                <a:solidFill>
                  <a:prstClr val="white"/>
                </a:solidFill>
                <a:latin typeface="Meiryo UI" panose="020B0604030504040204" pitchFamily="50" charset="-128"/>
                <a:ea typeface="Meiryo UI" panose="020B0604030504040204" pitchFamily="50" charset="-128"/>
              </a:rPr>
              <a:t>必要</a:t>
            </a:r>
            <a:endParaRPr lang="en-US" altLang="ja-JP" sz="2400" b="1">
              <a:solidFill>
                <a:prstClr val="white"/>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0E9051AE-6E55-D577-E7F7-9CBDB6878D0C}"/>
              </a:ext>
            </a:extLst>
          </p:cNvPr>
          <p:cNvSpPr txBox="1">
            <a:spLocks noChangeArrowheads="1"/>
          </p:cNvSpPr>
          <p:nvPr/>
        </p:nvSpPr>
        <p:spPr bwMode="auto">
          <a:xfrm>
            <a:off x="-1" y="42128"/>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rPr>
              <a:t>参考）</a:t>
            </a:r>
            <a:r>
              <a:rPr lang="ja-JP" altLang="en-US" sz="3200">
                <a:solidFill>
                  <a:srgbClr val="000000"/>
                </a:solidFill>
                <a:latin typeface="Meiryo UI"/>
                <a:ea typeface="Meiryo UI"/>
                <a:cs typeface="Meiryo UI" panose="020B0604030504040204" pitchFamily="50" charset="-128"/>
              </a:rPr>
              <a:t>水素利用によるモビリティおよび水素ステーションの</a:t>
            </a:r>
            <a:r>
              <a:rPr lang="ja-JP" altLang="en-US">
                <a:solidFill>
                  <a:prstClr val="black"/>
                </a:solidFill>
                <a:latin typeface="Meiryo UI" panose="020B0604030504040204" pitchFamily="50" charset="-128"/>
                <a:ea typeface="Meiryo UI" panose="020B0604030504040204" pitchFamily="50" charset="-128"/>
              </a:rPr>
              <a:t>推移</a:t>
            </a:r>
            <a:endParaRPr lang="zh-TW" altLang="en-US">
              <a:solidFill>
                <a:prstClr val="black"/>
              </a:solidFill>
              <a:latin typeface="Meiryo UI" panose="020B0604030504040204" pitchFamily="50" charset="-128"/>
              <a:ea typeface="Meiryo UI" panose="020B0604030504040204" pitchFamily="50" charset="-128"/>
            </a:endParaRPr>
          </a:p>
        </p:txBody>
      </p:sp>
      <p:sp>
        <p:nvSpPr>
          <p:cNvPr id="16" name="Line 10">
            <a:extLst>
              <a:ext uri="{FF2B5EF4-FFF2-40B4-BE49-F238E27FC236}">
                <a16:creationId xmlns:a16="http://schemas.microsoft.com/office/drawing/2014/main" id="{C6FD38A4-3E21-937B-CEC5-E9191356AC07}"/>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17" name="スライド番号プレースホルダー 3">
            <a:extLst>
              <a:ext uri="{FF2B5EF4-FFF2-40B4-BE49-F238E27FC236}">
                <a16:creationId xmlns:a16="http://schemas.microsoft.com/office/drawing/2014/main" id="{6CC8E314-2A12-0526-EDDC-18289D3F341B}"/>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65</a:t>
            </a:fld>
            <a:endParaRPr lang="ja-JP" altLang="en-US"/>
          </a:p>
        </p:txBody>
      </p:sp>
    </p:spTree>
    <p:extLst>
      <p:ext uri="{BB962C8B-B14F-4D97-AF65-F5344CB8AC3E}">
        <p14:creationId xmlns:p14="http://schemas.microsoft.com/office/powerpoint/2010/main" val="303022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a:extLst>
              <a:ext uri="{FF2B5EF4-FFF2-40B4-BE49-F238E27FC236}">
                <a16:creationId xmlns:a16="http://schemas.microsoft.com/office/drawing/2014/main" id="{AF8FA846-CEF9-DB4E-E224-77D8FBD2EF2D}"/>
              </a:ext>
            </a:extLst>
          </p:cNvPr>
          <p:cNvSpPr/>
          <p:nvPr/>
        </p:nvSpPr>
        <p:spPr>
          <a:xfrm>
            <a:off x="222623" y="1037064"/>
            <a:ext cx="5999757" cy="5750982"/>
          </a:xfrm>
          <a:prstGeom prst="roundRect">
            <a:avLst>
              <a:gd name="adj" fmla="val 10830"/>
            </a:avLst>
          </a:prstGeom>
          <a:no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04800" indent="-304800"/>
            <a:r>
              <a:rPr lang="ja-JP" altLang="en-US">
                <a:solidFill>
                  <a:schemeClr val="tx1"/>
                </a:solidFill>
                <a:highlight>
                  <a:srgbClr val="C0C0C0"/>
                </a:highlight>
                <a:latin typeface="HG丸ｺﾞｼｯｸM-PRO" pitchFamily="50" charset="-128"/>
                <a:ea typeface="HG丸ｺﾞｼｯｸM-PRO" pitchFamily="50" charset="-128"/>
              </a:rPr>
              <a:t>例① 充電設備への補助金</a:t>
            </a:r>
            <a:endParaRPr lang="en-US" altLang="ja-JP">
              <a:solidFill>
                <a:schemeClr val="tx1"/>
              </a:solidFill>
              <a:highlight>
                <a:srgbClr val="C0C0C0"/>
              </a:highlight>
              <a:latin typeface="HG丸ｺﾞｼｯｸM-PRO" pitchFamily="50" charset="-128"/>
              <a:ea typeface="HG丸ｺﾞｼｯｸM-PRO" pitchFamily="50" charset="-128"/>
            </a:endParaRPr>
          </a:p>
          <a:p>
            <a:pPr marL="304800" indent="-304800"/>
            <a:r>
              <a:rPr lang="ja-JP" altLang="en-US" sz="1400">
                <a:solidFill>
                  <a:schemeClr val="tx1"/>
                </a:solidFill>
                <a:latin typeface="HG丸ｺﾞｼｯｸM-PRO" pitchFamily="50" charset="-128"/>
                <a:ea typeface="HG丸ｺﾞｼｯｸM-PRO" pitchFamily="50" charset="-128"/>
              </a:rPr>
              <a:t>・金額：</a:t>
            </a:r>
            <a:r>
              <a:rPr lang="en-US" altLang="ja-JP" sz="1400">
                <a:solidFill>
                  <a:schemeClr val="tx1"/>
                </a:solidFill>
                <a:latin typeface="HG丸ｺﾞｼｯｸM-PRO" pitchFamily="50" charset="-128"/>
                <a:ea typeface="HG丸ｺﾞｼｯｸM-PRO" pitchFamily="50" charset="-128"/>
              </a:rPr>
              <a:t>5</a:t>
            </a:r>
            <a:r>
              <a:rPr lang="ja-JP" altLang="en-US" sz="1400">
                <a:solidFill>
                  <a:schemeClr val="tx1"/>
                </a:solidFill>
                <a:latin typeface="HG丸ｺﾞｼｯｸM-PRO" pitchFamily="50" charset="-128"/>
                <a:ea typeface="HG丸ｺﾞｼｯｸM-PRO" pitchFamily="50" charset="-128"/>
              </a:rPr>
              <a:t>～</a:t>
            </a:r>
            <a:r>
              <a:rPr lang="en-US" altLang="ja-JP" sz="1400">
                <a:solidFill>
                  <a:schemeClr val="tx1"/>
                </a:solidFill>
                <a:latin typeface="HG丸ｺﾞｼｯｸM-PRO" pitchFamily="50" charset="-128"/>
                <a:ea typeface="HG丸ｺﾞｼｯｸM-PRO" pitchFamily="50" charset="-128"/>
              </a:rPr>
              <a:t>20</a:t>
            </a:r>
            <a:r>
              <a:rPr lang="ja-JP" altLang="en-US" sz="1400">
                <a:solidFill>
                  <a:schemeClr val="tx1"/>
                </a:solidFill>
                <a:latin typeface="HG丸ｺﾞｼｯｸM-PRO" pitchFamily="50" charset="-128"/>
                <a:ea typeface="HG丸ｺﾞｼｯｸM-PRO" pitchFamily="50" charset="-128"/>
              </a:rPr>
              <a:t>万円上限が多い中、高額の市町もあり</a:t>
            </a:r>
            <a:r>
              <a:rPr lang="en-US" altLang="ja-JP" sz="1100">
                <a:solidFill>
                  <a:schemeClr val="tx1"/>
                </a:solidFill>
                <a:latin typeface="HG丸ｺﾞｼｯｸM-PRO" pitchFamily="50" charset="-128"/>
                <a:ea typeface="HG丸ｺﾞｼｯｸM-PRO" pitchFamily="50" charset="-128"/>
              </a:rPr>
              <a:t>(</a:t>
            </a:r>
            <a:r>
              <a:rPr lang="ja-JP" altLang="en-US" sz="1100">
                <a:solidFill>
                  <a:schemeClr val="tx1"/>
                </a:solidFill>
                <a:latin typeface="HG丸ｺﾞｼｯｸM-PRO" pitchFamily="50" charset="-128"/>
                <a:ea typeface="HG丸ｺﾞｼｯｸM-PRO" pitchFamily="50" charset="-128"/>
              </a:rPr>
              <a:t>宮城県東松島市</a:t>
            </a:r>
            <a:r>
              <a:rPr lang="en-US" altLang="ja-JP" sz="1100">
                <a:solidFill>
                  <a:schemeClr val="tx1"/>
                </a:solidFill>
                <a:latin typeface="HG丸ｺﾞｼｯｸM-PRO" pitchFamily="50" charset="-128"/>
                <a:ea typeface="HG丸ｺﾞｼｯｸM-PRO" pitchFamily="50" charset="-128"/>
              </a:rPr>
              <a:t>)</a:t>
            </a:r>
            <a:endParaRPr lang="en-US" altLang="ja-JP" sz="1200">
              <a:solidFill>
                <a:schemeClr val="tx1"/>
              </a:solidFill>
              <a:latin typeface="HG丸ｺﾞｼｯｸM-PRO" pitchFamily="50" charset="-128"/>
              <a:ea typeface="HG丸ｺﾞｼｯｸM-PRO" pitchFamily="50" charset="-128"/>
            </a:endParaRPr>
          </a:p>
          <a:p>
            <a:pPr marL="304800" indent="-304800"/>
            <a:endParaRPr lang="en-US" altLang="ja-JP">
              <a:solidFill>
                <a:schemeClr val="tx1"/>
              </a:solidFill>
              <a:latin typeface="HG丸ｺﾞｼｯｸM-PRO" pitchFamily="50" charset="-128"/>
              <a:ea typeface="HG丸ｺﾞｼｯｸM-PRO" pitchFamily="50" charset="-128"/>
            </a:endParaRPr>
          </a:p>
          <a:p>
            <a:pPr marL="304800" indent="-304800"/>
            <a:endParaRPr lang="en-US" altLang="ja-JP">
              <a:solidFill>
                <a:schemeClr val="tx1"/>
              </a:solidFill>
              <a:latin typeface="HG丸ｺﾞｼｯｸM-PRO" pitchFamily="50" charset="-128"/>
              <a:ea typeface="HG丸ｺﾞｼｯｸM-PRO" pitchFamily="50" charset="-128"/>
            </a:endParaRPr>
          </a:p>
          <a:p>
            <a:pPr marL="304800" indent="-304800"/>
            <a:endParaRPr lang="en-US" altLang="ja-JP" sz="2400">
              <a:solidFill>
                <a:schemeClr val="tx1"/>
              </a:solidFill>
              <a:latin typeface="HG丸ｺﾞｼｯｸM-PRO" pitchFamily="50" charset="-128"/>
              <a:ea typeface="HG丸ｺﾞｼｯｸM-PRO" pitchFamily="50" charset="-128"/>
            </a:endParaRPr>
          </a:p>
          <a:p>
            <a:pPr marL="304800" indent="-304800"/>
            <a:r>
              <a:rPr lang="ja-JP" altLang="en-US" sz="1400">
                <a:solidFill>
                  <a:schemeClr val="tx1"/>
                </a:solidFill>
                <a:latin typeface="HG丸ｺﾞｼｯｸM-PRO" pitchFamily="50" charset="-128"/>
                <a:ea typeface="HG丸ｺﾞｼｯｸM-PRO" pitchFamily="50" charset="-128"/>
              </a:rPr>
              <a:t>・対象：「新築」「集合住宅」「個人宅」など、自治体の事情</a:t>
            </a:r>
            <a:endParaRPr lang="en-US" altLang="ja-JP" sz="1400">
              <a:solidFill>
                <a:schemeClr val="tx1"/>
              </a:solidFill>
              <a:latin typeface="HG丸ｺﾞｼｯｸM-PRO" pitchFamily="50" charset="-128"/>
              <a:ea typeface="HG丸ｺﾞｼｯｸM-PRO" pitchFamily="50" charset="-128"/>
            </a:endParaRPr>
          </a:p>
          <a:p>
            <a:pPr marL="304800" indent="-304800"/>
            <a:r>
              <a:rPr lang="ja-JP" altLang="en-US" sz="1400">
                <a:solidFill>
                  <a:schemeClr val="tx1"/>
                </a:solidFill>
                <a:latin typeface="HG丸ｺﾞｼｯｸM-PRO" pitchFamily="50" charset="-128"/>
                <a:ea typeface="HG丸ｺﾞｼｯｸM-PRO" pitchFamily="50" charset="-128"/>
              </a:rPr>
              <a:t>　　　　によって対象の限定や拡大を実施されている</a:t>
            </a:r>
            <a:endParaRPr lang="en-US" altLang="ja-JP" sz="1400">
              <a:solidFill>
                <a:schemeClr val="tx1"/>
              </a:solidFill>
              <a:latin typeface="HG丸ｺﾞｼｯｸM-PRO" pitchFamily="50" charset="-128"/>
              <a:ea typeface="HG丸ｺﾞｼｯｸM-PRO" pitchFamily="50" charset="-128"/>
            </a:endParaRPr>
          </a:p>
          <a:p>
            <a:pPr marL="304800" indent="-304800"/>
            <a:endParaRPr lang="en-US" altLang="ja-JP" sz="800">
              <a:solidFill>
                <a:schemeClr val="tx1"/>
              </a:solidFill>
              <a:latin typeface="HG丸ｺﾞｼｯｸM-PRO" pitchFamily="50" charset="-128"/>
              <a:ea typeface="HG丸ｺﾞｼｯｸM-PRO" pitchFamily="50" charset="-128"/>
            </a:endParaRPr>
          </a:p>
          <a:p>
            <a:pPr marL="304800" indent="-304800"/>
            <a:r>
              <a:rPr lang="ja-JP" altLang="en-US">
                <a:solidFill>
                  <a:schemeClr val="tx1"/>
                </a:solidFill>
                <a:highlight>
                  <a:srgbClr val="C0C0C0"/>
                </a:highlight>
                <a:latin typeface="HG丸ｺﾞｼｯｸM-PRO" pitchFamily="50" charset="-128"/>
                <a:ea typeface="HG丸ｺﾞｼｯｸM-PRO" pitchFamily="50" charset="-128"/>
              </a:rPr>
              <a:t>例② 先行的に入れられている制度</a:t>
            </a:r>
            <a:endParaRPr lang="en-US" altLang="ja-JP">
              <a:solidFill>
                <a:schemeClr val="tx1"/>
              </a:solidFill>
              <a:highlight>
                <a:srgbClr val="C0C0C0"/>
              </a:highlight>
              <a:latin typeface="HG丸ｺﾞｼｯｸM-PRO" pitchFamily="50" charset="-128"/>
              <a:ea typeface="HG丸ｺﾞｼｯｸM-PRO" pitchFamily="50" charset="-128"/>
            </a:endParaRPr>
          </a:p>
          <a:p>
            <a:pPr marL="304800" indent="-304800"/>
            <a:r>
              <a:rPr lang="ja-JP" altLang="en-US" sz="1400">
                <a:solidFill>
                  <a:schemeClr val="tx1"/>
                </a:solidFill>
                <a:latin typeface="HG丸ｺﾞｼｯｸM-PRO" pitchFamily="50" charset="-128"/>
                <a:ea typeface="HG丸ｺﾞｼｯｸM-PRO" pitchFamily="50" charset="-128"/>
              </a:rPr>
              <a:t>・東京都は資金力もあり、様々な制度あり（真似がしやすい）</a:t>
            </a:r>
            <a:endParaRPr lang="en-US" altLang="ja-JP" sz="1400">
              <a:solidFill>
                <a:schemeClr val="tx1"/>
              </a:solidFill>
              <a:latin typeface="HG丸ｺﾞｼｯｸM-PRO" pitchFamily="50" charset="-128"/>
              <a:ea typeface="HG丸ｺﾞｼｯｸM-PRO" pitchFamily="50" charset="-128"/>
            </a:endParaRPr>
          </a:p>
          <a:p>
            <a:r>
              <a:rPr lang="ja-JP" altLang="en-US" sz="1200">
                <a:solidFill>
                  <a:schemeClr val="tx1"/>
                </a:solidFill>
                <a:latin typeface="Meiryo UI" panose="020B0604030504040204" pitchFamily="50" charset="-128"/>
                <a:ea typeface="Meiryo UI" panose="020B0604030504040204" pitchFamily="50" charset="-128"/>
              </a:rPr>
              <a:t>     　 </a:t>
            </a:r>
            <a:r>
              <a:rPr lang="ja-JP" altLang="en-US" sz="1200" b="0">
                <a:solidFill>
                  <a:schemeClr val="tx1"/>
                </a:solidFill>
                <a:latin typeface="Meiryo UI" panose="020B0604030504040204" pitchFamily="50" charset="-128"/>
                <a:ea typeface="Meiryo UI" panose="020B0604030504040204" pitchFamily="50" charset="-128"/>
              </a:rPr>
              <a:t>▶水素ステーションとカーシェア等のパッケージ支援事業</a:t>
            </a:r>
            <a:endParaRPr lang="en-US" altLang="ja-JP" sz="1200" b="0">
              <a:solidFill>
                <a:schemeClr val="tx1"/>
              </a:solidFill>
              <a:latin typeface="Meiryo UI" panose="020B0604030504040204" pitchFamily="50" charset="-128"/>
              <a:ea typeface="Meiryo UI" panose="020B0604030504040204" pitchFamily="50" charset="-128"/>
            </a:endParaRPr>
          </a:p>
          <a:p>
            <a:r>
              <a:rPr lang="ja-JP" altLang="en-US" sz="1200">
                <a:solidFill>
                  <a:schemeClr val="tx1"/>
                </a:solidFill>
                <a:latin typeface="Meiryo UI" panose="020B0604030504040204" pitchFamily="50" charset="-128"/>
                <a:ea typeface="Meiryo UI" panose="020B0604030504040204" pitchFamily="50" charset="-128"/>
              </a:rPr>
              <a:t> </a:t>
            </a:r>
            <a:r>
              <a:rPr lang="en-US" altLang="ja-JP" sz="1200">
                <a:solidFill>
                  <a:schemeClr val="tx1"/>
                </a:solidFill>
                <a:latin typeface="Meiryo UI" panose="020B0604030504040204" pitchFamily="50" charset="-128"/>
                <a:ea typeface="Meiryo UI" panose="020B0604030504040204" pitchFamily="50" charset="-128"/>
              </a:rPr>
              <a:t> </a:t>
            </a:r>
            <a:r>
              <a:rPr lang="ja-JP" altLang="en-US" sz="1200">
                <a:solidFill>
                  <a:schemeClr val="tx1"/>
                </a:solidFill>
                <a:latin typeface="Meiryo UI" panose="020B0604030504040204" pitchFamily="50" charset="-128"/>
                <a:ea typeface="Meiryo UI" panose="020B0604030504040204" pitchFamily="50" charset="-128"/>
              </a:rPr>
              <a:t>　</a:t>
            </a:r>
            <a:r>
              <a:rPr lang="en-US" altLang="ja-JP" sz="1200">
                <a:solidFill>
                  <a:schemeClr val="tx1"/>
                </a:solidFill>
                <a:latin typeface="Meiryo UI" panose="020B0604030504040204" pitchFamily="50" charset="-128"/>
                <a:ea typeface="Meiryo UI" panose="020B0604030504040204" pitchFamily="50" charset="-128"/>
              </a:rPr>
              <a:t> </a:t>
            </a:r>
            <a:r>
              <a:rPr lang="ja-JP" altLang="en-US" sz="1200">
                <a:solidFill>
                  <a:schemeClr val="tx1"/>
                </a:solidFill>
                <a:latin typeface="Meiryo UI" panose="020B0604030504040204" pitchFamily="50" charset="-128"/>
                <a:ea typeface="Meiryo UI" panose="020B0604030504040204" pitchFamily="50" charset="-128"/>
              </a:rPr>
              <a:t> </a:t>
            </a:r>
            <a:r>
              <a:rPr lang="ja-JP" altLang="en-US" sz="1200" b="0">
                <a:solidFill>
                  <a:schemeClr val="tx1"/>
                </a:solidFill>
                <a:latin typeface="Meiryo UI" panose="020B0604030504040204" pitchFamily="50" charset="-128"/>
                <a:ea typeface="Meiryo UI" panose="020B0604030504040204" pitchFamily="50" charset="-128"/>
              </a:rPr>
              <a:t>　▶シェアリング・レンタル用車両</a:t>
            </a:r>
            <a:r>
              <a:rPr lang="en-US" altLang="ja-JP" sz="1200" b="0">
                <a:solidFill>
                  <a:schemeClr val="tx1"/>
                </a:solidFill>
                <a:latin typeface="Meiryo UI" panose="020B0604030504040204" pitchFamily="50" charset="-128"/>
                <a:ea typeface="Meiryo UI" panose="020B0604030504040204" pitchFamily="50" charset="-128"/>
              </a:rPr>
              <a:t>ZEV</a:t>
            </a:r>
            <a:r>
              <a:rPr lang="ja-JP" altLang="en-US" sz="1200" b="0">
                <a:solidFill>
                  <a:schemeClr val="tx1"/>
                </a:solidFill>
                <a:latin typeface="Meiryo UI" panose="020B0604030504040204" pitchFamily="50" charset="-128"/>
                <a:ea typeface="Meiryo UI" panose="020B0604030504040204" pitchFamily="50" charset="-128"/>
              </a:rPr>
              <a:t>化促進事業</a:t>
            </a:r>
            <a:endParaRPr lang="en-US" altLang="ja-JP" sz="1200" b="0">
              <a:solidFill>
                <a:schemeClr val="tx1"/>
              </a:solidFill>
              <a:latin typeface="Meiryo UI" panose="020B0604030504040204" pitchFamily="50" charset="-128"/>
              <a:ea typeface="Meiryo UI" panose="020B0604030504040204" pitchFamily="50" charset="-128"/>
            </a:endParaRPr>
          </a:p>
          <a:p>
            <a:r>
              <a:rPr lang="ja-JP" altLang="en-US" sz="1200">
                <a:solidFill>
                  <a:schemeClr val="tx1"/>
                </a:solidFill>
                <a:latin typeface="Meiryo UI" panose="020B0604030504040204" pitchFamily="50" charset="-128"/>
                <a:ea typeface="Meiryo UI" panose="020B0604030504040204" pitchFamily="50" charset="-128"/>
              </a:rPr>
              <a:t> </a:t>
            </a:r>
            <a:r>
              <a:rPr lang="ja-JP" altLang="en-US" sz="1200" b="0">
                <a:solidFill>
                  <a:schemeClr val="tx1"/>
                </a:solidFill>
                <a:latin typeface="Meiryo UI" panose="020B0604030504040204" pitchFamily="50" charset="-128"/>
                <a:ea typeface="Meiryo UI" panose="020B0604030504040204" pitchFamily="50" charset="-128"/>
              </a:rPr>
              <a:t>　　 　▶燃料電池フォークリフト、トラック、バス、自家用車</a:t>
            </a:r>
            <a:endParaRPr lang="en-US" altLang="ja-JP" sz="1200" b="0">
              <a:solidFill>
                <a:schemeClr val="tx1"/>
              </a:solidFill>
              <a:latin typeface="Meiryo UI" panose="020B0604030504040204" pitchFamily="50" charset="-128"/>
              <a:ea typeface="Meiryo UI" panose="020B0604030504040204" pitchFamily="50" charset="-128"/>
            </a:endParaRPr>
          </a:p>
          <a:p>
            <a:r>
              <a:rPr lang="ja-JP" altLang="en-US" sz="1200">
                <a:solidFill>
                  <a:schemeClr val="tx1"/>
                </a:solidFill>
                <a:latin typeface="Meiryo UI" panose="020B0604030504040204" pitchFamily="50" charset="-128"/>
                <a:ea typeface="Meiryo UI" panose="020B0604030504040204" pitchFamily="50" charset="-128"/>
              </a:rPr>
              <a:t>  　</a:t>
            </a:r>
            <a:r>
              <a:rPr lang="ja-JP" altLang="en-US" sz="1200" b="0">
                <a:solidFill>
                  <a:schemeClr val="tx1"/>
                </a:solidFill>
                <a:latin typeface="Meiryo UI" panose="020B0604030504040204" pitchFamily="50" charset="-128"/>
                <a:ea typeface="Meiryo UI" panose="020B0604030504040204" pitchFamily="50" charset="-128"/>
              </a:rPr>
              <a:t>　　▶次世代タクシーの普及促進</a:t>
            </a:r>
            <a:endParaRPr lang="en-US" altLang="ja-JP" sz="1200" b="0">
              <a:solidFill>
                <a:schemeClr val="tx1"/>
              </a:solidFill>
              <a:latin typeface="Meiryo UI" panose="020B0604030504040204" pitchFamily="50" charset="-128"/>
              <a:ea typeface="Meiryo UI" panose="020B0604030504040204" pitchFamily="50" charset="-128"/>
            </a:endParaRPr>
          </a:p>
          <a:p>
            <a:r>
              <a:rPr lang="ja-JP" altLang="en-US" sz="1200" b="0">
                <a:solidFill>
                  <a:schemeClr val="tx1"/>
                </a:solidFill>
                <a:latin typeface="Meiryo UI" panose="020B0604030504040204" pitchFamily="50" charset="-128"/>
                <a:ea typeface="Meiryo UI" panose="020B0604030504040204" pitchFamily="50" charset="-128"/>
              </a:rPr>
              <a:t>　　 </a:t>
            </a:r>
            <a:r>
              <a:rPr lang="ja-JP" altLang="en-US" sz="1200">
                <a:solidFill>
                  <a:schemeClr val="tx1"/>
                </a:solidFill>
                <a:latin typeface="Meiryo UI" panose="020B0604030504040204" pitchFamily="50" charset="-128"/>
                <a:ea typeface="Meiryo UI" panose="020B0604030504040204" pitchFamily="50" charset="-128"/>
              </a:rPr>
              <a:t> </a:t>
            </a:r>
            <a:r>
              <a:rPr lang="ja-JP" altLang="en-US" sz="1200" b="0">
                <a:solidFill>
                  <a:schemeClr val="tx1"/>
                </a:solidFill>
                <a:latin typeface="Meiryo UI" panose="020B0604030504040204" pitchFamily="50" charset="-128"/>
                <a:ea typeface="Meiryo UI" panose="020B0604030504040204" pitchFamily="50" charset="-128"/>
              </a:rPr>
              <a:t>　▶水素と軽油の燃料価格差への金額支援</a:t>
            </a:r>
            <a:endParaRPr lang="en-US" altLang="ja-JP" sz="1200" b="0">
              <a:solidFill>
                <a:schemeClr val="tx1"/>
              </a:solidFill>
              <a:latin typeface="Meiryo UI" panose="020B0604030504040204" pitchFamily="50" charset="-128"/>
              <a:ea typeface="Meiryo UI" panose="020B0604030504040204" pitchFamily="50" charset="-128"/>
            </a:endParaRPr>
          </a:p>
          <a:p>
            <a:r>
              <a:rPr lang="ja-JP" altLang="en-US" sz="1200" b="0">
                <a:solidFill>
                  <a:schemeClr val="tx1"/>
                </a:solidFill>
                <a:latin typeface="Meiryo UI" panose="020B0604030504040204" pitchFamily="50" charset="-128"/>
                <a:ea typeface="Meiryo UI" panose="020B0604030504040204" pitchFamily="50" charset="-128"/>
              </a:rPr>
              <a:t>　　</a:t>
            </a:r>
            <a:r>
              <a:rPr lang="ja-JP" altLang="en-US" sz="1200">
                <a:solidFill>
                  <a:schemeClr val="tx1"/>
                </a:solidFill>
                <a:latin typeface="Meiryo UI" panose="020B0604030504040204" pitchFamily="50" charset="-128"/>
                <a:ea typeface="Meiryo UI" panose="020B0604030504040204" pitchFamily="50" charset="-128"/>
              </a:rPr>
              <a:t> </a:t>
            </a:r>
            <a:r>
              <a:rPr lang="ja-JP" altLang="en-US" sz="1200" b="0">
                <a:solidFill>
                  <a:schemeClr val="tx1"/>
                </a:solidFill>
                <a:latin typeface="Meiryo UI" panose="020B0604030504040204" pitchFamily="50" charset="-128"/>
                <a:ea typeface="Meiryo UI" panose="020B0604030504040204" pitchFamily="50" charset="-128"/>
              </a:rPr>
              <a:t>　 ▶水素ステーション運営費</a:t>
            </a:r>
            <a:endParaRPr lang="en-US" altLang="ja-JP" sz="1200" b="0">
              <a:solidFill>
                <a:schemeClr val="tx1"/>
              </a:solidFill>
              <a:latin typeface="Meiryo UI" panose="020B0604030504040204" pitchFamily="50" charset="-128"/>
              <a:ea typeface="Meiryo UI" panose="020B0604030504040204" pitchFamily="50" charset="-128"/>
            </a:endParaRPr>
          </a:p>
          <a:p>
            <a:pPr marL="304800" indent="-304800"/>
            <a:endParaRPr lang="ja-JP" altLang="ja-JP" sz="1400">
              <a:solidFill>
                <a:schemeClr val="tx1"/>
              </a:solidFill>
              <a:latin typeface="HG丸ｺﾞｼｯｸM-PRO" pitchFamily="50" charset="-128"/>
              <a:ea typeface="HG丸ｺﾞｼｯｸM-PRO" pitchFamily="50" charset="-128"/>
            </a:endParaRPr>
          </a:p>
        </p:txBody>
      </p:sp>
      <p:pic>
        <p:nvPicPr>
          <p:cNvPr id="8" name="図 7" descr="グラフィカル ユーザー インターフェイス, テキスト, アプリケーション&#10;&#10;自動的に生成された説明">
            <a:extLst>
              <a:ext uri="{FF2B5EF4-FFF2-40B4-BE49-F238E27FC236}">
                <a16:creationId xmlns:a16="http://schemas.microsoft.com/office/drawing/2014/main" id="{554829C4-2618-C658-0A7C-13DE2839A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393" y="1777129"/>
            <a:ext cx="3771296" cy="915439"/>
          </a:xfrm>
          <a:prstGeom prst="rect">
            <a:avLst/>
          </a:prstGeom>
        </p:spPr>
      </p:pic>
      <p:sp>
        <p:nvSpPr>
          <p:cNvPr id="3" name="テキスト ボックス 2">
            <a:extLst>
              <a:ext uri="{FF2B5EF4-FFF2-40B4-BE49-F238E27FC236}">
                <a16:creationId xmlns:a16="http://schemas.microsoft.com/office/drawing/2014/main" id="{D5C6A4E3-5588-00CA-27EA-E7B744EBFB79}"/>
              </a:ext>
            </a:extLst>
          </p:cNvPr>
          <p:cNvSpPr txBox="1">
            <a:spLocks noChangeArrowheads="1"/>
          </p:cNvSpPr>
          <p:nvPr/>
        </p:nvSpPr>
        <p:spPr bwMode="auto">
          <a:xfrm>
            <a:off x="0" y="5021"/>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rPr>
              <a:t>参考）</a:t>
            </a:r>
            <a:r>
              <a:rPr lang="ja-JP" altLang="en-US">
                <a:solidFill>
                  <a:prstClr val="black"/>
                </a:solidFill>
                <a:latin typeface="Meiryo UI" panose="020B0604030504040204" pitchFamily="50" charset="-128"/>
                <a:ea typeface="Meiryo UI" panose="020B0604030504040204" pitchFamily="50" charset="-128"/>
              </a:rPr>
              <a:t>全国の導入事例・施策に関する動向</a:t>
            </a:r>
            <a:endParaRPr lang="zh-TW" altLang="en-US">
              <a:solidFill>
                <a:prstClr val="black"/>
              </a:solidFill>
              <a:latin typeface="Meiryo UI" panose="020B0604030504040204" pitchFamily="50" charset="-128"/>
              <a:ea typeface="Meiryo UI" panose="020B0604030504040204" pitchFamily="50" charset="-128"/>
            </a:endParaRPr>
          </a:p>
        </p:txBody>
      </p:sp>
      <p:sp>
        <p:nvSpPr>
          <p:cNvPr id="7" name="Line 10">
            <a:extLst>
              <a:ext uri="{FF2B5EF4-FFF2-40B4-BE49-F238E27FC236}">
                <a16:creationId xmlns:a16="http://schemas.microsoft.com/office/drawing/2014/main" id="{E245EC55-ECA0-B922-AB2E-C315C42147FF}"/>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11" name="正方形/長方形 10">
            <a:extLst>
              <a:ext uri="{FF2B5EF4-FFF2-40B4-BE49-F238E27FC236}">
                <a16:creationId xmlns:a16="http://schemas.microsoft.com/office/drawing/2014/main" id="{486F1369-DE58-F376-BF1C-5C74CC34A2A1}"/>
              </a:ext>
            </a:extLst>
          </p:cNvPr>
          <p:cNvSpPr>
            <a:spLocks noChangeArrowheads="1"/>
          </p:cNvSpPr>
          <p:nvPr/>
        </p:nvSpPr>
        <p:spPr bwMode="auto">
          <a:xfrm>
            <a:off x="222622" y="727466"/>
            <a:ext cx="4349143" cy="461665"/>
          </a:xfrm>
          <a:prstGeom prst="rect">
            <a:avLst/>
          </a:prstGeom>
          <a:solidFill>
            <a:schemeClr val="accent6"/>
          </a:solidFill>
          <a:ln>
            <a:solidFill>
              <a:schemeClr val="accent6"/>
            </a:solidFill>
            <a:headEnd/>
            <a:tailEnd/>
          </a:ln>
        </p:spPr>
        <p:style>
          <a:lnRef idx="3">
            <a:schemeClr val="lt1"/>
          </a:lnRef>
          <a:fillRef idx="1">
            <a:schemeClr val="accent6"/>
          </a:fillRef>
          <a:effectRef idx="1">
            <a:schemeClr val="accent6"/>
          </a:effectRef>
          <a:fontRef idx="minor">
            <a:schemeClr val="lt1"/>
          </a:fontRef>
        </p:style>
        <p:txBody>
          <a:bodyPr wrap="square" anchor="ctr">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lvl="0" defTabSz="844083" eaLnBrk="0" fontAlgn="base" hangingPunct="0">
              <a:spcBef>
                <a:spcPct val="0"/>
              </a:spcBef>
              <a:spcAft>
                <a:spcPct val="0"/>
              </a:spcAft>
              <a:defRPr/>
            </a:pPr>
            <a:r>
              <a:rPr lang="ja-JP" altLang="en-US" sz="2400">
                <a:solidFill>
                  <a:prstClr val="white"/>
                </a:solidFill>
                <a:latin typeface="Meiryo UI" panose="020B0604030504040204" pitchFamily="50" charset="-128"/>
                <a:ea typeface="Meiryo UI" panose="020B0604030504040204" pitchFamily="50" charset="-128"/>
              </a:rPr>
              <a:t>全国自治体の独自施策事例</a:t>
            </a:r>
            <a:endParaRPr lang="en-US" altLang="ja-JP" sz="2400">
              <a:solidFill>
                <a:prstClr val="white"/>
              </a:solidFill>
              <a:latin typeface="Meiryo UI" panose="020B0604030504040204" pitchFamily="50" charset="-128"/>
              <a:ea typeface="Meiryo UI" panose="020B0604030504040204" pitchFamily="50" charset="-128"/>
            </a:endParaRPr>
          </a:p>
        </p:txBody>
      </p:sp>
      <p:sp>
        <p:nvSpPr>
          <p:cNvPr id="13" name="楕円 12">
            <a:extLst>
              <a:ext uri="{FF2B5EF4-FFF2-40B4-BE49-F238E27FC236}">
                <a16:creationId xmlns:a16="http://schemas.microsoft.com/office/drawing/2014/main" id="{2AAB4E39-6076-70C3-DDDD-C31CF1FFF18E}"/>
              </a:ext>
            </a:extLst>
          </p:cNvPr>
          <p:cNvSpPr/>
          <p:nvPr/>
        </p:nvSpPr>
        <p:spPr>
          <a:xfrm>
            <a:off x="286639" y="5206463"/>
            <a:ext cx="2300443" cy="153196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sz="2000" b="1">
              <a:solidFill>
                <a:schemeClr val="tx1"/>
              </a:solidFill>
              <a:latin typeface="Meiryo UI" panose="020B0604030504040204" pitchFamily="50" charset="-128"/>
              <a:ea typeface="Meiryo UI" panose="020B0604030504040204" pitchFamily="50" charset="-128"/>
            </a:endParaRPr>
          </a:p>
        </p:txBody>
      </p:sp>
      <p:sp>
        <p:nvSpPr>
          <p:cNvPr id="16" name="タイトル 1">
            <a:extLst>
              <a:ext uri="{FF2B5EF4-FFF2-40B4-BE49-F238E27FC236}">
                <a16:creationId xmlns:a16="http://schemas.microsoft.com/office/drawing/2014/main" id="{3C571B98-F976-5674-3511-FA336BCED758}"/>
              </a:ext>
            </a:extLst>
          </p:cNvPr>
          <p:cNvSpPr txBox="1">
            <a:spLocks/>
          </p:cNvSpPr>
          <p:nvPr/>
        </p:nvSpPr>
        <p:spPr>
          <a:xfrm>
            <a:off x="264347" y="5455975"/>
            <a:ext cx="2443794" cy="95103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600">
                <a:latin typeface="Meiryo UI" panose="020B0604030504040204" pitchFamily="50" charset="-128"/>
                <a:ea typeface="Meiryo UI" panose="020B0604030504040204" pitchFamily="50" charset="-128"/>
              </a:rPr>
              <a:t>47</a:t>
            </a:r>
            <a:r>
              <a:rPr lang="ja-JP" altLang="en-US" sz="1600">
                <a:latin typeface="Meiryo UI" panose="020B0604030504040204" pitchFamily="50" charset="-128"/>
                <a:ea typeface="Meiryo UI" panose="020B0604030504040204" pitchFamily="50" charset="-128"/>
              </a:rPr>
              <a:t>都道府県の</a:t>
            </a:r>
            <a:endParaRPr lang="en-US" altLang="ja-JP" sz="1600">
              <a:latin typeface="Meiryo UI" panose="020B0604030504040204" pitchFamily="50" charset="-128"/>
              <a:ea typeface="Meiryo UI" panose="020B0604030504040204" pitchFamily="50" charset="-128"/>
            </a:endParaRPr>
          </a:p>
          <a:p>
            <a:r>
              <a:rPr lang="ja-JP" altLang="en-US" sz="1600">
                <a:latin typeface="Meiryo UI" panose="020B0604030504040204" pitchFamily="50" charset="-128"/>
                <a:ea typeface="Meiryo UI" panose="020B0604030504040204" pitchFamily="50" charset="-128"/>
              </a:rPr>
              <a:t>導入制度は</a:t>
            </a:r>
            <a:endParaRPr lang="en-US" altLang="ja-JP" sz="1600">
              <a:latin typeface="Meiryo UI" panose="020B0604030504040204" pitchFamily="50" charset="-128"/>
              <a:ea typeface="Meiryo UI" panose="020B0604030504040204" pitchFamily="50" charset="-128"/>
            </a:endParaRPr>
          </a:p>
          <a:p>
            <a:r>
              <a:rPr lang="ja-JP" altLang="en-US" sz="1400">
                <a:latin typeface="Meiryo UI" panose="020B0604030504040204" pitchFamily="50" charset="-128"/>
                <a:ea typeface="Meiryo UI" panose="020B0604030504040204" pitchFamily="50" charset="-128"/>
                <a:hlinkClick r:id="rId4"/>
              </a:rPr>
              <a:t>「次世代自動車振興センター」</a:t>
            </a:r>
            <a:endParaRPr lang="en-US" altLang="ja-JP" sz="1400">
              <a:latin typeface="Meiryo UI" panose="020B0604030504040204" pitchFamily="50" charset="-128"/>
              <a:ea typeface="Meiryo UI" panose="020B0604030504040204" pitchFamily="50" charset="-128"/>
            </a:endParaRPr>
          </a:p>
          <a:p>
            <a:r>
              <a:rPr lang="ja-JP" altLang="en-US" sz="1600">
                <a:latin typeface="Meiryo UI" panose="020B0604030504040204" pitchFamily="50" charset="-128"/>
                <a:ea typeface="Meiryo UI" panose="020B0604030504040204" pitchFamily="50" charset="-128"/>
              </a:rPr>
              <a:t>のサイトで確認できます！</a:t>
            </a:r>
            <a:endParaRPr lang="en-US" altLang="ja-JP" sz="1600">
              <a:latin typeface="Meiryo UI" panose="020B0604030504040204" pitchFamily="50" charset="-128"/>
              <a:ea typeface="Meiryo UI" panose="020B0604030504040204" pitchFamily="50" charset="-128"/>
            </a:endParaRPr>
          </a:p>
        </p:txBody>
      </p:sp>
      <p:pic>
        <p:nvPicPr>
          <p:cNvPr id="18" name="図 17" descr="テーブル, カレンダー&#10;&#10;自動的に生成された説明">
            <a:extLst>
              <a:ext uri="{FF2B5EF4-FFF2-40B4-BE49-F238E27FC236}">
                <a16:creationId xmlns:a16="http://schemas.microsoft.com/office/drawing/2014/main" id="{C2F353A2-27CD-E800-D031-BBDEA2B507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7553" y="5241108"/>
            <a:ext cx="3501029" cy="1431164"/>
          </a:xfrm>
          <a:prstGeom prst="rect">
            <a:avLst/>
          </a:prstGeom>
        </p:spPr>
      </p:pic>
      <p:sp>
        <p:nvSpPr>
          <p:cNvPr id="2" name="二等辺三角形 1">
            <a:extLst>
              <a:ext uri="{FF2B5EF4-FFF2-40B4-BE49-F238E27FC236}">
                <a16:creationId xmlns:a16="http://schemas.microsoft.com/office/drawing/2014/main" id="{37B7DCE8-5013-FE40-ABF3-AA20A96F1FF5}"/>
              </a:ext>
            </a:extLst>
          </p:cNvPr>
          <p:cNvSpPr/>
          <p:nvPr/>
        </p:nvSpPr>
        <p:spPr>
          <a:xfrm rot="10800000">
            <a:off x="1463941" y="4896702"/>
            <a:ext cx="3353385" cy="398143"/>
          </a:xfrm>
          <a:prstGeom prst="triangle">
            <a:avLst/>
          </a:prstGeom>
          <a:solidFill>
            <a:schemeClr val="bg2">
              <a:lumMod val="9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角丸四角形 9">
            <a:extLst>
              <a:ext uri="{FF2B5EF4-FFF2-40B4-BE49-F238E27FC236}">
                <a16:creationId xmlns:a16="http://schemas.microsoft.com/office/drawing/2014/main" id="{957EF42B-88A8-8A0B-09C1-94F60EE9AE5D}"/>
              </a:ext>
            </a:extLst>
          </p:cNvPr>
          <p:cNvSpPr/>
          <p:nvPr/>
        </p:nvSpPr>
        <p:spPr>
          <a:xfrm>
            <a:off x="6429758" y="1058829"/>
            <a:ext cx="5539619" cy="5729217"/>
          </a:xfrm>
          <a:prstGeom prst="roundRect">
            <a:avLst>
              <a:gd name="adj" fmla="val 10830"/>
            </a:avLst>
          </a:prstGeom>
          <a:no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marL="304800" indent="-304800"/>
            <a:endParaRPr lang="en-US" altLang="ja-JP" sz="1000" b="1">
              <a:solidFill>
                <a:schemeClr val="tx1"/>
              </a:solidFill>
              <a:latin typeface="HG丸ｺﾞｼｯｸM-PRO" pitchFamily="50" charset="-128"/>
              <a:ea typeface="HG丸ｺﾞｼｯｸM-PRO" pitchFamily="50" charset="-128"/>
            </a:endParaRPr>
          </a:p>
          <a:p>
            <a:pPr marL="304800" indent="-304800"/>
            <a:r>
              <a:rPr lang="ja-JP" altLang="en-US" b="1">
                <a:solidFill>
                  <a:schemeClr val="tx1"/>
                </a:solidFill>
                <a:latin typeface="HG丸ｺﾞｼｯｸM-PRO" pitchFamily="50" charset="-128"/>
                <a:ea typeface="HG丸ｺﾞｼｯｸM-PRO" pitchFamily="50" charset="-128"/>
              </a:rPr>
              <a:t>・「充電設備を設置したい」と地域</a:t>
            </a:r>
            <a:endParaRPr lang="en-US" altLang="ja-JP" b="1">
              <a:solidFill>
                <a:schemeClr val="tx1"/>
              </a:solidFill>
              <a:latin typeface="HG丸ｺﾞｼｯｸM-PRO" pitchFamily="50" charset="-128"/>
              <a:ea typeface="HG丸ｺﾞｼｯｸM-PRO" pitchFamily="50" charset="-128"/>
            </a:endParaRPr>
          </a:p>
          <a:p>
            <a:pPr marL="304800" indent="-304800"/>
            <a:r>
              <a:rPr lang="ja-JP" altLang="en-US" b="1">
                <a:solidFill>
                  <a:schemeClr val="tx1"/>
                </a:solidFill>
                <a:latin typeface="HG丸ｺﾞｼｯｸM-PRO" pitchFamily="50" charset="-128"/>
                <a:ea typeface="HG丸ｺﾞｼｯｸM-PRO" pitchFamily="50" charset="-128"/>
              </a:rPr>
              <a:t>　要望を挙げても、</a:t>
            </a:r>
            <a:r>
              <a:rPr lang="ja-JP" altLang="en-US" b="1">
                <a:solidFill>
                  <a:srgbClr val="FF0000"/>
                </a:solidFill>
                <a:latin typeface="HG丸ｺﾞｼｯｸM-PRO" pitchFamily="50" charset="-128"/>
                <a:ea typeface="HG丸ｺﾞｼｯｸM-PRO" pitchFamily="50" charset="-128"/>
              </a:rPr>
              <a:t>優先順位の関係</a:t>
            </a:r>
            <a:endParaRPr lang="en-US" altLang="ja-JP" b="1">
              <a:solidFill>
                <a:srgbClr val="FF0000"/>
              </a:solidFill>
              <a:latin typeface="HG丸ｺﾞｼｯｸM-PRO" pitchFamily="50" charset="-128"/>
              <a:ea typeface="HG丸ｺﾞｼｯｸM-PRO" pitchFamily="50" charset="-128"/>
            </a:endParaRPr>
          </a:p>
          <a:p>
            <a:pPr marL="304800" indent="-304800"/>
            <a:r>
              <a:rPr lang="ja-JP" altLang="en-US" b="1">
                <a:solidFill>
                  <a:srgbClr val="FF0000"/>
                </a:solidFill>
                <a:latin typeface="HG丸ｺﾞｼｯｸM-PRO" pitchFamily="50" charset="-128"/>
                <a:ea typeface="HG丸ｺﾞｼｯｸM-PRO" pitchFamily="50" charset="-128"/>
              </a:rPr>
              <a:t>　で補助金が下りないケースがある</a:t>
            </a:r>
            <a:endParaRPr lang="en-US" altLang="ja-JP" b="1">
              <a:solidFill>
                <a:srgbClr val="FF0000"/>
              </a:solidFill>
              <a:latin typeface="HG丸ｺﾞｼｯｸM-PRO" pitchFamily="50" charset="-128"/>
              <a:ea typeface="HG丸ｺﾞｼｯｸM-PRO" pitchFamily="50" charset="-128"/>
            </a:endParaRPr>
          </a:p>
          <a:p>
            <a:pPr marL="304800" indent="-304800"/>
            <a:endParaRPr lang="en-US" altLang="ja-JP" sz="1400" b="1">
              <a:solidFill>
                <a:schemeClr val="tx1"/>
              </a:solidFill>
              <a:latin typeface="HG丸ｺﾞｼｯｸM-PRO" pitchFamily="50" charset="-128"/>
              <a:ea typeface="HG丸ｺﾞｼｯｸM-PRO" pitchFamily="50" charset="-128"/>
            </a:endParaRPr>
          </a:p>
          <a:p>
            <a:pPr marL="304800" indent="-304800"/>
            <a:r>
              <a:rPr lang="ja-JP" altLang="en-US" b="1">
                <a:solidFill>
                  <a:schemeClr val="tx1"/>
                </a:solidFill>
                <a:latin typeface="HG丸ｺﾞｼｯｸM-PRO" pitchFamily="50" charset="-128"/>
                <a:ea typeface="HG丸ｺﾞｼｯｸM-PRO" pitchFamily="50" charset="-128"/>
              </a:rPr>
              <a:t>・アーリーアダプターという</a:t>
            </a:r>
            <a:endParaRPr lang="en-US" altLang="ja-JP" b="1">
              <a:solidFill>
                <a:schemeClr val="tx1"/>
              </a:solidFill>
              <a:latin typeface="HG丸ｺﾞｼｯｸM-PRO" pitchFamily="50" charset="-128"/>
              <a:ea typeface="HG丸ｺﾞｼｯｸM-PRO" pitchFamily="50" charset="-128"/>
            </a:endParaRPr>
          </a:p>
          <a:p>
            <a:pPr marL="304800" indent="-304800"/>
            <a:r>
              <a:rPr lang="ja-JP" altLang="en-US" b="1">
                <a:solidFill>
                  <a:schemeClr val="tx1"/>
                </a:solidFill>
                <a:latin typeface="HG丸ｺﾞｼｯｸM-PRO" pitchFamily="50" charset="-128"/>
                <a:ea typeface="HG丸ｺﾞｼｯｸM-PRO" pitchFamily="50" charset="-128"/>
              </a:rPr>
              <a:t>　エコや新技術への意識が高い層</a:t>
            </a:r>
            <a:endParaRPr lang="en-US" altLang="ja-JP" b="1">
              <a:solidFill>
                <a:schemeClr val="tx1"/>
              </a:solidFill>
              <a:latin typeface="HG丸ｺﾞｼｯｸM-PRO" pitchFamily="50" charset="-128"/>
              <a:ea typeface="HG丸ｺﾞｼｯｸM-PRO" pitchFamily="50" charset="-128"/>
            </a:endParaRPr>
          </a:p>
          <a:p>
            <a:pPr marL="304800" indent="-304800"/>
            <a:r>
              <a:rPr lang="ja-JP" altLang="en-US" b="1">
                <a:solidFill>
                  <a:schemeClr val="tx1"/>
                </a:solidFill>
                <a:latin typeface="HG丸ｺﾞｼｯｸM-PRO" pitchFamily="50" charset="-128"/>
                <a:ea typeface="HG丸ｺﾞｼｯｸM-PRO" pitchFamily="50" charset="-128"/>
              </a:rPr>
              <a:t>　の電動車購入が一巡。</a:t>
            </a:r>
            <a:endParaRPr lang="en-US" altLang="ja-JP" b="1">
              <a:solidFill>
                <a:schemeClr val="tx1"/>
              </a:solidFill>
              <a:latin typeface="HG丸ｺﾞｼｯｸM-PRO" pitchFamily="50" charset="-128"/>
              <a:ea typeface="HG丸ｺﾞｼｯｸM-PRO" pitchFamily="50" charset="-128"/>
            </a:endParaRPr>
          </a:p>
          <a:p>
            <a:pPr marL="304800" indent="-304800"/>
            <a:r>
              <a:rPr lang="ja-JP" altLang="en-US" b="1">
                <a:solidFill>
                  <a:schemeClr val="tx1"/>
                </a:solidFill>
                <a:latin typeface="HG丸ｺﾞｼｯｸM-PRO" pitchFamily="50" charset="-128"/>
                <a:ea typeface="HG丸ｺﾞｼｯｸM-PRO" pitchFamily="50" charset="-128"/>
              </a:rPr>
              <a:t>　一般層へは、</a:t>
            </a:r>
            <a:r>
              <a:rPr lang="ja-JP" altLang="en-US" b="1">
                <a:solidFill>
                  <a:srgbClr val="FF0000"/>
                </a:solidFill>
                <a:latin typeface="HG丸ｺﾞｼｯｸM-PRO" pitchFamily="50" charset="-128"/>
                <a:ea typeface="HG丸ｺﾞｼｯｸM-PRO" pitchFamily="50" charset="-128"/>
              </a:rPr>
              <a:t>個人宅や集合住宅</a:t>
            </a:r>
            <a:endParaRPr lang="en-US" altLang="ja-JP" b="1">
              <a:solidFill>
                <a:srgbClr val="FF0000"/>
              </a:solidFill>
              <a:latin typeface="HG丸ｺﾞｼｯｸM-PRO" pitchFamily="50" charset="-128"/>
              <a:ea typeface="HG丸ｺﾞｼｯｸM-PRO" pitchFamily="50" charset="-128"/>
            </a:endParaRPr>
          </a:p>
          <a:p>
            <a:pPr marL="304800" indent="-304800"/>
            <a:r>
              <a:rPr lang="ja-JP" altLang="en-US" b="1">
                <a:solidFill>
                  <a:srgbClr val="FF0000"/>
                </a:solidFill>
                <a:latin typeface="HG丸ｺﾞｼｯｸM-PRO" pitchFamily="50" charset="-128"/>
                <a:ea typeface="HG丸ｺﾞｼｯｸM-PRO" pitchFamily="50" charset="-128"/>
              </a:rPr>
              <a:t>　などプライベート充電の拡充も</a:t>
            </a:r>
            <a:endParaRPr lang="en-US" altLang="ja-JP" b="1">
              <a:solidFill>
                <a:srgbClr val="FF0000"/>
              </a:solidFill>
              <a:latin typeface="HG丸ｺﾞｼｯｸM-PRO" pitchFamily="50" charset="-128"/>
              <a:ea typeface="HG丸ｺﾞｼｯｸM-PRO" pitchFamily="50" charset="-128"/>
            </a:endParaRPr>
          </a:p>
          <a:p>
            <a:pPr marL="304800" indent="-304800"/>
            <a:r>
              <a:rPr lang="ja-JP" altLang="en-US" b="1">
                <a:solidFill>
                  <a:srgbClr val="FF0000"/>
                </a:solidFill>
                <a:latin typeface="HG丸ｺﾞｼｯｸM-PRO" pitchFamily="50" charset="-128"/>
                <a:ea typeface="HG丸ｺﾞｼｯｸM-PRO" pitchFamily="50" charset="-128"/>
              </a:rPr>
              <a:t>　なくては、普及していかない</a:t>
            </a:r>
            <a:r>
              <a:rPr lang="ja-JP" altLang="en-US" b="1">
                <a:solidFill>
                  <a:schemeClr val="tx1"/>
                </a:solidFill>
                <a:latin typeface="HG丸ｺﾞｼｯｸM-PRO" pitchFamily="50" charset="-128"/>
                <a:ea typeface="HG丸ｺﾞｼｯｸM-PRO" pitchFamily="50" charset="-128"/>
              </a:rPr>
              <a:t>状況</a:t>
            </a:r>
            <a:endParaRPr lang="en-US" altLang="ja-JP" b="1">
              <a:solidFill>
                <a:schemeClr val="tx1"/>
              </a:solidFill>
              <a:latin typeface="HG丸ｺﾞｼｯｸM-PRO" pitchFamily="50" charset="-128"/>
              <a:ea typeface="HG丸ｺﾞｼｯｸM-PRO" pitchFamily="50" charset="-128"/>
            </a:endParaRPr>
          </a:p>
          <a:p>
            <a:pPr marL="304800" indent="-304800"/>
            <a:endParaRPr lang="en-US" altLang="ja-JP" sz="1400" b="1">
              <a:solidFill>
                <a:schemeClr val="tx1"/>
              </a:solidFill>
              <a:latin typeface="HG丸ｺﾞｼｯｸM-PRO" pitchFamily="50" charset="-128"/>
              <a:ea typeface="HG丸ｺﾞｼｯｸM-PRO" pitchFamily="50" charset="-128"/>
            </a:endParaRPr>
          </a:p>
          <a:p>
            <a:pPr marL="304800" indent="-304800"/>
            <a:r>
              <a:rPr lang="ja-JP" altLang="en-US" b="1">
                <a:solidFill>
                  <a:schemeClr val="tx1"/>
                </a:solidFill>
                <a:latin typeface="HG丸ｺﾞｼｯｸM-PRO" pitchFamily="50" charset="-128"/>
                <a:ea typeface="HG丸ｺﾞｼｯｸM-PRO" pitchFamily="50" charset="-128"/>
              </a:rPr>
              <a:t>・水素社会実現の一助として水素の利用や認知を</a:t>
            </a:r>
            <a:endParaRPr lang="en-US" altLang="ja-JP" b="1">
              <a:solidFill>
                <a:schemeClr val="tx1"/>
              </a:solidFill>
              <a:latin typeface="HG丸ｺﾞｼｯｸM-PRO" pitchFamily="50" charset="-128"/>
              <a:ea typeface="HG丸ｺﾞｼｯｸM-PRO" pitchFamily="50" charset="-128"/>
            </a:endParaRPr>
          </a:p>
          <a:p>
            <a:pPr marL="304800" indent="-304800"/>
            <a:r>
              <a:rPr lang="ja-JP" altLang="en-US" b="1">
                <a:solidFill>
                  <a:schemeClr val="tx1"/>
                </a:solidFill>
                <a:latin typeface="HG丸ｺﾞｼｯｸM-PRO" pitchFamily="50" charset="-128"/>
                <a:ea typeface="HG丸ｺﾞｼｯｸM-PRO" pitchFamily="50" charset="-128"/>
              </a:rPr>
              <a:t>　広めるため、自動車産業としてステーション</a:t>
            </a:r>
            <a:endParaRPr lang="en-US" altLang="ja-JP" b="1">
              <a:solidFill>
                <a:schemeClr val="tx1"/>
              </a:solidFill>
              <a:latin typeface="HG丸ｺﾞｼｯｸM-PRO" pitchFamily="50" charset="-128"/>
              <a:ea typeface="HG丸ｺﾞｼｯｸM-PRO" pitchFamily="50" charset="-128"/>
            </a:endParaRPr>
          </a:p>
          <a:p>
            <a:pPr marL="304800" indent="-304800"/>
            <a:r>
              <a:rPr lang="ja-JP" altLang="en-US" b="1">
                <a:solidFill>
                  <a:schemeClr val="tx1"/>
                </a:solidFill>
                <a:latin typeface="HG丸ｺﾞｼｯｸM-PRO" pitchFamily="50" charset="-128"/>
                <a:ea typeface="HG丸ｺﾞｼｯｸM-PRO" pitchFamily="50" charset="-128"/>
              </a:rPr>
              <a:t>　拡充を要望している。</a:t>
            </a:r>
            <a:endParaRPr lang="en-US" altLang="ja-JP" b="1">
              <a:solidFill>
                <a:schemeClr val="tx1"/>
              </a:solidFill>
              <a:latin typeface="HG丸ｺﾞｼｯｸM-PRO" pitchFamily="50" charset="-128"/>
              <a:ea typeface="HG丸ｺﾞｼｯｸM-PRO" pitchFamily="50" charset="-128"/>
            </a:endParaRPr>
          </a:p>
          <a:p>
            <a:pPr marL="304800" indent="-304800"/>
            <a:r>
              <a:rPr lang="ja-JP" altLang="en-US" b="1">
                <a:solidFill>
                  <a:schemeClr val="tx1"/>
                </a:solidFill>
                <a:latin typeface="HG丸ｺﾞｼｯｸM-PRO" pitchFamily="50" charset="-128"/>
                <a:ea typeface="HG丸ｺﾞｼｯｸM-PRO" pitchFamily="50" charset="-128"/>
              </a:rPr>
              <a:t>　地域での推進においては、</a:t>
            </a:r>
            <a:endParaRPr lang="en-US" altLang="ja-JP" b="1">
              <a:solidFill>
                <a:schemeClr val="tx1"/>
              </a:solidFill>
              <a:latin typeface="HG丸ｺﾞｼｯｸM-PRO" pitchFamily="50" charset="-128"/>
              <a:ea typeface="HG丸ｺﾞｼｯｸM-PRO" pitchFamily="50" charset="-128"/>
            </a:endParaRPr>
          </a:p>
          <a:p>
            <a:pPr marL="304800" indent="-304800"/>
            <a:r>
              <a:rPr lang="ja-JP" altLang="en-US" b="1">
                <a:solidFill>
                  <a:schemeClr val="tx1"/>
                </a:solidFill>
                <a:latin typeface="HG丸ｺﾞｼｯｸM-PRO" pitchFamily="50" charset="-128"/>
                <a:ea typeface="HG丸ｺﾞｼｯｸM-PRO" pitchFamily="50" charset="-128"/>
              </a:rPr>
              <a:t>　</a:t>
            </a:r>
            <a:r>
              <a:rPr lang="ja-JP" altLang="en-US" b="1">
                <a:solidFill>
                  <a:srgbClr val="FF0000"/>
                </a:solidFill>
                <a:latin typeface="HG丸ｺﾞｼｯｸM-PRO" pitchFamily="50" charset="-128"/>
                <a:ea typeface="HG丸ｺﾞｼｯｸM-PRO" pitchFamily="50" charset="-128"/>
              </a:rPr>
              <a:t>ステーション設置促進に</a:t>
            </a:r>
            <a:endParaRPr lang="en-US" altLang="ja-JP" b="1">
              <a:solidFill>
                <a:srgbClr val="FF0000"/>
              </a:solidFill>
              <a:latin typeface="HG丸ｺﾞｼｯｸM-PRO" pitchFamily="50" charset="-128"/>
              <a:ea typeface="HG丸ｺﾞｼｯｸM-PRO" pitchFamily="50" charset="-128"/>
            </a:endParaRPr>
          </a:p>
          <a:p>
            <a:pPr marL="304800" indent="-304800"/>
            <a:r>
              <a:rPr lang="ja-JP" altLang="en-US" b="1">
                <a:solidFill>
                  <a:srgbClr val="FF0000"/>
                </a:solidFill>
                <a:latin typeface="HG丸ｺﾞｼｯｸM-PRO" pitchFamily="50" charset="-128"/>
                <a:ea typeface="HG丸ｺﾞｼｯｸM-PRO" pitchFamily="50" charset="-128"/>
              </a:rPr>
              <a:t>　限らず、公共交通</a:t>
            </a:r>
            <a:r>
              <a:rPr lang="en-US" altLang="ja-JP" b="1">
                <a:solidFill>
                  <a:srgbClr val="FF0000"/>
                </a:solidFill>
                <a:latin typeface="HG丸ｺﾞｼｯｸM-PRO" pitchFamily="50" charset="-128"/>
                <a:ea typeface="HG丸ｺﾞｼｯｸM-PRO" pitchFamily="50" charset="-128"/>
              </a:rPr>
              <a:t>(</a:t>
            </a:r>
            <a:r>
              <a:rPr lang="ja-JP" altLang="en-US" b="1">
                <a:solidFill>
                  <a:srgbClr val="FF0000"/>
                </a:solidFill>
                <a:latin typeface="HG丸ｺﾞｼｯｸM-PRO" pitchFamily="50" charset="-128"/>
                <a:ea typeface="HG丸ｺﾞｼｯｸM-PRO" pitchFamily="50" charset="-128"/>
              </a:rPr>
              <a:t>バス</a:t>
            </a:r>
            <a:r>
              <a:rPr lang="en-US" altLang="ja-JP" b="1">
                <a:solidFill>
                  <a:srgbClr val="FF0000"/>
                </a:solidFill>
                <a:latin typeface="HG丸ｺﾞｼｯｸM-PRO" pitchFamily="50" charset="-128"/>
                <a:ea typeface="HG丸ｺﾞｼｯｸM-PRO" pitchFamily="50" charset="-128"/>
              </a:rPr>
              <a:t>)</a:t>
            </a:r>
            <a:r>
              <a:rPr lang="ja-JP" altLang="en-US" b="1">
                <a:solidFill>
                  <a:srgbClr val="FF0000"/>
                </a:solidFill>
                <a:latin typeface="HG丸ｺﾞｼｯｸM-PRO" pitchFamily="50" charset="-128"/>
                <a:ea typeface="HG丸ｺﾞｼｯｸM-PRO" pitchFamily="50" charset="-128"/>
              </a:rPr>
              <a:t>や</a:t>
            </a:r>
            <a:endParaRPr lang="en-US" altLang="ja-JP" b="1">
              <a:solidFill>
                <a:srgbClr val="FF0000"/>
              </a:solidFill>
              <a:latin typeface="HG丸ｺﾞｼｯｸM-PRO" pitchFamily="50" charset="-128"/>
              <a:ea typeface="HG丸ｺﾞｼｯｸM-PRO" pitchFamily="50" charset="-128"/>
            </a:endParaRPr>
          </a:p>
          <a:p>
            <a:pPr marL="304800" indent="-304800"/>
            <a:r>
              <a:rPr lang="ja-JP" altLang="en-US" b="1">
                <a:solidFill>
                  <a:srgbClr val="FF0000"/>
                </a:solidFill>
                <a:latin typeface="HG丸ｺﾞｼｯｸM-PRO" pitchFamily="50" charset="-128"/>
                <a:ea typeface="HG丸ｺﾞｼｯｸM-PRO" pitchFamily="50" charset="-128"/>
              </a:rPr>
              <a:t>　公共施設の蓄電池利用の</a:t>
            </a:r>
            <a:endParaRPr lang="en-US" altLang="ja-JP" b="1">
              <a:solidFill>
                <a:srgbClr val="FF0000"/>
              </a:solidFill>
              <a:latin typeface="HG丸ｺﾞｼｯｸM-PRO" pitchFamily="50" charset="-128"/>
              <a:ea typeface="HG丸ｺﾞｼｯｸM-PRO" pitchFamily="50" charset="-128"/>
            </a:endParaRPr>
          </a:p>
          <a:p>
            <a:pPr marL="304800" indent="-304800"/>
            <a:r>
              <a:rPr lang="ja-JP" altLang="en-US" b="1">
                <a:solidFill>
                  <a:srgbClr val="FF0000"/>
                </a:solidFill>
                <a:latin typeface="HG丸ｺﾞｼｯｸM-PRO" pitchFamily="50" charset="-128"/>
                <a:ea typeface="HG丸ｺﾞｼｯｸM-PRO" pitchFamily="50" charset="-128"/>
              </a:rPr>
              <a:t>　率先していくことが有効</a:t>
            </a:r>
            <a:endParaRPr lang="en-US" altLang="ja-JP" b="1">
              <a:solidFill>
                <a:srgbClr val="FF0000"/>
              </a:solidFill>
              <a:latin typeface="HG丸ｺﾞｼｯｸM-PRO" pitchFamily="50" charset="-128"/>
              <a:ea typeface="HG丸ｺﾞｼｯｸM-PRO" pitchFamily="50" charset="-128"/>
            </a:endParaRPr>
          </a:p>
          <a:p>
            <a:pPr marL="304800" indent="-304800"/>
            <a:endParaRPr lang="en-US" altLang="ja-JP" b="1">
              <a:solidFill>
                <a:schemeClr val="tx1"/>
              </a:solidFill>
              <a:latin typeface="HG丸ｺﾞｼｯｸM-PRO" pitchFamily="50" charset="-128"/>
              <a:ea typeface="HG丸ｺﾞｼｯｸM-PRO" pitchFamily="50" charset="-128"/>
            </a:endParaRPr>
          </a:p>
          <a:p>
            <a:pPr marL="304800" indent="-304800"/>
            <a:endParaRPr lang="en-US" altLang="ja-JP" b="1">
              <a:solidFill>
                <a:schemeClr val="tx1"/>
              </a:solidFill>
              <a:latin typeface="HG丸ｺﾞｼｯｸM-PRO" pitchFamily="50" charset="-128"/>
              <a:ea typeface="HG丸ｺﾞｼｯｸM-PRO" pitchFamily="50" charset="-128"/>
            </a:endParaRPr>
          </a:p>
          <a:p>
            <a:pPr marL="304800" indent="-304800"/>
            <a:endParaRPr lang="en-US" altLang="ja-JP" b="1">
              <a:solidFill>
                <a:schemeClr val="tx1"/>
              </a:solidFill>
              <a:latin typeface="HG丸ｺﾞｼｯｸM-PRO" pitchFamily="50" charset="-128"/>
              <a:ea typeface="HG丸ｺﾞｼｯｸM-PRO" pitchFamily="50" charset="-128"/>
            </a:endParaRPr>
          </a:p>
          <a:p>
            <a:pPr marL="304800" indent="-304800"/>
            <a:endParaRPr lang="ja-JP" altLang="ja-JP" b="1" u="sng">
              <a:solidFill>
                <a:srgbClr val="FF0000"/>
              </a:solidFill>
              <a:latin typeface="HG丸ｺﾞｼｯｸM-PRO" pitchFamily="50" charset="-128"/>
              <a:ea typeface="HG丸ｺﾞｼｯｸM-PRO" pitchFamily="50" charset="-128"/>
            </a:endParaRPr>
          </a:p>
        </p:txBody>
      </p:sp>
      <p:sp>
        <p:nvSpPr>
          <p:cNvPr id="20" name="正方形/長方形 19">
            <a:extLst>
              <a:ext uri="{FF2B5EF4-FFF2-40B4-BE49-F238E27FC236}">
                <a16:creationId xmlns:a16="http://schemas.microsoft.com/office/drawing/2014/main" id="{1B971B0C-E2A0-2A9B-29D6-F3C08F105275}"/>
              </a:ext>
            </a:extLst>
          </p:cNvPr>
          <p:cNvSpPr>
            <a:spLocks noChangeArrowheads="1"/>
          </p:cNvSpPr>
          <p:nvPr/>
        </p:nvSpPr>
        <p:spPr bwMode="auto">
          <a:xfrm>
            <a:off x="6423556" y="714121"/>
            <a:ext cx="5381052" cy="461665"/>
          </a:xfrm>
          <a:prstGeom prst="rect">
            <a:avLst/>
          </a:prstGeom>
          <a:solidFill>
            <a:schemeClr val="accent6"/>
          </a:solidFill>
          <a:ln>
            <a:solidFill>
              <a:schemeClr val="accent6"/>
            </a:solidFill>
            <a:headEnd/>
            <a:tailEnd/>
          </a:ln>
        </p:spPr>
        <p:style>
          <a:lnRef idx="3">
            <a:schemeClr val="lt1"/>
          </a:lnRef>
          <a:fillRef idx="1">
            <a:schemeClr val="accent6"/>
          </a:fillRef>
          <a:effectRef idx="1">
            <a:schemeClr val="accent6"/>
          </a:effectRef>
          <a:fontRef idx="minor">
            <a:schemeClr val="lt1"/>
          </a:fontRef>
        </p:style>
        <p:txBody>
          <a:bodyPr wrap="square" anchor="ctr">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lvl="0" algn="l" defTabSz="844083" eaLnBrk="0" fontAlgn="base" hangingPunct="0">
              <a:spcBef>
                <a:spcPct val="0"/>
              </a:spcBef>
              <a:spcAft>
                <a:spcPct val="0"/>
              </a:spcAft>
              <a:defRPr/>
            </a:pPr>
            <a:r>
              <a:rPr lang="ja-JP" altLang="en-US" sz="2400">
                <a:solidFill>
                  <a:prstClr val="white"/>
                </a:solidFill>
                <a:latin typeface="Meiryo UI" panose="020B0604030504040204" pitchFamily="50" charset="-128"/>
                <a:ea typeface="Meiryo UI" panose="020B0604030504040204" pitchFamily="50" charset="-128"/>
              </a:rPr>
              <a:t>直近上げられる普及の課題・観点</a:t>
            </a:r>
            <a:endParaRPr lang="en-US" altLang="ja-JP" sz="1200">
              <a:solidFill>
                <a:prstClr val="white"/>
              </a:solidFill>
              <a:latin typeface="Meiryo UI" panose="020B0604030504040204" pitchFamily="50" charset="-128"/>
              <a:ea typeface="Meiryo UI" panose="020B0604030504040204" pitchFamily="50" charset="-128"/>
            </a:endParaRPr>
          </a:p>
        </p:txBody>
      </p:sp>
      <p:pic>
        <p:nvPicPr>
          <p:cNvPr id="6" name="図 5" descr="ダイアグラム, 概略図&#10;&#10;自動的に生成された説明">
            <a:extLst>
              <a:ext uri="{FF2B5EF4-FFF2-40B4-BE49-F238E27FC236}">
                <a16:creationId xmlns:a16="http://schemas.microsoft.com/office/drawing/2014/main" id="{C55B0ECE-741C-4F36-AA4C-8D700AF228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4320" y="1299866"/>
            <a:ext cx="1370288" cy="2452863"/>
          </a:xfrm>
          <a:prstGeom prst="rect">
            <a:avLst/>
          </a:prstGeom>
        </p:spPr>
      </p:pic>
      <p:pic>
        <p:nvPicPr>
          <p:cNvPr id="24" name="図 23" descr="ダイアグラム, テキスト&#10;&#10;自動的に生成された説明">
            <a:extLst>
              <a:ext uri="{FF2B5EF4-FFF2-40B4-BE49-F238E27FC236}">
                <a16:creationId xmlns:a16="http://schemas.microsoft.com/office/drawing/2014/main" id="{5D08CB76-7DF1-F276-6C36-31D7F5D174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8735" y="4966992"/>
            <a:ext cx="2472437" cy="1737075"/>
          </a:xfrm>
          <a:prstGeom prst="rect">
            <a:avLst/>
          </a:prstGeom>
        </p:spPr>
      </p:pic>
      <p:sp>
        <p:nvSpPr>
          <p:cNvPr id="4" name="スライド番号プレースホルダー 3">
            <a:extLst>
              <a:ext uri="{FF2B5EF4-FFF2-40B4-BE49-F238E27FC236}">
                <a16:creationId xmlns:a16="http://schemas.microsoft.com/office/drawing/2014/main" id="{3385BFD9-419C-0C25-524E-14FCD2C9A518}"/>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66</a:t>
            </a:fld>
            <a:endParaRPr lang="ja-JP" altLang="en-US"/>
          </a:p>
        </p:txBody>
      </p:sp>
    </p:spTree>
    <p:extLst>
      <p:ext uri="{BB962C8B-B14F-4D97-AF65-F5344CB8AC3E}">
        <p14:creationId xmlns:p14="http://schemas.microsoft.com/office/powerpoint/2010/main" val="41640627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10">
            <a:extLst>
              <a:ext uri="{FF2B5EF4-FFF2-40B4-BE49-F238E27FC236}">
                <a16:creationId xmlns:a16="http://schemas.microsoft.com/office/drawing/2014/main" id="{CD0524D1-6962-9049-F730-BDF94B473CE3}"/>
              </a:ext>
            </a:extLst>
          </p:cNvPr>
          <p:cNvSpPr>
            <a:spLocks noChangeShapeType="1"/>
          </p:cNvSpPr>
          <p:nvPr/>
        </p:nvSpPr>
        <p:spPr bwMode="auto">
          <a:xfrm>
            <a:off x="167006" y="-128587"/>
            <a:ext cx="9083675"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defRPr/>
            </a:pPr>
            <a:endParaRPr kumimoji="0" lang="ja-JP" altLang="en-US" sz="4000" b="1">
              <a:solidFill>
                <a:prstClr val="white"/>
              </a:solidFill>
              <a:latin typeface="HG丸ｺﾞｼｯｸM-PRO" panose="020F0600000000000000" pitchFamily="50" charset="-128"/>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20653F73-0AD7-4290-4D66-56FCFD42BB7E}"/>
              </a:ext>
            </a:extLst>
          </p:cNvPr>
          <p:cNvSpPr txBox="1">
            <a:spLocks noChangeArrowheads="1"/>
          </p:cNvSpPr>
          <p:nvPr/>
        </p:nvSpPr>
        <p:spPr bwMode="auto">
          <a:xfrm>
            <a:off x="0" y="-2259"/>
            <a:ext cx="12192000" cy="523220"/>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buNone/>
            </a:pPr>
            <a:r>
              <a:rPr lang="ja-JP" altLang="en-US" sz="2800">
                <a:solidFill>
                  <a:schemeClr val="bg1"/>
                </a:solidFill>
                <a:latin typeface="Meiryo UI" panose="020B0604030504040204" pitchFamily="50" charset="-128"/>
                <a:ea typeface="Meiryo UI" panose="020B0604030504040204" pitchFamily="50" charset="-128"/>
              </a:rPr>
              <a:t>　その他要望③　～</a:t>
            </a:r>
            <a:r>
              <a:rPr lang="ja-JP" altLang="ja-JP" sz="2800">
                <a:solidFill>
                  <a:schemeClr val="bg1"/>
                </a:solidFill>
                <a:latin typeface="Meiryo UI" panose="020B0604030504040204" pitchFamily="50" charset="-128"/>
                <a:ea typeface="Meiryo UI" panose="020B0604030504040204" pitchFamily="50" charset="-128"/>
              </a:rPr>
              <a:t>中小・中堅企業支援の拡充</a:t>
            </a:r>
            <a:r>
              <a:rPr lang="ja-JP" altLang="en-US" sz="2800">
                <a:solidFill>
                  <a:schemeClr val="bg1"/>
                </a:solidFill>
                <a:latin typeface="Meiryo UI" panose="020B0604030504040204" pitchFamily="50" charset="-128"/>
                <a:ea typeface="Meiryo UI" panose="020B0604030504040204" pitchFamily="50" charset="-128"/>
              </a:rPr>
              <a:t>～</a:t>
            </a:r>
            <a:endParaRPr lang="en-US" altLang="ja-JP" sz="2800">
              <a:solidFill>
                <a:schemeClr val="bg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84D69E5-6B77-9512-D6E0-33D80260CDC5}"/>
              </a:ext>
            </a:extLst>
          </p:cNvPr>
          <p:cNvSpPr/>
          <p:nvPr/>
        </p:nvSpPr>
        <p:spPr>
          <a:xfrm>
            <a:off x="382106" y="748498"/>
            <a:ext cx="11427787" cy="102515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ja-JP" altLang="en-US" sz="2800" b="1">
                <a:solidFill>
                  <a:srgbClr val="000000"/>
                </a:solidFill>
                <a:latin typeface="Meiryo UI" panose="020B0604030504040204" pitchFamily="50" charset="-128"/>
                <a:ea typeface="Meiryo UI" panose="020B0604030504040204" pitchFamily="50" charset="-128"/>
              </a:rPr>
              <a:t>持続的な地域経済・産業発展と雇用の確保につながる、</a:t>
            </a:r>
            <a:endParaRPr lang="en-US" altLang="ja-JP" sz="2800" b="1">
              <a:solidFill>
                <a:srgbClr val="000000"/>
              </a:solidFill>
              <a:latin typeface="Meiryo UI" panose="020B0604030504040204" pitchFamily="50" charset="-128"/>
              <a:ea typeface="Meiryo UI" panose="020B0604030504040204" pitchFamily="50" charset="-128"/>
            </a:endParaRPr>
          </a:p>
          <a:p>
            <a:pPr algn="ctr">
              <a:spcAft>
                <a:spcPts val="300"/>
              </a:spcAft>
            </a:pPr>
            <a:r>
              <a:rPr lang="ja-JP" altLang="en-US" sz="2800" b="1">
                <a:solidFill>
                  <a:srgbClr val="000000"/>
                </a:solidFill>
                <a:latin typeface="Meiryo UI" panose="020B0604030504040204" pitchFamily="50" charset="-128"/>
                <a:ea typeface="Meiryo UI" panose="020B0604030504040204" pitchFamily="50" charset="-128"/>
              </a:rPr>
              <a:t>サプライチェーン全体の</a:t>
            </a:r>
            <a:r>
              <a:rPr lang="en-US" altLang="ja-JP" sz="2800" b="1">
                <a:solidFill>
                  <a:srgbClr val="000000"/>
                </a:solidFill>
                <a:latin typeface="Meiryo UI" panose="020B0604030504040204" pitchFamily="50" charset="-128"/>
                <a:ea typeface="Meiryo UI" panose="020B0604030504040204" pitchFamily="50" charset="-128"/>
              </a:rPr>
              <a:t>GX</a:t>
            </a:r>
            <a:r>
              <a:rPr lang="ja-JP" altLang="en-US" sz="2800" b="1">
                <a:solidFill>
                  <a:srgbClr val="000000"/>
                </a:solidFill>
                <a:latin typeface="Meiryo UI" panose="020B0604030504040204" pitchFamily="50" charset="-128"/>
                <a:ea typeface="Meiryo UI" panose="020B0604030504040204" pitchFamily="50" charset="-128"/>
              </a:rPr>
              <a:t>・</a:t>
            </a:r>
            <a:r>
              <a:rPr lang="en-US" altLang="ja-JP" sz="2800" b="1">
                <a:solidFill>
                  <a:srgbClr val="000000"/>
                </a:solidFill>
                <a:latin typeface="Meiryo UI" panose="020B0604030504040204" pitchFamily="50" charset="-128"/>
                <a:ea typeface="Meiryo UI" panose="020B0604030504040204" pitchFamily="50" charset="-128"/>
              </a:rPr>
              <a:t>DX</a:t>
            </a:r>
            <a:r>
              <a:rPr lang="ja-JP" altLang="en-US" sz="2800" b="1">
                <a:solidFill>
                  <a:srgbClr val="000000"/>
                </a:solidFill>
                <a:latin typeface="Meiryo UI" panose="020B0604030504040204" pitchFamily="50" charset="-128"/>
                <a:ea typeface="Meiryo UI" panose="020B0604030504040204" pitchFamily="50" charset="-128"/>
              </a:rPr>
              <a:t>支援（事業転換・成長投資支援）を求める</a:t>
            </a:r>
            <a:endParaRPr lang="en-US" altLang="ja-JP" sz="2800" b="1">
              <a:solidFill>
                <a:srgbClr val="000000"/>
              </a:solidFill>
              <a:latin typeface="Meiryo UI" panose="020B0604030504040204" pitchFamily="50" charset="-128"/>
              <a:ea typeface="Meiryo UI" panose="020B0604030504040204" pitchFamily="50" charset="-128"/>
            </a:endParaRPr>
          </a:p>
        </p:txBody>
      </p:sp>
      <p:sp>
        <p:nvSpPr>
          <p:cNvPr id="10" name="角丸四角形 9">
            <a:extLst>
              <a:ext uri="{FF2B5EF4-FFF2-40B4-BE49-F238E27FC236}">
                <a16:creationId xmlns:a16="http://schemas.microsoft.com/office/drawing/2014/main" id="{F25196C0-C1F2-043E-D795-F7205C7466BC}"/>
              </a:ext>
            </a:extLst>
          </p:cNvPr>
          <p:cNvSpPr/>
          <p:nvPr/>
        </p:nvSpPr>
        <p:spPr>
          <a:xfrm>
            <a:off x="382106" y="1896963"/>
            <a:ext cx="11523682" cy="2225344"/>
          </a:xfrm>
          <a:prstGeom prst="roundRect">
            <a:avLst>
              <a:gd name="adj" fmla="val 10830"/>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0" indent="-304800" algn="just"/>
            <a:r>
              <a:rPr lang="ja-JP" altLang="en-US">
                <a:solidFill>
                  <a:schemeClr val="tx1"/>
                </a:solidFill>
                <a:latin typeface="HG丸ｺﾞｼｯｸM-PRO" pitchFamily="50" charset="-128"/>
                <a:ea typeface="HG丸ｺﾞｼｯｸM-PRO" pitchFamily="50" charset="-128"/>
              </a:rPr>
              <a:t>▶</a:t>
            </a:r>
            <a:r>
              <a:rPr lang="ja-JP" altLang="ja-JP">
                <a:solidFill>
                  <a:schemeClr val="tx1"/>
                </a:solidFill>
                <a:latin typeface="HG丸ｺﾞｼｯｸM-PRO" pitchFamily="50" charset="-128"/>
                <a:ea typeface="HG丸ｺﾞｼｯｸM-PRO" pitchFamily="50" charset="-128"/>
              </a:rPr>
              <a:t>デジタル化や省力化等</a:t>
            </a:r>
            <a:r>
              <a:rPr lang="ja-JP" altLang="en-US">
                <a:solidFill>
                  <a:schemeClr val="tx1"/>
                </a:solidFill>
                <a:latin typeface="HG丸ｺﾞｼｯｸM-PRO" pitchFamily="50" charset="-128"/>
                <a:ea typeface="HG丸ｺﾞｼｯｸM-PRO" pitchFamily="50" charset="-128"/>
              </a:rPr>
              <a:t>、新事業へチャレンジする企業に対する税の減免措置や、研究開発費や設備投資費</a:t>
            </a:r>
            <a:endParaRPr lang="en-US" altLang="ja-JP">
              <a:solidFill>
                <a:schemeClr val="tx1"/>
              </a:solidFill>
              <a:latin typeface="HG丸ｺﾞｼｯｸM-PRO" pitchFamily="50" charset="-128"/>
              <a:ea typeface="HG丸ｺﾞｼｯｸM-PRO" pitchFamily="50" charset="-128"/>
            </a:endParaRPr>
          </a:p>
          <a:p>
            <a:pPr marL="304800" indent="-304800" algn="just"/>
            <a:r>
              <a:rPr lang="ja-JP" altLang="en-US">
                <a:solidFill>
                  <a:schemeClr val="tx1"/>
                </a:solidFill>
                <a:latin typeface="HG丸ｺﾞｼｯｸM-PRO" pitchFamily="50" charset="-128"/>
                <a:ea typeface="HG丸ｺﾞｼｯｸM-PRO" pitchFamily="50" charset="-128"/>
              </a:rPr>
              <a:t>　の補助等の支援策を求める。</a:t>
            </a:r>
            <a:endParaRPr lang="en-US" altLang="ja-JP">
              <a:solidFill>
                <a:schemeClr val="tx1"/>
              </a:solidFill>
              <a:latin typeface="HG丸ｺﾞｼｯｸM-PRO" pitchFamily="50" charset="-128"/>
              <a:ea typeface="HG丸ｺﾞｼｯｸM-PRO" pitchFamily="50" charset="-128"/>
            </a:endParaRPr>
          </a:p>
          <a:p>
            <a:pPr marL="304800" indent="-304800" algn="just"/>
            <a:r>
              <a:rPr lang="ja-JP" altLang="en-US">
                <a:solidFill>
                  <a:schemeClr val="tx1"/>
                </a:solidFill>
                <a:latin typeface="HG丸ｺﾞｼｯｸM-PRO" pitchFamily="50" charset="-128"/>
                <a:ea typeface="HG丸ｺﾞｼｯｸM-PRO" pitchFamily="50" charset="-128"/>
              </a:rPr>
              <a:t>　ただし、支援策の導入に留まらず、</a:t>
            </a:r>
            <a:r>
              <a:rPr lang="ja-JP" altLang="ja-JP">
                <a:solidFill>
                  <a:schemeClr val="tx1"/>
                </a:solidFill>
                <a:latin typeface="HG丸ｺﾞｼｯｸM-PRO" pitchFamily="50" charset="-128"/>
                <a:ea typeface="HG丸ｺﾞｼｯｸM-PRO" pitchFamily="50" charset="-128"/>
              </a:rPr>
              <a:t>各企業の人手不足の世情も踏まえ</a:t>
            </a:r>
            <a:r>
              <a:rPr lang="ja-JP" altLang="en-US">
                <a:solidFill>
                  <a:schemeClr val="tx1"/>
                </a:solidFill>
                <a:latin typeface="HG丸ｺﾞｼｯｸM-PRO" pitchFamily="50" charset="-128"/>
                <a:ea typeface="HG丸ｺﾞｼｯｸM-PRO" pitchFamily="50" charset="-128"/>
              </a:rPr>
              <a:t>、</a:t>
            </a:r>
            <a:r>
              <a:rPr lang="ja-JP" altLang="ja-JP">
                <a:solidFill>
                  <a:schemeClr val="tx1"/>
                </a:solidFill>
                <a:latin typeface="HG丸ｺﾞｼｯｸM-PRO" pitchFamily="50" charset="-128"/>
                <a:ea typeface="HG丸ｺﾞｼｯｸM-PRO" pitchFamily="50" charset="-128"/>
              </a:rPr>
              <a:t>自社に適合する施策を容易に選択できる仕組みや各種施策の適用要件の整流化</a:t>
            </a:r>
            <a:r>
              <a:rPr lang="ja-JP" altLang="en-US">
                <a:solidFill>
                  <a:schemeClr val="tx1"/>
                </a:solidFill>
                <a:latin typeface="HG丸ｺﾞｼｯｸM-PRO" pitchFamily="50" charset="-128"/>
                <a:ea typeface="HG丸ｺﾞｼｯｸM-PRO" pitchFamily="50" charset="-128"/>
              </a:rPr>
              <a:t>の実施を合わせて求める</a:t>
            </a:r>
            <a:endParaRPr lang="en-US" altLang="ja-JP">
              <a:solidFill>
                <a:schemeClr val="tx1"/>
              </a:solidFill>
              <a:latin typeface="HG丸ｺﾞｼｯｸM-PRO" pitchFamily="50" charset="-128"/>
              <a:ea typeface="HG丸ｺﾞｼｯｸM-PRO" pitchFamily="50" charset="-128"/>
            </a:endParaRPr>
          </a:p>
          <a:p>
            <a:pPr marL="304800" indent="-304800" algn="just"/>
            <a:endParaRPr lang="ja-JP" altLang="ja-JP" sz="1000">
              <a:solidFill>
                <a:schemeClr val="tx1"/>
              </a:solidFill>
              <a:latin typeface="HG丸ｺﾞｼｯｸM-PRO" pitchFamily="50" charset="-128"/>
              <a:ea typeface="HG丸ｺﾞｼｯｸM-PRO" pitchFamily="50" charset="-128"/>
            </a:endParaRPr>
          </a:p>
          <a:p>
            <a:pPr marL="304800" indent="-304800" algn="just"/>
            <a:r>
              <a:rPr lang="ja-JP" altLang="en-US">
                <a:solidFill>
                  <a:schemeClr val="tx1"/>
                </a:solidFill>
                <a:latin typeface="HG丸ｺﾞｼｯｸM-PRO" pitchFamily="50" charset="-128"/>
                <a:ea typeface="HG丸ｺﾞｼｯｸM-PRO" pitchFamily="50" charset="-128"/>
              </a:rPr>
              <a:t>▶</a:t>
            </a:r>
            <a:r>
              <a:rPr lang="ja-JP" altLang="ja-JP">
                <a:solidFill>
                  <a:schemeClr val="tx1"/>
                </a:solidFill>
                <a:latin typeface="HG丸ｺﾞｼｯｸM-PRO" pitchFamily="50" charset="-128"/>
                <a:ea typeface="HG丸ｺﾞｼｯｸM-PRO" pitchFamily="50" charset="-128"/>
              </a:rPr>
              <a:t>新事業を手掛ける企業だけではなく、既存製品の生産性向上を手掛ける企業も活用可能な適用要件の拡充</a:t>
            </a:r>
            <a:endParaRPr lang="en-US" altLang="ja-JP">
              <a:solidFill>
                <a:schemeClr val="tx1"/>
              </a:solidFill>
              <a:latin typeface="HG丸ｺﾞｼｯｸM-PRO" pitchFamily="50" charset="-128"/>
              <a:ea typeface="HG丸ｺﾞｼｯｸM-PRO" pitchFamily="50" charset="-128"/>
            </a:endParaRPr>
          </a:p>
          <a:p>
            <a:pPr marL="304800" indent="-304800" algn="just"/>
            <a:endParaRPr lang="en-US" altLang="ja-JP" sz="1000">
              <a:solidFill>
                <a:schemeClr val="tx1"/>
              </a:solidFill>
              <a:latin typeface="HG丸ｺﾞｼｯｸM-PRO" pitchFamily="50" charset="-128"/>
              <a:ea typeface="HG丸ｺﾞｼｯｸM-PRO" pitchFamily="50" charset="-128"/>
            </a:endParaRPr>
          </a:p>
          <a:p>
            <a:pPr marL="304800" indent="-304800" algn="just"/>
            <a:r>
              <a:rPr lang="ja-JP" altLang="en-US">
                <a:solidFill>
                  <a:schemeClr val="tx1"/>
                </a:solidFill>
                <a:latin typeface="HG丸ｺﾞｼｯｸM-PRO" pitchFamily="50" charset="-128"/>
                <a:ea typeface="HG丸ｺﾞｼｯｸM-PRO" pitchFamily="50" charset="-128"/>
              </a:rPr>
              <a:t>▶</a:t>
            </a:r>
            <a:r>
              <a:rPr lang="ja-JP" altLang="ja-JP">
                <a:solidFill>
                  <a:schemeClr val="tx1"/>
                </a:solidFill>
                <a:latin typeface="HG丸ｺﾞｼｯｸM-PRO" pitchFamily="50" charset="-128"/>
                <a:ea typeface="HG丸ｺﾞｼｯｸM-PRO" pitchFamily="50" charset="-128"/>
              </a:rPr>
              <a:t>国の施策と連携をした、労務費を含む価格転嫁をはじめとした企業間の取引適正化の促進・浸透</a:t>
            </a:r>
          </a:p>
        </p:txBody>
      </p:sp>
      <p:sp>
        <p:nvSpPr>
          <p:cNvPr id="12" name="正方形/長方形 11">
            <a:extLst>
              <a:ext uri="{FF2B5EF4-FFF2-40B4-BE49-F238E27FC236}">
                <a16:creationId xmlns:a16="http://schemas.microsoft.com/office/drawing/2014/main" id="{191E1DE0-159C-3F63-D32E-0AE02EFA551C}"/>
              </a:ext>
            </a:extLst>
          </p:cNvPr>
          <p:cNvSpPr>
            <a:spLocks noChangeArrowheads="1"/>
          </p:cNvSpPr>
          <p:nvPr/>
        </p:nvSpPr>
        <p:spPr bwMode="auto">
          <a:xfrm>
            <a:off x="382106" y="4602000"/>
            <a:ext cx="5008510" cy="461665"/>
          </a:xfrm>
          <a:prstGeom prst="rect">
            <a:avLst/>
          </a:prstGeom>
          <a:solidFill>
            <a:schemeClr val="accent1"/>
          </a:solidFill>
          <a:ln>
            <a:headEnd/>
            <a:tailEnd/>
          </a:ln>
        </p:spPr>
        <p:style>
          <a:lnRef idx="3">
            <a:schemeClr val="lt1"/>
          </a:lnRef>
          <a:fillRef idx="1">
            <a:schemeClr val="accent6"/>
          </a:fillRef>
          <a:effectRef idx="1">
            <a:schemeClr val="accent6"/>
          </a:effectRef>
          <a:fontRef idx="minor">
            <a:schemeClr val="lt1"/>
          </a:fontRef>
        </p:style>
        <p:txBody>
          <a:bodyPr wrap="square" anchor="ctr">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lvl="0" algn="l" defTabSz="844083" eaLnBrk="0" fontAlgn="base" hangingPunct="0">
              <a:spcBef>
                <a:spcPct val="0"/>
              </a:spcBef>
              <a:spcAft>
                <a:spcPct val="0"/>
              </a:spcAft>
              <a:defRPr/>
            </a:pPr>
            <a:r>
              <a:rPr lang="ja-JP" altLang="en-US" sz="2400">
                <a:solidFill>
                  <a:prstClr val="white"/>
                </a:solidFill>
                <a:latin typeface="Meiryo UI" panose="020B0604030504040204" pitchFamily="50" charset="-128"/>
                <a:ea typeface="Meiryo UI" panose="020B0604030504040204" pitchFamily="50" charset="-128"/>
                <a:cs typeface="Meiryo UI" panose="020B0604030504040204" pitchFamily="50" charset="-128"/>
              </a:rPr>
              <a:t>地方政策としての対応いただきたいこと</a:t>
            </a:r>
          </a:p>
        </p:txBody>
      </p:sp>
      <p:sp>
        <p:nvSpPr>
          <p:cNvPr id="13" name="テキスト ボックス 12">
            <a:extLst>
              <a:ext uri="{FF2B5EF4-FFF2-40B4-BE49-F238E27FC236}">
                <a16:creationId xmlns:a16="http://schemas.microsoft.com/office/drawing/2014/main" id="{D234DB54-B490-0107-E749-6E012C5BC0C9}"/>
              </a:ext>
            </a:extLst>
          </p:cNvPr>
          <p:cNvSpPr txBox="1">
            <a:spLocks noChangeArrowheads="1"/>
          </p:cNvSpPr>
          <p:nvPr/>
        </p:nvSpPr>
        <p:spPr bwMode="auto">
          <a:xfrm>
            <a:off x="675048" y="5084043"/>
            <a:ext cx="11420496" cy="1138773"/>
          </a:xfrm>
          <a:prstGeom prst="rect">
            <a:avLst/>
          </a:prstGeom>
          <a:noFill/>
          <a:ln>
            <a:noFill/>
          </a:ln>
        </p:spPr>
        <p:txBody>
          <a:bodyPr wrap="squar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None/>
            </a:pPr>
            <a:r>
              <a:rPr lang="ja-JP" altLang="en-US" sz="2000" b="0">
                <a:solidFill>
                  <a:schemeClr val="tx1"/>
                </a:solidFill>
                <a:latin typeface="Meiryo UI" panose="020B0604030504040204" pitchFamily="50" charset="-128"/>
                <a:ea typeface="Meiryo UI" panose="020B0604030504040204" pitchFamily="50" charset="-128"/>
              </a:rPr>
              <a:t>・中小・中堅企業支援策「ミカタプロジェクト」や補助金制度について、</a:t>
            </a:r>
            <a:r>
              <a:rPr lang="ja-JP" altLang="en-US" sz="2000" b="0">
                <a:latin typeface="Meiryo UI" panose="020B0604030504040204" pitchFamily="50" charset="-128"/>
                <a:ea typeface="Meiryo UI" panose="020B0604030504040204" pitchFamily="50" charset="-128"/>
              </a:rPr>
              <a:t>加盟組合やその取引企業</a:t>
            </a:r>
            <a:r>
              <a:rPr lang="ja-JP" altLang="en-US" sz="2000">
                <a:latin typeface="Meiryo UI" panose="020B0604030504040204" pitchFamily="50" charset="-128"/>
                <a:ea typeface="Meiryo UI" panose="020B0604030504040204" pitchFamily="50" charset="-128"/>
              </a:rPr>
              <a:t>などの現場の</a:t>
            </a:r>
            <a:endParaRPr lang="en-US" altLang="ja-JP" sz="2000" b="0">
              <a:latin typeface="Meiryo UI" panose="020B0604030504040204" pitchFamily="50" charset="-128"/>
              <a:ea typeface="Meiryo UI" panose="020B0604030504040204" pitchFamily="50" charset="-128"/>
            </a:endParaRPr>
          </a:p>
          <a:p>
            <a:pPr>
              <a:buNone/>
            </a:pPr>
            <a:r>
              <a:rPr lang="ja-JP" altLang="en-US" sz="2000">
                <a:latin typeface="Meiryo UI" panose="020B0604030504040204" pitchFamily="50" charset="-128"/>
                <a:ea typeface="Meiryo UI" panose="020B0604030504040204" pitchFamily="50" charset="-128"/>
              </a:rPr>
              <a:t>　活用実態の困りごとを吸い上げ、関係自治体・議会のへ問題提起、活用促進に向けた働きかける</a:t>
            </a:r>
          </a:p>
          <a:p>
            <a:pPr>
              <a:buNone/>
            </a:pPr>
            <a:r>
              <a:rPr lang="ja-JP" altLang="en-US" sz="2000">
                <a:latin typeface="Meiryo UI" panose="020B0604030504040204" pitchFamily="50" charset="-128"/>
                <a:ea typeface="Meiryo UI" panose="020B0604030504040204" pitchFamily="50" charset="-128"/>
              </a:rPr>
              <a:t>・国の政策と連携し、地域でも政策制度の周知や利用促進活動や独自のインセンティブ施策導入を求める。</a:t>
            </a:r>
            <a:endParaRPr lang="en-US" altLang="ja-JP" sz="2000" b="0">
              <a:solidFill>
                <a:schemeClr val="tx1"/>
              </a:solidFill>
              <a:latin typeface="Meiryo UI" panose="020B0604030504040204" pitchFamily="50" charset="-128"/>
              <a:ea typeface="Meiryo UI" panose="020B0604030504040204" pitchFamily="50" charset="-128"/>
            </a:endParaRPr>
          </a:p>
        </p:txBody>
      </p:sp>
      <p:sp>
        <p:nvSpPr>
          <p:cNvPr id="14" name="二等辺三角形 13">
            <a:extLst>
              <a:ext uri="{FF2B5EF4-FFF2-40B4-BE49-F238E27FC236}">
                <a16:creationId xmlns:a16="http://schemas.microsoft.com/office/drawing/2014/main" id="{847270BF-A949-CEFF-20B0-8084A6FFDC9A}"/>
              </a:ext>
            </a:extLst>
          </p:cNvPr>
          <p:cNvSpPr/>
          <p:nvPr/>
        </p:nvSpPr>
        <p:spPr>
          <a:xfrm rot="10800000">
            <a:off x="3176912" y="4236224"/>
            <a:ext cx="5352040" cy="360000"/>
          </a:xfrm>
          <a:prstGeom prst="triangle">
            <a:avLst/>
          </a:prstGeom>
          <a:solidFill>
            <a:schemeClr val="bg2">
              <a:lumMod val="9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テキスト ボックス 14">
            <a:extLst>
              <a:ext uri="{FF2B5EF4-FFF2-40B4-BE49-F238E27FC236}">
                <a16:creationId xmlns:a16="http://schemas.microsoft.com/office/drawing/2014/main" id="{04AB774D-A61D-56EE-68E1-B947448AF66E}"/>
              </a:ext>
            </a:extLst>
          </p:cNvPr>
          <p:cNvSpPr txBox="1"/>
          <p:nvPr/>
        </p:nvSpPr>
        <p:spPr>
          <a:xfrm>
            <a:off x="9730694" y="187679"/>
            <a:ext cx="2723666" cy="307777"/>
          </a:xfrm>
          <a:prstGeom prst="rect">
            <a:avLst/>
          </a:prstGeom>
          <a:noFill/>
          <a:ln>
            <a:noFill/>
          </a:ln>
        </p:spPr>
        <p:txBody>
          <a:bodyPr wrap="square">
            <a:spAutoFit/>
          </a:bodyPr>
          <a:lstStyle>
            <a:defPPr>
              <a:defRPr lang="ja-JP"/>
            </a:defPPr>
            <a:lvl1pPr marR="0" lvl="0" indent="0" defTabSz="457200" eaLnBrk="0" fontAlgn="base" hangingPunct="0">
              <a:lnSpc>
                <a:spcPct val="100000"/>
              </a:lnSpc>
              <a:spcBef>
                <a:spcPct val="0"/>
              </a:spcBef>
              <a:spcAft>
                <a:spcPct val="0"/>
              </a:spcAft>
              <a:buClrTx/>
              <a:buSzTx/>
              <a:buFont typeface="Arial" panose="020B0604020202020204" pitchFamily="34" charset="0"/>
              <a:buNone/>
              <a:tabLst/>
              <a:defRPr kumimoji="0" sz="2000" b="0" i="0" u="none" strike="noStrike" cap="none" spc="0" normalizeH="0" baseline="0">
                <a:ln>
                  <a:noFill/>
                </a:ln>
                <a:solidFill>
                  <a:prstClr val="black"/>
                </a:solidFill>
                <a:effectLst/>
                <a:uLnTx/>
                <a:uFillTx/>
                <a:latin typeface="Meiryo UI" panose="020B0604030504040204" pitchFamily="50" charset="-128"/>
                <a:ea typeface="Meiryo UI" panose="020B0604030504040204" pitchFamily="50" charset="-128"/>
              </a:defRPr>
            </a:lvl1pPr>
            <a:lvl2pPr marL="742950" indent="-285750" defTabSz="45720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en-US" altLang="ja-JP" sz="1400">
                <a:solidFill>
                  <a:schemeClr val="bg1"/>
                </a:solidFill>
              </a:rPr>
              <a:t>※</a:t>
            </a:r>
            <a:r>
              <a:rPr lang="ja-JP" altLang="en-US" sz="1400">
                <a:solidFill>
                  <a:schemeClr val="bg1"/>
                </a:solidFill>
              </a:rPr>
              <a:t>政策実現取り組み項目と連動</a:t>
            </a:r>
          </a:p>
        </p:txBody>
      </p:sp>
      <p:sp>
        <p:nvSpPr>
          <p:cNvPr id="5" name="テキスト ボックス 4">
            <a:extLst>
              <a:ext uri="{FF2B5EF4-FFF2-40B4-BE49-F238E27FC236}">
                <a16:creationId xmlns:a16="http://schemas.microsoft.com/office/drawing/2014/main" id="{EC374EB7-CAF5-C857-AF65-F4BD40CC5337}"/>
              </a:ext>
            </a:extLst>
          </p:cNvPr>
          <p:cNvSpPr txBox="1"/>
          <p:nvPr/>
        </p:nvSpPr>
        <p:spPr>
          <a:xfrm>
            <a:off x="-85404" y="6336733"/>
            <a:ext cx="12191999" cy="338554"/>
          </a:xfrm>
          <a:prstGeom prst="rect">
            <a:avLst/>
          </a:prstGeom>
          <a:noFill/>
        </p:spPr>
        <p:txBody>
          <a:bodyPr wrap="square">
            <a:spAutoFit/>
          </a:bodyPr>
          <a:lstStyle/>
          <a:p>
            <a:pPr>
              <a:buNone/>
            </a:pPr>
            <a:r>
              <a:rPr lang="ja-JP" altLang="en-US" sz="1600">
                <a:latin typeface="Meiryo UI" panose="020B0604030504040204" pitchFamily="50" charset="-128"/>
                <a:ea typeface="Meiryo UI" panose="020B0604030504040204" pitchFamily="50" charset="-128"/>
              </a:rPr>
              <a:t>　</a:t>
            </a:r>
            <a:r>
              <a:rPr lang="en-US" altLang="ja-JP" sz="1600">
                <a:latin typeface="Meiryo UI" panose="020B0604030504040204" pitchFamily="50" charset="-128"/>
                <a:ea typeface="Meiryo UI" panose="020B0604030504040204" pitchFamily="50" charset="-128"/>
              </a:rPr>
              <a:t>※</a:t>
            </a:r>
            <a:r>
              <a:rPr lang="ja-JP" altLang="en-US" sz="1600">
                <a:latin typeface="Meiryo UI" panose="020B0604030504040204" pitchFamily="50" charset="-128"/>
                <a:ea typeface="Meiryo UI" panose="020B0604030504040204" pitchFamily="50" charset="-128"/>
              </a:rPr>
              <a:t>国の政策で拡充・改善が必要な内容は総連本部と情報共有ください。組織内地方議員と顧問議員とで連携し進められるよう取り組んでまいります</a:t>
            </a:r>
            <a:endParaRPr lang="en-US" altLang="ja-JP" sz="1600" b="0">
              <a:solidFill>
                <a:schemeClr val="tx1"/>
              </a:solidFill>
              <a:latin typeface="Meiryo UI" panose="020B0604030504040204" pitchFamily="50" charset="-128"/>
              <a:ea typeface="Meiryo UI" panose="020B0604030504040204" pitchFamily="50" charset="-128"/>
            </a:endParaRPr>
          </a:p>
        </p:txBody>
      </p:sp>
      <p:sp>
        <p:nvSpPr>
          <p:cNvPr id="6" name="スライド番号プレースホルダー 3">
            <a:extLst>
              <a:ext uri="{FF2B5EF4-FFF2-40B4-BE49-F238E27FC236}">
                <a16:creationId xmlns:a16="http://schemas.microsoft.com/office/drawing/2014/main" id="{49D3DF09-E3D0-C68E-D85D-09836E31D3C3}"/>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67</a:t>
            </a:fld>
            <a:endParaRPr lang="ja-JP" altLang="en-US"/>
          </a:p>
        </p:txBody>
      </p:sp>
    </p:spTree>
    <p:extLst>
      <p:ext uri="{BB962C8B-B14F-4D97-AF65-F5344CB8AC3E}">
        <p14:creationId xmlns:p14="http://schemas.microsoft.com/office/powerpoint/2010/main" val="39111843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グループ化 128">
            <a:extLst>
              <a:ext uri="{FF2B5EF4-FFF2-40B4-BE49-F238E27FC236}">
                <a16:creationId xmlns:a16="http://schemas.microsoft.com/office/drawing/2014/main" id="{B896F430-8B24-E6E6-20B7-D85D2087E97C}"/>
              </a:ext>
            </a:extLst>
          </p:cNvPr>
          <p:cNvGrpSpPr/>
          <p:nvPr/>
        </p:nvGrpSpPr>
        <p:grpSpPr>
          <a:xfrm>
            <a:off x="8512973" y="947315"/>
            <a:ext cx="3592020" cy="2783094"/>
            <a:chOff x="653120" y="1876402"/>
            <a:chExt cx="3592020" cy="2783094"/>
          </a:xfrm>
        </p:grpSpPr>
        <p:sp>
          <p:nvSpPr>
            <p:cNvPr id="130" name="二等辺三角形 129">
              <a:extLst>
                <a:ext uri="{FF2B5EF4-FFF2-40B4-BE49-F238E27FC236}">
                  <a16:creationId xmlns:a16="http://schemas.microsoft.com/office/drawing/2014/main" id="{97963AE0-F960-42D9-D9CF-575CD222403B}"/>
                </a:ext>
              </a:extLst>
            </p:cNvPr>
            <p:cNvSpPr/>
            <p:nvPr/>
          </p:nvSpPr>
          <p:spPr>
            <a:xfrm>
              <a:off x="2003146" y="1876402"/>
              <a:ext cx="914400" cy="761164"/>
            </a:xfrm>
            <a:prstGeom prst="triangle">
              <a:avLst/>
            </a:prstGeom>
            <a:solidFill>
              <a:srgbClr val="FFEB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台形 130">
              <a:extLst>
                <a:ext uri="{FF2B5EF4-FFF2-40B4-BE49-F238E27FC236}">
                  <a16:creationId xmlns:a16="http://schemas.microsoft.com/office/drawing/2014/main" id="{21B813A9-8A43-D45C-1F91-50A4CC522666}"/>
                </a:ext>
              </a:extLst>
            </p:cNvPr>
            <p:cNvSpPr/>
            <p:nvPr/>
          </p:nvSpPr>
          <p:spPr>
            <a:xfrm>
              <a:off x="1592825" y="2708631"/>
              <a:ext cx="1729526" cy="577171"/>
            </a:xfrm>
            <a:prstGeom prst="trapezoid">
              <a:avLst>
                <a:gd name="adj" fmla="val 70418"/>
              </a:avLst>
            </a:prstGeom>
            <a:solidFill>
              <a:srgbClr val="FB9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台形 131">
              <a:extLst>
                <a:ext uri="{FF2B5EF4-FFF2-40B4-BE49-F238E27FC236}">
                  <a16:creationId xmlns:a16="http://schemas.microsoft.com/office/drawing/2014/main" id="{F27147FA-E3FE-C1FA-19D0-83FD0E4E19D9}"/>
                </a:ext>
              </a:extLst>
            </p:cNvPr>
            <p:cNvSpPr/>
            <p:nvPr/>
          </p:nvSpPr>
          <p:spPr>
            <a:xfrm>
              <a:off x="1113560" y="3343954"/>
              <a:ext cx="2698801" cy="672237"/>
            </a:xfrm>
            <a:prstGeom prst="trapezoid">
              <a:avLst>
                <a:gd name="adj" fmla="val 70418"/>
              </a:avLst>
            </a:prstGeom>
            <a:solidFill>
              <a:srgbClr val="FF7D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台形 132">
              <a:extLst>
                <a:ext uri="{FF2B5EF4-FFF2-40B4-BE49-F238E27FC236}">
                  <a16:creationId xmlns:a16="http://schemas.microsoft.com/office/drawing/2014/main" id="{85B21734-AD9F-2FE3-0BD7-D1CBFB758281}"/>
                </a:ext>
              </a:extLst>
            </p:cNvPr>
            <p:cNvSpPr/>
            <p:nvPr/>
          </p:nvSpPr>
          <p:spPr>
            <a:xfrm>
              <a:off x="653120" y="4070873"/>
              <a:ext cx="3592020" cy="588623"/>
            </a:xfrm>
            <a:prstGeom prst="trapezoid">
              <a:avLst>
                <a:gd name="adj" fmla="val 7041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四角形: 角を丸くする 13">
            <a:extLst>
              <a:ext uri="{FF2B5EF4-FFF2-40B4-BE49-F238E27FC236}">
                <a16:creationId xmlns:a16="http://schemas.microsoft.com/office/drawing/2014/main" id="{4BB9F64B-0F55-22DD-F024-3A47C9963DBB}"/>
              </a:ext>
            </a:extLst>
          </p:cNvPr>
          <p:cNvSpPr/>
          <p:nvPr/>
        </p:nvSpPr>
        <p:spPr>
          <a:xfrm>
            <a:off x="4558348" y="782320"/>
            <a:ext cx="7591701" cy="3704466"/>
          </a:xfrm>
          <a:prstGeom prst="round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ln w="3175">
                <a:noFill/>
              </a:ln>
              <a:solidFill>
                <a:schemeClr val="tx1"/>
              </a:solidFill>
              <a:latin typeface="Meiryo UI" panose="020B0604030504040204" pitchFamily="50" charset="-128"/>
              <a:ea typeface="Meiryo UI" panose="020B0604030504040204" pitchFamily="50" charset="-128"/>
            </a:endParaRPr>
          </a:p>
        </p:txBody>
      </p:sp>
      <p:grpSp>
        <p:nvGrpSpPr>
          <p:cNvPr id="1034" name="グループ化 1033">
            <a:extLst>
              <a:ext uri="{FF2B5EF4-FFF2-40B4-BE49-F238E27FC236}">
                <a16:creationId xmlns:a16="http://schemas.microsoft.com/office/drawing/2014/main" id="{478C8C17-A7F6-6D47-F085-67E74A0FFE16}"/>
              </a:ext>
            </a:extLst>
          </p:cNvPr>
          <p:cNvGrpSpPr/>
          <p:nvPr/>
        </p:nvGrpSpPr>
        <p:grpSpPr>
          <a:xfrm>
            <a:off x="396880" y="1957026"/>
            <a:ext cx="3592020" cy="2783094"/>
            <a:chOff x="653120" y="1876402"/>
            <a:chExt cx="3592020" cy="2783094"/>
          </a:xfrm>
        </p:grpSpPr>
        <p:sp>
          <p:nvSpPr>
            <p:cNvPr id="1030" name="二等辺三角形 1029">
              <a:extLst>
                <a:ext uri="{FF2B5EF4-FFF2-40B4-BE49-F238E27FC236}">
                  <a16:creationId xmlns:a16="http://schemas.microsoft.com/office/drawing/2014/main" id="{1637D5E1-8949-F630-513A-26C5D39E7EBA}"/>
                </a:ext>
              </a:extLst>
            </p:cNvPr>
            <p:cNvSpPr/>
            <p:nvPr/>
          </p:nvSpPr>
          <p:spPr>
            <a:xfrm>
              <a:off x="2003146" y="1876402"/>
              <a:ext cx="914400" cy="7611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1" name="台形 1030">
              <a:extLst>
                <a:ext uri="{FF2B5EF4-FFF2-40B4-BE49-F238E27FC236}">
                  <a16:creationId xmlns:a16="http://schemas.microsoft.com/office/drawing/2014/main" id="{9206EFB4-C869-FC6C-ACD6-CA2DF3694B6F}"/>
                </a:ext>
              </a:extLst>
            </p:cNvPr>
            <p:cNvSpPr/>
            <p:nvPr/>
          </p:nvSpPr>
          <p:spPr>
            <a:xfrm>
              <a:off x="1592825" y="2708631"/>
              <a:ext cx="1729526" cy="577171"/>
            </a:xfrm>
            <a:prstGeom prst="trapezoid">
              <a:avLst>
                <a:gd name="adj" fmla="val 70418"/>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台形 104">
              <a:extLst>
                <a:ext uri="{FF2B5EF4-FFF2-40B4-BE49-F238E27FC236}">
                  <a16:creationId xmlns:a16="http://schemas.microsoft.com/office/drawing/2014/main" id="{F0065086-E44A-BE3E-0731-9B6E99974A69}"/>
                </a:ext>
              </a:extLst>
            </p:cNvPr>
            <p:cNvSpPr/>
            <p:nvPr/>
          </p:nvSpPr>
          <p:spPr>
            <a:xfrm>
              <a:off x="1113560" y="3343954"/>
              <a:ext cx="2698801" cy="672237"/>
            </a:xfrm>
            <a:prstGeom prst="trapezoid">
              <a:avLst>
                <a:gd name="adj" fmla="val 70418"/>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台形 105">
              <a:extLst>
                <a:ext uri="{FF2B5EF4-FFF2-40B4-BE49-F238E27FC236}">
                  <a16:creationId xmlns:a16="http://schemas.microsoft.com/office/drawing/2014/main" id="{09D34E68-2FE8-F7F6-D183-55993A1B6BB7}"/>
                </a:ext>
              </a:extLst>
            </p:cNvPr>
            <p:cNvSpPr/>
            <p:nvPr/>
          </p:nvSpPr>
          <p:spPr>
            <a:xfrm>
              <a:off x="653120" y="4070873"/>
              <a:ext cx="3592020" cy="588623"/>
            </a:xfrm>
            <a:prstGeom prst="trapezoid">
              <a:avLst>
                <a:gd name="adj" fmla="val 70418"/>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a:extLst>
              <a:ext uri="{FF2B5EF4-FFF2-40B4-BE49-F238E27FC236}">
                <a16:creationId xmlns:a16="http://schemas.microsoft.com/office/drawing/2014/main" id="{358EB805-13EC-45DA-8DEA-6A77EBBD4ED6}"/>
              </a:ext>
            </a:extLst>
          </p:cNvPr>
          <p:cNvSpPr/>
          <p:nvPr/>
        </p:nvSpPr>
        <p:spPr>
          <a:xfrm>
            <a:off x="399324" y="5675163"/>
            <a:ext cx="11618287" cy="9831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pPr>
            <a:r>
              <a:rPr lang="ja-JP" altLang="en-US" sz="2400" b="1">
                <a:solidFill>
                  <a:srgbClr val="FF0000"/>
                </a:solidFill>
                <a:latin typeface="Meiryo UI" panose="020B0604030504040204" pitchFamily="50" charset="-128"/>
                <a:ea typeface="Meiryo UI" panose="020B0604030504040204" pitchFamily="50" charset="-128"/>
              </a:rPr>
              <a:t>各企業が成長への投資を行っていくことで、産業全体の競争力・魅力向上に</a:t>
            </a:r>
            <a:endParaRPr lang="en-US" altLang="ja-JP" sz="2400" b="1">
              <a:solidFill>
                <a:srgbClr val="FF0000"/>
              </a:solidFill>
              <a:latin typeface="Meiryo UI" panose="020B0604030504040204" pitchFamily="50" charset="-128"/>
              <a:ea typeface="Meiryo UI" panose="020B0604030504040204" pitchFamily="50" charset="-128"/>
            </a:endParaRPr>
          </a:p>
          <a:p>
            <a:pPr algn="ctr">
              <a:spcAft>
                <a:spcPts val="300"/>
              </a:spcAft>
            </a:pPr>
            <a:r>
              <a:rPr lang="ja-JP" altLang="en-US" sz="2400" b="1">
                <a:solidFill>
                  <a:srgbClr val="FF0000"/>
                </a:solidFill>
                <a:latin typeface="Meiryo UI" panose="020B0604030504040204" pitchFamily="50" charset="-128"/>
                <a:ea typeface="Meiryo UI" panose="020B0604030504040204" pitchFamily="50" charset="-128"/>
              </a:rPr>
              <a:t>つながるよう進める</a:t>
            </a:r>
            <a:r>
              <a:rPr lang="ja-JP" altLang="en-US" sz="2400">
                <a:solidFill>
                  <a:schemeClr val="tx1"/>
                </a:solidFill>
                <a:latin typeface="Meiryo UI" panose="020B0604030504040204" pitchFamily="50" charset="-128"/>
                <a:ea typeface="Meiryo UI" panose="020B0604030504040204" pitchFamily="50" charset="-128"/>
              </a:rPr>
              <a:t>ことが重要（そのために政策でできることが、あるのではないか？）</a:t>
            </a:r>
          </a:p>
        </p:txBody>
      </p:sp>
      <p:sp>
        <p:nvSpPr>
          <p:cNvPr id="7" name="正方形/長方形 6">
            <a:extLst>
              <a:ext uri="{FF2B5EF4-FFF2-40B4-BE49-F238E27FC236}">
                <a16:creationId xmlns:a16="http://schemas.microsoft.com/office/drawing/2014/main" id="{5E799C82-93DF-476D-9FA1-44B74EAD298A}"/>
              </a:ext>
            </a:extLst>
          </p:cNvPr>
          <p:cNvSpPr/>
          <p:nvPr/>
        </p:nvSpPr>
        <p:spPr>
          <a:xfrm>
            <a:off x="251246" y="706197"/>
            <a:ext cx="3139122" cy="506185"/>
          </a:xfrm>
          <a:prstGeom prst="rect">
            <a:avLst/>
          </a:prstGeom>
          <a:solidFill>
            <a:schemeClr val="accent1">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a:latin typeface="Meiryo UI" panose="020B0604030504040204" pitchFamily="50" charset="-128"/>
                <a:ea typeface="Meiryo UI" panose="020B0604030504040204" pitchFamily="50" charset="-128"/>
              </a:rPr>
              <a:t>目指すべき産業の姿</a:t>
            </a:r>
          </a:p>
        </p:txBody>
      </p:sp>
      <p:sp>
        <p:nvSpPr>
          <p:cNvPr id="74" name="テキスト ボックス 73">
            <a:extLst>
              <a:ext uri="{FF2B5EF4-FFF2-40B4-BE49-F238E27FC236}">
                <a16:creationId xmlns:a16="http://schemas.microsoft.com/office/drawing/2014/main" id="{219F1656-D0BC-DCD4-31BB-6AF40341CACD}"/>
              </a:ext>
            </a:extLst>
          </p:cNvPr>
          <p:cNvSpPr txBox="1"/>
          <p:nvPr/>
        </p:nvSpPr>
        <p:spPr>
          <a:xfrm>
            <a:off x="1192827" y="2297780"/>
            <a:ext cx="2068173" cy="261610"/>
          </a:xfrm>
          <a:prstGeom prst="rect">
            <a:avLst/>
          </a:prstGeom>
          <a:noFill/>
        </p:spPr>
        <p:txBody>
          <a:bodyPr wrap="square" rtlCol="0">
            <a:spAutoFit/>
          </a:bodyPr>
          <a:lstStyle/>
          <a:p>
            <a:pPr algn="ctr"/>
            <a:r>
              <a:rPr lang="ja-JP" altLang="en-US" sz="1100">
                <a:ln w="3175">
                  <a:noFill/>
                </a:ln>
                <a:solidFill>
                  <a:schemeClr val="bg1"/>
                </a:solidFill>
              </a:rPr>
              <a:t>メーカー</a:t>
            </a:r>
            <a:endParaRPr lang="ja-JP" altLang="en-US">
              <a:ln w="3175">
                <a:noFill/>
              </a:ln>
              <a:solidFill>
                <a:schemeClr val="bg1"/>
              </a:solidFill>
            </a:endParaRPr>
          </a:p>
        </p:txBody>
      </p:sp>
      <p:pic>
        <p:nvPicPr>
          <p:cNvPr id="8" name="グラフィックス 7" descr="熱望 単色塗りつぶし">
            <a:extLst>
              <a:ext uri="{FF2B5EF4-FFF2-40B4-BE49-F238E27FC236}">
                <a16:creationId xmlns:a16="http://schemas.microsoft.com/office/drawing/2014/main" id="{91B2FA33-783A-E405-FFE5-BA2072BD0C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86561" y="2426745"/>
            <a:ext cx="644266" cy="644266"/>
          </a:xfrm>
          <a:prstGeom prst="rect">
            <a:avLst/>
          </a:prstGeom>
        </p:spPr>
      </p:pic>
      <p:pic>
        <p:nvPicPr>
          <p:cNvPr id="94" name="グラフィックス 93" descr="握手 単色塗りつぶし">
            <a:extLst>
              <a:ext uri="{FF2B5EF4-FFF2-40B4-BE49-F238E27FC236}">
                <a16:creationId xmlns:a16="http://schemas.microsoft.com/office/drawing/2014/main" id="{C1F9062D-09CE-C8D2-D5C3-036B7D239E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4175" y="3646099"/>
            <a:ext cx="770519" cy="770519"/>
          </a:xfrm>
          <a:prstGeom prst="rect">
            <a:avLst/>
          </a:prstGeom>
        </p:spPr>
      </p:pic>
      <p:pic>
        <p:nvPicPr>
          <p:cNvPr id="1027" name="グラフィックス 1026" descr="ドラム缶 単色塗りつぶし">
            <a:extLst>
              <a:ext uri="{FF2B5EF4-FFF2-40B4-BE49-F238E27FC236}">
                <a16:creationId xmlns:a16="http://schemas.microsoft.com/office/drawing/2014/main" id="{C77D05A3-633D-8CF6-215A-37B0B70FC7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7518" y="4282198"/>
            <a:ext cx="502044" cy="502044"/>
          </a:xfrm>
          <a:prstGeom prst="rect">
            <a:avLst/>
          </a:prstGeom>
        </p:spPr>
      </p:pic>
      <p:sp>
        <p:nvSpPr>
          <p:cNvPr id="1035" name="矢印: 折線 1034">
            <a:extLst>
              <a:ext uri="{FF2B5EF4-FFF2-40B4-BE49-F238E27FC236}">
                <a16:creationId xmlns:a16="http://schemas.microsoft.com/office/drawing/2014/main" id="{7342E6A1-5166-3C3F-7E41-B248B93B7B82}"/>
              </a:ext>
            </a:extLst>
          </p:cNvPr>
          <p:cNvSpPr/>
          <p:nvPr/>
        </p:nvSpPr>
        <p:spPr>
          <a:xfrm rot="10800000">
            <a:off x="1507637" y="2604751"/>
            <a:ext cx="550753" cy="1870254"/>
          </a:xfrm>
          <a:prstGeom prst="ben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36" name="矢印: 折線 1035">
            <a:extLst>
              <a:ext uri="{FF2B5EF4-FFF2-40B4-BE49-F238E27FC236}">
                <a16:creationId xmlns:a16="http://schemas.microsoft.com/office/drawing/2014/main" id="{DC201322-5791-E9B8-9879-117D4A2BC117}"/>
              </a:ext>
            </a:extLst>
          </p:cNvPr>
          <p:cNvSpPr/>
          <p:nvPr/>
        </p:nvSpPr>
        <p:spPr>
          <a:xfrm rot="10800000" flipH="1">
            <a:off x="2345079" y="2604750"/>
            <a:ext cx="550754" cy="1867902"/>
          </a:xfrm>
          <a:prstGeom prst="ben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5" name="吹き出し: 四角形 114">
            <a:extLst>
              <a:ext uri="{FF2B5EF4-FFF2-40B4-BE49-F238E27FC236}">
                <a16:creationId xmlns:a16="http://schemas.microsoft.com/office/drawing/2014/main" id="{69D1F837-582F-D50A-8DE2-05224B0A09F0}"/>
              </a:ext>
            </a:extLst>
          </p:cNvPr>
          <p:cNvSpPr/>
          <p:nvPr/>
        </p:nvSpPr>
        <p:spPr>
          <a:xfrm>
            <a:off x="304203" y="4862798"/>
            <a:ext cx="5471163" cy="720338"/>
          </a:xfrm>
          <a:prstGeom prst="wedgeRectCallout">
            <a:avLst>
              <a:gd name="adj1" fmla="val 431"/>
              <a:gd name="adj2" fmla="val -64661"/>
            </a:avLst>
          </a:prstGeom>
          <a:solidFill>
            <a:schemeClr val="bg1"/>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ln w="3175">
                  <a:noFill/>
                </a:ln>
                <a:solidFill>
                  <a:schemeClr val="tx1"/>
                </a:solidFill>
                <a:latin typeface="Meiryo UI" panose="020B0604030504040204" pitchFamily="50" charset="-128"/>
                <a:ea typeface="Meiryo UI" panose="020B0604030504040204" pitchFamily="50" charset="-128"/>
              </a:rPr>
              <a:t>・物価高騰等の厳し状況に則った適切な取引を進展</a:t>
            </a:r>
          </a:p>
          <a:p>
            <a:r>
              <a:rPr lang="ja-JP" altLang="en-US">
                <a:ln w="3175">
                  <a:noFill/>
                </a:ln>
                <a:solidFill>
                  <a:schemeClr val="tx1"/>
                </a:solidFill>
                <a:latin typeface="Meiryo UI" panose="020B0604030504040204" pitchFamily="50" charset="-128"/>
                <a:ea typeface="Meiryo UI" panose="020B0604030504040204" pitchFamily="50" charset="-128"/>
              </a:rPr>
              <a:t>・付加価値が産業内全体に行きわたっていくこと</a:t>
            </a:r>
            <a:endParaRPr lang="en-US" altLang="ja-JP">
              <a:ln w="3175">
                <a:noFill/>
              </a:ln>
              <a:solidFill>
                <a:schemeClr val="tx1"/>
              </a:solidFill>
              <a:latin typeface="Meiryo UI" panose="020B0604030504040204" pitchFamily="50" charset="-128"/>
              <a:ea typeface="Meiryo UI" panose="020B0604030504040204" pitchFamily="50" charset="-128"/>
            </a:endParaRPr>
          </a:p>
        </p:txBody>
      </p:sp>
      <p:pic>
        <p:nvPicPr>
          <p:cNvPr id="1038" name="グラフィックス 1037" descr="硬貨 枠線">
            <a:extLst>
              <a:ext uri="{FF2B5EF4-FFF2-40B4-BE49-F238E27FC236}">
                <a16:creationId xmlns:a16="http://schemas.microsoft.com/office/drawing/2014/main" id="{6EA8707C-495D-A876-286D-C468291BF8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1122" y="3264804"/>
            <a:ext cx="515295" cy="515295"/>
          </a:xfrm>
          <a:prstGeom prst="rect">
            <a:avLst/>
          </a:prstGeom>
        </p:spPr>
      </p:pic>
      <p:pic>
        <p:nvPicPr>
          <p:cNvPr id="1046" name="グラフィックス 1045" descr="お金 枠線">
            <a:extLst>
              <a:ext uri="{FF2B5EF4-FFF2-40B4-BE49-F238E27FC236}">
                <a16:creationId xmlns:a16="http://schemas.microsoft.com/office/drawing/2014/main" id="{125C30E5-A7C6-BE95-581C-6D526B8CCD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1055" y="2511071"/>
            <a:ext cx="488818" cy="488818"/>
          </a:xfrm>
          <a:prstGeom prst="rect">
            <a:avLst/>
          </a:prstGeom>
        </p:spPr>
      </p:pic>
      <p:sp>
        <p:nvSpPr>
          <p:cNvPr id="127" name="二等辺三角形 126">
            <a:extLst>
              <a:ext uri="{FF2B5EF4-FFF2-40B4-BE49-F238E27FC236}">
                <a16:creationId xmlns:a16="http://schemas.microsoft.com/office/drawing/2014/main" id="{B639D4CD-67BF-D791-19BE-1ECA71518024}"/>
              </a:ext>
            </a:extLst>
          </p:cNvPr>
          <p:cNvSpPr/>
          <p:nvPr/>
        </p:nvSpPr>
        <p:spPr>
          <a:xfrm rot="5400000">
            <a:off x="3531065" y="3137627"/>
            <a:ext cx="1794399" cy="52227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4" name="二等辺三角形 133">
            <a:extLst>
              <a:ext uri="{FF2B5EF4-FFF2-40B4-BE49-F238E27FC236}">
                <a16:creationId xmlns:a16="http://schemas.microsoft.com/office/drawing/2014/main" id="{4149EBE4-7691-B645-FD44-20134E3A07DC}"/>
              </a:ext>
            </a:extLst>
          </p:cNvPr>
          <p:cNvSpPr/>
          <p:nvPr/>
        </p:nvSpPr>
        <p:spPr>
          <a:xfrm rot="5400000">
            <a:off x="7558863" y="1907025"/>
            <a:ext cx="1794399" cy="52227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054" name="グラフィックス 1053" descr="パンデミック指数曲線折れ線グラフ 単色塗りつぶし">
            <a:extLst>
              <a:ext uri="{FF2B5EF4-FFF2-40B4-BE49-F238E27FC236}">
                <a16:creationId xmlns:a16="http://schemas.microsoft.com/office/drawing/2014/main" id="{DD4D7DF6-5BB2-0D4E-4A1E-D28D1E1338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00239" y="1758407"/>
            <a:ext cx="640997" cy="640997"/>
          </a:xfrm>
          <a:prstGeom prst="rect">
            <a:avLst/>
          </a:prstGeom>
        </p:spPr>
      </p:pic>
      <p:pic>
        <p:nvPicPr>
          <p:cNvPr id="100" name="グラフィックス 99" descr="在庫 単色塗りつぶし">
            <a:extLst>
              <a:ext uri="{FF2B5EF4-FFF2-40B4-BE49-F238E27FC236}">
                <a16:creationId xmlns:a16="http://schemas.microsoft.com/office/drawing/2014/main" id="{BDE78FFC-5D7A-3DCF-4377-DFB4C3F1BFE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899336" y="1975022"/>
            <a:ext cx="636070" cy="636070"/>
          </a:xfrm>
          <a:prstGeom prst="rect">
            <a:avLst/>
          </a:prstGeom>
        </p:spPr>
      </p:pic>
      <p:pic>
        <p:nvPicPr>
          <p:cNvPr id="107" name="グラフィックス 106" descr="新規 枠線">
            <a:extLst>
              <a:ext uri="{FF2B5EF4-FFF2-40B4-BE49-F238E27FC236}">
                <a16:creationId xmlns:a16="http://schemas.microsoft.com/office/drawing/2014/main" id="{6986C79B-BB27-6081-B63C-CCF0EBF0A9B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5782" y="2324639"/>
            <a:ext cx="372863" cy="372863"/>
          </a:xfrm>
          <a:prstGeom prst="rect">
            <a:avLst/>
          </a:prstGeom>
        </p:spPr>
      </p:pic>
      <p:pic>
        <p:nvPicPr>
          <p:cNvPr id="153" name="グラフィックス 152" descr="新規 枠線">
            <a:extLst>
              <a:ext uri="{FF2B5EF4-FFF2-40B4-BE49-F238E27FC236}">
                <a16:creationId xmlns:a16="http://schemas.microsoft.com/office/drawing/2014/main" id="{8C88C0D1-3480-888B-B1A8-A78833FA501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375042" y="1476084"/>
            <a:ext cx="346518" cy="346518"/>
          </a:xfrm>
          <a:prstGeom prst="rect">
            <a:avLst/>
          </a:prstGeom>
        </p:spPr>
      </p:pic>
      <p:sp>
        <p:nvSpPr>
          <p:cNvPr id="154" name="テキスト ボックス 153">
            <a:extLst>
              <a:ext uri="{FF2B5EF4-FFF2-40B4-BE49-F238E27FC236}">
                <a16:creationId xmlns:a16="http://schemas.microsoft.com/office/drawing/2014/main" id="{1EFD2790-68B3-C1AD-7761-970FBE64D1FF}"/>
              </a:ext>
            </a:extLst>
          </p:cNvPr>
          <p:cNvSpPr txBox="1"/>
          <p:nvPr/>
        </p:nvSpPr>
        <p:spPr>
          <a:xfrm>
            <a:off x="1182101" y="2977267"/>
            <a:ext cx="2068173" cy="351839"/>
          </a:xfrm>
          <a:prstGeom prst="rect">
            <a:avLst/>
          </a:prstGeom>
          <a:noFill/>
        </p:spPr>
        <p:txBody>
          <a:bodyPr wrap="square" rtlCol="0">
            <a:spAutoFit/>
          </a:bodyPr>
          <a:lstStyle/>
          <a:p>
            <a:pPr algn="ctr"/>
            <a:r>
              <a:rPr lang="ja-JP" altLang="en-US" sz="1600">
                <a:ln w="3175">
                  <a:noFill/>
                </a:ln>
              </a:rPr>
              <a:t>一次</a:t>
            </a:r>
            <a:endParaRPr lang="ja-JP" altLang="en-US" sz="2800">
              <a:ln w="3175">
                <a:noFill/>
              </a:ln>
            </a:endParaRPr>
          </a:p>
        </p:txBody>
      </p:sp>
      <p:sp>
        <p:nvSpPr>
          <p:cNvPr id="155" name="テキスト ボックス 154">
            <a:extLst>
              <a:ext uri="{FF2B5EF4-FFF2-40B4-BE49-F238E27FC236}">
                <a16:creationId xmlns:a16="http://schemas.microsoft.com/office/drawing/2014/main" id="{73FFF9F1-9F02-E662-DA61-AA808D04A96B}"/>
              </a:ext>
            </a:extLst>
          </p:cNvPr>
          <p:cNvSpPr txBox="1"/>
          <p:nvPr/>
        </p:nvSpPr>
        <p:spPr>
          <a:xfrm>
            <a:off x="1168857" y="3674988"/>
            <a:ext cx="2068173" cy="351839"/>
          </a:xfrm>
          <a:prstGeom prst="rect">
            <a:avLst/>
          </a:prstGeom>
          <a:noFill/>
        </p:spPr>
        <p:txBody>
          <a:bodyPr wrap="square" rtlCol="0">
            <a:spAutoFit/>
          </a:bodyPr>
          <a:lstStyle/>
          <a:p>
            <a:pPr algn="ctr"/>
            <a:r>
              <a:rPr lang="ja-JP" altLang="en-US" sz="1600">
                <a:ln w="3175">
                  <a:noFill/>
                </a:ln>
              </a:rPr>
              <a:t>二次</a:t>
            </a:r>
            <a:endParaRPr lang="ja-JP" altLang="en-US" sz="2800">
              <a:ln w="3175">
                <a:noFill/>
              </a:ln>
            </a:endParaRPr>
          </a:p>
        </p:txBody>
      </p:sp>
      <p:sp>
        <p:nvSpPr>
          <p:cNvPr id="156" name="テキスト ボックス 155">
            <a:extLst>
              <a:ext uri="{FF2B5EF4-FFF2-40B4-BE49-F238E27FC236}">
                <a16:creationId xmlns:a16="http://schemas.microsoft.com/office/drawing/2014/main" id="{D57A5B55-9F19-B104-93DC-2BA461315EF0}"/>
              </a:ext>
            </a:extLst>
          </p:cNvPr>
          <p:cNvSpPr txBox="1"/>
          <p:nvPr/>
        </p:nvSpPr>
        <p:spPr>
          <a:xfrm>
            <a:off x="1167261" y="4334272"/>
            <a:ext cx="2068173" cy="351839"/>
          </a:xfrm>
          <a:prstGeom prst="rect">
            <a:avLst/>
          </a:prstGeom>
          <a:noFill/>
        </p:spPr>
        <p:txBody>
          <a:bodyPr wrap="square" rtlCol="0">
            <a:spAutoFit/>
          </a:bodyPr>
          <a:lstStyle/>
          <a:p>
            <a:pPr algn="ctr"/>
            <a:r>
              <a:rPr lang="ja-JP" altLang="en-US" sz="1600">
                <a:ln w="3175">
                  <a:noFill/>
                </a:ln>
              </a:rPr>
              <a:t>三次</a:t>
            </a:r>
            <a:endParaRPr lang="ja-JP" altLang="en-US" sz="2800">
              <a:ln w="3175">
                <a:noFill/>
              </a:ln>
            </a:endParaRPr>
          </a:p>
        </p:txBody>
      </p:sp>
      <p:sp>
        <p:nvSpPr>
          <p:cNvPr id="157" name="吹き出し: 四角形 156">
            <a:extLst>
              <a:ext uri="{FF2B5EF4-FFF2-40B4-BE49-F238E27FC236}">
                <a16:creationId xmlns:a16="http://schemas.microsoft.com/office/drawing/2014/main" id="{91B4D964-26E7-91B6-1F38-07D8107F21B3}"/>
              </a:ext>
            </a:extLst>
          </p:cNvPr>
          <p:cNvSpPr/>
          <p:nvPr/>
        </p:nvSpPr>
        <p:spPr>
          <a:xfrm>
            <a:off x="8132094" y="4653238"/>
            <a:ext cx="3969125" cy="940627"/>
          </a:xfrm>
          <a:prstGeom prst="wedgeRectCallout">
            <a:avLst>
              <a:gd name="adj1" fmla="val 8263"/>
              <a:gd name="adj2" fmla="val -71707"/>
            </a:avLst>
          </a:prstGeom>
          <a:solidFill>
            <a:schemeClr val="bg1"/>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ln w="3175">
                  <a:noFill/>
                </a:ln>
                <a:solidFill>
                  <a:schemeClr val="tx1"/>
                </a:solidFill>
                <a:latin typeface="Meiryo UI" panose="020B0604030504040204" pitchFamily="50" charset="-128"/>
                <a:ea typeface="Meiryo UI" panose="020B0604030504040204" pitchFamily="50" charset="-128"/>
              </a:rPr>
              <a:t>・サプライチェーン全体で、より高い</a:t>
            </a:r>
            <a:endParaRPr lang="en-US" altLang="ja-JP">
              <a:ln w="3175">
                <a:noFill/>
              </a:ln>
              <a:solidFill>
                <a:schemeClr val="tx1"/>
              </a:solidFill>
              <a:latin typeface="Meiryo UI" panose="020B0604030504040204" pitchFamily="50" charset="-128"/>
              <a:ea typeface="Meiryo UI" panose="020B0604030504040204" pitchFamily="50" charset="-128"/>
            </a:endParaRPr>
          </a:p>
          <a:p>
            <a:r>
              <a:rPr lang="ja-JP" altLang="en-US">
                <a:ln w="3175">
                  <a:noFill/>
                </a:ln>
                <a:solidFill>
                  <a:schemeClr val="tx1"/>
                </a:solidFill>
                <a:latin typeface="Meiryo UI" panose="020B0604030504040204" pitchFamily="50" charset="-128"/>
                <a:ea typeface="Meiryo UI" panose="020B0604030504040204" pitchFamily="50" charset="-128"/>
              </a:rPr>
              <a:t>　付加価値／よい製品のさらなる量産</a:t>
            </a:r>
            <a:endParaRPr lang="en-US" altLang="ja-JP">
              <a:ln w="3175">
                <a:noFill/>
              </a:ln>
              <a:solidFill>
                <a:schemeClr val="tx1"/>
              </a:solidFill>
              <a:latin typeface="Meiryo UI" panose="020B0604030504040204" pitchFamily="50" charset="-128"/>
              <a:ea typeface="Meiryo UI" panose="020B0604030504040204" pitchFamily="50" charset="-128"/>
            </a:endParaRPr>
          </a:p>
          <a:p>
            <a:r>
              <a:rPr lang="ja-JP" altLang="en-US">
                <a:ln w="3175">
                  <a:noFill/>
                </a:ln>
                <a:solidFill>
                  <a:schemeClr val="tx1"/>
                </a:solidFill>
                <a:latin typeface="Meiryo UI" panose="020B0604030504040204" pitchFamily="50" charset="-128"/>
                <a:ea typeface="Meiryo UI" panose="020B0604030504040204" pitchFamily="50" charset="-128"/>
              </a:rPr>
              <a:t>・産業全体の競争力・魅力のアップ</a:t>
            </a:r>
            <a:endParaRPr lang="en-US" altLang="ja-JP">
              <a:ln w="3175">
                <a:noFill/>
              </a:ln>
              <a:solidFill>
                <a:schemeClr val="tx1"/>
              </a:solidFill>
              <a:latin typeface="Meiryo UI" panose="020B0604030504040204" pitchFamily="50" charset="-128"/>
              <a:ea typeface="Meiryo UI" panose="020B0604030504040204" pitchFamily="50" charset="-128"/>
            </a:endParaRPr>
          </a:p>
        </p:txBody>
      </p:sp>
      <p:sp>
        <p:nvSpPr>
          <p:cNvPr id="61" name="矢印: 折線 60">
            <a:extLst>
              <a:ext uri="{FF2B5EF4-FFF2-40B4-BE49-F238E27FC236}">
                <a16:creationId xmlns:a16="http://schemas.microsoft.com/office/drawing/2014/main" id="{34FA845B-EDA2-6CE7-6DCC-FC727DAA99B5}"/>
              </a:ext>
            </a:extLst>
          </p:cNvPr>
          <p:cNvSpPr/>
          <p:nvPr/>
        </p:nvSpPr>
        <p:spPr>
          <a:xfrm rot="16200000">
            <a:off x="9691512" y="2130378"/>
            <a:ext cx="1911725" cy="579655"/>
          </a:xfrm>
          <a:prstGeom prst="ben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4" name="矢印: 折線 63">
            <a:extLst>
              <a:ext uri="{FF2B5EF4-FFF2-40B4-BE49-F238E27FC236}">
                <a16:creationId xmlns:a16="http://schemas.microsoft.com/office/drawing/2014/main" id="{5CD6F9E7-0C4D-3C6B-CB42-135A2B06AF3C}"/>
              </a:ext>
            </a:extLst>
          </p:cNvPr>
          <p:cNvSpPr/>
          <p:nvPr/>
        </p:nvSpPr>
        <p:spPr>
          <a:xfrm rot="5400000" flipH="1">
            <a:off x="9024580" y="2142222"/>
            <a:ext cx="1911930" cy="579654"/>
          </a:xfrm>
          <a:prstGeom prst="ben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6" name="グループ化 15">
            <a:extLst>
              <a:ext uri="{FF2B5EF4-FFF2-40B4-BE49-F238E27FC236}">
                <a16:creationId xmlns:a16="http://schemas.microsoft.com/office/drawing/2014/main" id="{DB724DEE-0494-8A39-1682-80CD05B3EEC8}"/>
              </a:ext>
            </a:extLst>
          </p:cNvPr>
          <p:cNvGrpSpPr/>
          <p:nvPr/>
        </p:nvGrpSpPr>
        <p:grpSpPr>
          <a:xfrm>
            <a:off x="4826312" y="2370939"/>
            <a:ext cx="3249600" cy="2290511"/>
            <a:chOff x="4739479" y="2428585"/>
            <a:chExt cx="3249600" cy="2290511"/>
          </a:xfrm>
        </p:grpSpPr>
        <p:grpSp>
          <p:nvGrpSpPr>
            <p:cNvPr id="4" name="グループ化 3">
              <a:extLst>
                <a:ext uri="{FF2B5EF4-FFF2-40B4-BE49-F238E27FC236}">
                  <a16:creationId xmlns:a16="http://schemas.microsoft.com/office/drawing/2014/main" id="{82860254-AEF7-2A53-6CC4-2DF714DC7EF4}"/>
                </a:ext>
              </a:extLst>
            </p:cNvPr>
            <p:cNvGrpSpPr/>
            <p:nvPr/>
          </p:nvGrpSpPr>
          <p:grpSpPr>
            <a:xfrm>
              <a:off x="4751680" y="2428585"/>
              <a:ext cx="3237399" cy="2290511"/>
              <a:chOff x="4949698" y="1879821"/>
              <a:chExt cx="3237399" cy="2290511"/>
            </a:xfrm>
          </p:grpSpPr>
          <p:sp>
            <p:nvSpPr>
              <p:cNvPr id="128" name="正方形/長方形 127">
                <a:extLst>
                  <a:ext uri="{FF2B5EF4-FFF2-40B4-BE49-F238E27FC236}">
                    <a16:creationId xmlns:a16="http://schemas.microsoft.com/office/drawing/2014/main" id="{24249490-8E93-4A3F-AB67-37753C72BB01}"/>
                  </a:ext>
                </a:extLst>
              </p:cNvPr>
              <p:cNvSpPr/>
              <p:nvPr/>
            </p:nvSpPr>
            <p:spPr>
              <a:xfrm>
                <a:off x="4949698" y="1879821"/>
                <a:ext cx="3237399" cy="223970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 name="グラフィックス 11" descr="都市 単色塗りつぶし">
                <a:extLst>
                  <a:ext uri="{FF2B5EF4-FFF2-40B4-BE49-F238E27FC236}">
                    <a16:creationId xmlns:a16="http://schemas.microsoft.com/office/drawing/2014/main" id="{3C36C6BE-B8CF-5CFB-CFBA-8DD3CE4AB60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746671" y="2225680"/>
                <a:ext cx="1462695" cy="1462695"/>
              </a:xfrm>
              <a:prstGeom prst="rect">
                <a:avLst/>
              </a:prstGeom>
            </p:spPr>
          </p:pic>
          <p:pic>
            <p:nvPicPr>
              <p:cNvPr id="15" name="グラフィックス 14" descr="指数的グラフ 単色塗りつぶし">
                <a:extLst>
                  <a:ext uri="{FF2B5EF4-FFF2-40B4-BE49-F238E27FC236}">
                    <a16:creationId xmlns:a16="http://schemas.microsoft.com/office/drawing/2014/main" id="{CC89CEC9-7B85-806E-5737-23DC568110A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138828" y="1972395"/>
                <a:ext cx="826112" cy="826112"/>
              </a:xfrm>
              <a:prstGeom prst="rect">
                <a:avLst/>
              </a:prstGeom>
            </p:spPr>
          </p:pic>
          <p:pic>
            <p:nvPicPr>
              <p:cNvPr id="88" name="グラフィックス 87" descr="グループでのブレーンストーミング 枠線">
                <a:extLst>
                  <a:ext uri="{FF2B5EF4-FFF2-40B4-BE49-F238E27FC236}">
                    <a16:creationId xmlns:a16="http://schemas.microsoft.com/office/drawing/2014/main" id="{44187D9C-B512-B470-864E-B629D52894A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058985" y="3139025"/>
                <a:ext cx="914400" cy="914400"/>
              </a:xfrm>
              <a:prstGeom prst="rect">
                <a:avLst/>
              </a:prstGeom>
            </p:spPr>
          </p:pic>
          <p:pic>
            <p:nvPicPr>
              <p:cNvPr id="92" name="グラフィックス 91" descr="グループの成功 枠線">
                <a:extLst>
                  <a:ext uri="{FF2B5EF4-FFF2-40B4-BE49-F238E27FC236}">
                    <a16:creationId xmlns:a16="http://schemas.microsoft.com/office/drawing/2014/main" id="{9F2D71FF-C693-6B3A-9B37-3219F927AB8F}"/>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118116" y="3255932"/>
                <a:ext cx="914400" cy="914400"/>
              </a:xfrm>
              <a:prstGeom prst="rect">
                <a:avLst/>
              </a:prstGeom>
            </p:spPr>
          </p:pic>
        </p:grpSp>
        <p:pic>
          <p:nvPicPr>
            <p:cNvPr id="13" name="グラフィックス 12" descr="継続的改善 枠線">
              <a:extLst>
                <a:ext uri="{FF2B5EF4-FFF2-40B4-BE49-F238E27FC236}">
                  <a16:creationId xmlns:a16="http://schemas.microsoft.com/office/drawing/2014/main" id="{44640F93-DA7D-133F-9A93-CFAC2E9AE40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739479" y="2457255"/>
              <a:ext cx="1042859" cy="1042859"/>
            </a:xfrm>
            <a:prstGeom prst="rect">
              <a:avLst/>
            </a:prstGeom>
          </p:spPr>
        </p:pic>
      </p:grpSp>
      <p:pic>
        <p:nvPicPr>
          <p:cNvPr id="70" name="グラフィックス 69" descr="歯車 枠線">
            <a:extLst>
              <a:ext uri="{FF2B5EF4-FFF2-40B4-BE49-F238E27FC236}">
                <a16:creationId xmlns:a16="http://schemas.microsoft.com/office/drawing/2014/main" id="{36752BEB-C246-4757-510A-B218A222C24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240186" y="3120014"/>
            <a:ext cx="740907" cy="740907"/>
          </a:xfrm>
          <a:prstGeom prst="rect">
            <a:avLst/>
          </a:prstGeom>
        </p:spPr>
      </p:pic>
      <p:pic>
        <p:nvPicPr>
          <p:cNvPr id="71" name="グラフィックス 70" descr="握手 単色塗りつぶし">
            <a:extLst>
              <a:ext uri="{FF2B5EF4-FFF2-40B4-BE49-F238E27FC236}">
                <a16:creationId xmlns:a16="http://schemas.microsoft.com/office/drawing/2014/main" id="{68E72B87-4ADE-7D08-E6ED-1ED8E0F54A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92990" y="2915949"/>
            <a:ext cx="770519" cy="770519"/>
          </a:xfrm>
          <a:prstGeom prst="rect">
            <a:avLst/>
          </a:prstGeom>
        </p:spPr>
      </p:pic>
      <p:sp>
        <p:nvSpPr>
          <p:cNvPr id="73" name="テキスト ボックス 72">
            <a:extLst>
              <a:ext uri="{FF2B5EF4-FFF2-40B4-BE49-F238E27FC236}">
                <a16:creationId xmlns:a16="http://schemas.microsoft.com/office/drawing/2014/main" id="{92375A49-BC6B-F57E-022A-1D0BBF8AB781}"/>
              </a:ext>
            </a:extLst>
          </p:cNvPr>
          <p:cNvSpPr txBox="1"/>
          <p:nvPr/>
        </p:nvSpPr>
        <p:spPr>
          <a:xfrm>
            <a:off x="8547877" y="3847286"/>
            <a:ext cx="3469734" cy="523220"/>
          </a:xfrm>
          <a:prstGeom prst="rect">
            <a:avLst/>
          </a:prstGeom>
          <a:noFill/>
          <a:ln w="12700">
            <a:noFill/>
          </a:ln>
        </p:spPr>
        <p:txBody>
          <a:bodyPr wrap="square" rtlCol="0">
            <a:spAutoFit/>
          </a:bodyPr>
          <a:lstStyle/>
          <a:p>
            <a:pPr algn="ctr"/>
            <a:r>
              <a:rPr lang="ja-JP" altLang="en-US" sz="2800" b="1">
                <a:solidFill>
                  <a:srgbClr val="FF0000"/>
                </a:solidFill>
                <a:latin typeface="Meiryo UI" panose="020B0604030504040204" pitchFamily="50" charset="-128"/>
                <a:ea typeface="Meiryo UI" panose="020B0604030504040204" pitchFamily="50" charset="-128"/>
              </a:rPr>
              <a:t>新製品</a:t>
            </a:r>
            <a:r>
              <a:rPr lang="en-US" altLang="ja-JP" sz="2800" b="1">
                <a:solidFill>
                  <a:srgbClr val="FF0000"/>
                </a:solidFill>
                <a:latin typeface="Meiryo UI" panose="020B0604030504040204" pitchFamily="50" charset="-128"/>
                <a:ea typeface="Meiryo UI" panose="020B0604030504040204" pitchFamily="50" charset="-128"/>
              </a:rPr>
              <a:t>/</a:t>
            </a:r>
            <a:r>
              <a:rPr lang="ja-JP" altLang="en-US" sz="2800" b="1">
                <a:solidFill>
                  <a:srgbClr val="FF0000"/>
                </a:solidFill>
                <a:latin typeface="Meiryo UI" panose="020B0604030504040204" pitchFamily="50" charset="-128"/>
                <a:ea typeface="Meiryo UI" panose="020B0604030504040204" pitchFamily="50" charset="-128"/>
              </a:rPr>
              <a:t>生産追従</a:t>
            </a:r>
            <a:endParaRPr lang="en-US" altLang="ja-JP" sz="2800" b="1">
              <a:solidFill>
                <a:srgbClr val="FF0000"/>
              </a:solidFill>
              <a:latin typeface="Meiryo UI" panose="020B0604030504040204" pitchFamily="50" charset="-128"/>
              <a:ea typeface="Meiryo UI" panose="020B0604030504040204" pitchFamily="50" charset="-128"/>
            </a:endParaRPr>
          </a:p>
        </p:txBody>
      </p:sp>
      <p:sp>
        <p:nvSpPr>
          <p:cNvPr id="75" name="テキスト ボックス 74">
            <a:extLst>
              <a:ext uri="{FF2B5EF4-FFF2-40B4-BE49-F238E27FC236}">
                <a16:creationId xmlns:a16="http://schemas.microsoft.com/office/drawing/2014/main" id="{F5ACB513-6CF7-4DEC-2F53-B3F097F0B2B1}"/>
              </a:ext>
            </a:extLst>
          </p:cNvPr>
          <p:cNvSpPr txBox="1"/>
          <p:nvPr/>
        </p:nvSpPr>
        <p:spPr>
          <a:xfrm>
            <a:off x="5535311" y="614692"/>
            <a:ext cx="2132283" cy="461665"/>
          </a:xfrm>
          <a:prstGeom prst="rect">
            <a:avLst/>
          </a:prstGeom>
          <a:solidFill>
            <a:schemeClr val="bg1"/>
          </a:solidFill>
          <a:ln w="12700">
            <a:noFill/>
          </a:ln>
        </p:spPr>
        <p:txBody>
          <a:bodyPr wrap="square" rtlCol="0">
            <a:spAutoFit/>
          </a:bodyPr>
          <a:lstStyle/>
          <a:p>
            <a:pPr algn="ctr"/>
            <a:r>
              <a:rPr lang="ja-JP" altLang="en-US" sz="2400" b="1">
                <a:solidFill>
                  <a:srgbClr val="FF0000"/>
                </a:solidFill>
                <a:latin typeface="Meiryo UI" panose="020B0604030504040204" pitchFamily="50" charset="-128"/>
                <a:ea typeface="Meiryo UI" panose="020B0604030504040204" pitchFamily="50" charset="-128"/>
              </a:rPr>
              <a:t>進めていくこと</a:t>
            </a:r>
            <a:endParaRPr lang="en-US" altLang="ja-JP" sz="2400" b="1">
              <a:solidFill>
                <a:srgbClr val="FF0000"/>
              </a:solidFill>
              <a:latin typeface="Meiryo UI" panose="020B0604030504040204" pitchFamily="50" charset="-128"/>
              <a:ea typeface="Meiryo UI" panose="020B0604030504040204" pitchFamily="50" charset="-128"/>
            </a:endParaRPr>
          </a:p>
        </p:txBody>
      </p:sp>
      <p:sp>
        <p:nvSpPr>
          <p:cNvPr id="126" name="吹き出し: 四角形 125">
            <a:extLst>
              <a:ext uri="{FF2B5EF4-FFF2-40B4-BE49-F238E27FC236}">
                <a16:creationId xmlns:a16="http://schemas.microsoft.com/office/drawing/2014/main" id="{64128B53-CD88-BF0E-A2C3-FA4B4F42E9A2}"/>
              </a:ext>
            </a:extLst>
          </p:cNvPr>
          <p:cNvSpPr/>
          <p:nvPr/>
        </p:nvSpPr>
        <p:spPr>
          <a:xfrm>
            <a:off x="4627049" y="1203000"/>
            <a:ext cx="3456707" cy="1030776"/>
          </a:xfrm>
          <a:prstGeom prst="wedgeRectCallout">
            <a:avLst>
              <a:gd name="adj1" fmla="val 242"/>
              <a:gd name="adj2" fmla="val 82414"/>
            </a:avLst>
          </a:prstGeom>
          <a:solidFill>
            <a:schemeClr val="bg1"/>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ln w="3175">
                  <a:noFill/>
                </a:ln>
                <a:solidFill>
                  <a:schemeClr val="tx1"/>
                </a:solidFill>
                <a:latin typeface="Meiryo UI" panose="020B0604030504040204" pitchFamily="50" charset="-128"/>
                <a:ea typeface="Meiryo UI" panose="020B0604030504040204" pitchFamily="50" charset="-128"/>
              </a:rPr>
              <a:t>・各個社の次なる投資等による</a:t>
            </a:r>
            <a:endParaRPr lang="en-US" altLang="ja-JP">
              <a:ln w="3175">
                <a:noFill/>
              </a:ln>
              <a:solidFill>
                <a:schemeClr val="tx1"/>
              </a:solidFill>
              <a:latin typeface="Meiryo UI" panose="020B0604030504040204" pitchFamily="50" charset="-128"/>
              <a:ea typeface="Meiryo UI" panose="020B0604030504040204" pitchFamily="50" charset="-128"/>
            </a:endParaRPr>
          </a:p>
          <a:p>
            <a:r>
              <a:rPr lang="ja-JP" altLang="en-US">
                <a:ln w="3175">
                  <a:noFill/>
                </a:ln>
                <a:solidFill>
                  <a:schemeClr val="tx1"/>
                </a:solidFill>
                <a:latin typeface="Meiryo UI" panose="020B0604030504040204" pitchFamily="50" charset="-128"/>
                <a:ea typeface="Meiryo UI" panose="020B0604030504040204" pitchFamily="50" charset="-128"/>
              </a:rPr>
              <a:t>　企業の持続的成長や</a:t>
            </a:r>
            <a:endParaRPr lang="en-US" altLang="ja-JP">
              <a:ln w="3175">
                <a:noFill/>
              </a:ln>
              <a:solidFill>
                <a:schemeClr val="tx1"/>
              </a:solidFill>
              <a:latin typeface="Meiryo UI" panose="020B0604030504040204" pitchFamily="50" charset="-128"/>
              <a:ea typeface="Meiryo UI" panose="020B0604030504040204" pitchFamily="50" charset="-128"/>
            </a:endParaRPr>
          </a:p>
          <a:p>
            <a:r>
              <a:rPr lang="ja-JP" altLang="en-US">
                <a:ln w="3175">
                  <a:noFill/>
                </a:ln>
                <a:solidFill>
                  <a:schemeClr val="tx1"/>
                </a:solidFill>
                <a:latin typeface="Meiryo UI" panose="020B0604030504040204" pitchFamily="50" charset="-128"/>
                <a:ea typeface="Meiryo UI" panose="020B0604030504040204" pitchFamily="50" charset="-128"/>
              </a:rPr>
              <a:t>　魅力ある職場づくり</a:t>
            </a:r>
            <a:endParaRPr lang="en-US" altLang="ja-JP">
              <a:ln w="3175">
                <a:noFill/>
              </a:ln>
              <a:solidFill>
                <a:schemeClr val="tx1"/>
              </a:solidFill>
              <a:latin typeface="Meiryo UI" panose="020B0604030504040204" pitchFamily="50" charset="-128"/>
              <a:ea typeface="Meiryo UI" panose="020B0604030504040204" pitchFamily="50" charset="-128"/>
            </a:endParaRPr>
          </a:p>
        </p:txBody>
      </p:sp>
      <p:sp>
        <p:nvSpPr>
          <p:cNvPr id="66" name="正方形/長方形 65">
            <a:extLst>
              <a:ext uri="{FF2B5EF4-FFF2-40B4-BE49-F238E27FC236}">
                <a16:creationId xmlns:a16="http://schemas.microsoft.com/office/drawing/2014/main" id="{4642236F-9003-1922-913F-83AEB10CB4CC}"/>
              </a:ext>
            </a:extLst>
          </p:cNvPr>
          <p:cNvSpPr/>
          <p:nvPr/>
        </p:nvSpPr>
        <p:spPr>
          <a:xfrm>
            <a:off x="0" y="4"/>
            <a:ext cx="12192000" cy="576649"/>
          </a:xfrm>
          <a:prstGeom prst="rect">
            <a:avLst/>
          </a:prstGeom>
          <a:solidFill>
            <a:schemeClr val="accent1">
              <a:lumMod val="50000"/>
            </a:schemeClr>
          </a:solid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r>
              <a:rPr lang="ja-JP" altLang="en-US" sz="2800">
                <a:solidFill>
                  <a:schemeClr val="bg1"/>
                </a:solidFill>
                <a:latin typeface="Meiryo UI"/>
                <a:ea typeface="Meiryo UI"/>
              </a:rPr>
              <a:t>大変革期に際して自動車産業が</a:t>
            </a:r>
            <a:r>
              <a:rPr lang="en-US" altLang="ja-JP" sz="2800">
                <a:solidFill>
                  <a:schemeClr val="bg1"/>
                </a:solidFill>
                <a:latin typeface="Meiryo UI"/>
                <a:ea typeface="Meiryo UI"/>
              </a:rPr>
              <a:t>『</a:t>
            </a:r>
            <a:r>
              <a:rPr lang="ja-JP" altLang="en-US" sz="2800">
                <a:solidFill>
                  <a:schemeClr val="bg1"/>
                </a:solidFill>
                <a:latin typeface="Meiryo UI"/>
                <a:ea typeface="Meiryo UI"/>
              </a:rPr>
              <a:t>政策</a:t>
            </a:r>
            <a:r>
              <a:rPr lang="en-US" altLang="ja-JP" sz="2800">
                <a:solidFill>
                  <a:schemeClr val="bg1"/>
                </a:solidFill>
                <a:latin typeface="Meiryo UI"/>
                <a:ea typeface="Meiryo UI"/>
              </a:rPr>
              <a:t>』</a:t>
            </a:r>
            <a:r>
              <a:rPr lang="ja-JP" altLang="en-US" sz="2800">
                <a:solidFill>
                  <a:schemeClr val="bg1"/>
                </a:solidFill>
                <a:latin typeface="Meiryo UI"/>
                <a:ea typeface="Meiryo UI"/>
              </a:rPr>
              <a:t>として進めていくこと</a:t>
            </a:r>
          </a:p>
        </p:txBody>
      </p:sp>
      <p:sp>
        <p:nvSpPr>
          <p:cNvPr id="2" name="スライド番号プレースホルダー 3">
            <a:extLst>
              <a:ext uri="{FF2B5EF4-FFF2-40B4-BE49-F238E27FC236}">
                <a16:creationId xmlns:a16="http://schemas.microsoft.com/office/drawing/2014/main" id="{D1954E32-2726-D1A7-E878-D762CBEDD88D}"/>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68</a:t>
            </a:fld>
            <a:endParaRPr lang="ja-JP" altLang="en-US"/>
          </a:p>
        </p:txBody>
      </p:sp>
    </p:spTree>
    <p:extLst>
      <p:ext uri="{BB962C8B-B14F-4D97-AF65-F5344CB8AC3E}">
        <p14:creationId xmlns:p14="http://schemas.microsoft.com/office/powerpoint/2010/main" val="2036522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楕円 26">
            <a:extLst>
              <a:ext uri="{FF2B5EF4-FFF2-40B4-BE49-F238E27FC236}">
                <a16:creationId xmlns:a16="http://schemas.microsoft.com/office/drawing/2014/main" id="{4DFC6190-A9F1-0774-BE6D-57FBF0AC17F2}"/>
              </a:ext>
            </a:extLst>
          </p:cNvPr>
          <p:cNvSpPr/>
          <p:nvPr/>
        </p:nvSpPr>
        <p:spPr>
          <a:xfrm>
            <a:off x="2905432" y="5790764"/>
            <a:ext cx="3007882" cy="84104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sz="2000" b="1">
              <a:solidFill>
                <a:schemeClr val="tx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D5C6AF9D-80E7-C7E0-792D-A1D05EBBDE0E}"/>
              </a:ext>
            </a:extLst>
          </p:cNvPr>
          <p:cNvSpPr txBox="1">
            <a:spLocks noChangeArrowheads="1"/>
          </p:cNvSpPr>
          <p:nvPr/>
        </p:nvSpPr>
        <p:spPr bwMode="auto">
          <a:xfrm>
            <a:off x="0" y="-12497"/>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参考）「中堅・中小企業向けの支援策の紹介」</a:t>
            </a:r>
            <a:endParaRPr lang="en-US" altLang="ja-JP">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11">
            <a:extLst>
              <a:ext uri="{FF2B5EF4-FFF2-40B4-BE49-F238E27FC236}">
                <a16:creationId xmlns:a16="http://schemas.microsoft.com/office/drawing/2014/main" id="{82B6F7CF-87E8-5605-F6F1-833A427EEA8D}"/>
              </a:ext>
            </a:extLst>
          </p:cNvPr>
          <p:cNvSpPr>
            <a:spLocks noChangeArrowheads="1"/>
          </p:cNvSpPr>
          <p:nvPr/>
        </p:nvSpPr>
        <p:spPr bwMode="auto">
          <a:xfrm>
            <a:off x="6306842" y="765384"/>
            <a:ext cx="4190682" cy="40011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algn="l"/>
            <a:r>
              <a:rPr lang="ja-JP" altLang="en-US" sz="2000">
                <a:solidFill>
                  <a:schemeClr val="tx1"/>
                </a:solidFill>
                <a:latin typeface="Meiryo UI" panose="020B0604030504040204" pitchFamily="50" charset="-128"/>
                <a:ea typeface="Meiryo UI" panose="020B0604030504040204" pitchFamily="50" charset="-128"/>
              </a:rPr>
              <a:t>主に中小企業が活用可能な制度</a:t>
            </a:r>
            <a:endParaRPr lang="ja-JP" altLang="en-US" sz="2000" b="0">
              <a:solidFill>
                <a:schemeClr val="tx1"/>
              </a:solidFill>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1D4FED63-9E92-E7FC-24E7-305045EA573D}"/>
              </a:ext>
            </a:extLst>
          </p:cNvPr>
          <p:cNvSpPr/>
          <p:nvPr/>
        </p:nvSpPr>
        <p:spPr>
          <a:xfrm>
            <a:off x="6324686" y="1243891"/>
            <a:ext cx="5736065" cy="4077370"/>
          </a:xfrm>
          <a:prstGeom prst="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2400">
              <a:solidFill>
                <a:schemeClr val="tx1"/>
              </a:solidFill>
              <a:latin typeface="Meiryo UI" panose="020B0604030504040204" pitchFamily="50" charset="-128"/>
              <a:ea typeface="Meiryo UI" panose="020B0604030504040204" pitchFamily="50" charset="-128"/>
            </a:endParaRPr>
          </a:p>
        </p:txBody>
      </p:sp>
      <p:sp>
        <p:nvSpPr>
          <p:cNvPr id="7" name="四角形: 角を丸くする 6">
            <a:extLst>
              <a:ext uri="{FF2B5EF4-FFF2-40B4-BE49-F238E27FC236}">
                <a16:creationId xmlns:a16="http://schemas.microsoft.com/office/drawing/2014/main" id="{F852BAE4-8639-DA7C-5E79-488F18CE276B}"/>
              </a:ext>
            </a:extLst>
          </p:cNvPr>
          <p:cNvSpPr/>
          <p:nvPr/>
        </p:nvSpPr>
        <p:spPr>
          <a:xfrm>
            <a:off x="91095" y="1377087"/>
            <a:ext cx="6004904" cy="2210016"/>
          </a:xfrm>
          <a:prstGeom prst="roundRect">
            <a:avLst/>
          </a:prstGeom>
          <a:noFill/>
          <a:ln w="3810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4673BDD8-CB9A-EC1E-3A05-F1BC399E446A}"/>
              </a:ext>
            </a:extLst>
          </p:cNvPr>
          <p:cNvSpPr/>
          <p:nvPr/>
        </p:nvSpPr>
        <p:spPr>
          <a:xfrm>
            <a:off x="66993" y="1205491"/>
            <a:ext cx="3865359" cy="374429"/>
          </a:xfrm>
          <a:prstGeom prst="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400">
                <a:solidFill>
                  <a:schemeClr val="tx1"/>
                </a:solidFill>
                <a:latin typeface="Meiryo UI" panose="020B0604030504040204" pitchFamily="50" charset="-128"/>
                <a:ea typeface="Meiryo UI" panose="020B0604030504040204" pitchFamily="50" charset="-128"/>
              </a:rPr>
              <a:t>ミカタプロジェクト</a:t>
            </a:r>
            <a:r>
              <a:rPr lang="ja-JP" altLang="en-US">
                <a:solidFill>
                  <a:schemeClr val="tx1"/>
                </a:solidFill>
                <a:latin typeface="Meiryo UI" panose="020B0604030504040204" pitchFamily="50" charset="-128"/>
                <a:ea typeface="Meiryo UI" panose="020B0604030504040204" pitchFamily="50" charset="-128"/>
              </a:rPr>
              <a:t>（経産省）</a:t>
            </a:r>
            <a:endParaRPr lang="en-US" altLang="ja-JP" sz="2400">
              <a:solidFill>
                <a:schemeClr val="tx1"/>
              </a:solidFill>
              <a:latin typeface="Meiryo UI" panose="020B0604030504040204" pitchFamily="50" charset="-128"/>
              <a:ea typeface="Meiryo UI" panose="020B0604030504040204" pitchFamily="50" charset="-128"/>
            </a:endParaRPr>
          </a:p>
        </p:txBody>
      </p:sp>
      <p:sp>
        <p:nvSpPr>
          <p:cNvPr id="13" name="タイトル 1">
            <a:extLst>
              <a:ext uri="{FF2B5EF4-FFF2-40B4-BE49-F238E27FC236}">
                <a16:creationId xmlns:a16="http://schemas.microsoft.com/office/drawing/2014/main" id="{3E04CDC7-AD3E-14FA-D72B-34BA5C3007B3}"/>
              </a:ext>
            </a:extLst>
          </p:cNvPr>
          <p:cNvSpPr txBox="1">
            <a:spLocks/>
          </p:cNvSpPr>
          <p:nvPr/>
        </p:nvSpPr>
        <p:spPr>
          <a:xfrm>
            <a:off x="91095" y="1633351"/>
            <a:ext cx="6100010" cy="1643527"/>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a:latin typeface="Meiryo UI" panose="020B0604030504040204" pitchFamily="50" charset="-128"/>
                <a:ea typeface="Meiryo UI" panose="020B0604030504040204" pitchFamily="50" charset="-128"/>
              </a:rPr>
              <a:t>・</a:t>
            </a:r>
            <a:r>
              <a:rPr lang="ja-JP" altLang="en-US" sz="1400">
                <a:solidFill>
                  <a:srgbClr val="FF0000"/>
                </a:solidFill>
                <a:latin typeface="Meiryo UI" panose="020B0604030504040204" pitchFamily="50" charset="-128"/>
                <a:ea typeface="Meiryo UI" panose="020B0604030504040204" pitchFamily="50" charset="-128"/>
              </a:rPr>
              <a:t>自動車産業に特化</a:t>
            </a:r>
            <a:r>
              <a:rPr lang="ja-JP" altLang="en-US" sz="1400">
                <a:latin typeface="Meiryo UI" panose="020B0604030504040204" pitchFamily="50" charset="-128"/>
                <a:ea typeface="Meiryo UI" panose="020B0604030504040204" pitchFamily="50" charset="-128"/>
              </a:rPr>
              <a:t>した、中堅・中小企業者の脱炭素をサポートする事業</a:t>
            </a:r>
            <a:endParaRPr lang="en-US" altLang="ja-JP" sz="1400">
              <a:latin typeface="Meiryo UI" panose="020B0604030504040204" pitchFamily="50" charset="-128"/>
              <a:ea typeface="Meiryo UI" panose="020B0604030504040204" pitchFamily="50" charset="-128"/>
            </a:endParaRPr>
          </a:p>
          <a:p>
            <a:pPr algn="l"/>
            <a:r>
              <a:rPr lang="ja-JP" altLang="en-US" sz="1400">
                <a:latin typeface="Meiryo UI" panose="020B0604030504040204" pitchFamily="50" charset="-128"/>
                <a:ea typeface="Meiryo UI" panose="020B0604030504040204" pitchFamily="50" charset="-128"/>
              </a:rPr>
              <a:t>・自動車の電動化の進展に伴い、需要の減少が見込まれる自動車部品</a:t>
            </a:r>
            <a:endParaRPr lang="en-US" altLang="ja-JP" sz="1400">
              <a:latin typeface="Meiryo UI" panose="020B0604030504040204" pitchFamily="50" charset="-128"/>
              <a:ea typeface="Meiryo UI" panose="020B0604030504040204" pitchFamily="50" charset="-128"/>
            </a:endParaRPr>
          </a:p>
          <a:p>
            <a:pPr algn="l"/>
            <a:r>
              <a:rPr lang="ja-JP" altLang="en-US" sz="1400">
                <a:latin typeface="Meiryo UI" panose="020B0604030504040204" pitchFamily="50" charset="-128"/>
                <a:ea typeface="Meiryo UI" panose="020B0604030504040204" pitchFamily="50" charset="-128"/>
              </a:rPr>
              <a:t>　（エンジン、トランスミッション等）に関わる中堅・中小企業者が、</a:t>
            </a:r>
            <a:endParaRPr lang="en-US" altLang="ja-JP" sz="1400">
              <a:latin typeface="Meiryo UI" panose="020B0604030504040204" pitchFamily="50" charset="-128"/>
              <a:ea typeface="Meiryo UI" panose="020B0604030504040204" pitchFamily="50" charset="-128"/>
            </a:endParaRPr>
          </a:p>
          <a:p>
            <a:pPr algn="l"/>
            <a:r>
              <a:rPr lang="ja-JP" altLang="en-US" sz="1400">
                <a:latin typeface="Meiryo UI" panose="020B0604030504040204" pitchFamily="50" charset="-128"/>
                <a:ea typeface="Meiryo UI" panose="020B0604030504040204" pitchFamily="50" charset="-128"/>
              </a:rPr>
              <a:t>　電動車部品の製造に挑戦するといった</a:t>
            </a:r>
            <a:r>
              <a:rPr lang="ja-JP" altLang="en-US" sz="1400">
                <a:solidFill>
                  <a:srgbClr val="FF0000"/>
                </a:solidFill>
                <a:latin typeface="Meiryo UI" panose="020B0604030504040204" pitchFamily="50" charset="-128"/>
                <a:ea typeface="Meiryo UI" panose="020B0604030504040204" pitchFamily="50" charset="-128"/>
              </a:rPr>
              <a:t>「攻めの業態転換・事業再構築」を支援</a:t>
            </a:r>
            <a:endParaRPr lang="en-US" altLang="ja-JP" sz="1400">
              <a:solidFill>
                <a:srgbClr val="FF0000"/>
              </a:solidFill>
              <a:latin typeface="Meiryo UI" panose="020B0604030504040204" pitchFamily="50" charset="-128"/>
              <a:ea typeface="Meiryo UI" panose="020B0604030504040204" pitchFamily="50" charset="-128"/>
            </a:endParaRPr>
          </a:p>
          <a:p>
            <a:pPr algn="l"/>
            <a:r>
              <a:rPr lang="ja-JP" altLang="en-US" sz="1400">
                <a:latin typeface="Meiryo UI" panose="020B0604030504040204" pitchFamily="50" charset="-128"/>
                <a:ea typeface="Meiryo UI" panose="020B0604030504040204" pitchFamily="50" charset="-128"/>
              </a:rPr>
              <a:t>・</a:t>
            </a:r>
            <a:r>
              <a:rPr lang="en-US" altLang="ja-JP" sz="1400">
                <a:latin typeface="Meiryo UI" panose="020B0604030504040204" pitchFamily="50" charset="-128"/>
                <a:ea typeface="Meiryo UI" panose="020B0604030504040204" pitchFamily="50" charset="-128"/>
              </a:rPr>
              <a:t>47</a:t>
            </a:r>
            <a:r>
              <a:rPr lang="ja-JP" altLang="en-US" sz="1400">
                <a:latin typeface="Meiryo UI" panose="020B0604030504040204" pitchFamily="50" charset="-128"/>
                <a:ea typeface="Meiryo UI" panose="020B0604030504040204" pitchFamily="50" charset="-128"/>
              </a:rPr>
              <a:t>都道府県をカバーする体制を整備。近くの支援拠点に気軽に相談が可能</a:t>
            </a:r>
            <a:endParaRPr lang="en-US" altLang="ja-JP" sz="1400">
              <a:latin typeface="Meiryo UI" panose="020B0604030504040204" pitchFamily="50" charset="-128"/>
              <a:ea typeface="Meiryo UI" panose="020B0604030504040204" pitchFamily="50" charset="-128"/>
            </a:endParaRPr>
          </a:p>
          <a:p>
            <a:pPr algn="l"/>
            <a:r>
              <a:rPr lang="ja-JP" altLang="en-US" sz="1400">
                <a:latin typeface="Meiryo UI" panose="020B0604030504040204" pitchFamily="50" charset="-128"/>
                <a:ea typeface="Meiryo UI" panose="020B0604030504040204" pitchFamily="50" charset="-128"/>
              </a:rPr>
              <a:t>＜例＞</a:t>
            </a:r>
            <a:endParaRPr lang="en-US" altLang="ja-JP" sz="1400">
              <a:latin typeface="Meiryo UI" panose="020B0604030504040204" pitchFamily="50" charset="-128"/>
              <a:ea typeface="Meiryo UI" panose="020B0604030504040204" pitchFamily="50" charset="-128"/>
            </a:endParaRPr>
          </a:p>
          <a:p>
            <a:pPr algn="l"/>
            <a:r>
              <a:rPr lang="ja-JP" altLang="en-US" sz="1400">
                <a:latin typeface="Meiryo UI" panose="020B0604030504040204" pitchFamily="50" charset="-128"/>
                <a:ea typeface="Meiryo UI" panose="020B0604030504040204" pitchFamily="50" charset="-128"/>
              </a:rPr>
              <a:t>　</a:t>
            </a:r>
            <a:r>
              <a:rPr lang="ja-JP" altLang="en-US" sz="1400">
                <a:solidFill>
                  <a:srgbClr val="FF0000"/>
                </a:solidFill>
                <a:latin typeface="Meiryo UI" panose="020B0604030504040204" pitchFamily="50" charset="-128"/>
                <a:ea typeface="Meiryo UI" panose="020B0604030504040204" pitchFamily="50" charset="-128"/>
              </a:rPr>
              <a:t>電動化対応の課題整理</a:t>
            </a:r>
            <a:r>
              <a:rPr lang="ja-JP" altLang="en-US" sz="1400">
                <a:latin typeface="Meiryo UI" panose="020B0604030504040204" pitchFamily="50" charset="-128"/>
                <a:ea typeface="Meiryo UI" panose="020B0604030504040204" pitchFamily="50" charset="-128"/>
              </a:rPr>
              <a:t>や</a:t>
            </a:r>
            <a:r>
              <a:rPr lang="ja-JP" altLang="en-US" sz="1400">
                <a:solidFill>
                  <a:srgbClr val="FF0000"/>
                </a:solidFill>
                <a:latin typeface="Meiryo UI" panose="020B0604030504040204" pitchFamily="50" charset="-128"/>
                <a:ea typeface="Meiryo UI" panose="020B0604030504040204" pitchFamily="50" charset="-128"/>
              </a:rPr>
              <a:t>設備投資補助金</a:t>
            </a:r>
            <a:r>
              <a:rPr lang="ja-JP" altLang="en-US" sz="1400">
                <a:latin typeface="Meiryo UI" panose="020B0604030504040204" pitchFamily="50" charset="-128"/>
                <a:ea typeface="Meiryo UI" panose="020B0604030504040204" pitchFamily="50" charset="-128"/>
              </a:rPr>
              <a:t>への個別相談、</a:t>
            </a:r>
            <a:endParaRPr lang="en-US" altLang="ja-JP" sz="1400">
              <a:latin typeface="Meiryo UI" panose="020B0604030504040204" pitchFamily="50" charset="-128"/>
              <a:ea typeface="Meiryo UI" panose="020B0604030504040204" pitchFamily="50" charset="-128"/>
            </a:endParaRPr>
          </a:p>
          <a:p>
            <a:pPr algn="l"/>
            <a:r>
              <a:rPr lang="ja-JP" altLang="en-US" sz="1400">
                <a:latin typeface="Meiryo UI" panose="020B0604030504040204" pitchFamily="50" charset="-128"/>
                <a:ea typeface="Meiryo UI" panose="020B0604030504040204" pitchFamily="50" charset="-128"/>
              </a:rPr>
              <a:t>　</a:t>
            </a:r>
            <a:r>
              <a:rPr lang="ja-JP" altLang="en-US" sz="1400">
                <a:solidFill>
                  <a:srgbClr val="FF0000"/>
                </a:solidFill>
                <a:latin typeface="Meiryo UI" panose="020B0604030504040204" pitchFamily="50" charset="-128"/>
                <a:ea typeface="Meiryo UI" panose="020B0604030504040204" pitchFamily="50" charset="-128"/>
              </a:rPr>
              <a:t>戦略策定・技術開発</a:t>
            </a:r>
            <a:r>
              <a:rPr lang="ja-JP" altLang="en-US" sz="1400">
                <a:latin typeface="Meiryo UI" panose="020B0604030504040204" pitchFamily="50" charset="-128"/>
                <a:ea typeface="Meiryo UI" panose="020B0604030504040204" pitchFamily="50" charset="-128"/>
              </a:rPr>
              <a:t>等に関する専門家の派遣、各種実地研修・セミナー開催等</a:t>
            </a:r>
            <a:endParaRPr lang="en-US" altLang="ja-JP" sz="140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4B2FFD75-8B21-A110-BA3E-B9C374DC8AC9}"/>
              </a:ext>
            </a:extLst>
          </p:cNvPr>
          <p:cNvSpPr txBox="1"/>
          <p:nvPr/>
        </p:nvSpPr>
        <p:spPr>
          <a:xfrm>
            <a:off x="388132" y="3231417"/>
            <a:ext cx="6100010" cy="307777"/>
          </a:xfrm>
          <a:prstGeom prst="rect">
            <a:avLst/>
          </a:prstGeom>
          <a:noFill/>
        </p:spPr>
        <p:txBody>
          <a:bodyPr wrap="square">
            <a:spAutoFit/>
          </a:bodyPr>
          <a:lstStyle/>
          <a:p>
            <a:r>
              <a:rPr lang="ja-JP" altLang="en-US" sz="1400">
                <a:hlinkClick r:id="rId3"/>
              </a:rPr>
              <a:t>自動車産業「ミカタプロジェクト」のページ （</a:t>
            </a:r>
            <a:r>
              <a:rPr lang="en-US" altLang="ja-JP" sz="1400">
                <a:hlinkClick r:id="rId3"/>
              </a:rPr>
              <a:t>METI/</a:t>
            </a:r>
            <a:r>
              <a:rPr lang="ja-JP" altLang="en-US" sz="1400">
                <a:hlinkClick r:id="rId3"/>
              </a:rPr>
              <a:t>経済産業省）</a:t>
            </a:r>
            <a:endParaRPr lang="ja-JP" altLang="en-US" sz="1400"/>
          </a:p>
        </p:txBody>
      </p:sp>
      <p:sp>
        <p:nvSpPr>
          <p:cNvPr id="17" name="四角形: 角を丸くする 16">
            <a:extLst>
              <a:ext uri="{FF2B5EF4-FFF2-40B4-BE49-F238E27FC236}">
                <a16:creationId xmlns:a16="http://schemas.microsoft.com/office/drawing/2014/main" id="{FA56A6C4-5AB1-E265-A91E-4CBB6B5706BE}"/>
              </a:ext>
            </a:extLst>
          </p:cNvPr>
          <p:cNvSpPr/>
          <p:nvPr/>
        </p:nvSpPr>
        <p:spPr>
          <a:xfrm>
            <a:off x="91095" y="3887801"/>
            <a:ext cx="6004904" cy="1670339"/>
          </a:xfrm>
          <a:prstGeom prst="roundRect">
            <a:avLst/>
          </a:prstGeom>
          <a:noFill/>
          <a:ln w="3810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FE64E211-9BEC-C581-060E-BD9EE0583019}"/>
              </a:ext>
            </a:extLst>
          </p:cNvPr>
          <p:cNvSpPr/>
          <p:nvPr/>
        </p:nvSpPr>
        <p:spPr>
          <a:xfrm>
            <a:off x="66993" y="3643414"/>
            <a:ext cx="5007031" cy="443053"/>
          </a:xfrm>
          <a:prstGeom prst="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400">
                <a:solidFill>
                  <a:schemeClr val="tx1"/>
                </a:solidFill>
                <a:latin typeface="Meiryo UI" panose="020B0604030504040204" pitchFamily="50" charset="-128"/>
                <a:ea typeface="Meiryo UI" panose="020B0604030504040204" pitchFamily="50" charset="-128"/>
              </a:rPr>
              <a:t>中堅・中小成長投資補助金</a:t>
            </a:r>
            <a:r>
              <a:rPr lang="ja-JP" altLang="en-US">
                <a:solidFill>
                  <a:schemeClr val="tx1"/>
                </a:solidFill>
                <a:latin typeface="Meiryo UI" panose="020B0604030504040204" pitchFamily="50" charset="-128"/>
                <a:ea typeface="Meiryo UI" panose="020B0604030504040204" pitchFamily="50" charset="-128"/>
              </a:rPr>
              <a:t>（経産省）</a:t>
            </a:r>
            <a:endParaRPr lang="en-US" altLang="ja-JP" sz="2400">
              <a:solidFill>
                <a:schemeClr val="tx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47F1291C-2E03-EAF0-68FD-0093FFC28BFC}"/>
              </a:ext>
            </a:extLst>
          </p:cNvPr>
          <p:cNvSpPr txBox="1"/>
          <p:nvPr/>
        </p:nvSpPr>
        <p:spPr>
          <a:xfrm>
            <a:off x="215842" y="5191615"/>
            <a:ext cx="6093994" cy="307777"/>
          </a:xfrm>
          <a:prstGeom prst="rect">
            <a:avLst/>
          </a:prstGeom>
          <a:noFill/>
        </p:spPr>
        <p:txBody>
          <a:bodyPr wrap="square">
            <a:spAutoFit/>
          </a:bodyPr>
          <a:lstStyle/>
          <a:p>
            <a:r>
              <a:rPr lang="ja-JP" altLang="en-US" sz="1400">
                <a:hlinkClick r:id="rId4"/>
              </a:rPr>
              <a:t>中堅・中小企業の賃上げに向けた省力化などの大規模成長投資補助金</a:t>
            </a:r>
            <a:endParaRPr lang="ja-JP" altLang="en-US" sz="1400"/>
          </a:p>
        </p:txBody>
      </p:sp>
      <p:sp>
        <p:nvSpPr>
          <p:cNvPr id="22" name="タイトル 1">
            <a:extLst>
              <a:ext uri="{FF2B5EF4-FFF2-40B4-BE49-F238E27FC236}">
                <a16:creationId xmlns:a16="http://schemas.microsoft.com/office/drawing/2014/main" id="{48910D72-E0B3-23DA-66ED-A1FC12939579}"/>
              </a:ext>
            </a:extLst>
          </p:cNvPr>
          <p:cNvSpPr txBox="1">
            <a:spLocks/>
          </p:cNvSpPr>
          <p:nvPr/>
        </p:nvSpPr>
        <p:spPr>
          <a:xfrm>
            <a:off x="91095" y="4148477"/>
            <a:ext cx="6100010" cy="1061829"/>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a:latin typeface="Meiryo UI" panose="020B0604030504040204" pitchFamily="50" charset="-128"/>
                <a:ea typeface="Meiryo UI" panose="020B0604030504040204" pitchFamily="50" charset="-128"/>
              </a:rPr>
              <a:t>・中堅・中小企業が、足元の</a:t>
            </a:r>
            <a:r>
              <a:rPr lang="ja-JP" altLang="en-US" sz="1400">
                <a:solidFill>
                  <a:srgbClr val="FF0000"/>
                </a:solidFill>
                <a:latin typeface="Meiryo UI" panose="020B0604030504040204" pitchFamily="50" charset="-128"/>
                <a:ea typeface="Meiryo UI" panose="020B0604030504040204" pitchFamily="50" charset="-128"/>
              </a:rPr>
              <a:t>人手不足等の課題に対応し、成長していくこと</a:t>
            </a:r>
            <a:r>
              <a:rPr lang="ja-JP" altLang="en-US" sz="1400">
                <a:latin typeface="Meiryo UI" panose="020B0604030504040204" pitchFamily="50" charset="-128"/>
                <a:ea typeface="Meiryo UI" panose="020B0604030504040204" pitchFamily="50" charset="-128"/>
              </a:rPr>
              <a:t>を</a:t>
            </a:r>
            <a:endParaRPr lang="en-US" altLang="ja-JP" sz="1400">
              <a:latin typeface="Meiryo UI" panose="020B0604030504040204" pitchFamily="50" charset="-128"/>
              <a:ea typeface="Meiryo UI" panose="020B0604030504040204" pitchFamily="50" charset="-128"/>
            </a:endParaRPr>
          </a:p>
          <a:p>
            <a:pPr algn="l"/>
            <a:r>
              <a:rPr lang="ja-JP" altLang="en-US" sz="1400">
                <a:latin typeface="Meiryo UI" panose="020B0604030504040204" pitchFamily="50" charset="-128"/>
                <a:ea typeface="Meiryo UI" panose="020B0604030504040204" pitchFamily="50" charset="-128"/>
              </a:rPr>
              <a:t>　目指して行う、</a:t>
            </a:r>
            <a:r>
              <a:rPr lang="ja-JP" altLang="en-US" sz="1400">
                <a:solidFill>
                  <a:srgbClr val="FF0000"/>
                </a:solidFill>
                <a:latin typeface="Meiryo UI" panose="020B0604030504040204" pitchFamily="50" charset="-128"/>
                <a:ea typeface="Meiryo UI" panose="020B0604030504040204" pitchFamily="50" charset="-128"/>
              </a:rPr>
              <a:t>大規模投資を促進することで、持続的な賃上げ実現を目的</a:t>
            </a:r>
            <a:endParaRPr lang="en-US" altLang="ja-JP" sz="1400">
              <a:solidFill>
                <a:srgbClr val="FF0000"/>
              </a:solidFill>
              <a:latin typeface="Meiryo UI" panose="020B0604030504040204" pitchFamily="50" charset="-128"/>
              <a:ea typeface="Meiryo UI" panose="020B0604030504040204" pitchFamily="50" charset="-128"/>
            </a:endParaRPr>
          </a:p>
          <a:p>
            <a:pPr algn="l"/>
            <a:r>
              <a:rPr lang="ja-JP" altLang="en-US" sz="1400">
                <a:latin typeface="Meiryo UI" panose="020B0604030504040204" pitchFamily="50" charset="-128"/>
                <a:ea typeface="Meiryo UI" panose="020B0604030504040204" pitchFamily="50" charset="-128"/>
              </a:rPr>
              <a:t>・補助金最大</a:t>
            </a:r>
            <a:r>
              <a:rPr lang="en-US" altLang="ja-JP" sz="1400">
                <a:latin typeface="Meiryo UI" panose="020B0604030504040204" pitchFamily="50" charset="-128"/>
                <a:ea typeface="Meiryo UI" panose="020B0604030504040204" pitchFamily="50" charset="-128"/>
              </a:rPr>
              <a:t>50</a:t>
            </a:r>
            <a:r>
              <a:rPr lang="ja-JP" altLang="en-US" sz="1400">
                <a:latin typeface="Meiryo UI" panose="020B0604030504040204" pitchFamily="50" charset="-128"/>
                <a:ea typeface="Meiryo UI" panose="020B0604030504040204" pitchFamily="50" charset="-128"/>
              </a:rPr>
              <a:t>億円</a:t>
            </a:r>
            <a:endParaRPr lang="en-US" altLang="ja-JP" sz="1400">
              <a:latin typeface="Meiryo UI" panose="020B0604030504040204" pitchFamily="50" charset="-128"/>
              <a:ea typeface="Meiryo UI" panose="020B0604030504040204" pitchFamily="50" charset="-128"/>
            </a:endParaRPr>
          </a:p>
          <a:p>
            <a:pPr algn="l"/>
            <a:r>
              <a:rPr lang="ja-JP" altLang="en-US" sz="1400">
                <a:latin typeface="Meiryo UI" panose="020B0604030504040204" pitchFamily="50" charset="-128"/>
                <a:ea typeface="Meiryo UI" panose="020B0604030504040204" pitchFamily="50" charset="-128"/>
              </a:rPr>
              <a:t>（補助率</a:t>
            </a:r>
            <a:r>
              <a:rPr lang="en-US" altLang="ja-JP" sz="1400">
                <a:latin typeface="Meiryo UI" panose="020B0604030504040204" pitchFamily="50" charset="-128"/>
                <a:ea typeface="Meiryo UI" panose="020B0604030504040204" pitchFamily="50" charset="-128"/>
              </a:rPr>
              <a:t>1/3</a:t>
            </a:r>
            <a:r>
              <a:rPr lang="ja-JP" altLang="en-US" sz="1400">
                <a:latin typeface="Meiryo UI" panose="020B0604030504040204" pitchFamily="50" charset="-128"/>
                <a:ea typeface="Meiryo UI" panose="020B0604030504040204" pitchFamily="50" charset="-128"/>
              </a:rPr>
              <a:t>以内、投資規模</a:t>
            </a:r>
            <a:r>
              <a:rPr lang="en-US" altLang="ja-JP" sz="1400">
                <a:latin typeface="Meiryo UI" panose="020B0604030504040204" pitchFamily="50" charset="-128"/>
                <a:ea typeface="Meiryo UI" panose="020B0604030504040204" pitchFamily="50" charset="-128"/>
              </a:rPr>
              <a:t>10</a:t>
            </a:r>
            <a:r>
              <a:rPr lang="ja-JP" altLang="en-US" sz="1400">
                <a:latin typeface="Meiryo UI" panose="020B0604030504040204" pitchFamily="50" charset="-128"/>
                <a:ea typeface="Meiryo UI" panose="020B0604030504040204" pitchFamily="50" charset="-128"/>
              </a:rPr>
              <a:t>億円以上が対象）</a:t>
            </a:r>
            <a:endParaRPr lang="en-US" altLang="ja-JP" sz="1400">
              <a:latin typeface="Meiryo UI" panose="020B0604030504040204" pitchFamily="50" charset="-128"/>
              <a:ea typeface="Meiryo UI" panose="020B0604030504040204" pitchFamily="50" charset="-128"/>
            </a:endParaRPr>
          </a:p>
          <a:p>
            <a:pPr algn="l"/>
            <a:r>
              <a:rPr lang="ja-JP" altLang="en-US" sz="1400">
                <a:latin typeface="Meiryo UI" panose="020B0604030504040204" pitchFamily="50" charset="-128"/>
                <a:ea typeface="Meiryo UI" panose="020B0604030504040204" pitchFamily="50" charset="-128"/>
              </a:rPr>
              <a:t>・</a:t>
            </a:r>
            <a:r>
              <a:rPr lang="ja-JP" altLang="en-US" sz="1400">
                <a:solidFill>
                  <a:srgbClr val="FF0000"/>
                </a:solidFill>
                <a:latin typeface="Meiryo UI" panose="020B0604030504040204" pitchFamily="50" charset="-128"/>
                <a:ea typeface="Meiryo UI" panose="020B0604030504040204" pitchFamily="50" charset="-128"/>
              </a:rPr>
              <a:t>拠点の新増設、機械設備導入、情報システム構築に活用できる</a:t>
            </a:r>
            <a:endParaRPr lang="en-US" altLang="ja-JP" sz="1400">
              <a:solidFill>
                <a:srgbClr val="FF0000"/>
              </a:solidFill>
              <a:latin typeface="Meiryo UI" panose="020B0604030504040204" pitchFamily="50" charset="-128"/>
              <a:ea typeface="Meiryo UI" panose="020B0604030504040204" pitchFamily="50" charset="-128"/>
            </a:endParaRPr>
          </a:p>
        </p:txBody>
      </p:sp>
      <p:sp>
        <p:nvSpPr>
          <p:cNvPr id="24" name="タイトル 1">
            <a:extLst>
              <a:ext uri="{FF2B5EF4-FFF2-40B4-BE49-F238E27FC236}">
                <a16:creationId xmlns:a16="http://schemas.microsoft.com/office/drawing/2014/main" id="{7A0F87AB-1A74-CC02-5C96-10D6CA5495CE}"/>
              </a:ext>
            </a:extLst>
          </p:cNvPr>
          <p:cNvSpPr txBox="1">
            <a:spLocks/>
          </p:cNvSpPr>
          <p:nvPr/>
        </p:nvSpPr>
        <p:spPr>
          <a:xfrm>
            <a:off x="6354386" y="1289515"/>
            <a:ext cx="5840122" cy="396865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pPr>
            <a:r>
              <a:rPr lang="ja-JP" altLang="en-US" sz="1400">
                <a:solidFill>
                  <a:schemeClr val="tx1"/>
                </a:solidFill>
                <a:latin typeface="Meiryo UI" panose="020B0604030504040204" pitchFamily="50" charset="-128"/>
                <a:ea typeface="Meiryo UI" panose="020B0604030504040204" pitchFamily="50" charset="-128"/>
              </a:rPr>
              <a:t>・新事業進出補助金</a:t>
            </a:r>
            <a:r>
              <a:rPr lang="ja-JP" altLang="en-US" sz="1050">
                <a:solidFill>
                  <a:schemeClr val="tx1"/>
                </a:solidFill>
                <a:latin typeface="Meiryo UI" panose="020B0604030504040204" pitchFamily="50" charset="-128"/>
                <a:ea typeface="Meiryo UI" panose="020B0604030504040204" pitchFamily="50" charset="-128"/>
              </a:rPr>
              <a:t>（経産省）</a:t>
            </a:r>
            <a:endParaRPr lang="en-US" altLang="ja-JP" sz="1050">
              <a:solidFill>
                <a:schemeClr val="tx1"/>
              </a:solidFill>
              <a:latin typeface="Meiryo UI" panose="020B0604030504040204" pitchFamily="50" charset="-128"/>
              <a:ea typeface="Meiryo UI" panose="020B0604030504040204" pitchFamily="50" charset="-128"/>
            </a:endParaRPr>
          </a:p>
          <a:p>
            <a:pPr algn="l">
              <a:lnSpc>
                <a:spcPct val="150000"/>
              </a:lnSpc>
            </a:pPr>
            <a:r>
              <a:rPr lang="ja-JP" altLang="en-US" sz="1100">
                <a:latin typeface="Meiryo UI" panose="020B0604030504040204" pitchFamily="50" charset="-128"/>
                <a:ea typeface="Meiryo UI" panose="020B0604030504040204" pitchFamily="50" charset="-128"/>
              </a:rPr>
              <a:t>既存の事業とは異なる、新市場・高付加価値事業への進出にかかる設備投資等を支援</a:t>
            </a:r>
            <a:endParaRPr lang="en-US" altLang="ja-JP" sz="1100">
              <a:latin typeface="Meiryo UI" panose="020B0604030504040204" pitchFamily="50" charset="-128"/>
              <a:ea typeface="Meiryo UI" panose="020B0604030504040204" pitchFamily="50" charset="-128"/>
            </a:endParaRPr>
          </a:p>
          <a:p>
            <a:pPr algn="l">
              <a:lnSpc>
                <a:spcPct val="150000"/>
              </a:lnSpc>
            </a:pPr>
            <a:r>
              <a:rPr lang="zh-TW" altLang="en-US" sz="1100">
                <a:latin typeface="游ゴシック Light" panose="020B0300000000000000" pitchFamily="50" charset="-128"/>
                <a:ea typeface="游ゴシック Light" panose="020B0300000000000000" pitchFamily="50" charset="-128"/>
                <a:hlinkClick r:id="rId5"/>
              </a:rPr>
              <a:t>中小企業新事業進出補助金｜中小企業基盤整備機構</a:t>
            </a:r>
            <a:endParaRPr lang="en-US" altLang="zh-TW" sz="1100">
              <a:latin typeface="游ゴシック Light" panose="020B0300000000000000" pitchFamily="50" charset="-128"/>
              <a:ea typeface="游ゴシック Light" panose="020B0300000000000000" pitchFamily="50" charset="-128"/>
            </a:endParaRPr>
          </a:p>
          <a:p>
            <a:pPr algn="l">
              <a:lnSpc>
                <a:spcPct val="150000"/>
              </a:lnSpc>
            </a:pPr>
            <a:r>
              <a:rPr lang="ja-JP" altLang="en-US" sz="1400">
                <a:solidFill>
                  <a:schemeClr val="tx1"/>
                </a:solidFill>
                <a:latin typeface="Meiryo UI" panose="020B0604030504040204" pitchFamily="50" charset="-128"/>
                <a:ea typeface="Meiryo UI" panose="020B0604030504040204" pitchFamily="50" charset="-128"/>
              </a:rPr>
              <a:t>・ものづくり補助金</a:t>
            </a:r>
            <a:r>
              <a:rPr lang="ja-JP" altLang="en-US" sz="1050">
                <a:solidFill>
                  <a:schemeClr val="tx1"/>
                </a:solidFill>
                <a:latin typeface="Meiryo UI" panose="020B0604030504040204" pitchFamily="50" charset="-128"/>
                <a:ea typeface="Meiryo UI" panose="020B0604030504040204" pitchFamily="50" charset="-128"/>
              </a:rPr>
              <a:t>（経産省）</a:t>
            </a:r>
            <a:endParaRPr lang="en-US" altLang="ja-JP" sz="1100">
              <a:solidFill>
                <a:schemeClr val="tx1"/>
              </a:solidFill>
              <a:latin typeface="Meiryo UI" panose="020B0604030504040204" pitchFamily="50" charset="-128"/>
              <a:ea typeface="Meiryo UI" panose="020B0604030504040204" pitchFamily="50" charset="-128"/>
            </a:endParaRPr>
          </a:p>
          <a:p>
            <a:pPr algn="l">
              <a:lnSpc>
                <a:spcPct val="150000"/>
              </a:lnSpc>
            </a:pPr>
            <a:r>
              <a:rPr lang="ja-JP" altLang="en-US" sz="1100">
                <a:latin typeface="Meiryo UI" panose="020B0604030504040204" pitchFamily="50" charset="-128"/>
                <a:ea typeface="Meiryo UI" panose="020B0604030504040204" pitchFamily="50" charset="-128"/>
              </a:rPr>
              <a:t>革新的サービス開発・試作品開発・生産プロセスの改善を行うための設備投資等を支援</a:t>
            </a:r>
            <a:endParaRPr lang="en-US" altLang="ja-JP" sz="1100">
              <a:latin typeface="Meiryo UI" panose="020B0604030504040204" pitchFamily="50" charset="-128"/>
              <a:ea typeface="Meiryo UI" panose="020B0604030504040204" pitchFamily="50" charset="-128"/>
            </a:endParaRPr>
          </a:p>
          <a:p>
            <a:pPr algn="l">
              <a:lnSpc>
                <a:spcPct val="150000"/>
              </a:lnSpc>
            </a:pPr>
            <a:r>
              <a:rPr lang="ja-JP" altLang="en-US" sz="1100">
                <a:hlinkClick r:id="rId6"/>
              </a:rPr>
              <a:t>トップページ｜ものづくり補助事業公式ホームページ</a:t>
            </a:r>
            <a:endParaRPr lang="en-US" altLang="ja-JP" sz="1100">
              <a:latin typeface="Meiryo UI" panose="020B0604030504040204" pitchFamily="50" charset="-128"/>
              <a:ea typeface="Meiryo UI" panose="020B0604030504040204" pitchFamily="50" charset="-128"/>
            </a:endParaRPr>
          </a:p>
          <a:p>
            <a:pPr algn="l">
              <a:lnSpc>
                <a:spcPct val="150000"/>
              </a:lnSpc>
            </a:pPr>
            <a:r>
              <a:rPr lang="ja-JP" altLang="en-US" sz="1400">
                <a:solidFill>
                  <a:schemeClr val="tx1"/>
                </a:solidFill>
                <a:latin typeface="Meiryo UI" panose="020B0604030504040204" pitchFamily="50" charset="-128"/>
                <a:ea typeface="Meiryo UI" panose="020B0604030504040204" pitchFamily="50" charset="-128"/>
              </a:rPr>
              <a:t>・</a:t>
            </a:r>
            <a:r>
              <a:rPr lang="en-US" altLang="ja-JP" sz="1400">
                <a:solidFill>
                  <a:schemeClr val="tx1"/>
                </a:solidFill>
                <a:latin typeface="Meiryo UI" panose="020B0604030504040204" pitchFamily="50" charset="-128"/>
                <a:ea typeface="Meiryo UI" panose="020B0604030504040204" pitchFamily="50" charset="-128"/>
              </a:rPr>
              <a:t>IT</a:t>
            </a:r>
            <a:r>
              <a:rPr lang="ja-JP" altLang="en-US" sz="1400">
                <a:solidFill>
                  <a:schemeClr val="tx1"/>
                </a:solidFill>
                <a:latin typeface="Meiryo UI" panose="020B0604030504040204" pitchFamily="50" charset="-128"/>
                <a:ea typeface="Meiryo UI" panose="020B0604030504040204" pitchFamily="50" charset="-128"/>
              </a:rPr>
              <a:t>導入補助金</a:t>
            </a:r>
            <a:r>
              <a:rPr lang="ja-JP" altLang="en-US" sz="1050">
                <a:solidFill>
                  <a:schemeClr val="tx1"/>
                </a:solidFill>
                <a:latin typeface="Meiryo UI" panose="020B0604030504040204" pitchFamily="50" charset="-128"/>
                <a:ea typeface="Meiryo UI" panose="020B0604030504040204" pitchFamily="50" charset="-128"/>
              </a:rPr>
              <a:t>（経産省）</a:t>
            </a:r>
            <a:endParaRPr lang="en-US" altLang="ja-JP" sz="1050">
              <a:solidFill>
                <a:schemeClr val="tx1"/>
              </a:solidFill>
              <a:latin typeface="Meiryo UI" panose="020B0604030504040204" pitchFamily="50" charset="-128"/>
              <a:ea typeface="Meiryo UI" panose="020B0604030504040204" pitchFamily="50" charset="-128"/>
            </a:endParaRPr>
          </a:p>
          <a:p>
            <a:pPr algn="l">
              <a:lnSpc>
                <a:spcPct val="150000"/>
              </a:lnSpc>
            </a:pPr>
            <a:r>
              <a:rPr lang="ja-JP" altLang="en-US" sz="1100">
                <a:latin typeface="Meiryo UI" panose="020B0604030504040204" pitchFamily="50" charset="-128"/>
                <a:ea typeface="Meiryo UI" panose="020B0604030504040204" pitchFamily="50" charset="-128"/>
              </a:rPr>
              <a:t>革新的サービス</a:t>
            </a:r>
            <a:r>
              <a:rPr lang="en-US" altLang="ja-JP" sz="1100">
                <a:latin typeface="Meiryo UI" panose="020B0604030504040204" pitchFamily="50" charset="-128"/>
                <a:ea typeface="Meiryo UI" panose="020B0604030504040204" pitchFamily="50" charset="-128"/>
              </a:rPr>
              <a:t>/</a:t>
            </a:r>
            <a:r>
              <a:rPr lang="ja-JP" altLang="en-US" sz="1100">
                <a:latin typeface="Meiryo UI" panose="020B0604030504040204" pitchFamily="50" charset="-128"/>
                <a:ea typeface="Meiryo UI" panose="020B0604030504040204" pitchFamily="50" charset="-128"/>
              </a:rPr>
              <a:t>試作品開発・生産プロセス改善のための設備投資等を支援</a:t>
            </a:r>
            <a:r>
              <a:rPr lang="ja-JP" altLang="en-US" sz="900">
                <a:latin typeface="Meiryo UI" panose="020B0604030504040204" pitchFamily="50" charset="-128"/>
                <a:ea typeface="Meiryo UI" panose="020B0604030504040204" pitchFamily="50" charset="-128"/>
              </a:rPr>
              <a:t>（ｻｲﾊﾞｰｾｷｭﾘﾃｨ対策含む）</a:t>
            </a:r>
            <a:endParaRPr lang="en-US" altLang="ja-JP" sz="1100">
              <a:latin typeface="Meiryo UI" panose="020B0604030504040204" pitchFamily="50" charset="-128"/>
              <a:ea typeface="Meiryo UI" panose="020B0604030504040204" pitchFamily="50" charset="-128"/>
            </a:endParaRPr>
          </a:p>
          <a:p>
            <a:pPr algn="l">
              <a:lnSpc>
                <a:spcPct val="150000"/>
              </a:lnSpc>
            </a:pPr>
            <a:r>
              <a:rPr lang="ja-JP" altLang="en-US" sz="1100">
                <a:hlinkClick r:id="rId7"/>
              </a:rPr>
              <a:t>トップページ ｜ </a:t>
            </a:r>
            <a:r>
              <a:rPr lang="en-US" altLang="ja-JP" sz="1100">
                <a:hlinkClick r:id="rId7"/>
              </a:rPr>
              <a:t>IT</a:t>
            </a:r>
            <a:r>
              <a:rPr lang="ja-JP" altLang="en-US" sz="1100">
                <a:hlinkClick r:id="rId7"/>
              </a:rPr>
              <a:t>導入補助金</a:t>
            </a:r>
            <a:r>
              <a:rPr lang="en-US" altLang="ja-JP" sz="1100">
                <a:hlinkClick r:id="rId7"/>
              </a:rPr>
              <a:t>2023</a:t>
            </a:r>
            <a:r>
              <a:rPr lang="ja-JP" altLang="en-US" sz="1100">
                <a:hlinkClick r:id="rId7"/>
              </a:rPr>
              <a:t>（後期事務局）</a:t>
            </a:r>
            <a:endParaRPr lang="en-US" altLang="ja-JP" sz="1100">
              <a:latin typeface="Meiryo UI" panose="020B0604030504040204" pitchFamily="50" charset="-128"/>
              <a:ea typeface="Meiryo UI" panose="020B0604030504040204" pitchFamily="50" charset="-128"/>
            </a:endParaRPr>
          </a:p>
          <a:p>
            <a:pPr algn="l">
              <a:lnSpc>
                <a:spcPct val="150000"/>
              </a:lnSpc>
            </a:pPr>
            <a:r>
              <a:rPr lang="ja-JP" altLang="en-US" sz="1400">
                <a:solidFill>
                  <a:schemeClr val="tx1"/>
                </a:solidFill>
                <a:latin typeface="Meiryo UI" panose="020B0604030504040204" pitchFamily="50" charset="-128"/>
                <a:ea typeface="Meiryo UI" panose="020B0604030504040204" pitchFamily="50" charset="-128"/>
              </a:rPr>
              <a:t>・業務改善助成金</a:t>
            </a:r>
            <a:r>
              <a:rPr lang="ja-JP" altLang="en-US" sz="1050">
                <a:solidFill>
                  <a:schemeClr val="tx1"/>
                </a:solidFill>
                <a:latin typeface="Meiryo UI" panose="020B0604030504040204" pitchFamily="50" charset="-128"/>
                <a:ea typeface="Meiryo UI" panose="020B0604030504040204" pitchFamily="50" charset="-128"/>
              </a:rPr>
              <a:t>（厚労省）</a:t>
            </a:r>
            <a:endParaRPr lang="en-US" altLang="ja-JP" sz="1050">
              <a:solidFill>
                <a:schemeClr val="tx1"/>
              </a:solidFill>
              <a:latin typeface="Meiryo UI" panose="020B0604030504040204" pitchFamily="50" charset="-128"/>
              <a:ea typeface="Meiryo UI" panose="020B0604030504040204" pitchFamily="50" charset="-128"/>
            </a:endParaRPr>
          </a:p>
          <a:p>
            <a:pPr algn="l">
              <a:lnSpc>
                <a:spcPct val="150000"/>
              </a:lnSpc>
            </a:pPr>
            <a:r>
              <a:rPr lang="ja-JP" altLang="en-US" sz="1100">
                <a:solidFill>
                  <a:schemeClr val="tx1"/>
                </a:solidFill>
                <a:latin typeface="+mn-lt"/>
                <a:ea typeface="Meiryo UI" panose="020B0604030504040204" pitchFamily="50" charset="-128"/>
              </a:rPr>
              <a:t>最低賃金の引き上げ計画とともに生産性向上に資する設備投資にかかわる費用を助成</a:t>
            </a:r>
            <a:endParaRPr lang="en-US" altLang="ja-JP" sz="1100">
              <a:solidFill>
                <a:schemeClr val="tx1"/>
              </a:solidFill>
              <a:latin typeface="+mn-lt"/>
              <a:ea typeface="Meiryo UI" panose="020B0604030504040204" pitchFamily="50" charset="-128"/>
            </a:endParaRPr>
          </a:p>
          <a:p>
            <a:pPr algn="l">
              <a:lnSpc>
                <a:spcPct val="150000"/>
              </a:lnSpc>
            </a:pPr>
            <a:r>
              <a:rPr lang="zh-TW" altLang="en-US" sz="1100">
                <a:latin typeface="游ゴシック Light" panose="020B0300000000000000" pitchFamily="50" charset="-128"/>
                <a:ea typeface="游ゴシック Light" panose="020B0300000000000000" pitchFamily="50" charset="-128"/>
                <a:hlinkClick r:id="rId8"/>
              </a:rPr>
              <a:t>業務改善助成金｜厚生労働省 </a:t>
            </a:r>
            <a:r>
              <a:rPr lang="en-US" altLang="zh-TW" sz="1100">
                <a:latin typeface="游ゴシック Light" panose="020B0300000000000000" pitchFamily="50" charset="-128"/>
                <a:ea typeface="游ゴシック Light" panose="020B0300000000000000" pitchFamily="50" charset="-128"/>
                <a:hlinkClick r:id="rId8"/>
              </a:rPr>
              <a:t>(mhlw.go.jp)</a:t>
            </a:r>
            <a:endParaRPr lang="en-US" altLang="ja-JP" sz="1100">
              <a:solidFill>
                <a:schemeClr val="tx1"/>
              </a:solidFill>
              <a:latin typeface="游ゴシック Light" panose="020B0300000000000000" pitchFamily="50" charset="-128"/>
              <a:ea typeface="游ゴシック Light" panose="020B0300000000000000" pitchFamily="50" charset="-128"/>
            </a:endParaRPr>
          </a:p>
          <a:p>
            <a:pPr algn="l">
              <a:lnSpc>
                <a:spcPct val="150000"/>
              </a:lnSpc>
            </a:pPr>
            <a:r>
              <a:rPr lang="ja-JP" altLang="en-US" sz="1400">
                <a:solidFill>
                  <a:schemeClr val="tx1"/>
                </a:solidFill>
                <a:latin typeface="Meiryo UI" panose="020B0604030504040204" pitchFamily="50" charset="-128"/>
                <a:ea typeface="Meiryo UI" panose="020B0604030504040204" pitchFamily="50" charset="-128"/>
              </a:rPr>
              <a:t>・よろづ支援拠点</a:t>
            </a:r>
            <a:r>
              <a:rPr lang="ja-JP" altLang="en-US" sz="1050">
                <a:solidFill>
                  <a:schemeClr val="tx1"/>
                </a:solidFill>
                <a:latin typeface="Meiryo UI" panose="020B0604030504040204" pitchFamily="50" charset="-128"/>
                <a:ea typeface="Meiryo UI" panose="020B0604030504040204" pitchFamily="50" charset="-128"/>
              </a:rPr>
              <a:t>（経産省）</a:t>
            </a:r>
            <a:endParaRPr lang="en-US" altLang="ja-JP" sz="1100">
              <a:solidFill>
                <a:schemeClr val="tx1"/>
              </a:solidFill>
              <a:latin typeface="Meiryo UI" panose="020B0604030504040204" pitchFamily="50" charset="-128"/>
              <a:ea typeface="Meiryo UI" panose="020B0604030504040204" pitchFamily="50" charset="-128"/>
            </a:endParaRPr>
          </a:p>
          <a:p>
            <a:pPr algn="l">
              <a:lnSpc>
                <a:spcPct val="150000"/>
              </a:lnSpc>
            </a:pPr>
            <a:r>
              <a:rPr lang="ja-JP" altLang="en-US" sz="1100">
                <a:hlinkClick r:id="rId9"/>
              </a:rPr>
              <a:t>よろず支援拠点全国本部 </a:t>
            </a:r>
            <a:r>
              <a:rPr lang="en-US" altLang="ja-JP" sz="1100">
                <a:hlinkClick r:id="rId9"/>
              </a:rPr>
              <a:t>(smrj.go.jp)</a:t>
            </a:r>
            <a:endParaRPr lang="ja-JP" altLang="en-US" sz="1100"/>
          </a:p>
        </p:txBody>
      </p:sp>
      <p:sp>
        <p:nvSpPr>
          <p:cNvPr id="5" name="Line 10">
            <a:extLst>
              <a:ext uri="{FF2B5EF4-FFF2-40B4-BE49-F238E27FC236}">
                <a16:creationId xmlns:a16="http://schemas.microsoft.com/office/drawing/2014/main" id="{C68A6B5D-80CD-5B52-DF62-8A09F646743C}"/>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12" name="正方形/長方形 11">
            <a:extLst>
              <a:ext uri="{FF2B5EF4-FFF2-40B4-BE49-F238E27FC236}">
                <a16:creationId xmlns:a16="http://schemas.microsoft.com/office/drawing/2014/main" id="{8878F10C-0A71-DBD8-F83D-2523253046FE}"/>
              </a:ext>
            </a:extLst>
          </p:cNvPr>
          <p:cNvSpPr>
            <a:spLocks noChangeArrowheads="1"/>
          </p:cNvSpPr>
          <p:nvPr/>
        </p:nvSpPr>
        <p:spPr bwMode="auto">
          <a:xfrm>
            <a:off x="91095" y="782846"/>
            <a:ext cx="4190682" cy="40011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algn="l"/>
            <a:r>
              <a:rPr lang="ja-JP" altLang="en-US" sz="2000">
                <a:solidFill>
                  <a:schemeClr val="tx1"/>
                </a:solidFill>
                <a:latin typeface="Meiryo UI" panose="020B0604030504040204" pitchFamily="50" charset="-128"/>
                <a:ea typeface="Meiryo UI" panose="020B0604030504040204" pitchFamily="50" charset="-128"/>
              </a:rPr>
              <a:t>中堅企業も含めて活用可能な制度</a:t>
            </a:r>
            <a:endParaRPr lang="ja-JP" altLang="en-US" sz="2000" b="0">
              <a:solidFill>
                <a:schemeClr val="tx1"/>
              </a:solidFill>
              <a:latin typeface="Meiryo UI" panose="020B0604030504040204" pitchFamily="50" charset="-128"/>
              <a:ea typeface="Meiryo UI" panose="020B0604030504040204" pitchFamily="50" charset="-128"/>
            </a:endParaRPr>
          </a:p>
        </p:txBody>
      </p:sp>
      <p:sp>
        <p:nvSpPr>
          <p:cNvPr id="15" name="四角形: 角を丸くする 14">
            <a:extLst>
              <a:ext uri="{FF2B5EF4-FFF2-40B4-BE49-F238E27FC236}">
                <a16:creationId xmlns:a16="http://schemas.microsoft.com/office/drawing/2014/main" id="{76881D09-9BAC-F8D8-E220-3249AA21D1A1}"/>
              </a:ext>
            </a:extLst>
          </p:cNvPr>
          <p:cNvSpPr/>
          <p:nvPr/>
        </p:nvSpPr>
        <p:spPr>
          <a:xfrm>
            <a:off x="91095" y="5711694"/>
            <a:ext cx="6004904" cy="1020458"/>
          </a:xfrm>
          <a:prstGeom prst="roundRect">
            <a:avLst/>
          </a:prstGeom>
          <a:noFill/>
          <a:ln w="3810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タイトル 1">
            <a:extLst>
              <a:ext uri="{FF2B5EF4-FFF2-40B4-BE49-F238E27FC236}">
                <a16:creationId xmlns:a16="http://schemas.microsoft.com/office/drawing/2014/main" id="{CF44A96F-A1C3-D93C-69C9-592B2FDB82F3}"/>
              </a:ext>
            </a:extLst>
          </p:cNvPr>
          <p:cNvSpPr txBox="1">
            <a:spLocks/>
          </p:cNvSpPr>
          <p:nvPr/>
        </p:nvSpPr>
        <p:spPr>
          <a:xfrm>
            <a:off x="43542" y="6098467"/>
            <a:ext cx="6100010" cy="48013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a:latin typeface="Meiryo UI" panose="020B0604030504040204" pitchFamily="50" charset="-128"/>
                <a:ea typeface="Meiryo UI" panose="020B0604030504040204" pitchFamily="50" charset="-128"/>
              </a:rPr>
              <a:t>　</a:t>
            </a:r>
            <a:r>
              <a:rPr lang="ja-JP" altLang="en-US" sz="1400" b="0">
                <a:solidFill>
                  <a:schemeClr val="tx1"/>
                </a:solidFill>
                <a:latin typeface="Meiryo UI" panose="020B0604030504040204" pitchFamily="50" charset="-128"/>
                <a:ea typeface="Meiryo UI" panose="020B0604030504040204" pitchFamily="50" charset="-128"/>
              </a:rPr>
              <a:t>▶　</a:t>
            </a:r>
            <a:r>
              <a:rPr lang="zh-TW" altLang="en-US" sz="1400" b="0">
                <a:solidFill>
                  <a:schemeClr val="tx1"/>
                </a:solidFill>
                <a:latin typeface="Meiryo UI" panose="020B0604030504040204" pitchFamily="50" charset="-128"/>
                <a:ea typeface="Meiryo UI" panose="020B0604030504040204" pitchFamily="50" charset="-128"/>
              </a:rPr>
              <a:t>地域未来投資促進</a:t>
            </a:r>
            <a:r>
              <a:rPr lang="ja-JP" altLang="en-US" sz="1400" b="0">
                <a:solidFill>
                  <a:schemeClr val="tx1"/>
                </a:solidFill>
                <a:latin typeface="Meiryo UI" panose="020B0604030504040204" pitchFamily="50" charset="-128"/>
                <a:ea typeface="Meiryo UI" panose="020B0604030504040204" pitchFamily="50" charset="-128"/>
              </a:rPr>
              <a:t>税制</a:t>
            </a:r>
            <a:endParaRPr lang="en-US" altLang="ja-JP" sz="1400" b="0">
              <a:solidFill>
                <a:schemeClr val="tx1"/>
              </a:solidFill>
              <a:latin typeface="Meiryo UI" panose="020B0604030504040204" pitchFamily="50" charset="-128"/>
              <a:ea typeface="Meiryo UI" panose="020B0604030504040204" pitchFamily="50" charset="-128"/>
            </a:endParaRPr>
          </a:p>
          <a:p>
            <a:pPr algn="l"/>
            <a:r>
              <a:rPr lang="ja-JP" altLang="en-US" sz="1400" b="0">
                <a:solidFill>
                  <a:schemeClr val="tx1"/>
                </a:solidFill>
                <a:latin typeface="Meiryo UI" panose="020B0604030504040204" pitchFamily="50" charset="-128"/>
                <a:ea typeface="Meiryo UI" panose="020B0604030504040204" pitchFamily="50" charset="-128"/>
              </a:rPr>
              <a:t>　▶　賃上げ促進税制</a:t>
            </a:r>
            <a:endParaRPr lang="en-US" altLang="ja-JP" sz="1400">
              <a:latin typeface="Meiryo UI" panose="020B0604030504040204" pitchFamily="50" charset="-128"/>
              <a:ea typeface="Meiryo UI" panose="020B0604030504040204" pitchFamily="50" charset="-128"/>
            </a:endParaRPr>
          </a:p>
        </p:txBody>
      </p:sp>
      <p:sp>
        <p:nvSpPr>
          <p:cNvPr id="23" name="テキスト ボックス 2">
            <a:extLst>
              <a:ext uri="{FF2B5EF4-FFF2-40B4-BE49-F238E27FC236}">
                <a16:creationId xmlns:a16="http://schemas.microsoft.com/office/drawing/2014/main" id="{4DD82C1C-C45B-D7B6-A981-673D849E5D50}"/>
              </a:ext>
            </a:extLst>
          </p:cNvPr>
          <p:cNvSpPr txBox="1">
            <a:spLocks noChangeArrowheads="1"/>
          </p:cNvSpPr>
          <p:nvPr/>
        </p:nvSpPr>
        <p:spPr bwMode="auto">
          <a:xfrm>
            <a:off x="66993" y="5627650"/>
            <a:ext cx="2838439" cy="437407"/>
          </a:xfrm>
          <a:prstGeom prst="rect">
            <a:avLst/>
          </a:prstGeom>
          <a:solidFill>
            <a:schemeClr val="accent6">
              <a:lumMod val="20000"/>
              <a:lumOff val="80000"/>
            </a:schemeClr>
          </a:solidFill>
          <a:ln>
            <a:noFill/>
          </a:ln>
        </p:spPr>
        <p:txBody>
          <a:bodyPr wrap="square" anchor="ctr">
            <a:noAutofit/>
          </a:bodyPr>
          <a:lstStyle>
            <a:lvl1pP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r>
              <a:rPr lang="ja-JP" altLang="en-US" sz="1800" b="0">
                <a:solidFill>
                  <a:schemeClr val="tx1"/>
                </a:solidFill>
                <a:latin typeface="Meiryo UI" panose="020B0604030504040204" pitchFamily="50" charset="-128"/>
                <a:ea typeface="Meiryo UI" panose="020B0604030504040204" pitchFamily="50" charset="-128"/>
              </a:rPr>
              <a:t>その他、中堅企業向け施策</a:t>
            </a:r>
            <a:endParaRPr lang="ja-JP" altLang="en-US" sz="2400" b="0">
              <a:solidFill>
                <a:schemeClr val="tx1"/>
              </a:solidFill>
              <a:latin typeface="Meiryo UI" panose="020B0604030504040204" pitchFamily="50" charset="-128"/>
              <a:ea typeface="Meiryo UI" panose="020B0604030504040204" pitchFamily="50" charset="-128"/>
            </a:endParaRPr>
          </a:p>
        </p:txBody>
      </p:sp>
      <p:sp>
        <p:nvSpPr>
          <p:cNvPr id="28" name="タイトル 1">
            <a:extLst>
              <a:ext uri="{FF2B5EF4-FFF2-40B4-BE49-F238E27FC236}">
                <a16:creationId xmlns:a16="http://schemas.microsoft.com/office/drawing/2014/main" id="{02DB71FE-ACB2-993D-8787-5A5EADAF48A5}"/>
              </a:ext>
            </a:extLst>
          </p:cNvPr>
          <p:cNvSpPr txBox="1">
            <a:spLocks/>
          </p:cNvSpPr>
          <p:nvPr/>
        </p:nvSpPr>
        <p:spPr>
          <a:xfrm>
            <a:off x="3037681" y="5914395"/>
            <a:ext cx="2899735" cy="86793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400">
                <a:latin typeface="Meiryo UI" panose="020B0604030504040204" pitchFamily="50" charset="-128"/>
                <a:ea typeface="Meiryo UI" panose="020B0604030504040204" pitchFamily="50" charset="-128"/>
              </a:rPr>
              <a:t>経産省関連サイトも確認ください！</a:t>
            </a:r>
            <a:endParaRPr lang="en-US" altLang="ja-JP" sz="1400">
              <a:latin typeface="Meiryo UI" panose="020B0604030504040204" pitchFamily="50" charset="-128"/>
              <a:ea typeface="Meiryo UI" panose="020B0604030504040204" pitchFamily="50" charset="-128"/>
            </a:endParaRPr>
          </a:p>
          <a:p>
            <a:r>
              <a:rPr lang="ja-JP" altLang="en-US" sz="1400">
                <a:latin typeface="Meiryo UI" panose="020B0604030504040204" pitchFamily="50" charset="-128"/>
                <a:ea typeface="Meiryo UI" panose="020B0604030504040204" pitchFamily="50" charset="-128"/>
                <a:hlinkClick r:id="rId10"/>
              </a:rPr>
              <a:t>中堅企業政策サイト</a:t>
            </a:r>
            <a:endParaRPr lang="en-US" altLang="ja-JP" sz="1400">
              <a:latin typeface="Meiryo UI" panose="020B0604030504040204" pitchFamily="50" charset="-128"/>
              <a:ea typeface="Meiryo UI" panose="020B0604030504040204" pitchFamily="50" charset="-128"/>
            </a:endParaRPr>
          </a:p>
          <a:p>
            <a:r>
              <a:rPr lang="ja-JP" altLang="en-US" sz="1400">
                <a:latin typeface="Meiryo UI" panose="020B0604030504040204" pitchFamily="50" charset="-128"/>
                <a:ea typeface="Meiryo UI" panose="020B0604030504040204" pitchFamily="50" charset="-128"/>
                <a:hlinkClick r:id="rId11"/>
              </a:rPr>
              <a:t>中小・中堅企業成長パッケージサイト</a:t>
            </a:r>
            <a:endParaRPr lang="en-US" altLang="ja-JP" sz="1400">
              <a:latin typeface="Meiryo UI" panose="020B0604030504040204" pitchFamily="50" charset="-128"/>
              <a:ea typeface="Meiryo UI" panose="020B0604030504040204" pitchFamily="50" charset="-128"/>
            </a:endParaRPr>
          </a:p>
          <a:p>
            <a:endParaRPr lang="en-US" altLang="ja-JP" sz="1400">
              <a:latin typeface="Meiryo UI" panose="020B0604030504040204" pitchFamily="50" charset="-128"/>
              <a:ea typeface="Meiryo UI" panose="020B0604030504040204" pitchFamily="50" charset="-128"/>
            </a:endParaRPr>
          </a:p>
        </p:txBody>
      </p:sp>
      <p:sp>
        <p:nvSpPr>
          <p:cNvPr id="30" name="吹き出し: 四角形 29">
            <a:extLst>
              <a:ext uri="{FF2B5EF4-FFF2-40B4-BE49-F238E27FC236}">
                <a16:creationId xmlns:a16="http://schemas.microsoft.com/office/drawing/2014/main" id="{B866F84C-9A66-6DB1-EBFF-7FAC0E55392B}"/>
              </a:ext>
            </a:extLst>
          </p:cNvPr>
          <p:cNvSpPr/>
          <p:nvPr/>
        </p:nvSpPr>
        <p:spPr>
          <a:xfrm>
            <a:off x="6568129" y="5501037"/>
            <a:ext cx="5357171" cy="1231115"/>
          </a:xfrm>
          <a:prstGeom prst="wedgeRectCallout">
            <a:avLst>
              <a:gd name="adj1" fmla="val -47586"/>
              <a:gd name="adj2" fmla="val -57054"/>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ja-JP" altLang="en-US"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国の政策以外にも、各地方自治体によって</a:t>
            </a:r>
            <a:endParaRPr lang="en-US" altLang="ja-JP"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600"/>
              </a:spcAft>
            </a:pPr>
            <a:r>
              <a:rPr lang="ja-JP" altLang="en-US"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独自の支援施策を設けている例が多くあります！</a:t>
            </a:r>
            <a:endParaRPr lang="en-US" altLang="ja-JP"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スライド番号プレースホルダー 3">
            <a:extLst>
              <a:ext uri="{FF2B5EF4-FFF2-40B4-BE49-F238E27FC236}">
                <a16:creationId xmlns:a16="http://schemas.microsoft.com/office/drawing/2014/main" id="{D031910B-CD7D-12CA-C83C-AFA5E49A4583}"/>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69</a:t>
            </a:fld>
            <a:endParaRPr lang="ja-JP" altLang="en-US"/>
          </a:p>
        </p:txBody>
      </p:sp>
    </p:spTree>
    <p:extLst>
      <p:ext uri="{BB962C8B-B14F-4D97-AF65-F5344CB8AC3E}">
        <p14:creationId xmlns:p14="http://schemas.microsoft.com/office/powerpoint/2010/main" val="2014586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B943E-BCD8-A805-A3FD-8FA03F53FAFA}"/>
            </a:ext>
          </a:extLst>
        </p:cNvPr>
        <p:cNvGrpSpPr/>
        <p:nvPr/>
      </p:nvGrpSpPr>
      <p:grpSpPr>
        <a:xfrm>
          <a:off x="0" y="0"/>
          <a:ext cx="0" cy="0"/>
          <a:chOff x="0" y="0"/>
          <a:chExt cx="0" cy="0"/>
        </a:xfrm>
      </p:grpSpPr>
      <p:graphicFrame>
        <p:nvGraphicFramePr>
          <p:cNvPr id="3" name="グラフ 2">
            <a:extLst>
              <a:ext uri="{FF2B5EF4-FFF2-40B4-BE49-F238E27FC236}">
                <a16:creationId xmlns:a16="http://schemas.microsoft.com/office/drawing/2014/main" id="{951C6F26-3ED6-36FF-603F-3D55D16F1D5A}"/>
              </a:ext>
            </a:extLst>
          </p:cNvPr>
          <p:cNvGraphicFramePr>
            <a:graphicFrameLocks/>
          </p:cNvGraphicFramePr>
          <p:nvPr/>
        </p:nvGraphicFramePr>
        <p:xfrm>
          <a:off x="233081" y="724423"/>
          <a:ext cx="9000565" cy="5250881"/>
        </p:xfrm>
        <a:graphic>
          <a:graphicData uri="http://schemas.openxmlformats.org/drawingml/2006/chart">
            <c:chart xmlns:c="http://schemas.openxmlformats.org/drawingml/2006/chart" xmlns:r="http://schemas.openxmlformats.org/officeDocument/2006/relationships" r:id="rId3"/>
          </a:graphicData>
        </a:graphic>
      </p:graphicFrame>
      <p:sp>
        <p:nvSpPr>
          <p:cNvPr id="5" name="正方形/長方形 4">
            <a:extLst>
              <a:ext uri="{FF2B5EF4-FFF2-40B4-BE49-F238E27FC236}">
                <a16:creationId xmlns:a16="http://schemas.microsoft.com/office/drawing/2014/main" id="{519217E7-B14D-12DC-A342-80A3D638EE23}"/>
              </a:ext>
            </a:extLst>
          </p:cNvPr>
          <p:cNvSpPr/>
          <p:nvPr/>
        </p:nvSpPr>
        <p:spPr>
          <a:xfrm>
            <a:off x="472831" y="724786"/>
            <a:ext cx="714375" cy="279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bg1">
                    <a:lumMod val="50000"/>
                  </a:schemeClr>
                </a:solidFill>
                <a:latin typeface="Meiryo UI" panose="020B0604030504040204" pitchFamily="50" charset="-128"/>
                <a:ea typeface="Meiryo UI" panose="020B0604030504040204" pitchFamily="50" charset="-128"/>
              </a:rPr>
              <a:t>【</a:t>
            </a:r>
            <a:r>
              <a:rPr kumimoji="1" lang="ja-JP" altLang="en-US" sz="1200">
                <a:solidFill>
                  <a:schemeClr val="bg1">
                    <a:lumMod val="50000"/>
                  </a:schemeClr>
                </a:solidFill>
                <a:latin typeface="Meiryo UI" panose="020B0604030504040204" pitchFamily="50" charset="-128"/>
                <a:ea typeface="Meiryo UI" panose="020B0604030504040204" pitchFamily="50" charset="-128"/>
              </a:rPr>
              <a:t>万円</a:t>
            </a:r>
            <a:r>
              <a:rPr kumimoji="1" lang="en-US" altLang="ja-JP" sz="1200">
                <a:solidFill>
                  <a:schemeClr val="bg1">
                    <a:lumMod val="50000"/>
                  </a:schemeClr>
                </a:solidFill>
                <a:latin typeface="Meiryo UI" panose="020B0604030504040204" pitchFamily="50" charset="-128"/>
                <a:ea typeface="Meiryo UI" panose="020B0604030504040204" pitchFamily="50" charset="-128"/>
              </a:rPr>
              <a:t>】</a:t>
            </a:r>
          </a:p>
        </p:txBody>
      </p:sp>
      <p:sp>
        <p:nvSpPr>
          <p:cNvPr id="8" name="爆発: 14 pt 7">
            <a:extLst>
              <a:ext uri="{FF2B5EF4-FFF2-40B4-BE49-F238E27FC236}">
                <a16:creationId xmlns:a16="http://schemas.microsoft.com/office/drawing/2014/main" id="{25AE66B0-C6BC-E247-6509-F413D34D96EA}"/>
              </a:ext>
            </a:extLst>
          </p:cNvPr>
          <p:cNvSpPr/>
          <p:nvPr/>
        </p:nvSpPr>
        <p:spPr>
          <a:xfrm>
            <a:off x="2378624" y="3137733"/>
            <a:ext cx="5300663" cy="1885951"/>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rgbClr val="FF0000"/>
                </a:solidFill>
                <a:latin typeface="ＭＳ ゴシック" panose="020B0609070205080204" pitchFamily="49" charset="-128"/>
                <a:ea typeface="ＭＳ ゴシック" panose="020B0609070205080204" pitchFamily="49" charset="-128"/>
              </a:rPr>
              <a:t>最大</a:t>
            </a:r>
            <a:r>
              <a:rPr kumimoji="1" lang="en-US" altLang="ja-JP" b="1">
                <a:solidFill>
                  <a:srgbClr val="FF0000"/>
                </a:solidFill>
                <a:latin typeface="ＭＳ ゴシック" panose="020B0609070205080204" pitchFamily="49" charset="-128"/>
                <a:ea typeface="ＭＳ ゴシック" panose="020B0609070205080204" pitchFamily="49" charset="-128"/>
              </a:rPr>
              <a:t>4.3</a:t>
            </a:r>
            <a:r>
              <a:rPr kumimoji="1" lang="ja-JP" altLang="en-US" b="1">
                <a:solidFill>
                  <a:srgbClr val="FF0000"/>
                </a:solidFill>
                <a:latin typeface="ＭＳ ゴシック" panose="020B0609070205080204" pitchFamily="49" charset="-128"/>
                <a:ea typeface="ＭＳ ゴシック" panose="020B0609070205080204" pitchFamily="49" charset="-128"/>
              </a:rPr>
              <a:t>倍超の格差</a:t>
            </a:r>
          </a:p>
        </p:txBody>
      </p:sp>
      <p:sp>
        <p:nvSpPr>
          <p:cNvPr id="2" name="スライド番号プレースホルダー 3">
            <a:extLst>
              <a:ext uri="{FF2B5EF4-FFF2-40B4-BE49-F238E27FC236}">
                <a16:creationId xmlns:a16="http://schemas.microsoft.com/office/drawing/2014/main" id="{AB67BD20-9697-4C86-1B78-9B6D45B5907D}"/>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7</a:t>
            </a:fld>
            <a:endParaRPr lang="ja-JP" altLang="en-US"/>
          </a:p>
        </p:txBody>
      </p:sp>
      <p:sp>
        <p:nvSpPr>
          <p:cNvPr id="10" name="テキスト ボックス 9">
            <a:extLst>
              <a:ext uri="{FF2B5EF4-FFF2-40B4-BE49-F238E27FC236}">
                <a16:creationId xmlns:a16="http://schemas.microsoft.com/office/drawing/2014/main" id="{0841E9F9-72FE-C14F-D6DF-0A5159CB18DA}"/>
              </a:ext>
            </a:extLst>
          </p:cNvPr>
          <p:cNvSpPr txBox="1">
            <a:spLocks noChangeArrowheads="1"/>
          </p:cNvSpPr>
          <p:nvPr/>
        </p:nvSpPr>
        <p:spPr bwMode="auto">
          <a:xfrm>
            <a:off x="0" y="20549"/>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a:spcBef>
                <a:spcPct val="0"/>
              </a:spcBef>
              <a:buNone/>
              <a:defRPr/>
            </a:pP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a:t>
            </a:r>
            <a:r>
              <a:rPr lang="ja-JP" altLang="en-US">
                <a:solidFill>
                  <a:srgbClr val="000000"/>
                </a:solidFill>
                <a:latin typeface="Meiryo UI" panose="020B0604030504040204" pitchFamily="50" charset="-128"/>
                <a:ea typeface="Meiryo UI" panose="020B0604030504040204" pitchFamily="50" charset="-128"/>
              </a:rPr>
              <a:t>地方ほど過重な自動車関係諸税</a:t>
            </a:r>
            <a:endParaRPr lang="en-US" altLang="ja-JP">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Line 10">
            <a:extLst>
              <a:ext uri="{FF2B5EF4-FFF2-40B4-BE49-F238E27FC236}">
                <a16:creationId xmlns:a16="http://schemas.microsoft.com/office/drawing/2014/main" id="{DCE9F6E2-F11E-43D7-4119-00D8564E4FA5}"/>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12" name="吹き出し: 四角形 11">
            <a:extLst>
              <a:ext uri="{FF2B5EF4-FFF2-40B4-BE49-F238E27FC236}">
                <a16:creationId xmlns:a16="http://schemas.microsoft.com/office/drawing/2014/main" id="{ABE0A257-6B91-6A86-7FB1-2D0E092EA553}"/>
              </a:ext>
            </a:extLst>
          </p:cNvPr>
          <p:cNvSpPr/>
          <p:nvPr/>
        </p:nvSpPr>
        <p:spPr>
          <a:xfrm>
            <a:off x="9799782" y="1193717"/>
            <a:ext cx="2277024" cy="2886991"/>
          </a:xfrm>
          <a:prstGeom prst="wedgeRectCallout">
            <a:avLst>
              <a:gd name="adj1" fmla="val -58577"/>
              <a:gd name="adj2" fmla="val -177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ja-JP" altLang="en-US"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　自動車へ課税すればするほど・・</a:t>
            </a:r>
            <a:endParaRPr lang="en-US" altLang="ja-JP"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600"/>
              </a:spcAft>
            </a:pPr>
            <a:endParaRPr lang="en-US" altLang="ja-JP"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600"/>
              </a:spcAft>
            </a:pPr>
            <a:endParaRPr lang="en-US" altLang="ja-JP"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600"/>
              </a:spcAft>
            </a:pPr>
            <a:r>
              <a:rPr lang="ja-JP" altLang="en-US" b="1">
                <a:solidFill>
                  <a:schemeClr val="tx1"/>
                </a:solidFill>
                <a:latin typeface="Meiryo UI" panose="020B0604030504040204" pitchFamily="50" charset="-128"/>
                <a:ea typeface="Meiryo UI" panose="020B0604030504040204" pitchFamily="50" charset="-128"/>
                <a:cs typeface="Times New Roman" panose="02020603050405020304" pitchFamily="18" charset="0"/>
              </a:rPr>
              <a:t>車を使わざるを得ない、地方の生活者がより大きな負担をおう状況になってしまう！</a:t>
            </a:r>
            <a:endParaRPr lang="en-US" altLang="ja-JP" b="1">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二等辺三角形 12">
            <a:extLst>
              <a:ext uri="{FF2B5EF4-FFF2-40B4-BE49-F238E27FC236}">
                <a16:creationId xmlns:a16="http://schemas.microsoft.com/office/drawing/2014/main" id="{DA64BCCD-C167-BCDE-46B2-D2398B2DB284}"/>
              </a:ext>
            </a:extLst>
          </p:cNvPr>
          <p:cNvSpPr/>
          <p:nvPr/>
        </p:nvSpPr>
        <p:spPr>
          <a:xfrm rot="10800000">
            <a:off x="10214394" y="2136459"/>
            <a:ext cx="1447799" cy="399421"/>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テキスト ボックス 3">
            <a:extLst>
              <a:ext uri="{FF2B5EF4-FFF2-40B4-BE49-F238E27FC236}">
                <a16:creationId xmlns:a16="http://schemas.microsoft.com/office/drawing/2014/main" id="{932E77F0-C282-C989-0201-C1998E17ED1C}"/>
              </a:ext>
            </a:extLst>
          </p:cNvPr>
          <p:cNvSpPr txBox="1"/>
          <p:nvPr/>
        </p:nvSpPr>
        <p:spPr>
          <a:xfrm>
            <a:off x="472831" y="5975677"/>
            <a:ext cx="8558753" cy="861774"/>
          </a:xfrm>
          <a:prstGeom prst="rect">
            <a:avLst/>
          </a:prstGeom>
          <a:noFill/>
        </p:spPr>
        <p:txBody>
          <a:bodyPr wrap="none" rtlCol="0">
            <a:spAutoFit/>
          </a:bodyPr>
          <a:lstStyle/>
          <a:p>
            <a:r>
              <a:rPr kumimoji="1" lang="en-US" altLang="ja-JP" sz="1000"/>
              <a:t>※</a:t>
            </a:r>
            <a:r>
              <a:rPr kumimoji="1" lang="ja-JP" altLang="en-US" sz="1000"/>
              <a:t>年間負担額前提条件は「日本の自動車工業</a:t>
            </a:r>
            <a:r>
              <a:rPr kumimoji="1" lang="en-US" altLang="ja-JP" sz="1000"/>
              <a:t>2024</a:t>
            </a:r>
            <a:r>
              <a:rPr kumimoji="1" lang="ja-JP" altLang="en-US" sz="1000"/>
              <a:t>（自工会）」の「自家用自動車ユーザーの税負担額（</a:t>
            </a:r>
            <a:r>
              <a:rPr kumimoji="1" lang="en-US" altLang="ja-JP" sz="1000"/>
              <a:t>13</a:t>
            </a:r>
            <a:r>
              <a:rPr kumimoji="1" lang="ja-JP" altLang="en-US" sz="1000"/>
              <a:t>年間）」より関係諸税を抽出し単純平均</a:t>
            </a:r>
            <a:endParaRPr kumimoji="1" lang="en-US" altLang="ja-JP" sz="1000"/>
          </a:p>
          <a:p>
            <a:r>
              <a:rPr kumimoji="1" lang="ja-JP" altLang="en-US" sz="1000"/>
              <a:t>　</a:t>
            </a:r>
            <a:r>
              <a:rPr lang="ja-JP" altLang="en-US" sz="1000"/>
              <a:t>したものと、</a:t>
            </a:r>
            <a:r>
              <a:rPr kumimoji="1" lang="ja-JP" altLang="en-US" sz="1000"/>
              <a:t>自動車検査登録情報協会調べの一世帯あたり保有台数令和</a:t>
            </a:r>
            <a:r>
              <a:rPr lang="en-US" altLang="ja-JP" sz="1000"/>
              <a:t>6</a:t>
            </a:r>
            <a:r>
              <a:rPr kumimoji="1" lang="ja-JP" altLang="en-US" sz="1000"/>
              <a:t>年</a:t>
            </a:r>
            <a:r>
              <a:rPr kumimoji="1" lang="en-US" altLang="ja-JP" sz="1000"/>
              <a:t>3</a:t>
            </a:r>
            <a:r>
              <a:rPr kumimoji="1" lang="ja-JP" altLang="en-US" sz="1000"/>
              <a:t>月末時点からの算出［自動車総連算出］</a:t>
            </a:r>
            <a:endParaRPr kumimoji="1" lang="en-US" altLang="ja-JP" sz="1000"/>
          </a:p>
          <a:p>
            <a:r>
              <a:rPr kumimoji="1" lang="en-US" altLang="ja-JP" sz="1000"/>
              <a:t>※</a:t>
            </a:r>
            <a:r>
              <a:rPr kumimoji="1" lang="ja-JP" altLang="en-US" sz="1000"/>
              <a:t>保有台数は普通乗用車（</a:t>
            </a:r>
            <a:r>
              <a:rPr kumimoji="1" lang="en-US" altLang="ja-JP" sz="1000"/>
              <a:t>3</a:t>
            </a:r>
            <a:r>
              <a:rPr kumimoji="1" lang="ja-JP" altLang="en-US" sz="1000"/>
              <a:t>ナンバーの自家用）、小型乗用車（</a:t>
            </a:r>
            <a:r>
              <a:rPr kumimoji="1" lang="en-US" altLang="ja-JP" sz="1000"/>
              <a:t>5,7</a:t>
            </a:r>
            <a:r>
              <a:rPr kumimoji="1" lang="ja-JP" altLang="en-US" sz="1000"/>
              <a:t>ナンバーの自家用）及び軽自動車（</a:t>
            </a:r>
            <a:r>
              <a:rPr kumimoji="1" lang="en-US" altLang="ja-JP" sz="1000"/>
              <a:t>5,7</a:t>
            </a:r>
            <a:r>
              <a:rPr kumimoji="1" lang="ja-JP" altLang="en-US" sz="1000"/>
              <a:t>ナンバーの自家用）</a:t>
            </a:r>
            <a:endParaRPr kumimoji="1" lang="en-US" altLang="ja-JP" sz="1000"/>
          </a:p>
          <a:p>
            <a:r>
              <a:rPr lang="en-US" altLang="ja-JP" sz="1000"/>
              <a:t>   </a:t>
            </a:r>
            <a:r>
              <a:rPr kumimoji="1" lang="ja-JP" altLang="en-US" sz="1000"/>
              <a:t>の合計［自動車検査登録情報協会調べ］</a:t>
            </a:r>
            <a:endParaRPr kumimoji="1" lang="en-US" altLang="ja-JP" sz="1000"/>
          </a:p>
          <a:p>
            <a:r>
              <a:rPr kumimoji="1" lang="en-US" altLang="ja-JP" sz="1000"/>
              <a:t>※</a:t>
            </a:r>
            <a:r>
              <a:rPr kumimoji="1" lang="ja-JP" altLang="en-US" sz="1000"/>
              <a:t>世帯収入は「</a:t>
            </a:r>
            <a:r>
              <a:rPr kumimoji="1" lang="en-US" altLang="ja-JP" sz="1000"/>
              <a:t>2019</a:t>
            </a:r>
            <a:r>
              <a:rPr kumimoji="1" lang="ja-JP" altLang="en-US" sz="1000"/>
              <a:t>年全国家計構造調査　家計収支に関する結果」における「総世帯」の都道府県別（千円単位で四捨五入）</a:t>
            </a:r>
          </a:p>
        </p:txBody>
      </p:sp>
    </p:spTree>
    <p:extLst>
      <p:ext uri="{BB962C8B-B14F-4D97-AF65-F5344CB8AC3E}">
        <p14:creationId xmlns:p14="http://schemas.microsoft.com/office/powerpoint/2010/main" val="23840448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D84C368-AF24-1F27-901C-D10898B0039E}"/>
              </a:ext>
            </a:extLst>
          </p:cNvPr>
          <p:cNvPicPr>
            <a:picLocks noChangeAspect="1"/>
          </p:cNvPicPr>
          <p:nvPr/>
        </p:nvPicPr>
        <p:blipFill rotWithShape="1">
          <a:blip r:embed="rId2"/>
          <a:srcRect t="12450"/>
          <a:stretch/>
        </p:blipFill>
        <p:spPr>
          <a:xfrm>
            <a:off x="72458" y="696534"/>
            <a:ext cx="11567356" cy="5705701"/>
          </a:xfrm>
          <a:prstGeom prst="rect">
            <a:avLst/>
          </a:prstGeom>
        </p:spPr>
      </p:pic>
      <p:sp>
        <p:nvSpPr>
          <p:cNvPr id="6" name="テキスト ボックス 5">
            <a:extLst>
              <a:ext uri="{FF2B5EF4-FFF2-40B4-BE49-F238E27FC236}">
                <a16:creationId xmlns:a16="http://schemas.microsoft.com/office/drawing/2014/main" id="{AB5E6319-9255-9EB0-B652-112E956BDFFF}"/>
              </a:ext>
            </a:extLst>
          </p:cNvPr>
          <p:cNvSpPr txBox="1"/>
          <p:nvPr/>
        </p:nvSpPr>
        <p:spPr>
          <a:xfrm>
            <a:off x="6264405" y="6338105"/>
            <a:ext cx="5194169" cy="261610"/>
          </a:xfrm>
          <a:prstGeom prst="rect">
            <a:avLst/>
          </a:prstGeom>
          <a:noFill/>
        </p:spPr>
        <p:txBody>
          <a:bodyPr wrap="square">
            <a:spAutoFit/>
          </a:bodyPr>
          <a:lstStyle>
            <a:defPPr>
              <a:defRPr lang="ja-JP"/>
            </a:defPPr>
            <a:lvl1pPr algn="r" eaLnBrk="0" fontAlgn="base" hangingPunct="0">
              <a:spcBef>
                <a:spcPct val="0"/>
              </a:spcBef>
              <a:spcAft>
                <a:spcPct val="0"/>
              </a:spcAft>
              <a:defRPr sz="1200">
                <a:solidFill>
                  <a:srgbClr val="000000"/>
                </a:solidFill>
                <a:latin typeface="BIZ UDゴシック" panose="020B0400000000000000" pitchFamily="49" charset="-128"/>
                <a:ea typeface="BIZ UDゴシック" panose="020B0400000000000000" pitchFamily="49" charset="-128"/>
              </a:defRPr>
            </a:lvl1pPr>
          </a:lstStyle>
          <a:p>
            <a:r>
              <a:rPr lang="en-US" altLang="ja-JP" sz="1100"/>
              <a:t>※</a:t>
            </a:r>
            <a:r>
              <a:rPr lang="zh-TW" altLang="en-US" sz="1100"/>
              <a:t>中小企業白書</a:t>
            </a:r>
            <a:r>
              <a:rPr lang="en-US" altLang="ja-JP" sz="1100"/>
              <a:t>2014</a:t>
            </a:r>
            <a:r>
              <a:rPr lang="ja-JP" altLang="en-US" sz="1100"/>
              <a:t>　中小企業・小規模事業者の支援の在り方から抜粋</a:t>
            </a:r>
          </a:p>
        </p:txBody>
      </p:sp>
      <p:sp>
        <p:nvSpPr>
          <p:cNvPr id="2" name="テキスト ボックス 1">
            <a:extLst>
              <a:ext uri="{FF2B5EF4-FFF2-40B4-BE49-F238E27FC236}">
                <a16:creationId xmlns:a16="http://schemas.microsoft.com/office/drawing/2014/main" id="{AC2D7DBF-2C39-7965-8495-94DA0AE01B05}"/>
              </a:ext>
            </a:extLst>
          </p:cNvPr>
          <p:cNvSpPr txBox="1">
            <a:spLocks noChangeArrowheads="1"/>
          </p:cNvSpPr>
          <p:nvPr/>
        </p:nvSpPr>
        <p:spPr bwMode="auto">
          <a:xfrm>
            <a:off x="72458" y="45084"/>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rPr>
              <a:t>参考）</a:t>
            </a:r>
            <a:r>
              <a:rPr lang="en-US" altLang="ja-JP" sz="3200">
                <a:latin typeface="Meiryo UI" panose="020B0604030504040204" pitchFamily="50" charset="-128"/>
                <a:ea typeface="Meiryo UI" panose="020B0604030504040204" pitchFamily="50" charset="-128"/>
                <a:cs typeface="Meiryo UI" panose="020B0604030504040204" pitchFamily="50" charset="-128"/>
              </a:rPr>
              <a:t> </a:t>
            </a:r>
            <a:r>
              <a:rPr lang="ja-JP" altLang="en-US">
                <a:latin typeface="Meiryo UI" panose="020B0604030504040204" pitchFamily="50" charset="-128"/>
                <a:ea typeface="Meiryo UI" panose="020B0604030504040204" pitchFamily="50" charset="-128"/>
                <a:cs typeface="Meiryo UI" panose="020B0604030504040204" pitchFamily="50" charset="-128"/>
              </a:rPr>
              <a:t>国・都道府県・市区町村の</a:t>
            </a:r>
            <a:r>
              <a:rPr lang="ja-JP" altLang="en-US" sz="3200">
                <a:latin typeface="Meiryo UI" panose="020B0604030504040204" pitchFamily="50" charset="-128"/>
                <a:ea typeface="Meiryo UI" panose="020B0604030504040204" pitchFamily="50" charset="-128"/>
                <a:cs typeface="Meiryo UI" panose="020B0604030504040204" pitchFamily="50" charset="-128"/>
              </a:rPr>
              <a:t>支援連携について</a:t>
            </a:r>
            <a:endParaRPr lang="zh-TW" altLang="en-US">
              <a:solidFill>
                <a:prstClr val="black"/>
              </a:solidFill>
              <a:latin typeface="Meiryo UI" panose="020B0604030504040204" pitchFamily="50" charset="-128"/>
              <a:ea typeface="Meiryo UI" panose="020B0604030504040204" pitchFamily="50" charset="-128"/>
            </a:endParaRPr>
          </a:p>
        </p:txBody>
      </p:sp>
      <p:sp>
        <p:nvSpPr>
          <p:cNvPr id="5" name="Line 10">
            <a:extLst>
              <a:ext uri="{FF2B5EF4-FFF2-40B4-BE49-F238E27FC236}">
                <a16:creationId xmlns:a16="http://schemas.microsoft.com/office/drawing/2014/main" id="{F3AEDD5C-EAB8-43D5-68E2-A0EF2F14A65B}"/>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2320AC27-A473-DE7A-29C2-452AFCCD7C2C}"/>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70</a:t>
            </a:fld>
            <a:endParaRPr lang="ja-JP" altLang="en-US"/>
          </a:p>
        </p:txBody>
      </p:sp>
    </p:spTree>
    <p:extLst>
      <p:ext uri="{BB962C8B-B14F-4D97-AF65-F5344CB8AC3E}">
        <p14:creationId xmlns:p14="http://schemas.microsoft.com/office/powerpoint/2010/main" val="628786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312A20A-B663-F76F-546D-E4BFDA51DE8D}"/>
              </a:ext>
            </a:extLst>
          </p:cNvPr>
          <p:cNvSpPr/>
          <p:nvPr/>
        </p:nvSpPr>
        <p:spPr>
          <a:xfrm>
            <a:off x="485192" y="1418253"/>
            <a:ext cx="11090857" cy="4941907"/>
          </a:xfrm>
          <a:prstGeom prst="rect">
            <a:avLst/>
          </a:prstGeom>
          <a:solidFill>
            <a:schemeClr val="accent5">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5298" name="タイトル 1"/>
          <p:cNvSpPr>
            <a:spLocks noGrp="1"/>
          </p:cNvSpPr>
          <p:nvPr>
            <p:ph type="ctrTitle" idx="4294967295"/>
          </p:nvPr>
        </p:nvSpPr>
        <p:spPr>
          <a:xfrm>
            <a:off x="1631950" y="112733"/>
            <a:ext cx="8928100" cy="1470025"/>
          </a:xfrm>
          <a:prstGeom prst="rect">
            <a:avLst/>
          </a:prstGeom>
        </p:spPr>
        <p:txBody>
          <a:bodyPr/>
          <a:lstStyle/>
          <a:p>
            <a:pPr algn="ctr" eaLnBrk="1" hangingPunct="1"/>
            <a:r>
              <a:rPr lang="ja-JP" altLang="en-US" sz="3600" b="1">
                <a:latin typeface="Meiryo UI" panose="020B0604030504040204" pitchFamily="50" charset="-128"/>
                <a:ea typeface="Meiryo UI" panose="020B0604030504040204" pitchFamily="50" charset="-128"/>
                <a:cs typeface="Meiryo UI" panose="020B0604030504040204" pitchFamily="50" charset="-128"/>
              </a:rPr>
              <a:t>目次</a:t>
            </a:r>
          </a:p>
        </p:txBody>
      </p:sp>
      <p:cxnSp>
        <p:nvCxnSpPr>
          <p:cNvPr id="3" name="直線コネクタ 2"/>
          <p:cNvCxnSpPr/>
          <p:nvPr/>
        </p:nvCxnSpPr>
        <p:spPr>
          <a:xfrm>
            <a:off x="1920125" y="1200121"/>
            <a:ext cx="8064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8448B622-1DD4-4C55-4AB5-9FCD1436E7C2}"/>
              </a:ext>
            </a:extLst>
          </p:cNvPr>
          <p:cNvSpPr txBox="1"/>
          <p:nvPr/>
        </p:nvSpPr>
        <p:spPr>
          <a:xfrm>
            <a:off x="1408015" y="1541989"/>
            <a:ext cx="9368842" cy="4873584"/>
          </a:xfrm>
          <a:prstGeom prst="rect">
            <a:avLst/>
          </a:prstGeom>
          <a:noFill/>
        </p:spPr>
        <p:txBody>
          <a:bodyPr wrap="square">
            <a:noAutofit/>
          </a:bodyPr>
          <a:lstStyle/>
          <a:p>
            <a:pPr lvl="1">
              <a:lnSpc>
                <a:spcPct val="150000"/>
              </a:lnSpc>
            </a:pPr>
            <a:r>
              <a:rPr lang="ja-JP" altLang="en-US" sz="2400">
                <a:latin typeface="Meiryo UI" panose="020B0604030504040204" pitchFamily="50" charset="-128"/>
                <a:ea typeface="Meiryo UI" panose="020B0604030504040204" pitchFamily="50" charset="-128"/>
              </a:rPr>
              <a:t>１．はじめに　～本年の自動車総連　政策要望～</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２．自動車関係諸税の抜本的な改革に向けて</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　　・理解者拡大の活動のお願い</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３．その他要望　～カーボンニュートラルに伴う産業課題への対応～</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　　・自動車ユーザーの使用に係るユーザー負担の軽減</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　　・</a:t>
            </a:r>
            <a:r>
              <a:rPr lang="ja-JP" altLang="ja-JP" sz="2400">
                <a:latin typeface="Meiryo UI" panose="020B0604030504040204" pitchFamily="50" charset="-128"/>
                <a:ea typeface="Meiryo UI" panose="020B0604030504040204" pitchFamily="50" charset="-128"/>
              </a:rPr>
              <a:t>次世代エネルギー車普及に資する環境整備</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a:latin typeface="Meiryo UI" panose="020B0604030504040204" pitchFamily="50" charset="-128"/>
                <a:ea typeface="Meiryo UI" panose="020B0604030504040204" pitchFamily="50" charset="-128"/>
              </a:rPr>
              <a:t>　　・</a:t>
            </a:r>
            <a:r>
              <a:rPr lang="ja-JP" altLang="ja-JP" sz="2400">
                <a:latin typeface="Meiryo UI" panose="020B0604030504040204" pitchFamily="50" charset="-128"/>
                <a:ea typeface="Meiryo UI" panose="020B0604030504040204" pitchFamily="50" charset="-128"/>
              </a:rPr>
              <a:t>中小・中堅企業支援の拡充</a:t>
            </a:r>
            <a:endParaRPr lang="en-US" altLang="ja-JP" sz="2400">
              <a:latin typeface="Meiryo UI" panose="020B0604030504040204" pitchFamily="50" charset="-128"/>
              <a:ea typeface="Meiryo UI" panose="020B0604030504040204" pitchFamily="50" charset="-128"/>
            </a:endParaRPr>
          </a:p>
          <a:p>
            <a:pPr lvl="1">
              <a:lnSpc>
                <a:spcPct val="150000"/>
              </a:lnSpc>
            </a:pPr>
            <a:r>
              <a:rPr lang="ja-JP" altLang="en-US" sz="2400" b="1">
                <a:solidFill>
                  <a:srgbClr val="FF0000"/>
                </a:solidFill>
                <a:latin typeface="Meiryo UI" panose="020B0604030504040204" pitchFamily="50" charset="-128"/>
                <a:ea typeface="Meiryo UI" panose="020B0604030504040204" pitchFamily="50" charset="-128"/>
              </a:rPr>
              <a:t>４．おわりに　　～皆さんへのお願い～</a:t>
            </a:r>
            <a:endParaRPr lang="en-US" altLang="ja-JP" sz="2400" b="1">
              <a:solidFill>
                <a:srgbClr val="FF0000"/>
              </a:solidFill>
              <a:latin typeface="Meiryo UI" panose="020B0604030504040204" pitchFamily="50" charset="-128"/>
              <a:ea typeface="Meiryo UI" panose="020B0604030504040204" pitchFamily="50" charset="-128"/>
            </a:endParaRPr>
          </a:p>
        </p:txBody>
      </p:sp>
      <p:sp>
        <p:nvSpPr>
          <p:cNvPr id="5" name="スライド番号プレースホルダー 3">
            <a:extLst>
              <a:ext uri="{FF2B5EF4-FFF2-40B4-BE49-F238E27FC236}">
                <a16:creationId xmlns:a16="http://schemas.microsoft.com/office/drawing/2014/main" id="{7B548E54-8CDA-A31E-6058-165C6BBD27A2}"/>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71</a:t>
            </a:fld>
            <a:endParaRPr lang="ja-JP" altLang="en-US"/>
          </a:p>
        </p:txBody>
      </p:sp>
    </p:spTree>
    <p:extLst>
      <p:ext uri="{BB962C8B-B14F-4D97-AF65-F5344CB8AC3E}">
        <p14:creationId xmlns:p14="http://schemas.microsoft.com/office/powerpoint/2010/main" val="7772885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右矢印 2"/>
          <p:cNvSpPr>
            <a:spLocks noChangeArrowheads="1"/>
          </p:cNvSpPr>
          <p:nvPr/>
        </p:nvSpPr>
        <p:spPr bwMode="auto">
          <a:xfrm>
            <a:off x="5033250" y="2526176"/>
            <a:ext cx="2342910" cy="2690812"/>
          </a:xfrm>
          <a:prstGeom prst="rightArrow">
            <a:avLst>
              <a:gd name="adj1" fmla="val 50000"/>
              <a:gd name="adj2" fmla="val 50000"/>
            </a:avLst>
          </a:prstGeom>
          <a:solidFill>
            <a:schemeClr val="accent5">
              <a:alpha val="85097"/>
            </a:schemeClr>
          </a:solidFill>
          <a:ln w="9525">
            <a:solidFill>
              <a:schemeClr val="tx1"/>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0" fontAlgn="base" hangingPunct="0">
              <a:spcBef>
                <a:spcPct val="0"/>
              </a:spcBef>
              <a:spcAft>
                <a:spcPct val="0"/>
              </a:spcAft>
              <a:buNone/>
              <a:defRPr/>
            </a:pPr>
            <a:endParaRPr kumimoji="0" lang="ja-JP" altLang="en-US" sz="2800">
              <a:solidFill>
                <a:schemeClr val="accent6"/>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a:spLocks noChangeArrowheads="1"/>
          </p:cNvSpPr>
          <p:nvPr/>
        </p:nvSpPr>
        <p:spPr bwMode="auto">
          <a:xfrm>
            <a:off x="285895" y="899997"/>
            <a:ext cx="4608512" cy="1043532"/>
          </a:xfrm>
          <a:prstGeom prst="rect">
            <a:avLst/>
          </a:prstGeom>
          <a:solidFill>
            <a:schemeClr val="accent4">
              <a:lumMod val="20000"/>
              <a:lumOff val="80000"/>
              <a:alpha val="55000"/>
            </a:schemeClr>
          </a:solidFill>
          <a:ln w="25400">
            <a:solidFill>
              <a:schemeClr val="tx1"/>
            </a:solidFill>
            <a:miter lim="800000"/>
            <a:headEnd/>
            <a:tailEnd/>
          </a:ln>
        </p:spPr>
        <p:txBody>
          <a:bodyPr wrap="square" tIns="108000" bIns="72000">
            <a:spAutoFit/>
          </a:bodyP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algn="ctr" eaLnBrk="0" fontAlgn="base" hangingPunct="0">
              <a:spcBef>
                <a:spcPct val="0"/>
              </a:spcBef>
              <a:spcAft>
                <a:spcPct val="0"/>
              </a:spcAft>
              <a:defRPr/>
            </a:pPr>
            <a:r>
              <a:rPr kumimoji="0" lang="ja-JP" altLang="en-US" sz="2800" spc="-100">
                <a:solidFill>
                  <a:schemeClr val="tx1"/>
                </a:solidFill>
                <a:latin typeface="Meiryo UI" pitchFamily="50" charset="-128"/>
                <a:ea typeface="Meiryo UI" pitchFamily="50" charset="-128"/>
                <a:cs typeface="Meiryo UI" pitchFamily="50" charset="-128"/>
              </a:rPr>
              <a:t>世論喚起に向けた</a:t>
            </a:r>
            <a:endParaRPr kumimoji="0" lang="en-US" altLang="ja-JP" sz="2800" spc="-100">
              <a:solidFill>
                <a:schemeClr val="tx1"/>
              </a:solidFill>
              <a:latin typeface="Meiryo UI" pitchFamily="50" charset="-128"/>
              <a:ea typeface="Meiryo UI" pitchFamily="50" charset="-128"/>
              <a:cs typeface="Meiryo UI" pitchFamily="50" charset="-128"/>
            </a:endParaRPr>
          </a:p>
          <a:p>
            <a:pPr algn="ctr" eaLnBrk="0" fontAlgn="base" hangingPunct="0">
              <a:spcBef>
                <a:spcPct val="0"/>
              </a:spcBef>
              <a:spcAft>
                <a:spcPct val="0"/>
              </a:spcAft>
              <a:defRPr/>
            </a:pPr>
            <a:r>
              <a:rPr kumimoji="0" lang="ja-JP" altLang="en-US" sz="2800" spc="-100">
                <a:solidFill>
                  <a:schemeClr val="tx1"/>
                </a:solidFill>
                <a:latin typeface="Meiryo UI" pitchFamily="50" charset="-128"/>
                <a:ea typeface="Meiryo UI" pitchFamily="50" charset="-128"/>
                <a:cs typeface="Meiryo UI" pitchFamily="50" charset="-128"/>
              </a:rPr>
              <a:t>理解者拡大</a:t>
            </a:r>
            <a:endParaRPr kumimoji="0" lang="en-US" altLang="ja-JP" sz="2800" spc="-100">
              <a:solidFill>
                <a:schemeClr val="tx1"/>
              </a:solidFill>
              <a:latin typeface="Meiryo UI" pitchFamily="50" charset="-128"/>
              <a:ea typeface="Meiryo UI" pitchFamily="50" charset="-128"/>
              <a:cs typeface="Meiryo UI" pitchFamily="50" charset="-128"/>
            </a:endParaRPr>
          </a:p>
        </p:txBody>
      </p:sp>
      <p:sp>
        <p:nvSpPr>
          <p:cNvPr id="4" name="スクロール: 横 3">
            <a:extLst>
              <a:ext uri="{FF2B5EF4-FFF2-40B4-BE49-F238E27FC236}">
                <a16:creationId xmlns:a16="http://schemas.microsoft.com/office/drawing/2014/main" id="{AC5F19E0-085C-0055-4AD1-11B97EAE1375}"/>
              </a:ext>
            </a:extLst>
          </p:cNvPr>
          <p:cNvSpPr/>
          <p:nvPr/>
        </p:nvSpPr>
        <p:spPr>
          <a:xfrm>
            <a:off x="163070" y="5469922"/>
            <a:ext cx="5061559" cy="1362610"/>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b="1">
                <a:solidFill>
                  <a:schemeClr val="accent2"/>
                </a:solidFill>
              </a:rPr>
              <a:t>政治を身近に！</a:t>
            </a:r>
            <a:endParaRPr lang="en-US" altLang="ja-JP" sz="3200" b="1">
              <a:solidFill>
                <a:schemeClr val="accent2"/>
              </a:solidFill>
            </a:endParaRPr>
          </a:p>
          <a:p>
            <a:pPr algn="ctr"/>
            <a:r>
              <a:rPr kumimoji="1" lang="ja-JP" altLang="en-US" sz="3200" b="1">
                <a:solidFill>
                  <a:schemeClr val="accent2"/>
                </a:solidFill>
              </a:rPr>
              <a:t>仲間を増やす！</a:t>
            </a:r>
            <a:endParaRPr kumimoji="1" lang="en-US" altLang="ja-JP" sz="3200" b="1">
              <a:solidFill>
                <a:schemeClr val="accent2"/>
              </a:solidFill>
            </a:endParaRPr>
          </a:p>
        </p:txBody>
      </p:sp>
      <p:sp>
        <p:nvSpPr>
          <p:cNvPr id="6" name="正方形/長方形 5">
            <a:extLst>
              <a:ext uri="{FF2B5EF4-FFF2-40B4-BE49-F238E27FC236}">
                <a16:creationId xmlns:a16="http://schemas.microsoft.com/office/drawing/2014/main" id="{41A765BC-1EB4-74EA-8E60-2F1AB770E623}"/>
              </a:ext>
            </a:extLst>
          </p:cNvPr>
          <p:cNvSpPr>
            <a:spLocks noChangeArrowheads="1"/>
          </p:cNvSpPr>
          <p:nvPr/>
        </p:nvSpPr>
        <p:spPr bwMode="auto">
          <a:xfrm>
            <a:off x="6887290" y="878127"/>
            <a:ext cx="5018815" cy="1043532"/>
          </a:xfrm>
          <a:prstGeom prst="rect">
            <a:avLst/>
          </a:prstGeom>
          <a:solidFill>
            <a:schemeClr val="accent4">
              <a:lumMod val="20000"/>
              <a:lumOff val="80000"/>
              <a:alpha val="55000"/>
            </a:schemeClr>
          </a:solidFill>
          <a:ln w="25400">
            <a:solidFill>
              <a:schemeClr val="tx1"/>
            </a:solidFill>
            <a:miter lim="800000"/>
            <a:headEnd/>
            <a:tailEnd/>
          </a:ln>
        </p:spPr>
        <p:txBody>
          <a:bodyPr wrap="square" tIns="108000" bIns="72000">
            <a:spAutoFit/>
          </a:bodyPr>
          <a:lstStyle>
            <a:lvl1pPr>
              <a:defRPr sz="4000" b="1">
                <a:solidFill>
                  <a:schemeClr val="bg1"/>
                </a:solidFill>
                <a:latin typeface="HG丸ｺﾞｼｯｸM-PRO" pitchFamily="50" charset="-128"/>
                <a:ea typeface="HG丸ｺﾞｼｯｸM-PRO" pitchFamily="50" charset="-128"/>
              </a:defRPr>
            </a:lvl1pPr>
            <a:lvl2pPr marL="742950" indent="-285750">
              <a:defRPr sz="4000" b="1">
                <a:solidFill>
                  <a:schemeClr val="bg1"/>
                </a:solidFill>
                <a:latin typeface="HG丸ｺﾞｼｯｸM-PRO" pitchFamily="50" charset="-128"/>
                <a:ea typeface="HG丸ｺﾞｼｯｸM-PRO" pitchFamily="50" charset="-128"/>
              </a:defRPr>
            </a:lvl2pPr>
            <a:lvl3pPr marL="1143000" indent="-228600">
              <a:defRPr sz="4000" b="1">
                <a:solidFill>
                  <a:schemeClr val="bg1"/>
                </a:solidFill>
                <a:latin typeface="HG丸ｺﾞｼｯｸM-PRO" pitchFamily="50" charset="-128"/>
                <a:ea typeface="HG丸ｺﾞｼｯｸM-PRO" pitchFamily="50" charset="-128"/>
              </a:defRPr>
            </a:lvl3pPr>
            <a:lvl4pPr marL="1600200" indent="-228600">
              <a:defRPr sz="4000" b="1">
                <a:solidFill>
                  <a:schemeClr val="bg1"/>
                </a:solidFill>
                <a:latin typeface="HG丸ｺﾞｼｯｸM-PRO" pitchFamily="50" charset="-128"/>
                <a:ea typeface="HG丸ｺﾞｼｯｸM-PRO" pitchFamily="50" charset="-128"/>
              </a:defRPr>
            </a:lvl4pPr>
            <a:lvl5pPr marL="2057400" indent="-228600">
              <a:defRPr sz="4000" b="1">
                <a:solidFill>
                  <a:schemeClr val="bg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sz="4000" b="1">
                <a:solidFill>
                  <a:schemeClr val="bg1"/>
                </a:solidFill>
                <a:latin typeface="HG丸ｺﾞｼｯｸM-PRO" pitchFamily="50" charset="-128"/>
                <a:ea typeface="HG丸ｺﾞｼｯｸM-PRO" pitchFamily="50" charset="-128"/>
              </a:defRPr>
            </a:lvl9pPr>
          </a:lstStyle>
          <a:p>
            <a:pPr algn="ctr" eaLnBrk="0" fontAlgn="base" hangingPunct="0">
              <a:spcBef>
                <a:spcPct val="0"/>
              </a:spcBef>
              <a:spcAft>
                <a:spcPct val="0"/>
              </a:spcAft>
              <a:defRPr/>
            </a:pPr>
            <a:r>
              <a:rPr kumimoji="0" lang="ja-JP" altLang="en-US" sz="2800" spc="-100">
                <a:solidFill>
                  <a:schemeClr val="tx1"/>
                </a:solidFill>
                <a:latin typeface="Meiryo UI" pitchFamily="50" charset="-128"/>
                <a:ea typeface="Meiryo UI" pitchFamily="50" charset="-128"/>
                <a:cs typeface="Meiryo UI" pitchFamily="50" charset="-128"/>
              </a:rPr>
              <a:t>みんなで困りごとや政策要望</a:t>
            </a:r>
            <a:endParaRPr kumimoji="0" lang="en-US" altLang="ja-JP" sz="2800" spc="-100">
              <a:solidFill>
                <a:schemeClr val="tx1"/>
              </a:solidFill>
              <a:latin typeface="Meiryo UI" pitchFamily="50" charset="-128"/>
              <a:ea typeface="Meiryo UI" pitchFamily="50" charset="-128"/>
              <a:cs typeface="Meiryo UI" pitchFamily="50" charset="-128"/>
            </a:endParaRPr>
          </a:p>
          <a:p>
            <a:pPr algn="ctr" eaLnBrk="0" fontAlgn="base" hangingPunct="0">
              <a:spcBef>
                <a:spcPct val="0"/>
              </a:spcBef>
              <a:spcAft>
                <a:spcPct val="0"/>
              </a:spcAft>
              <a:defRPr/>
            </a:pPr>
            <a:r>
              <a:rPr kumimoji="0" lang="ja-JP" altLang="en-US" sz="2800" spc="-100">
                <a:solidFill>
                  <a:schemeClr val="tx1"/>
                </a:solidFill>
                <a:latin typeface="Meiryo UI" pitchFamily="50" charset="-128"/>
                <a:ea typeface="Meiryo UI" pitchFamily="50" charset="-128"/>
                <a:cs typeface="Meiryo UI" pitchFamily="50" charset="-128"/>
              </a:rPr>
              <a:t>の声を上げる</a:t>
            </a:r>
            <a:endParaRPr kumimoji="0" lang="en-US" altLang="ja-JP" sz="2800" spc="-100">
              <a:solidFill>
                <a:schemeClr val="tx1"/>
              </a:solidFill>
              <a:latin typeface="Meiryo UI" pitchFamily="50" charset="-128"/>
              <a:ea typeface="Meiryo UI" pitchFamily="50" charset="-128"/>
              <a:cs typeface="Meiryo UI" pitchFamily="50" charset="-128"/>
            </a:endParaRPr>
          </a:p>
        </p:txBody>
      </p:sp>
      <p:sp>
        <p:nvSpPr>
          <p:cNvPr id="7" name="スクロール: 横 6">
            <a:extLst>
              <a:ext uri="{FF2B5EF4-FFF2-40B4-BE49-F238E27FC236}">
                <a16:creationId xmlns:a16="http://schemas.microsoft.com/office/drawing/2014/main" id="{B2CC5DB9-FD94-B3A6-93CB-EE149BF5D76B}"/>
              </a:ext>
            </a:extLst>
          </p:cNvPr>
          <p:cNvSpPr/>
          <p:nvPr/>
        </p:nvSpPr>
        <p:spPr>
          <a:xfrm>
            <a:off x="6688862" y="5324965"/>
            <a:ext cx="5333366" cy="1507567"/>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b="1">
                <a:solidFill>
                  <a:schemeClr val="accent2"/>
                </a:solidFill>
              </a:rPr>
              <a:t>議員・労連</a:t>
            </a:r>
            <a:r>
              <a:rPr lang="en-US" altLang="ja-JP" sz="3200" b="1">
                <a:solidFill>
                  <a:schemeClr val="accent2"/>
                </a:solidFill>
              </a:rPr>
              <a:t>/</a:t>
            </a:r>
            <a:r>
              <a:rPr lang="ja-JP" altLang="en-US" sz="3200" b="1">
                <a:solidFill>
                  <a:schemeClr val="accent2"/>
                </a:solidFill>
              </a:rPr>
              <a:t>単組とともに</a:t>
            </a:r>
            <a:endParaRPr lang="en-US" altLang="ja-JP" sz="3200" b="1">
              <a:solidFill>
                <a:schemeClr val="accent2"/>
              </a:solidFill>
            </a:endParaRPr>
          </a:p>
          <a:p>
            <a:pPr algn="ctr"/>
            <a:r>
              <a:rPr kumimoji="1" lang="ja-JP" altLang="en-US" sz="3200" b="1">
                <a:solidFill>
                  <a:schemeClr val="accent2"/>
                </a:solidFill>
              </a:rPr>
              <a:t>課題解決を推進！</a:t>
            </a:r>
            <a:endParaRPr kumimoji="1" lang="en-US" altLang="ja-JP" sz="3200" b="1">
              <a:solidFill>
                <a:schemeClr val="accent2"/>
              </a:solidFill>
            </a:endParaRPr>
          </a:p>
        </p:txBody>
      </p:sp>
      <p:graphicFrame>
        <p:nvGraphicFramePr>
          <p:cNvPr id="8" name="図表 7">
            <a:extLst>
              <a:ext uri="{FF2B5EF4-FFF2-40B4-BE49-F238E27FC236}">
                <a16:creationId xmlns:a16="http://schemas.microsoft.com/office/drawing/2014/main" id="{3F7C28D9-A0A1-D169-7A6A-9A6B56836214}"/>
              </a:ext>
            </a:extLst>
          </p:cNvPr>
          <p:cNvGraphicFramePr/>
          <p:nvPr/>
        </p:nvGraphicFramePr>
        <p:xfrm>
          <a:off x="6596129" y="1889157"/>
          <a:ext cx="5837486" cy="3700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加算記号 13">
            <a:extLst>
              <a:ext uri="{FF2B5EF4-FFF2-40B4-BE49-F238E27FC236}">
                <a16:creationId xmlns:a16="http://schemas.microsoft.com/office/drawing/2014/main" id="{ADEB1F2D-D9FA-ADCE-2B7C-BDE738F00221}"/>
              </a:ext>
            </a:extLst>
          </p:cNvPr>
          <p:cNvSpPr/>
          <p:nvPr/>
        </p:nvSpPr>
        <p:spPr>
          <a:xfrm>
            <a:off x="1937820" y="3397562"/>
            <a:ext cx="871554" cy="871554"/>
          </a:xfrm>
          <a:prstGeom prst="mathPlus">
            <a:avLst/>
          </a:prstGeom>
          <a:gradFill>
            <a:gsLst>
              <a:gs pos="0">
                <a:schemeClr val="accent2">
                  <a:tint val="60000"/>
                  <a:hueOff val="0"/>
                  <a:satOff val="0"/>
                  <a:lumOff val="0"/>
                  <a:alphaOff val="0"/>
                  <a:satMod val="103000"/>
                  <a:lumMod val="102000"/>
                  <a:tint val="94000"/>
                </a:schemeClr>
              </a:gs>
              <a:gs pos="0">
                <a:schemeClr val="accent4">
                  <a:lumMod val="40000"/>
                  <a:lumOff val="60000"/>
                </a:schemeClr>
              </a:gs>
            </a:gsLst>
          </a:gradFill>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a:lstStyle/>
          <a:p>
            <a:endParaRPr lang="ja-JP" altLang="en-US"/>
          </a:p>
        </p:txBody>
      </p:sp>
      <p:sp>
        <p:nvSpPr>
          <p:cNvPr id="15" name="加算記号 6">
            <a:extLst>
              <a:ext uri="{FF2B5EF4-FFF2-40B4-BE49-F238E27FC236}">
                <a16:creationId xmlns:a16="http://schemas.microsoft.com/office/drawing/2014/main" id="{23585D63-902D-0AEC-A330-65E3F6F2F98A}"/>
              </a:ext>
            </a:extLst>
          </p:cNvPr>
          <p:cNvSpPr txBox="1"/>
          <p:nvPr/>
        </p:nvSpPr>
        <p:spPr>
          <a:xfrm>
            <a:off x="2053344" y="3730844"/>
            <a:ext cx="640506" cy="2049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kumimoji="1" lang="ja-JP" altLang="en-US" sz="1000" kern="1200">
              <a:solidFill>
                <a:schemeClr val="tx1"/>
              </a:solidFill>
            </a:endParaRPr>
          </a:p>
        </p:txBody>
      </p:sp>
      <p:sp>
        <p:nvSpPr>
          <p:cNvPr id="20" name="楕円 19">
            <a:extLst>
              <a:ext uri="{FF2B5EF4-FFF2-40B4-BE49-F238E27FC236}">
                <a16:creationId xmlns:a16="http://schemas.microsoft.com/office/drawing/2014/main" id="{5BE0CD16-C3B7-83CA-8AFA-05F6BA5100DB}"/>
              </a:ext>
            </a:extLst>
          </p:cNvPr>
          <p:cNvSpPr/>
          <p:nvPr/>
        </p:nvSpPr>
        <p:spPr>
          <a:xfrm>
            <a:off x="2836455" y="3926870"/>
            <a:ext cx="1535798" cy="1538563"/>
          </a:xfrm>
          <a:prstGeom prst="ellipse">
            <a:avLst/>
          </a:prstGeom>
          <a:gradFill>
            <a:gsLst>
              <a:gs pos="0">
                <a:schemeClr val="accent2">
                  <a:lumMod val="40000"/>
                  <a:lumOff val="60000"/>
                </a:schemeClr>
              </a:gs>
              <a:gs pos="54000">
                <a:schemeClr val="accent2"/>
              </a:gs>
              <a:gs pos="100000">
                <a:schemeClr val="accent2">
                  <a:lumMod val="40000"/>
                  <a:lumOff val="60000"/>
                </a:schemeClr>
              </a:gs>
            </a:gsLst>
          </a:gra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ja-JP" altLang="en-US"/>
          </a:p>
        </p:txBody>
      </p:sp>
      <p:sp>
        <p:nvSpPr>
          <p:cNvPr id="21" name="楕円 4">
            <a:extLst>
              <a:ext uri="{FF2B5EF4-FFF2-40B4-BE49-F238E27FC236}">
                <a16:creationId xmlns:a16="http://schemas.microsoft.com/office/drawing/2014/main" id="{3B22C449-A5CF-2702-E06E-C2C923B5F15B}"/>
              </a:ext>
            </a:extLst>
          </p:cNvPr>
          <p:cNvSpPr txBox="1"/>
          <p:nvPr/>
        </p:nvSpPr>
        <p:spPr>
          <a:xfrm>
            <a:off x="2915185" y="4179804"/>
            <a:ext cx="1318931" cy="1087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ts val="2880"/>
              </a:lnSpc>
              <a:spcBef>
                <a:spcPct val="0"/>
              </a:spcBef>
              <a:spcAft>
                <a:spcPts val="0"/>
              </a:spcAft>
              <a:buNone/>
            </a:pPr>
            <a:r>
              <a:rPr lang="ja-JP" altLang="en-US" sz="2400" b="1">
                <a:solidFill>
                  <a:schemeClr val="tx1"/>
                </a:solidFill>
              </a:rPr>
              <a:t>友好産別</a:t>
            </a:r>
            <a:endParaRPr kumimoji="1" lang="ja-JP" altLang="en-US" sz="2400" b="1" kern="1200">
              <a:solidFill>
                <a:schemeClr val="tx1"/>
              </a:solidFill>
            </a:endParaRPr>
          </a:p>
        </p:txBody>
      </p:sp>
      <p:sp>
        <p:nvSpPr>
          <p:cNvPr id="23" name="楕円 22">
            <a:extLst>
              <a:ext uri="{FF2B5EF4-FFF2-40B4-BE49-F238E27FC236}">
                <a16:creationId xmlns:a16="http://schemas.microsoft.com/office/drawing/2014/main" id="{F8CA38B7-45CA-F48B-1DDE-22CA94A9A2DB}"/>
              </a:ext>
            </a:extLst>
          </p:cNvPr>
          <p:cNvSpPr/>
          <p:nvPr/>
        </p:nvSpPr>
        <p:spPr>
          <a:xfrm>
            <a:off x="494090" y="3959113"/>
            <a:ext cx="1535798" cy="1538563"/>
          </a:xfrm>
          <a:prstGeom prst="ellipse">
            <a:avLst/>
          </a:prstGeom>
          <a:gradFill>
            <a:gsLst>
              <a:gs pos="0">
                <a:schemeClr val="accent2">
                  <a:lumMod val="40000"/>
                  <a:lumOff val="60000"/>
                </a:schemeClr>
              </a:gs>
              <a:gs pos="54000">
                <a:schemeClr val="accent2"/>
              </a:gs>
              <a:gs pos="100000">
                <a:schemeClr val="accent2">
                  <a:lumMod val="40000"/>
                  <a:lumOff val="60000"/>
                </a:schemeClr>
              </a:gs>
            </a:gsLst>
          </a:gra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ja-JP" altLang="en-US"/>
          </a:p>
        </p:txBody>
      </p:sp>
      <p:sp>
        <p:nvSpPr>
          <p:cNvPr id="32" name="楕円 4">
            <a:extLst>
              <a:ext uri="{FF2B5EF4-FFF2-40B4-BE49-F238E27FC236}">
                <a16:creationId xmlns:a16="http://schemas.microsoft.com/office/drawing/2014/main" id="{2660EB1D-4D35-23F8-82D6-FACCD5123DF9}"/>
              </a:ext>
            </a:extLst>
          </p:cNvPr>
          <p:cNvSpPr txBox="1"/>
          <p:nvPr/>
        </p:nvSpPr>
        <p:spPr>
          <a:xfrm>
            <a:off x="572820" y="4212047"/>
            <a:ext cx="1318931" cy="1087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ts val="2880"/>
              </a:lnSpc>
              <a:spcBef>
                <a:spcPct val="0"/>
              </a:spcBef>
              <a:spcAft>
                <a:spcPts val="0"/>
              </a:spcAft>
              <a:buNone/>
            </a:pPr>
            <a:r>
              <a:rPr kumimoji="1" lang="ja-JP" altLang="en-US" sz="2400" b="1" kern="1200">
                <a:solidFill>
                  <a:schemeClr val="tx1"/>
                </a:solidFill>
              </a:rPr>
              <a:t>地域住民</a:t>
            </a:r>
          </a:p>
        </p:txBody>
      </p:sp>
      <p:sp>
        <p:nvSpPr>
          <p:cNvPr id="34" name="楕円 33">
            <a:extLst>
              <a:ext uri="{FF2B5EF4-FFF2-40B4-BE49-F238E27FC236}">
                <a16:creationId xmlns:a16="http://schemas.microsoft.com/office/drawing/2014/main" id="{A474B83E-E060-EB9F-607B-849173420B7A}"/>
              </a:ext>
            </a:extLst>
          </p:cNvPr>
          <p:cNvSpPr/>
          <p:nvPr/>
        </p:nvSpPr>
        <p:spPr>
          <a:xfrm>
            <a:off x="418056" y="2206534"/>
            <a:ext cx="1535798" cy="1538563"/>
          </a:xfrm>
          <a:prstGeom prst="ellipse">
            <a:avLst/>
          </a:prstGeom>
          <a:gradFill>
            <a:gsLst>
              <a:gs pos="0">
                <a:schemeClr val="accent2">
                  <a:lumMod val="40000"/>
                  <a:lumOff val="60000"/>
                </a:schemeClr>
              </a:gs>
              <a:gs pos="54000">
                <a:schemeClr val="accent2"/>
              </a:gs>
              <a:gs pos="100000">
                <a:schemeClr val="accent2">
                  <a:lumMod val="40000"/>
                  <a:lumOff val="60000"/>
                </a:schemeClr>
              </a:gs>
            </a:gsLst>
          </a:gra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ja-JP" altLang="en-US"/>
          </a:p>
        </p:txBody>
      </p:sp>
      <p:sp>
        <p:nvSpPr>
          <p:cNvPr id="35" name="楕円 4">
            <a:extLst>
              <a:ext uri="{FF2B5EF4-FFF2-40B4-BE49-F238E27FC236}">
                <a16:creationId xmlns:a16="http://schemas.microsoft.com/office/drawing/2014/main" id="{B1136B49-733E-C506-B51E-E6C338C2F9C0}"/>
              </a:ext>
            </a:extLst>
          </p:cNvPr>
          <p:cNvSpPr txBox="1"/>
          <p:nvPr/>
        </p:nvSpPr>
        <p:spPr>
          <a:xfrm>
            <a:off x="618481" y="2459468"/>
            <a:ext cx="1085974" cy="1087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ts val="2880"/>
              </a:lnSpc>
              <a:spcBef>
                <a:spcPct val="0"/>
              </a:spcBef>
              <a:spcAft>
                <a:spcPts val="0"/>
              </a:spcAft>
              <a:buNone/>
            </a:pPr>
            <a:r>
              <a:rPr kumimoji="1" lang="ja-JP" altLang="en-US" sz="2400" b="1" kern="1200">
                <a:solidFill>
                  <a:schemeClr val="tx1"/>
                </a:solidFill>
              </a:rPr>
              <a:t>職場</a:t>
            </a:r>
            <a:r>
              <a:rPr kumimoji="1" lang="en-US" altLang="ja-JP" sz="2400" b="1" kern="1200">
                <a:solidFill>
                  <a:schemeClr val="tx1"/>
                </a:solidFill>
              </a:rPr>
              <a:t>/</a:t>
            </a:r>
          </a:p>
          <a:p>
            <a:pPr marL="0" lvl="0" indent="0" algn="ctr" defTabSz="1066800">
              <a:lnSpc>
                <a:spcPts val="2880"/>
              </a:lnSpc>
              <a:spcBef>
                <a:spcPct val="0"/>
              </a:spcBef>
              <a:spcAft>
                <a:spcPts val="0"/>
              </a:spcAft>
              <a:buNone/>
            </a:pPr>
            <a:r>
              <a:rPr kumimoji="1" lang="ja-JP" altLang="en-US" sz="2400" b="1" kern="1200">
                <a:solidFill>
                  <a:schemeClr val="tx1"/>
                </a:solidFill>
              </a:rPr>
              <a:t>組合員</a:t>
            </a:r>
          </a:p>
        </p:txBody>
      </p:sp>
      <p:sp>
        <p:nvSpPr>
          <p:cNvPr id="41" name="楕円 40">
            <a:extLst>
              <a:ext uri="{FF2B5EF4-FFF2-40B4-BE49-F238E27FC236}">
                <a16:creationId xmlns:a16="http://schemas.microsoft.com/office/drawing/2014/main" id="{29B92CF3-5F45-EE57-B68C-1041C19833D9}"/>
              </a:ext>
            </a:extLst>
          </p:cNvPr>
          <p:cNvSpPr/>
          <p:nvPr/>
        </p:nvSpPr>
        <p:spPr>
          <a:xfrm>
            <a:off x="2834760" y="2185752"/>
            <a:ext cx="1535798" cy="1538563"/>
          </a:xfrm>
          <a:prstGeom prst="ellipse">
            <a:avLst/>
          </a:prstGeom>
          <a:gradFill>
            <a:gsLst>
              <a:gs pos="0">
                <a:schemeClr val="accent2">
                  <a:lumMod val="40000"/>
                  <a:lumOff val="60000"/>
                </a:schemeClr>
              </a:gs>
              <a:gs pos="54000">
                <a:schemeClr val="accent2"/>
              </a:gs>
              <a:gs pos="100000">
                <a:schemeClr val="accent2">
                  <a:lumMod val="40000"/>
                  <a:lumOff val="60000"/>
                </a:schemeClr>
              </a:gs>
            </a:gsLst>
          </a:gra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ja-JP" altLang="en-US"/>
          </a:p>
        </p:txBody>
      </p:sp>
      <p:sp>
        <p:nvSpPr>
          <p:cNvPr id="42" name="楕円 4">
            <a:extLst>
              <a:ext uri="{FF2B5EF4-FFF2-40B4-BE49-F238E27FC236}">
                <a16:creationId xmlns:a16="http://schemas.microsoft.com/office/drawing/2014/main" id="{9EEEB2A3-D06F-75D5-99B8-C844EDFC6A81}"/>
              </a:ext>
            </a:extLst>
          </p:cNvPr>
          <p:cNvSpPr txBox="1"/>
          <p:nvPr/>
        </p:nvSpPr>
        <p:spPr>
          <a:xfrm>
            <a:off x="2913490" y="2438686"/>
            <a:ext cx="1318931" cy="1087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ts val="2880"/>
              </a:lnSpc>
              <a:spcBef>
                <a:spcPct val="0"/>
              </a:spcBef>
              <a:spcAft>
                <a:spcPts val="0"/>
              </a:spcAft>
              <a:buNone/>
            </a:pPr>
            <a:r>
              <a:rPr kumimoji="1" lang="ja-JP" altLang="en-US" sz="2400" b="1" kern="1200">
                <a:solidFill>
                  <a:schemeClr val="tx1"/>
                </a:solidFill>
              </a:rPr>
              <a:t>友誼</a:t>
            </a:r>
            <a:endParaRPr kumimoji="1" lang="en-US" altLang="ja-JP" sz="2400" b="1" kern="1200">
              <a:solidFill>
                <a:schemeClr val="tx1"/>
              </a:solidFill>
            </a:endParaRPr>
          </a:p>
          <a:p>
            <a:pPr marL="0" lvl="0" indent="0" algn="ctr" defTabSz="1066800">
              <a:lnSpc>
                <a:spcPts val="2880"/>
              </a:lnSpc>
              <a:spcBef>
                <a:spcPct val="0"/>
              </a:spcBef>
              <a:spcAft>
                <a:spcPts val="0"/>
              </a:spcAft>
              <a:buNone/>
            </a:pPr>
            <a:r>
              <a:rPr kumimoji="1" lang="ja-JP" altLang="en-US" sz="2400" b="1" kern="1200">
                <a:solidFill>
                  <a:schemeClr val="tx1"/>
                </a:solidFill>
              </a:rPr>
              <a:t>団体</a:t>
            </a:r>
            <a:endParaRPr kumimoji="1" lang="en-US" altLang="ja-JP" sz="2400" b="1" kern="1200">
              <a:solidFill>
                <a:schemeClr val="tx1"/>
              </a:solidFill>
            </a:endParaRPr>
          </a:p>
        </p:txBody>
      </p:sp>
      <p:sp>
        <p:nvSpPr>
          <p:cNvPr id="2" name="タイトル 1">
            <a:extLst>
              <a:ext uri="{FF2B5EF4-FFF2-40B4-BE49-F238E27FC236}">
                <a16:creationId xmlns:a16="http://schemas.microsoft.com/office/drawing/2014/main" id="{5A922FE0-272A-CE98-7DCA-BCE8C3E5CBC3}"/>
              </a:ext>
            </a:extLst>
          </p:cNvPr>
          <p:cNvSpPr txBox="1">
            <a:spLocks/>
          </p:cNvSpPr>
          <p:nvPr/>
        </p:nvSpPr>
        <p:spPr>
          <a:xfrm>
            <a:off x="0" y="-2299"/>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pPr>
              <a:spcBef>
                <a:spcPct val="0"/>
              </a:spcBef>
              <a:buFontTx/>
              <a:buNone/>
            </a:pPr>
            <a:r>
              <a:rPr lang="en-US" altLang="ja-JP">
                <a:latin typeface="Meiryo UI" panose="020B0604030504040204" pitchFamily="50" charset="-128"/>
                <a:ea typeface="Meiryo UI" panose="020B0604030504040204" pitchFamily="50" charset="-128"/>
                <a:cs typeface="Meiryo UI" panose="020B0604030504040204" pitchFamily="50" charset="-128"/>
              </a:rPr>
              <a:t>【</a:t>
            </a:r>
            <a:r>
              <a:rPr lang="ja-JP" altLang="en-US">
                <a:latin typeface="Meiryo UI" panose="020B0604030504040204" pitchFamily="50" charset="-128"/>
                <a:ea typeface="Meiryo UI" panose="020B0604030504040204" pitchFamily="50" charset="-128"/>
                <a:cs typeface="Meiryo UI" panose="020B0604030504040204" pitchFamily="50" charset="-128"/>
              </a:rPr>
              <a:t>政策実現</a:t>
            </a:r>
            <a:r>
              <a:rPr lang="en-US" altLang="ja-JP">
                <a:latin typeface="Meiryo UI" panose="020B0604030504040204" pitchFamily="50" charset="-128"/>
                <a:ea typeface="Meiryo UI" panose="020B0604030504040204" pitchFamily="50" charset="-128"/>
                <a:cs typeface="Meiryo UI" panose="020B0604030504040204" pitchFamily="50" charset="-128"/>
              </a:rPr>
              <a:t>】</a:t>
            </a:r>
            <a:r>
              <a:rPr lang="ja-JP" altLang="en-US">
                <a:latin typeface="Meiryo UI" panose="020B0604030504040204" pitchFamily="50" charset="-128"/>
                <a:ea typeface="Meiryo UI" panose="020B0604030504040204" pitchFamily="50" charset="-128"/>
                <a:cs typeface="Meiryo UI" panose="020B0604030504040204" pitchFamily="50" charset="-128"/>
              </a:rPr>
              <a:t>　政策課題を知って・広めて・現場実態の声を上げる</a:t>
            </a:r>
            <a:endParaRPr lang="en-US" altLang="ja-JP">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3">
            <a:extLst>
              <a:ext uri="{FF2B5EF4-FFF2-40B4-BE49-F238E27FC236}">
                <a16:creationId xmlns:a16="http://schemas.microsoft.com/office/drawing/2014/main" id="{7D9AC701-DB0B-57ED-694C-A6C33B318648}"/>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72</a:t>
            </a:fld>
            <a:endParaRPr lang="ja-JP" altLang="en-US"/>
          </a:p>
        </p:txBody>
      </p:sp>
    </p:spTree>
    <p:extLst>
      <p:ext uri="{BB962C8B-B14F-4D97-AF65-F5344CB8AC3E}">
        <p14:creationId xmlns:p14="http://schemas.microsoft.com/office/powerpoint/2010/main" val="39641001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FBBEBB65-57A9-414F-869C-8B4FFD7D4A3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61030" y="1087209"/>
            <a:ext cx="4374356" cy="4089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タイトル 1">
            <a:extLst>
              <a:ext uri="{FF2B5EF4-FFF2-40B4-BE49-F238E27FC236}">
                <a16:creationId xmlns:a16="http://schemas.microsoft.com/office/drawing/2014/main" id="{B94C59CF-DC92-E0C9-FE6B-3689697E8B99}"/>
              </a:ext>
            </a:extLst>
          </p:cNvPr>
          <p:cNvSpPr txBox="1">
            <a:spLocks/>
          </p:cNvSpPr>
          <p:nvPr/>
        </p:nvSpPr>
        <p:spPr>
          <a:xfrm>
            <a:off x="-168166" y="5635059"/>
            <a:ext cx="12044855" cy="521594"/>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r" eaLnBrk="1" hangingPunct="1"/>
            <a:r>
              <a:rPr lang="ja-JP" altLang="en-US" sz="6000" b="1">
                <a:latin typeface="Meiryo UI" panose="020B0604030504040204" pitchFamily="50" charset="-128"/>
                <a:ea typeface="Meiryo UI" panose="020B0604030504040204" pitchFamily="50" charset="-128"/>
                <a:cs typeface="Meiryo UI" panose="020B0604030504040204" pitchFamily="50" charset="-128"/>
              </a:rPr>
              <a:t>以　上</a:t>
            </a:r>
            <a:endParaRPr lang="en-US" altLang="ja-JP" sz="6000" b="1">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48249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思考の吹き出し: 雲形 3">
            <a:extLst>
              <a:ext uri="{FF2B5EF4-FFF2-40B4-BE49-F238E27FC236}">
                <a16:creationId xmlns:a16="http://schemas.microsoft.com/office/drawing/2014/main" id="{3B849674-1398-B681-4ABC-2D4590B54636}"/>
              </a:ext>
            </a:extLst>
          </p:cNvPr>
          <p:cNvSpPr/>
          <p:nvPr/>
        </p:nvSpPr>
        <p:spPr>
          <a:xfrm>
            <a:off x="243068" y="6253810"/>
            <a:ext cx="11817752" cy="539087"/>
          </a:xfrm>
          <a:prstGeom prst="cloudCallout">
            <a:avLst>
              <a:gd name="adj1" fmla="val 42985"/>
              <a:gd name="adj2" fmla="val 6526"/>
            </a:avLst>
          </a:prstGeom>
          <a:solidFill>
            <a:schemeClr val="accent1">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21F27D0-4EA9-C504-C53D-52AD95732A4E}"/>
              </a:ext>
            </a:extLst>
          </p:cNvPr>
          <p:cNvSpPr txBox="1"/>
          <p:nvPr/>
        </p:nvSpPr>
        <p:spPr>
          <a:xfrm>
            <a:off x="4091438" y="5624786"/>
            <a:ext cx="3678892" cy="400110"/>
          </a:xfrm>
          <a:prstGeom prst="rect">
            <a:avLst/>
          </a:prstGeom>
          <a:solidFill>
            <a:srgbClr val="FF0000"/>
          </a:solidFill>
          <a:ln>
            <a:noFill/>
          </a:ln>
        </p:spPr>
        <p:txBody>
          <a:bodyPr wrap="square" rtlCol="0">
            <a:spAutoFit/>
          </a:bodyPr>
          <a:lstStyle/>
          <a:p>
            <a:pPr algn="ctr"/>
            <a:r>
              <a:rPr lang="ja-JP" altLang="en-US" sz="2000" dirty="0">
                <a:solidFill>
                  <a:schemeClr val="bg1"/>
                </a:solidFill>
                <a:latin typeface="Meiryo UI" panose="020B0604030504040204" pitchFamily="50" charset="-128"/>
                <a:ea typeface="Meiryo UI" panose="020B0604030504040204" pitchFamily="50" charset="-128"/>
              </a:rPr>
              <a:t>雇用問題・賃金上がらず</a:t>
            </a:r>
          </a:p>
        </p:txBody>
      </p:sp>
      <p:cxnSp>
        <p:nvCxnSpPr>
          <p:cNvPr id="8" name="直線矢印コネクタ 7">
            <a:extLst>
              <a:ext uri="{FF2B5EF4-FFF2-40B4-BE49-F238E27FC236}">
                <a16:creationId xmlns:a16="http://schemas.microsoft.com/office/drawing/2014/main" id="{50C2ED4A-7565-97BF-3EAA-0CC7FF440D4E}"/>
              </a:ext>
            </a:extLst>
          </p:cNvPr>
          <p:cNvCxnSpPr>
            <a:cxnSpLocks/>
          </p:cNvCxnSpPr>
          <p:nvPr/>
        </p:nvCxnSpPr>
        <p:spPr>
          <a:xfrm>
            <a:off x="11109787" y="2077709"/>
            <a:ext cx="0" cy="1379048"/>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20D175CB-B68D-1315-4246-5248F12C1EBB}"/>
              </a:ext>
            </a:extLst>
          </p:cNvPr>
          <p:cNvCxnSpPr>
            <a:cxnSpLocks/>
          </p:cNvCxnSpPr>
          <p:nvPr/>
        </p:nvCxnSpPr>
        <p:spPr>
          <a:xfrm>
            <a:off x="10309483" y="2963015"/>
            <a:ext cx="2898" cy="2362424"/>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E99AC34D-4F41-6A98-663D-3EC5B2EB4BE0}"/>
              </a:ext>
            </a:extLst>
          </p:cNvPr>
          <p:cNvCxnSpPr>
            <a:cxnSpLocks/>
          </p:cNvCxnSpPr>
          <p:nvPr/>
        </p:nvCxnSpPr>
        <p:spPr>
          <a:xfrm>
            <a:off x="6959272" y="3376680"/>
            <a:ext cx="18258" cy="2225701"/>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D50E58B9-76CF-3C7E-2996-04E592E29E45}"/>
              </a:ext>
            </a:extLst>
          </p:cNvPr>
          <p:cNvCxnSpPr>
            <a:cxnSpLocks/>
          </p:cNvCxnSpPr>
          <p:nvPr/>
        </p:nvCxnSpPr>
        <p:spPr>
          <a:xfrm>
            <a:off x="8218639" y="2154573"/>
            <a:ext cx="23991" cy="3319072"/>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3827013-EB78-E900-C165-87BACEEA9119}"/>
              </a:ext>
            </a:extLst>
          </p:cNvPr>
          <p:cNvCxnSpPr>
            <a:cxnSpLocks/>
          </p:cNvCxnSpPr>
          <p:nvPr/>
        </p:nvCxnSpPr>
        <p:spPr>
          <a:xfrm>
            <a:off x="6100850" y="1461015"/>
            <a:ext cx="0" cy="329698"/>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17653963-C8AE-231F-0AC1-ED39F714E2A6}"/>
              </a:ext>
            </a:extLst>
          </p:cNvPr>
          <p:cNvSpPr txBox="1"/>
          <p:nvPr/>
        </p:nvSpPr>
        <p:spPr>
          <a:xfrm>
            <a:off x="1608422" y="3715270"/>
            <a:ext cx="4217712" cy="646331"/>
          </a:xfrm>
          <a:prstGeom prst="rect">
            <a:avLst/>
          </a:prstGeom>
          <a:solidFill>
            <a:schemeClr val="bg1">
              <a:lumMod val="85000"/>
            </a:schemeClr>
          </a:solidFill>
          <a:ln>
            <a:noFill/>
          </a:ln>
        </p:spPr>
        <p:txBody>
          <a:bodyPr wrap="square" rtlCol="0">
            <a:spAutoFit/>
          </a:bodyPr>
          <a:lstStyle/>
          <a:p>
            <a:pPr algn="ctr"/>
            <a:r>
              <a:rPr lang="ja-JP" altLang="en-US">
                <a:latin typeface="Meiryo UI" panose="020B0604030504040204" pitchFamily="50" charset="-128"/>
                <a:ea typeface="Meiryo UI" panose="020B0604030504040204" pitchFamily="50" charset="-128"/>
              </a:rPr>
              <a:t>安全技術搭載車の普及減速</a:t>
            </a:r>
            <a:endParaRPr lang="en-US" altLang="ja-JP">
              <a:latin typeface="Meiryo UI" panose="020B0604030504040204" pitchFamily="50" charset="-128"/>
              <a:ea typeface="Meiryo UI" panose="020B0604030504040204" pitchFamily="50" charset="-128"/>
            </a:endParaRPr>
          </a:p>
          <a:p>
            <a:pPr algn="ctr"/>
            <a:r>
              <a:rPr lang="ja-JP" altLang="en-US">
                <a:latin typeface="Meiryo UI" panose="020B0604030504040204" pitchFamily="50" charset="-128"/>
                <a:ea typeface="Meiryo UI" panose="020B0604030504040204" pitchFamily="50" charset="-128"/>
              </a:rPr>
              <a:t>先進技術等で他国に遅れ</a:t>
            </a:r>
          </a:p>
        </p:txBody>
      </p:sp>
      <p:sp>
        <p:nvSpPr>
          <p:cNvPr id="26" name="テキスト ボックス 25">
            <a:extLst>
              <a:ext uri="{FF2B5EF4-FFF2-40B4-BE49-F238E27FC236}">
                <a16:creationId xmlns:a16="http://schemas.microsoft.com/office/drawing/2014/main" id="{1FC42992-09D5-6372-1A36-120DA6E2B63A}"/>
              </a:ext>
            </a:extLst>
          </p:cNvPr>
          <p:cNvSpPr txBox="1"/>
          <p:nvPr/>
        </p:nvSpPr>
        <p:spPr>
          <a:xfrm>
            <a:off x="1643608" y="3012367"/>
            <a:ext cx="5732657" cy="369332"/>
          </a:xfrm>
          <a:prstGeom prst="rect">
            <a:avLst/>
          </a:prstGeom>
          <a:solidFill>
            <a:schemeClr val="bg1">
              <a:lumMod val="85000"/>
            </a:schemeClr>
          </a:solidFill>
          <a:ln w="38100">
            <a:solidFill>
              <a:srgbClr val="FF0000"/>
            </a:solidFill>
          </a:ln>
        </p:spPr>
        <p:txBody>
          <a:bodyPr wrap="square" rtlCol="0">
            <a:spAutoFit/>
          </a:bodyPr>
          <a:lstStyle/>
          <a:p>
            <a:pPr algn="ctr"/>
            <a:r>
              <a:rPr lang="ja-JP" altLang="en-US">
                <a:latin typeface="Meiryo UI" panose="020B0604030504040204" pitchFamily="50" charset="-128"/>
                <a:ea typeface="Meiryo UI" panose="020B0604030504040204" pitchFamily="50" charset="-128"/>
              </a:rPr>
              <a:t>国内販売減少・車両の開発・生産減少・海外移転</a:t>
            </a:r>
          </a:p>
        </p:txBody>
      </p:sp>
      <p:sp>
        <p:nvSpPr>
          <p:cNvPr id="27" name="テキスト ボックス 26">
            <a:extLst>
              <a:ext uri="{FF2B5EF4-FFF2-40B4-BE49-F238E27FC236}">
                <a16:creationId xmlns:a16="http://schemas.microsoft.com/office/drawing/2014/main" id="{10451E35-9452-BC2A-CBE0-92C33030B10E}"/>
              </a:ext>
            </a:extLst>
          </p:cNvPr>
          <p:cNvSpPr txBox="1"/>
          <p:nvPr/>
        </p:nvSpPr>
        <p:spPr>
          <a:xfrm>
            <a:off x="4627325" y="4617496"/>
            <a:ext cx="3455291" cy="646331"/>
          </a:xfrm>
          <a:prstGeom prst="rect">
            <a:avLst/>
          </a:prstGeom>
          <a:solidFill>
            <a:schemeClr val="bg1">
              <a:lumMod val="85000"/>
            </a:schemeClr>
          </a:solidFill>
          <a:ln>
            <a:no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rPr>
              <a:t>世界での日本車販売の減少</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国内生産の減少</a:t>
            </a:r>
          </a:p>
        </p:txBody>
      </p:sp>
      <p:sp>
        <p:nvSpPr>
          <p:cNvPr id="28" name="テキスト ボックス 27">
            <a:extLst>
              <a:ext uri="{FF2B5EF4-FFF2-40B4-BE49-F238E27FC236}">
                <a16:creationId xmlns:a16="http://schemas.microsoft.com/office/drawing/2014/main" id="{BAF20D4E-F357-A04F-930F-A7120C26E0CA}"/>
              </a:ext>
            </a:extLst>
          </p:cNvPr>
          <p:cNvSpPr txBox="1"/>
          <p:nvPr/>
        </p:nvSpPr>
        <p:spPr>
          <a:xfrm>
            <a:off x="733559" y="6284633"/>
            <a:ext cx="111232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lgn="ctr">
              <a:spcBef>
                <a:spcPct val="0"/>
              </a:spcBef>
              <a:buFontTx/>
              <a:buNone/>
              <a:defRPr sz="1400">
                <a:solidFill>
                  <a:srgbClr val="000000"/>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sz="2800" dirty="0"/>
              <a:t>日本・地方経済ともに停滞　</a:t>
            </a:r>
            <a:r>
              <a:rPr lang="ja-JP" altLang="en-US" sz="1800" dirty="0"/>
              <a:t>（国の税収も、企業の収益も、労働者の賃金も上がらない）</a:t>
            </a:r>
            <a:endParaRPr lang="ja-JP" altLang="en-US" sz="2400" dirty="0"/>
          </a:p>
        </p:txBody>
      </p:sp>
      <p:sp>
        <p:nvSpPr>
          <p:cNvPr id="31" name="テキスト ボックス 30">
            <a:extLst>
              <a:ext uri="{FF2B5EF4-FFF2-40B4-BE49-F238E27FC236}">
                <a16:creationId xmlns:a16="http://schemas.microsoft.com/office/drawing/2014/main" id="{5B02B707-A75B-0D78-AF94-E7EF2ADD84DD}"/>
              </a:ext>
            </a:extLst>
          </p:cNvPr>
          <p:cNvSpPr txBox="1"/>
          <p:nvPr/>
        </p:nvSpPr>
        <p:spPr>
          <a:xfrm>
            <a:off x="812628" y="1735684"/>
            <a:ext cx="2560058" cy="370670"/>
          </a:xfrm>
          <a:prstGeom prst="rect">
            <a:avLst/>
          </a:prstGeom>
          <a:solidFill>
            <a:schemeClr val="bg1">
              <a:lumMod val="85000"/>
            </a:schemeClr>
          </a:solidFill>
          <a:ln>
            <a:noFill/>
          </a:ln>
        </p:spPr>
        <p:txBody>
          <a:bodyPr wrap="square" rtlCol="0">
            <a:spAutoFit/>
          </a:bodyPr>
          <a:lstStyle/>
          <a:p>
            <a:pPr algn="ctr"/>
            <a:r>
              <a:rPr lang="ja-JP" altLang="en-US">
                <a:latin typeface="Meiryo UI" panose="020B0604030504040204" pitchFamily="50" charset="-128"/>
                <a:ea typeface="Meiryo UI" panose="020B0604030504040204" pitchFamily="50" charset="-128"/>
              </a:rPr>
              <a:t>車の購入や使用の減少</a:t>
            </a:r>
          </a:p>
        </p:txBody>
      </p:sp>
      <p:sp>
        <p:nvSpPr>
          <p:cNvPr id="33" name="テキスト ボックス 32">
            <a:extLst>
              <a:ext uri="{FF2B5EF4-FFF2-40B4-BE49-F238E27FC236}">
                <a16:creationId xmlns:a16="http://schemas.microsoft.com/office/drawing/2014/main" id="{C0B54706-9DEF-1DDB-7641-7E5A97C45B9E}"/>
              </a:ext>
            </a:extLst>
          </p:cNvPr>
          <p:cNvSpPr txBox="1"/>
          <p:nvPr/>
        </p:nvSpPr>
        <p:spPr>
          <a:xfrm>
            <a:off x="9046380" y="1721438"/>
            <a:ext cx="2390467" cy="369332"/>
          </a:xfrm>
          <a:prstGeom prst="rect">
            <a:avLst/>
          </a:prstGeom>
          <a:solidFill>
            <a:schemeClr val="bg1">
              <a:lumMod val="85000"/>
            </a:schemeClr>
          </a:solidFill>
          <a:ln w="38100">
            <a:solidFill>
              <a:srgbClr val="FF0000"/>
            </a:solidFill>
          </a:ln>
        </p:spPr>
        <p:txBody>
          <a:bodyPr wrap="square" rtlCol="0">
            <a:spAutoFit/>
          </a:bodyPr>
          <a:lstStyle>
            <a:defPPr>
              <a:defRPr lang="ja-JP"/>
            </a:defPPr>
            <a:lvl1pPr algn="ctr">
              <a:defRPr>
                <a:latin typeface="Meiryo UI" panose="020B0604030504040204" pitchFamily="50" charset="-128"/>
                <a:ea typeface="Meiryo UI" panose="020B0604030504040204" pitchFamily="50" charset="-128"/>
              </a:defRPr>
            </a:lvl1pPr>
          </a:lstStyle>
          <a:p>
            <a:r>
              <a:rPr lang="ja-JP" altLang="en-US" dirty="0"/>
              <a:t>物流費の高騰</a:t>
            </a:r>
          </a:p>
        </p:txBody>
      </p:sp>
      <p:sp>
        <p:nvSpPr>
          <p:cNvPr id="34" name="テキスト ボックス 33">
            <a:extLst>
              <a:ext uri="{FF2B5EF4-FFF2-40B4-BE49-F238E27FC236}">
                <a16:creationId xmlns:a16="http://schemas.microsoft.com/office/drawing/2014/main" id="{DD8DA93D-2D1D-B5B1-C7E0-1E1D4E41A605}"/>
              </a:ext>
            </a:extLst>
          </p:cNvPr>
          <p:cNvSpPr txBox="1"/>
          <p:nvPr/>
        </p:nvSpPr>
        <p:spPr>
          <a:xfrm>
            <a:off x="8857927" y="3456757"/>
            <a:ext cx="2849788" cy="800219"/>
          </a:xfrm>
          <a:prstGeom prst="rect">
            <a:avLst/>
          </a:prstGeom>
          <a:solidFill>
            <a:schemeClr val="bg1">
              <a:lumMod val="85000"/>
            </a:schemeClr>
          </a:solidFill>
          <a:ln>
            <a:noFill/>
          </a:ln>
        </p:spPr>
        <p:txBody>
          <a:bodyPr wrap="square" rtlCol="0">
            <a:spAutoFit/>
          </a:bodyPr>
          <a:lstStyle>
            <a:defPPr>
              <a:defRPr lang="ja-JP"/>
            </a:defPPr>
            <a:lvl1pPr algn="ctr">
              <a:defRPr>
                <a:latin typeface="Meiryo UI" panose="020B0604030504040204" pitchFamily="50" charset="-128"/>
                <a:ea typeface="Meiryo UI" panose="020B0604030504040204" pitchFamily="50" charset="-128"/>
              </a:defRPr>
            </a:lvl1pPr>
          </a:lstStyle>
          <a:p>
            <a:r>
              <a:rPr lang="ja-JP" altLang="en-US" dirty="0"/>
              <a:t>物流の停滞</a:t>
            </a:r>
            <a:endParaRPr lang="en-US" altLang="ja-JP" dirty="0"/>
          </a:p>
          <a:p>
            <a:r>
              <a:rPr lang="ja-JP" altLang="en-US" sz="1400" dirty="0"/>
              <a:t>（職場にモノが届かない</a:t>
            </a:r>
            <a:r>
              <a:rPr lang="en-US" altLang="ja-JP" sz="1400" dirty="0"/>
              <a:t>‥</a:t>
            </a:r>
            <a:r>
              <a:rPr lang="ja-JP" altLang="en-US" sz="1400" dirty="0"/>
              <a:t>）</a:t>
            </a:r>
            <a:endParaRPr lang="en-US" altLang="ja-JP" sz="1400" dirty="0"/>
          </a:p>
          <a:p>
            <a:r>
              <a:rPr lang="ja-JP" altLang="en-US" sz="1400" dirty="0"/>
              <a:t>（配達・郵便がなかなか来ない</a:t>
            </a:r>
            <a:r>
              <a:rPr lang="en-US" altLang="ja-JP" sz="1400" dirty="0"/>
              <a:t>…</a:t>
            </a:r>
            <a:r>
              <a:rPr lang="ja-JP" altLang="en-US" sz="1400" dirty="0"/>
              <a:t>）</a:t>
            </a:r>
            <a:endParaRPr lang="ja-JP" altLang="en-US" dirty="0"/>
          </a:p>
        </p:txBody>
      </p:sp>
      <p:sp>
        <p:nvSpPr>
          <p:cNvPr id="36" name="テキスト ボックス 35">
            <a:extLst>
              <a:ext uri="{FF2B5EF4-FFF2-40B4-BE49-F238E27FC236}">
                <a16:creationId xmlns:a16="http://schemas.microsoft.com/office/drawing/2014/main" id="{AF436600-0304-28DC-836D-F79B6472E663}"/>
              </a:ext>
            </a:extLst>
          </p:cNvPr>
          <p:cNvSpPr txBox="1"/>
          <p:nvPr/>
        </p:nvSpPr>
        <p:spPr>
          <a:xfrm>
            <a:off x="3681943" y="2396190"/>
            <a:ext cx="2454491" cy="369332"/>
          </a:xfrm>
          <a:prstGeom prst="rect">
            <a:avLst/>
          </a:prstGeom>
          <a:solidFill>
            <a:schemeClr val="bg1">
              <a:lumMod val="85000"/>
            </a:schemeClr>
          </a:solidFill>
          <a:ln>
            <a:noFill/>
          </a:ln>
        </p:spPr>
        <p:txBody>
          <a:bodyPr wrap="square" rtlCol="0">
            <a:spAutoFit/>
          </a:bodyPr>
          <a:lstStyle/>
          <a:p>
            <a:pPr algn="ctr"/>
            <a:r>
              <a:rPr lang="ja-JP" altLang="en-US">
                <a:latin typeface="Meiryo UI" panose="020B0604030504040204" pitchFamily="50" charset="-128"/>
                <a:ea typeface="Meiryo UI" panose="020B0604030504040204" pitchFamily="50" charset="-128"/>
              </a:rPr>
              <a:t>生産コスト上昇</a:t>
            </a:r>
          </a:p>
        </p:txBody>
      </p:sp>
      <p:sp>
        <p:nvSpPr>
          <p:cNvPr id="37" name="テキスト ボックス 36">
            <a:extLst>
              <a:ext uri="{FF2B5EF4-FFF2-40B4-BE49-F238E27FC236}">
                <a16:creationId xmlns:a16="http://schemas.microsoft.com/office/drawing/2014/main" id="{BA517DB9-BDF3-63D4-576C-68F4AA4A894D}"/>
              </a:ext>
            </a:extLst>
          </p:cNvPr>
          <p:cNvSpPr txBox="1"/>
          <p:nvPr/>
        </p:nvSpPr>
        <p:spPr>
          <a:xfrm>
            <a:off x="3770672" y="1778617"/>
            <a:ext cx="4764514" cy="379411"/>
          </a:xfrm>
          <a:prstGeom prst="rect">
            <a:avLst/>
          </a:prstGeom>
          <a:solidFill>
            <a:srgbClr val="FF0000"/>
          </a:solidFill>
          <a:ln>
            <a:noFill/>
          </a:ln>
        </p:spPr>
        <p:txBody>
          <a:bodyPr wrap="square" rtlCol="0">
            <a:spAutoFit/>
          </a:bodyPr>
          <a:lstStyle>
            <a:defPPr>
              <a:defRPr lang="ja-JP"/>
            </a:defPPr>
            <a:lvl1pPr algn="ctr">
              <a:defRPr sz="1200">
                <a:solidFill>
                  <a:schemeClr val="bg1"/>
                </a:solidFill>
                <a:latin typeface="Meiryo UI" panose="020B0604030504040204" pitchFamily="50" charset="-128"/>
                <a:ea typeface="Meiryo UI" panose="020B0604030504040204" pitchFamily="50" charset="-128"/>
              </a:defRPr>
            </a:lvl1pPr>
          </a:lstStyle>
          <a:p>
            <a:r>
              <a:rPr lang="ja-JP" altLang="en-US" sz="1800" dirty="0"/>
              <a:t>地方を筆頭とした生活費・移動費の負担上昇</a:t>
            </a:r>
          </a:p>
        </p:txBody>
      </p:sp>
      <p:sp>
        <p:nvSpPr>
          <p:cNvPr id="39" name="テキスト ボックス 38">
            <a:extLst>
              <a:ext uri="{FF2B5EF4-FFF2-40B4-BE49-F238E27FC236}">
                <a16:creationId xmlns:a16="http://schemas.microsoft.com/office/drawing/2014/main" id="{18BBA329-0F21-AE10-EDC8-D092F13DF68C}"/>
              </a:ext>
            </a:extLst>
          </p:cNvPr>
          <p:cNvSpPr txBox="1"/>
          <p:nvPr/>
        </p:nvSpPr>
        <p:spPr>
          <a:xfrm>
            <a:off x="8882923" y="2559943"/>
            <a:ext cx="2738059" cy="369332"/>
          </a:xfrm>
          <a:prstGeom prst="rect">
            <a:avLst/>
          </a:prstGeom>
          <a:solidFill>
            <a:schemeClr val="bg1">
              <a:lumMod val="85000"/>
            </a:schemeClr>
          </a:solidFill>
          <a:ln>
            <a:noFill/>
          </a:ln>
        </p:spPr>
        <p:txBody>
          <a:bodyPr wrap="square" rtlCol="0">
            <a:spAutoFit/>
          </a:bodyPr>
          <a:lstStyle/>
          <a:p>
            <a:pPr algn="ctr"/>
            <a:r>
              <a:rPr lang="ja-JP" altLang="en-US">
                <a:latin typeface="Meiryo UI" panose="020B0604030504040204" pitchFamily="50" charset="-128"/>
                <a:ea typeface="Meiryo UI" panose="020B0604030504040204" pitchFamily="50" charset="-128"/>
              </a:rPr>
              <a:t>物流業者の経営危機</a:t>
            </a:r>
          </a:p>
        </p:txBody>
      </p:sp>
      <p:sp>
        <p:nvSpPr>
          <p:cNvPr id="40" name="テキスト ボックス 39">
            <a:extLst>
              <a:ext uri="{FF2B5EF4-FFF2-40B4-BE49-F238E27FC236}">
                <a16:creationId xmlns:a16="http://schemas.microsoft.com/office/drawing/2014/main" id="{3D4FA693-BA9B-53C5-7B33-FBA9577D3B8C}"/>
              </a:ext>
            </a:extLst>
          </p:cNvPr>
          <p:cNvSpPr txBox="1"/>
          <p:nvPr/>
        </p:nvSpPr>
        <p:spPr>
          <a:xfrm>
            <a:off x="7898834" y="5431218"/>
            <a:ext cx="4089993" cy="338554"/>
          </a:xfrm>
          <a:prstGeom prst="rect">
            <a:avLst/>
          </a:prstGeom>
          <a:solidFill>
            <a:schemeClr val="bg1">
              <a:lumMod val="85000"/>
            </a:schemeClr>
          </a:solidFill>
          <a:ln w="38100">
            <a:solidFill>
              <a:srgbClr val="FF0000"/>
            </a:solidFill>
          </a:ln>
        </p:spPr>
        <p:txBody>
          <a:bodyPr wrap="square" rtlCol="0">
            <a:spAutoFit/>
          </a:bodyPr>
          <a:lstStyle>
            <a:defPPr>
              <a:defRPr lang="ja-JP"/>
            </a:defPPr>
            <a:lvl1pPr algn="ctr">
              <a:defRPr>
                <a:latin typeface="Meiryo UI" panose="020B0604030504040204" pitchFamily="50" charset="-128"/>
                <a:ea typeface="Meiryo UI" panose="020B0604030504040204" pitchFamily="50" charset="-128"/>
              </a:defRPr>
            </a:lvl1pPr>
          </a:lstStyle>
          <a:p>
            <a:r>
              <a:rPr lang="ja-JP" altLang="en-US" dirty="0"/>
              <a:t>消費の縮小・景気の悪化</a:t>
            </a:r>
          </a:p>
        </p:txBody>
      </p:sp>
      <p:cxnSp>
        <p:nvCxnSpPr>
          <p:cNvPr id="41" name="直線矢印コネクタ 40">
            <a:extLst>
              <a:ext uri="{FF2B5EF4-FFF2-40B4-BE49-F238E27FC236}">
                <a16:creationId xmlns:a16="http://schemas.microsoft.com/office/drawing/2014/main" id="{9745288F-6003-04FF-8252-77EE42ABF285}"/>
              </a:ext>
            </a:extLst>
          </p:cNvPr>
          <p:cNvCxnSpPr>
            <a:cxnSpLocks/>
            <a:endCxn id="33" idx="0"/>
          </p:cNvCxnSpPr>
          <p:nvPr/>
        </p:nvCxnSpPr>
        <p:spPr>
          <a:xfrm>
            <a:off x="6019825" y="1434241"/>
            <a:ext cx="4221789" cy="287197"/>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872C2FBD-C9AC-873F-8751-936492FF7DB7}"/>
              </a:ext>
            </a:extLst>
          </p:cNvPr>
          <p:cNvCxnSpPr>
            <a:cxnSpLocks/>
            <a:stCxn id="55302" idx="2"/>
            <a:endCxn id="31" idx="0"/>
          </p:cNvCxnSpPr>
          <p:nvPr/>
        </p:nvCxnSpPr>
        <p:spPr>
          <a:xfrm flipH="1">
            <a:off x="2092657" y="1465361"/>
            <a:ext cx="4059287" cy="270323"/>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3CCA6359-F5C3-A77E-A796-1E265021B0DC}"/>
              </a:ext>
            </a:extLst>
          </p:cNvPr>
          <p:cNvCxnSpPr>
            <a:cxnSpLocks/>
          </p:cNvCxnSpPr>
          <p:nvPr/>
        </p:nvCxnSpPr>
        <p:spPr>
          <a:xfrm>
            <a:off x="5510356" y="4393185"/>
            <a:ext cx="0" cy="24270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96D828F9-8FCD-CFD5-94F9-2CEAAC6B930A}"/>
              </a:ext>
            </a:extLst>
          </p:cNvPr>
          <p:cNvCxnSpPr>
            <a:cxnSpLocks/>
          </p:cNvCxnSpPr>
          <p:nvPr/>
        </p:nvCxnSpPr>
        <p:spPr>
          <a:xfrm>
            <a:off x="5502933" y="3387218"/>
            <a:ext cx="0" cy="351164"/>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8978BF84-5496-E507-B1F0-A768DAA8CECB}"/>
              </a:ext>
            </a:extLst>
          </p:cNvPr>
          <p:cNvCxnSpPr>
            <a:cxnSpLocks/>
            <a:stCxn id="39" idx="2"/>
            <a:endCxn id="26" idx="3"/>
          </p:cNvCxnSpPr>
          <p:nvPr/>
        </p:nvCxnSpPr>
        <p:spPr>
          <a:xfrm flipH="1">
            <a:off x="7376265" y="2929275"/>
            <a:ext cx="2875688" cy="267758"/>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CF9EB43A-2402-91D8-1A9F-CC0FC7BE1B1C}"/>
              </a:ext>
            </a:extLst>
          </p:cNvPr>
          <p:cNvCxnSpPr>
            <a:cxnSpLocks/>
          </p:cNvCxnSpPr>
          <p:nvPr/>
        </p:nvCxnSpPr>
        <p:spPr>
          <a:xfrm>
            <a:off x="2175160" y="2161972"/>
            <a:ext cx="0" cy="837767"/>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EA65F7E3-33ED-4F27-1C2B-FCFD754D1FFE}"/>
              </a:ext>
            </a:extLst>
          </p:cNvPr>
          <p:cNvCxnSpPr>
            <a:cxnSpLocks/>
            <a:stCxn id="33" idx="2"/>
            <a:endCxn id="36" idx="0"/>
          </p:cNvCxnSpPr>
          <p:nvPr/>
        </p:nvCxnSpPr>
        <p:spPr>
          <a:xfrm flipH="1">
            <a:off x="4909189" y="2090770"/>
            <a:ext cx="5332425" cy="30542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F344E586-7600-2698-1DF6-24F853548232}"/>
              </a:ext>
            </a:extLst>
          </p:cNvPr>
          <p:cNvCxnSpPr>
            <a:cxnSpLocks/>
          </p:cNvCxnSpPr>
          <p:nvPr/>
        </p:nvCxnSpPr>
        <p:spPr>
          <a:xfrm>
            <a:off x="5488879" y="2759597"/>
            <a:ext cx="0" cy="269341"/>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9CCC3056-7F3F-0927-A604-8F4CA0BA03FD}"/>
              </a:ext>
            </a:extLst>
          </p:cNvPr>
          <p:cNvCxnSpPr>
            <a:cxnSpLocks/>
          </p:cNvCxnSpPr>
          <p:nvPr/>
        </p:nvCxnSpPr>
        <p:spPr>
          <a:xfrm>
            <a:off x="7980696" y="5170411"/>
            <a:ext cx="0" cy="43197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E16CEF26-7586-2570-2664-3897C504BE6E}"/>
              </a:ext>
            </a:extLst>
          </p:cNvPr>
          <p:cNvCxnSpPr>
            <a:cxnSpLocks/>
          </p:cNvCxnSpPr>
          <p:nvPr/>
        </p:nvCxnSpPr>
        <p:spPr>
          <a:xfrm>
            <a:off x="6140356" y="5227036"/>
            <a:ext cx="0" cy="387041"/>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
            <a:extLst>
              <a:ext uri="{FF2B5EF4-FFF2-40B4-BE49-F238E27FC236}">
                <a16:creationId xmlns:a16="http://schemas.microsoft.com/office/drawing/2014/main" id="{5492FFF8-5B2E-B473-59BD-EB3442FBA79F}"/>
              </a:ext>
            </a:extLst>
          </p:cNvPr>
          <p:cNvSpPr txBox="1">
            <a:spLocks noChangeArrowheads="1"/>
          </p:cNvSpPr>
          <p:nvPr/>
        </p:nvSpPr>
        <p:spPr bwMode="auto">
          <a:xfrm>
            <a:off x="-328676" y="685258"/>
            <a:ext cx="58190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a:solidFill>
                  <a:srgbClr val="000000"/>
                </a:solidFill>
                <a:latin typeface="Meiryo UI" panose="020B0604030504040204" pitchFamily="50" charset="-128"/>
                <a:ea typeface="Meiryo UI" panose="020B0604030504040204" pitchFamily="50" charset="-128"/>
              </a:rPr>
              <a:t>クルマを、買う・持つ・使うときに、税金がかかりますが</a:t>
            </a:r>
            <a:r>
              <a:rPr lang="en-US" altLang="ja-JP" sz="1800">
                <a:solidFill>
                  <a:srgbClr val="000000"/>
                </a:solidFill>
                <a:latin typeface="Meiryo UI" panose="020B0604030504040204" pitchFamily="50" charset="-128"/>
                <a:ea typeface="Meiryo UI" panose="020B0604030504040204" pitchFamily="50" charset="-128"/>
              </a:rPr>
              <a:t>…</a:t>
            </a:r>
          </a:p>
        </p:txBody>
      </p:sp>
      <p:sp>
        <p:nvSpPr>
          <p:cNvPr id="57" name="テキスト ボックス 56">
            <a:extLst>
              <a:ext uri="{FF2B5EF4-FFF2-40B4-BE49-F238E27FC236}">
                <a16:creationId xmlns:a16="http://schemas.microsoft.com/office/drawing/2014/main" id="{F4E0A865-48CD-4462-E2A2-62385CC25106}"/>
              </a:ext>
            </a:extLst>
          </p:cNvPr>
          <p:cNvSpPr txBox="1"/>
          <p:nvPr/>
        </p:nvSpPr>
        <p:spPr>
          <a:xfrm>
            <a:off x="1212275" y="4635885"/>
            <a:ext cx="3168615" cy="369332"/>
          </a:xfrm>
          <a:prstGeom prst="rect">
            <a:avLst/>
          </a:prstGeom>
          <a:solidFill>
            <a:schemeClr val="bg1">
              <a:lumMod val="85000"/>
            </a:schemeClr>
          </a:solidFill>
          <a:ln>
            <a:noFill/>
          </a:ln>
        </p:spPr>
        <p:txBody>
          <a:bodyPr wrap="square" rtlCol="0">
            <a:spAutoFit/>
          </a:bodyPr>
          <a:lstStyle/>
          <a:p>
            <a:pPr algn="ctr"/>
            <a:r>
              <a:rPr lang="ja-JP" altLang="en-US">
                <a:latin typeface="Meiryo UI" panose="020B0604030504040204" pitchFamily="50" charset="-128"/>
                <a:ea typeface="Meiryo UI" panose="020B0604030504040204" pitchFamily="50" charset="-128"/>
              </a:rPr>
              <a:t>ｶｰﾎﾞﾝﾆｭｰﾄﾗﾙに遅れる</a:t>
            </a:r>
          </a:p>
        </p:txBody>
      </p:sp>
      <p:cxnSp>
        <p:nvCxnSpPr>
          <p:cNvPr id="58" name="直線矢印コネクタ 57">
            <a:extLst>
              <a:ext uri="{FF2B5EF4-FFF2-40B4-BE49-F238E27FC236}">
                <a16:creationId xmlns:a16="http://schemas.microsoft.com/office/drawing/2014/main" id="{00954B5B-EF93-55FC-79F7-AFA97BC8295D}"/>
              </a:ext>
            </a:extLst>
          </p:cNvPr>
          <p:cNvCxnSpPr>
            <a:cxnSpLocks/>
          </p:cNvCxnSpPr>
          <p:nvPr/>
        </p:nvCxnSpPr>
        <p:spPr>
          <a:xfrm>
            <a:off x="2078638" y="4295401"/>
            <a:ext cx="0" cy="322095"/>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19E46A1A-8F6C-B0B6-8B33-FEF70CD571D5}"/>
              </a:ext>
            </a:extLst>
          </p:cNvPr>
          <p:cNvCxnSpPr>
            <a:cxnSpLocks/>
            <a:stCxn id="40" idx="2"/>
            <a:endCxn id="28" idx="0"/>
          </p:cNvCxnSpPr>
          <p:nvPr/>
        </p:nvCxnSpPr>
        <p:spPr>
          <a:xfrm flipH="1">
            <a:off x="6295194" y="5769772"/>
            <a:ext cx="3648637" cy="514861"/>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118FA1D4-66A6-FC28-EB3C-3CD1F78484D8}"/>
              </a:ext>
            </a:extLst>
          </p:cNvPr>
          <p:cNvCxnSpPr>
            <a:cxnSpLocks/>
            <a:stCxn id="5" idx="2"/>
            <a:endCxn id="4" idx="3"/>
          </p:cNvCxnSpPr>
          <p:nvPr/>
        </p:nvCxnSpPr>
        <p:spPr>
          <a:xfrm>
            <a:off x="5930884" y="6024896"/>
            <a:ext cx="221060" cy="259737"/>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E87A7A7-5E00-DF02-3B2F-358C5B678F00}"/>
              </a:ext>
            </a:extLst>
          </p:cNvPr>
          <p:cNvSpPr txBox="1"/>
          <p:nvPr/>
        </p:nvSpPr>
        <p:spPr>
          <a:xfrm>
            <a:off x="733559" y="5409343"/>
            <a:ext cx="3168615" cy="615553"/>
          </a:xfrm>
          <a:prstGeom prst="rect">
            <a:avLst/>
          </a:prstGeom>
          <a:solidFill>
            <a:schemeClr val="bg1">
              <a:lumMod val="85000"/>
            </a:schemeClr>
          </a:solidFill>
          <a:ln>
            <a:noFill/>
          </a:ln>
        </p:spPr>
        <p:txBody>
          <a:bodyPr wrap="square" lIns="0" rIns="0" rtlCol="0">
            <a:spAutoFit/>
          </a:bodyPr>
          <a:lstStyle/>
          <a:p>
            <a:pPr algn="ctr"/>
            <a:r>
              <a:rPr lang="ja-JP" altLang="en-US">
                <a:latin typeface="Meiryo UI" panose="020B0604030504040204" pitchFamily="50" charset="-128"/>
                <a:ea typeface="Meiryo UI" panose="020B0604030504040204" pitchFamily="50" charset="-128"/>
              </a:rPr>
              <a:t>国際競争低下</a:t>
            </a:r>
            <a:endParaRPr lang="en-US" altLang="ja-JP">
              <a:latin typeface="Meiryo UI" panose="020B0604030504040204" pitchFamily="50" charset="-128"/>
              <a:ea typeface="Meiryo UI" panose="020B0604030504040204" pitchFamily="50" charset="-128"/>
            </a:endParaRPr>
          </a:p>
          <a:p>
            <a:pPr algn="ctr"/>
            <a:r>
              <a:rPr lang="en-US" altLang="ja-JP" sz="1600">
                <a:latin typeface="Meiryo UI" panose="020B0604030504040204" pitchFamily="50" charset="-128"/>
                <a:ea typeface="Meiryo UI" panose="020B0604030504040204" pitchFamily="50" charset="-128"/>
              </a:rPr>
              <a:t>(</a:t>
            </a:r>
            <a:r>
              <a:rPr lang="ja-JP" altLang="en-US" sz="1600">
                <a:latin typeface="Meiryo UI" panose="020B0604030504040204" pitchFamily="50" charset="-128"/>
                <a:ea typeface="Meiryo UI" panose="020B0604030504040204" pitchFamily="50" charset="-128"/>
              </a:rPr>
              <a:t>外貨を稼げない</a:t>
            </a:r>
            <a:r>
              <a:rPr lang="en-US" altLang="ja-JP" sz="1600">
                <a:latin typeface="Meiryo UI" panose="020B0604030504040204" pitchFamily="50" charset="-128"/>
                <a:ea typeface="Meiryo UI" panose="020B0604030504040204" pitchFamily="50" charset="-128"/>
              </a:rPr>
              <a:t>)</a:t>
            </a:r>
            <a:endParaRPr lang="ja-JP" altLang="en-US" sz="1600">
              <a:latin typeface="Meiryo UI" panose="020B0604030504040204" pitchFamily="50" charset="-128"/>
              <a:ea typeface="Meiryo UI" panose="020B0604030504040204" pitchFamily="50" charset="-128"/>
            </a:endParaRPr>
          </a:p>
        </p:txBody>
      </p:sp>
      <p:cxnSp>
        <p:nvCxnSpPr>
          <p:cNvPr id="55296" name="直線矢印コネクタ 55295">
            <a:extLst>
              <a:ext uri="{FF2B5EF4-FFF2-40B4-BE49-F238E27FC236}">
                <a16:creationId xmlns:a16="http://schemas.microsoft.com/office/drawing/2014/main" id="{C605E8DC-C03A-AB64-D084-6209FE5E148A}"/>
              </a:ext>
            </a:extLst>
          </p:cNvPr>
          <p:cNvCxnSpPr>
            <a:cxnSpLocks/>
          </p:cNvCxnSpPr>
          <p:nvPr/>
        </p:nvCxnSpPr>
        <p:spPr>
          <a:xfrm>
            <a:off x="2076278" y="5085930"/>
            <a:ext cx="0" cy="286033"/>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297" name="直線矢印コネクタ 55296">
            <a:extLst>
              <a:ext uri="{FF2B5EF4-FFF2-40B4-BE49-F238E27FC236}">
                <a16:creationId xmlns:a16="http://schemas.microsoft.com/office/drawing/2014/main" id="{BF913981-C80E-25CB-614B-C808ADCE8E7B}"/>
              </a:ext>
            </a:extLst>
          </p:cNvPr>
          <p:cNvCxnSpPr>
            <a:cxnSpLocks/>
            <a:stCxn id="62" idx="2"/>
          </p:cNvCxnSpPr>
          <p:nvPr/>
        </p:nvCxnSpPr>
        <p:spPr>
          <a:xfrm>
            <a:off x="2317867" y="6024896"/>
            <a:ext cx="3613017" cy="259737"/>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298" name="直線矢印コネクタ 55297">
            <a:extLst>
              <a:ext uri="{FF2B5EF4-FFF2-40B4-BE49-F238E27FC236}">
                <a16:creationId xmlns:a16="http://schemas.microsoft.com/office/drawing/2014/main" id="{19E70D79-7863-72A9-3630-947517EC7096}"/>
              </a:ext>
            </a:extLst>
          </p:cNvPr>
          <p:cNvCxnSpPr>
            <a:cxnSpLocks/>
          </p:cNvCxnSpPr>
          <p:nvPr/>
        </p:nvCxnSpPr>
        <p:spPr>
          <a:xfrm>
            <a:off x="10298329" y="2026550"/>
            <a:ext cx="0" cy="499951"/>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300" name="直線矢印コネクタ 55299">
            <a:extLst>
              <a:ext uri="{FF2B5EF4-FFF2-40B4-BE49-F238E27FC236}">
                <a16:creationId xmlns:a16="http://schemas.microsoft.com/office/drawing/2014/main" id="{0E5A11FA-14B5-BF01-A07A-A9593CCD5D55}"/>
              </a:ext>
            </a:extLst>
          </p:cNvPr>
          <p:cNvCxnSpPr>
            <a:cxnSpLocks/>
          </p:cNvCxnSpPr>
          <p:nvPr/>
        </p:nvCxnSpPr>
        <p:spPr>
          <a:xfrm>
            <a:off x="3770672" y="5473645"/>
            <a:ext cx="4078254" cy="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301" name="直線矢印コネクタ 55300">
            <a:extLst>
              <a:ext uri="{FF2B5EF4-FFF2-40B4-BE49-F238E27FC236}">
                <a16:creationId xmlns:a16="http://schemas.microsoft.com/office/drawing/2014/main" id="{476F2C71-26EF-BA7E-0DD0-EA027C25C999}"/>
              </a:ext>
            </a:extLst>
          </p:cNvPr>
          <p:cNvCxnSpPr>
            <a:cxnSpLocks/>
          </p:cNvCxnSpPr>
          <p:nvPr/>
        </p:nvCxnSpPr>
        <p:spPr>
          <a:xfrm flipH="1">
            <a:off x="3372686" y="5245690"/>
            <a:ext cx="2753702" cy="126273"/>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302" name="正方形/長方形 55301">
            <a:extLst>
              <a:ext uri="{FF2B5EF4-FFF2-40B4-BE49-F238E27FC236}">
                <a16:creationId xmlns:a16="http://schemas.microsoft.com/office/drawing/2014/main" id="{BB79719B-6DE9-D62D-ADFC-AE9C6CDC78AA}"/>
              </a:ext>
            </a:extLst>
          </p:cNvPr>
          <p:cNvSpPr>
            <a:spLocks noChangeArrowheads="1"/>
          </p:cNvSpPr>
          <p:nvPr/>
        </p:nvSpPr>
        <p:spPr bwMode="auto">
          <a:xfrm>
            <a:off x="590313" y="1065251"/>
            <a:ext cx="11123262" cy="400110"/>
          </a:xfrm>
          <a:prstGeom prst="rect">
            <a:avLst/>
          </a:prstGeom>
          <a:solidFill>
            <a:schemeClr val="accent1">
              <a:lumMod val="75000"/>
            </a:schemeClr>
          </a:solidFill>
          <a:ln>
            <a:headEnd/>
            <a:tailEnd/>
          </a:ln>
        </p:spPr>
        <p:style>
          <a:lnRef idx="3">
            <a:schemeClr val="lt1"/>
          </a:lnRef>
          <a:fillRef idx="1">
            <a:schemeClr val="accent6"/>
          </a:fillRef>
          <a:effectRef idx="1">
            <a:schemeClr val="accent6"/>
          </a:effectRef>
          <a:fontRef idx="minor">
            <a:schemeClr val="lt1"/>
          </a:fontRef>
        </p:style>
        <p:txBody>
          <a:bodyPr wrap="square">
            <a:spAutoFit/>
          </a:bodyPr>
          <a:lstStyle>
            <a:lvl1pPr algn="ctr">
              <a:defRPr sz="4000" b="1">
                <a:solidFill>
                  <a:schemeClr val="bg1"/>
                </a:solidFill>
                <a:latin typeface="HG丸ｺﾞｼｯｸM-PRO" panose="020F0600000000000000" pitchFamily="50" charset="-128"/>
                <a:ea typeface="HG丸ｺﾞｼｯｸM-PRO" panose="020F0600000000000000" pitchFamily="50" charset="-128"/>
              </a:defRPr>
            </a:lvl1pPr>
            <a:lvl2pPr marL="742950" indent="-285750" algn="ctr">
              <a:defRPr sz="4000" b="1">
                <a:solidFill>
                  <a:schemeClr val="bg1"/>
                </a:solidFill>
                <a:latin typeface="HG丸ｺﾞｼｯｸM-PRO" panose="020F0600000000000000" pitchFamily="50" charset="-128"/>
                <a:ea typeface="HG丸ｺﾞｼｯｸM-PRO" panose="020F0600000000000000" pitchFamily="50" charset="-128"/>
              </a:defRPr>
            </a:lvl2pPr>
            <a:lvl3pPr marL="1143000" indent="-228600" algn="ctr">
              <a:defRPr sz="4000" b="1">
                <a:solidFill>
                  <a:schemeClr val="bg1"/>
                </a:solidFill>
                <a:latin typeface="HG丸ｺﾞｼｯｸM-PRO" panose="020F0600000000000000" pitchFamily="50" charset="-128"/>
                <a:ea typeface="HG丸ｺﾞｼｯｸM-PRO" panose="020F0600000000000000" pitchFamily="50" charset="-128"/>
              </a:defRPr>
            </a:lvl3pPr>
            <a:lvl4pPr marL="1600200" indent="-228600" algn="ctr">
              <a:defRPr sz="4000" b="1">
                <a:solidFill>
                  <a:schemeClr val="bg1"/>
                </a:solidFill>
                <a:latin typeface="HG丸ｺﾞｼｯｸM-PRO" panose="020F0600000000000000" pitchFamily="50" charset="-128"/>
                <a:ea typeface="HG丸ｺﾞｼｯｸM-PRO" panose="020F0600000000000000" pitchFamily="50" charset="-128"/>
              </a:defRPr>
            </a:lvl4pPr>
            <a:lvl5pPr marL="2057400" indent="-228600" algn="ctr">
              <a:defRPr sz="4000" b="1">
                <a:solidFill>
                  <a:schemeClr val="bg1"/>
                </a:solidFill>
                <a:latin typeface="HG丸ｺﾞｼｯｸM-PRO" panose="020F0600000000000000" pitchFamily="50" charset="-128"/>
                <a:ea typeface="HG丸ｺﾞｼｯｸM-PRO" panose="020F0600000000000000" pitchFamily="50" charset="-128"/>
              </a:defRPr>
            </a:lvl5pPr>
            <a:lvl6pPr marL="25146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6pPr>
            <a:lvl7pPr marL="29718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7pPr>
            <a:lvl8pPr marL="34290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8pPr>
            <a:lvl9pPr marL="3886200" indent="-228600" algn="ctr" eaLnBrk="0" fontAlgn="base" hangingPunct="0">
              <a:spcBef>
                <a:spcPct val="0"/>
              </a:spcBef>
              <a:spcAft>
                <a:spcPct val="0"/>
              </a:spcAft>
              <a:defRPr sz="4000" b="1">
                <a:solidFill>
                  <a:schemeClr val="bg1"/>
                </a:solidFill>
                <a:latin typeface="HG丸ｺﾞｼｯｸM-PRO" panose="020F0600000000000000" pitchFamily="50" charset="-128"/>
                <a:ea typeface="HG丸ｺﾞｼｯｸM-PRO" panose="020F0600000000000000" pitchFamily="50" charset="-128"/>
              </a:defRPr>
            </a:lvl9pPr>
          </a:lstStyle>
          <a:p>
            <a:pPr defTabSz="844083" eaLnBrk="0" fontAlgn="base" hangingPunct="0">
              <a:spcBef>
                <a:spcPct val="0"/>
              </a:spcBef>
              <a:spcAft>
                <a:spcPct val="0"/>
              </a:spcAft>
              <a:defRPr/>
            </a:pPr>
            <a:r>
              <a:rPr kumimoji="0" lang="ja-JP" altLang="en-US" sz="20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自動車関係諸税に手を打たなければ何が起こる？</a:t>
            </a:r>
          </a:p>
        </p:txBody>
      </p:sp>
      <p:sp>
        <p:nvSpPr>
          <p:cNvPr id="55303" name="正方形/長方形 11">
            <a:extLst>
              <a:ext uri="{FF2B5EF4-FFF2-40B4-BE49-F238E27FC236}">
                <a16:creationId xmlns:a16="http://schemas.microsoft.com/office/drawing/2014/main" id="{2AD30A74-821C-9126-3179-951D195E9B64}"/>
              </a:ext>
            </a:extLst>
          </p:cNvPr>
          <p:cNvSpPr>
            <a:spLocks noChangeArrowheads="1"/>
          </p:cNvSpPr>
          <p:nvPr/>
        </p:nvSpPr>
        <p:spPr bwMode="auto">
          <a:xfrm>
            <a:off x="1" y="82466"/>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sz="2800">
                <a:solidFill>
                  <a:srgbClr val="000000"/>
                </a:solidFill>
                <a:latin typeface="Meiryo UI" panose="020B0604030504040204" pitchFamily="50" charset="-128"/>
                <a:ea typeface="Meiryo UI" panose="020B0604030504040204" pitchFamily="50" charset="-128"/>
              </a:rPr>
              <a:t>参考）　自動車関係諸税に取り組まなければ何が起こる？</a:t>
            </a:r>
            <a:endParaRPr lang="en-US" altLang="ja-JP" sz="1800" b="1">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5305" name="Line 10">
            <a:extLst>
              <a:ext uri="{FF2B5EF4-FFF2-40B4-BE49-F238E27FC236}">
                <a16:creationId xmlns:a16="http://schemas.microsoft.com/office/drawing/2014/main" id="{E0244F35-BCA5-C4F1-8F96-CFD6E810E766}"/>
              </a:ext>
            </a:extLst>
          </p:cNvPr>
          <p:cNvSpPr>
            <a:spLocks noChangeShapeType="1"/>
          </p:cNvSpPr>
          <p:nvPr/>
        </p:nvSpPr>
        <p:spPr bwMode="auto">
          <a:xfrm>
            <a:off x="0" y="605687"/>
            <a:ext cx="12191999" cy="0"/>
          </a:xfrm>
          <a:prstGeom prst="line">
            <a:avLst/>
          </a:prstGeom>
          <a:noFill/>
          <a:ln w="57150" cmpd="thinThick">
            <a:solidFill>
              <a:schemeClr val="tx2"/>
            </a:solidFill>
            <a:round/>
            <a:headEnd/>
            <a:tailEnd/>
          </a:ln>
          <a:extLst>
            <a:ext uri="{909E8E84-426E-40DD-AFC4-6F175D3DCCD1}">
              <a14:hiddenFill xmlns:a14="http://schemas.microsoft.com/office/drawing/2010/main">
                <a:noFill/>
              </a14:hiddenFill>
            </a:ext>
          </a:extLst>
        </p:spPr>
        <p:txBody>
          <a:bodyPr wrap="square">
            <a:spAutoFit/>
          </a:bodyPr>
          <a:lstStyle/>
          <a:p>
            <a:pPr defTabSz="457200">
              <a:defRPr/>
            </a:pPr>
            <a:endParaRPr kumimoji="0" lang="ja-JP" altLang="en-US">
              <a:solidFill>
                <a:prstClr val="black"/>
              </a:solidFill>
              <a:latin typeface="Calibri" panose="020F0502020204030204"/>
              <a:ea typeface="游ゴシック" panose="020B0400000000000000" pitchFamily="50" charset="-128"/>
            </a:endParaRPr>
          </a:p>
        </p:txBody>
      </p:sp>
      <p:cxnSp>
        <p:nvCxnSpPr>
          <p:cNvPr id="55306" name="直線矢印コネクタ 55305">
            <a:extLst>
              <a:ext uri="{FF2B5EF4-FFF2-40B4-BE49-F238E27FC236}">
                <a16:creationId xmlns:a16="http://schemas.microsoft.com/office/drawing/2014/main" id="{CDC2B01D-046A-77F0-6114-E82A442D9951}"/>
              </a:ext>
            </a:extLst>
          </p:cNvPr>
          <p:cNvCxnSpPr>
            <a:cxnSpLocks/>
          </p:cNvCxnSpPr>
          <p:nvPr/>
        </p:nvCxnSpPr>
        <p:spPr>
          <a:xfrm>
            <a:off x="2265762" y="3416287"/>
            <a:ext cx="0" cy="322095"/>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308" name="スライド番号プレースホルダー 3">
            <a:extLst>
              <a:ext uri="{FF2B5EF4-FFF2-40B4-BE49-F238E27FC236}">
                <a16:creationId xmlns:a16="http://schemas.microsoft.com/office/drawing/2014/main" id="{298A17E9-469C-75C4-6AAA-1D0758DA8CD9}"/>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8</a:t>
            </a:fld>
            <a:endParaRPr lang="ja-JP" altLang="en-US"/>
          </a:p>
        </p:txBody>
      </p:sp>
    </p:spTree>
    <p:extLst>
      <p:ext uri="{BB962C8B-B14F-4D97-AF65-F5344CB8AC3E}">
        <p14:creationId xmlns:p14="http://schemas.microsoft.com/office/powerpoint/2010/main" val="2488487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A856569B-0F9D-BB1D-0097-43419156E2BE}"/>
              </a:ext>
            </a:extLst>
          </p:cNvPr>
          <p:cNvSpPr/>
          <p:nvPr/>
        </p:nvSpPr>
        <p:spPr>
          <a:xfrm>
            <a:off x="311960" y="1378660"/>
            <a:ext cx="8368619" cy="3245950"/>
          </a:xfrm>
          <a:prstGeom prst="rect">
            <a:avLst/>
          </a:prstGeom>
          <a:solidFill>
            <a:srgbClr val="DAE3F3">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正方形/長方形 8">
            <a:extLst>
              <a:ext uri="{FF2B5EF4-FFF2-40B4-BE49-F238E27FC236}">
                <a16:creationId xmlns:a16="http://schemas.microsoft.com/office/drawing/2014/main" id="{F406DC32-1563-7915-1AED-D482303E8A24}"/>
              </a:ext>
            </a:extLst>
          </p:cNvPr>
          <p:cNvSpPr/>
          <p:nvPr/>
        </p:nvSpPr>
        <p:spPr>
          <a:xfrm>
            <a:off x="6320274" y="2720123"/>
            <a:ext cx="5173474" cy="1904487"/>
          </a:xfrm>
          <a:prstGeom prst="rect">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a:extLst>
              <a:ext uri="{FF2B5EF4-FFF2-40B4-BE49-F238E27FC236}">
                <a16:creationId xmlns:a16="http://schemas.microsoft.com/office/drawing/2014/main" id="{CD7B26D2-3D8C-7A5E-417B-A16B14A6F1A0}"/>
              </a:ext>
            </a:extLst>
          </p:cNvPr>
          <p:cNvSpPr/>
          <p:nvPr/>
        </p:nvSpPr>
        <p:spPr>
          <a:xfrm>
            <a:off x="75604" y="1817651"/>
            <a:ext cx="6110343" cy="71847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lnSpc>
                <a:spcPts val="2400"/>
              </a:lnSpc>
              <a:spcAft>
                <a:spcPts val="600"/>
              </a:spcAft>
            </a:pPr>
            <a:r>
              <a:rPr lang="ja-JP" altLang="en-US" sz="2400" b="1">
                <a:solidFill>
                  <a:schemeClr val="tx1"/>
                </a:solidFill>
                <a:latin typeface="Meiryo UI" panose="020B0604030504040204" pitchFamily="50" charset="-128"/>
                <a:ea typeface="Meiryo UI" panose="020B0604030504040204" pitchFamily="50" charset="-128"/>
              </a:rPr>
              <a:t>複雑且つ過重で不条理な自動車税制</a:t>
            </a:r>
            <a:endParaRPr lang="en-US" altLang="ja-JP" sz="2400" b="1">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71310424-358A-17E9-881F-F62CBB78F1B9}"/>
              </a:ext>
            </a:extLst>
          </p:cNvPr>
          <p:cNvSpPr/>
          <p:nvPr/>
        </p:nvSpPr>
        <p:spPr>
          <a:xfrm>
            <a:off x="6901687" y="3253185"/>
            <a:ext cx="4010647" cy="12334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ts val="2400"/>
              </a:lnSpc>
              <a:spcAft>
                <a:spcPts val="600"/>
              </a:spcAft>
            </a:pPr>
            <a:r>
              <a:rPr lang="ja-JP" altLang="en-US" sz="2400" b="1">
                <a:solidFill>
                  <a:schemeClr val="tx1"/>
                </a:solidFill>
                <a:latin typeface="Meiryo UI" panose="020B0604030504040204" pitchFamily="50" charset="-128"/>
                <a:ea typeface="Meiryo UI" panose="020B0604030504040204" pitchFamily="50" charset="-128"/>
              </a:rPr>
              <a:t>走行距離課税</a:t>
            </a:r>
            <a:endParaRPr lang="en-US" altLang="ja-JP" sz="2400" b="1">
              <a:solidFill>
                <a:schemeClr val="tx1"/>
              </a:solidFill>
              <a:latin typeface="Meiryo UI" panose="020B0604030504040204" pitchFamily="50" charset="-128"/>
              <a:ea typeface="Meiryo UI" panose="020B0604030504040204" pitchFamily="50" charset="-128"/>
            </a:endParaRPr>
          </a:p>
          <a:p>
            <a:pPr algn="ctr">
              <a:lnSpc>
                <a:spcPts val="2400"/>
              </a:lnSpc>
              <a:spcAft>
                <a:spcPts val="600"/>
              </a:spcAft>
            </a:pPr>
            <a:r>
              <a:rPr lang="en-US" altLang="ja-JP" sz="2400" b="1">
                <a:solidFill>
                  <a:schemeClr val="tx1"/>
                </a:solidFill>
                <a:latin typeface="Meiryo UI" panose="020B0604030504040204" pitchFamily="50" charset="-128"/>
                <a:ea typeface="Meiryo UI" panose="020B0604030504040204" pitchFamily="50" charset="-128"/>
              </a:rPr>
              <a:t>EV</a:t>
            </a:r>
            <a:r>
              <a:rPr lang="ja-JP" altLang="en-US" sz="2400" b="1">
                <a:solidFill>
                  <a:schemeClr val="tx1"/>
                </a:solidFill>
                <a:latin typeface="Meiryo UI" panose="020B0604030504040204" pitchFamily="50" charset="-128"/>
                <a:ea typeface="Meiryo UI" panose="020B0604030504040204" pitchFamily="50" charset="-128"/>
              </a:rPr>
              <a:t>・</a:t>
            </a:r>
            <a:r>
              <a:rPr lang="en-US" altLang="ja-JP" sz="2400" b="1">
                <a:solidFill>
                  <a:schemeClr val="tx1"/>
                </a:solidFill>
                <a:latin typeface="Meiryo UI" panose="020B0604030504040204" pitchFamily="50" charset="-128"/>
                <a:ea typeface="Meiryo UI" panose="020B0604030504040204" pitchFamily="50" charset="-128"/>
              </a:rPr>
              <a:t>FCV</a:t>
            </a:r>
            <a:r>
              <a:rPr lang="ja-JP" altLang="en-US" sz="2400" b="1">
                <a:solidFill>
                  <a:schemeClr val="tx1"/>
                </a:solidFill>
                <a:latin typeface="Meiryo UI" panose="020B0604030504040204" pitchFamily="50" charset="-128"/>
                <a:ea typeface="Meiryo UI" panose="020B0604030504040204" pitchFamily="50" charset="-128"/>
              </a:rPr>
              <a:t>への新たな課税</a:t>
            </a:r>
            <a:endParaRPr lang="en-US" altLang="ja-JP" sz="2400" b="1">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9165C5CD-FD5F-1F91-4421-2CA80A608BEE}"/>
              </a:ext>
            </a:extLst>
          </p:cNvPr>
          <p:cNvSpPr/>
          <p:nvPr/>
        </p:nvSpPr>
        <p:spPr>
          <a:xfrm>
            <a:off x="311959" y="1376084"/>
            <a:ext cx="8368619" cy="423401"/>
          </a:xfrm>
          <a:prstGeom prst="rect">
            <a:avLst/>
          </a:prstGeom>
          <a:solidFill>
            <a:schemeClr val="accent1">
              <a:lumMod val="75000"/>
            </a:schemeClr>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spcAft>
                <a:spcPts val="600"/>
              </a:spcAft>
            </a:pPr>
            <a:r>
              <a:rPr lang="ja-JP" altLang="en-US" sz="2000">
                <a:solidFill>
                  <a:schemeClr val="bg1"/>
                </a:solidFill>
                <a:latin typeface="Meiryo UI" panose="020B0604030504040204" pitchFamily="50" charset="-128"/>
                <a:ea typeface="Meiryo UI" panose="020B0604030504040204" pitchFamily="50" charset="-128"/>
              </a:rPr>
              <a:t>　積年の自動車税制の課題</a:t>
            </a:r>
            <a:endParaRPr lang="en-US" altLang="ja-JP" sz="2000">
              <a:solidFill>
                <a:schemeClr val="bg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5D4650B6-DE75-4249-DDD6-15E4E0CDD355}"/>
              </a:ext>
            </a:extLst>
          </p:cNvPr>
          <p:cNvSpPr/>
          <p:nvPr/>
        </p:nvSpPr>
        <p:spPr>
          <a:xfrm>
            <a:off x="6320274" y="2720124"/>
            <a:ext cx="5173474" cy="427081"/>
          </a:xfrm>
          <a:prstGeom prst="rect">
            <a:avLst/>
          </a:prstGeom>
          <a:solidFill>
            <a:schemeClr val="accent1">
              <a:lumMod val="75000"/>
            </a:schemeClr>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lgn="ctr">
              <a:spcAft>
                <a:spcPts val="600"/>
              </a:spcAft>
            </a:pPr>
            <a:r>
              <a:rPr lang="ja-JP" altLang="en-US">
                <a:solidFill>
                  <a:schemeClr val="bg1"/>
                </a:solidFill>
                <a:latin typeface="Meiryo UI" panose="020B0604030504040204" pitchFamily="50" charset="-128"/>
                <a:ea typeface="Meiryo UI" panose="020B0604030504040204" pitchFamily="50" charset="-128"/>
              </a:rPr>
              <a:t>電動化に伴い発生した課題</a:t>
            </a:r>
            <a:endParaRPr lang="en-US" altLang="ja-JP" b="1">
              <a:solidFill>
                <a:schemeClr val="bg1"/>
              </a:solidFill>
              <a:latin typeface="Meiryo UI" panose="020B0604030504040204" pitchFamily="50" charset="-128"/>
              <a:ea typeface="Meiryo UI" panose="020B0604030504040204" pitchFamily="50" charset="-128"/>
            </a:endParaRPr>
          </a:p>
        </p:txBody>
      </p:sp>
      <p:sp>
        <p:nvSpPr>
          <p:cNvPr id="15" name="二等辺三角形 14">
            <a:extLst>
              <a:ext uri="{FF2B5EF4-FFF2-40B4-BE49-F238E27FC236}">
                <a16:creationId xmlns:a16="http://schemas.microsoft.com/office/drawing/2014/main" id="{969FFA92-EDD5-9116-EB96-18CE96B296F8}"/>
              </a:ext>
            </a:extLst>
          </p:cNvPr>
          <p:cNvSpPr/>
          <p:nvPr/>
        </p:nvSpPr>
        <p:spPr>
          <a:xfrm rot="10800000">
            <a:off x="3838574" y="4930459"/>
            <a:ext cx="4352925" cy="52227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 name="図 3">
            <a:extLst>
              <a:ext uri="{FF2B5EF4-FFF2-40B4-BE49-F238E27FC236}">
                <a16:creationId xmlns:a16="http://schemas.microsoft.com/office/drawing/2014/main" id="{46FB39DB-5DD3-9916-11C0-1B6DFCDBE3D4}"/>
              </a:ext>
            </a:extLst>
          </p:cNvPr>
          <p:cNvPicPr>
            <a:picLocks noChangeAspect="1"/>
          </p:cNvPicPr>
          <p:nvPr/>
        </p:nvPicPr>
        <p:blipFill rotWithShape="1">
          <a:blip r:embed="rId3">
            <a:extLst>
              <a:ext uri="{28A0092B-C50C-407E-A947-70E740481C1C}">
                <a14:useLocalDpi xmlns:a14="http://schemas.microsoft.com/office/drawing/2010/main" val="0"/>
              </a:ext>
            </a:extLst>
          </a:blip>
          <a:srcRect l="2867" t="7157" r="2544" b="22458"/>
          <a:stretch/>
        </p:blipFill>
        <p:spPr bwMode="auto">
          <a:xfrm>
            <a:off x="359468" y="2536125"/>
            <a:ext cx="5567403" cy="2046395"/>
          </a:xfrm>
          <a:prstGeom prst="rect">
            <a:avLst/>
          </a:prstGeom>
          <a:noFill/>
          <a:ln>
            <a:noFill/>
          </a:ln>
          <a:extLst>
            <a:ext uri="{53640926-AAD7-44D8-BBD7-CCE9431645EC}">
              <a14:shadowObscured xmlns:a14="http://schemas.microsoft.com/office/drawing/2010/main"/>
            </a:ext>
          </a:extLst>
        </p:spPr>
      </p:pic>
      <p:sp>
        <p:nvSpPr>
          <p:cNvPr id="7" name="正方形/長方形 6">
            <a:extLst>
              <a:ext uri="{FF2B5EF4-FFF2-40B4-BE49-F238E27FC236}">
                <a16:creationId xmlns:a16="http://schemas.microsoft.com/office/drawing/2014/main" id="{77F527FD-F5DF-4FD5-08D8-A1483B389645}"/>
              </a:ext>
            </a:extLst>
          </p:cNvPr>
          <p:cNvSpPr/>
          <p:nvPr/>
        </p:nvSpPr>
        <p:spPr>
          <a:xfrm>
            <a:off x="433862" y="1305111"/>
            <a:ext cx="3030583" cy="595328"/>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3D8F0202-1845-FA88-9716-843DE14292E7}"/>
              </a:ext>
            </a:extLst>
          </p:cNvPr>
          <p:cNvSpPr txBox="1">
            <a:spLocks/>
          </p:cNvSpPr>
          <p:nvPr/>
        </p:nvSpPr>
        <p:spPr>
          <a:xfrm>
            <a:off x="0" y="-522"/>
            <a:ext cx="12192000" cy="584775"/>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defPPr>
              <a:defRPr lang="ja-JP"/>
            </a:defPPr>
            <a:lvl1pPr eaLnBrk="0" fontAlgn="base" hangingPunct="0">
              <a:spcBef>
                <a:spcPct val="0"/>
              </a:spcBef>
              <a:spcAft>
                <a:spcPct val="0"/>
              </a:spcAft>
              <a:buFont typeface="Arial" panose="020B0604020202020204" pitchFamily="34" charset="0"/>
              <a:buNone/>
              <a:defRPr sz="3200">
                <a:solidFill>
                  <a:schemeClr val="bg1"/>
                </a:solidFill>
                <a:latin typeface="Meiryo UI" panose="020B0604030504040204" pitchFamily="50" charset="-128"/>
                <a:ea typeface="Meiryo UI"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a:t>自動車関係諸税の大きな２つの課題</a:t>
            </a:r>
            <a:endParaRPr lang="en-US" altLang="ja-JP"/>
          </a:p>
        </p:txBody>
      </p:sp>
      <p:sp>
        <p:nvSpPr>
          <p:cNvPr id="3" name="テキスト ボックス 2">
            <a:extLst>
              <a:ext uri="{FF2B5EF4-FFF2-40B4-BE49-F238E27FC236}">
                <a16:creationId xmlns:a16="http://schemas.microsoft.com/office/drawing/2014/main" id="{B5C44A66-6D5D-A6FB-3AE4-80A1B3F0DE71}"/>
              </a:ext>
            </a:extLst>
          </p:cNvPr>
          <p:cNvSpPr txBox="1">
            <a:spLocks noChangeArrowheads="1"/>
          </p:cNvSpPr>
          <p:nvPr/>
        </p:nvSpPr>
        <p:spPr bwMode="auto">
          <a:xfrm>
            <a:off x="243840" y="5565953"/>
            <a:ext cx="11582400" cy="1020537"/>
          </a:xfrm>
          <a:prstGeom prst="rect">
            <a:avLst/>
          </a:prstGeom>
          <a:solidFill>
            <a:schemeClr val="accent5">
              <a:lumMod val="20000"/>
              <a:lumOff val="80000"/>
            </a:schemeClr>
          </a:solidFill>
          <a:ln>
            <a:noFill/>
          </a:ln>
        </p:spPr>
        <p:txBody>
          <a:bodyPr wrap="square" lIns="99692" tIns="66462" rIns="99692" bIns="66462" anchor="ctr" anchorCtr="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buNone/>
            </a:pPr>
            <a:r>
              <a:rPr kumimoji="0" lang="ja-JP" altLang="en-US" b="1" spc="-100">
                <a:solidFill>
                  <a:srgbClr val="FF0000"/>
                </a:solidFill>
                <a:latin typeface="Meiryo UI" pitchFamily="50" charset="-128"/>
                <a:ea typeface="Meiryo UI" pitchFamily="50" charset="-128"/>
              </a:rPr>
              <a:t>積年の課題解消</a:t>
            </a:r>
            <a:r>
              <a:rPr kumimoji="0" lang="ja-JP" altLang="en-US" sz="2800" spc="-100">
                <a:latin typeface="Meiryo UI" pitchFamily="50" charset="-128"/>
                <a:ea typeface="Meiryo UI" pitchFamily="50" charset="-128"/>
                <a:cs typeface="Meiryo UI" pitchFamily="50" charset="-128"/>
              </a:rPr>
              <a:t>に加え、喫緊では</a:t>
            </a:r>
            <a:r>
              <a:rPr kumimoji="0" lang="ja-JP" altLang="en-US" b="1" spc="-100">
                <a:solidFill>
                  <a:srgbClr val="FF0000"/>
                </a:solidFill>
                <a:latin typeface="Meiryo UI" pitchFamily="50" charset="-128"/>
                <a:ea typeface="Meiryo UI" pitchFamily="50" charset="-128"/>
              </a:rPr>
              <a:t>電動化に伴う課税議論</a:t>
            </a:r>
            <a:r>
              <a:rPr kumimoji="0" lang="ja-JP" altLang="en-US" sz="2800" spc="-100">
                <a:latin typeface="Meiryo UI" pitchFamily="50" charset="-128"/>
                <a:ea typeface="Meiryo UI" pitchFamily="50" charset="-128"/>
              </a:rPr>
              <a:t>の対応も必須に！</a:t>
            </a:r>
            <a:endParaRPr kumimoji="0" lang="en-US" altLang="ja-JP" spc="-100">
              <a:latin typeface="Meiryo UI" pitchFamily="50" charset="-128"/>
              <a:ea typeface="Meiryo UI" pitchFamily="50" charset="-128"/>
            </a:endParaRPr>
          </a:p>
        </p:txBody>
      </p:sp>
      <p:sp>
        <p:nvSpPr>
          <p:cNvPr id="2" name="正方形/長方形 1">
            <a:extLst>
              <a:ext uri="{FF2B5EF4-FFF2-40B4-BE49-F238E27FC236}">
                <a16:creationId xmlns:a16="http://schemas.microsoft.com/office/drawing/2014/main" id="{9641F894-ADFD-2261-7B07-21AB029868AF}"/>
              </a:ext>
            </a:extLst>
          </p:cNvPr>
          <p:cNvSpPr/>
          <p:nvPr/>
        </p:nvSpPr>
        <p:spPr>
          <a:xfrm>
            <a:off x="7487805" y="2649329"/>
            <a:ext cx="2873829" cy="595329"/>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3">
            <a:extLst>
              <a:ext uri="{FF2B5EF4-FFF2-40B4-BE49-F238E27FC236}">
                <a16:creationId xmlns:a16="http://schemas.microsoft.com/office/drawing/2014/main" id="{56CD8BD2-B6A4-E5ED-909A-BE18856BCCCA}"/>
              </a:ext>
            </a:extLst>
          </p:cNvPr>
          <p:cNvSpPr txBox="1">
            <a:spLocks/>
          </p:cNvSpPr>
          <p:nvPr/>
        </p:nvSpPr>
        <p:spPr>
          <a:xfrm>
            <a:off x="10938294" y="6492875"/>
            <a:ext cx="125370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BA6819FA-6851-43BE-9EAD-575F8FC9C194}" type="slidenum">
              <a:rPr lang="ja-JP" altLang="en-US" smtClean="0"/>
              <a:pPr>
                <a:defRPr/>
              </a:pPr>
              <a:t>9</a:t>
            </a:fld>
            <a:endParaRPr lang="ja-JP" altLang="en-US"/>
          </a:p>
        </p:txBody>
      </p:sp>
    </p:spTree>
    <p:extLst>
      <p:ext uri="{BB962C8B-B14F-4D97-AF65-F5344CB8AC3E}">
        <p14:creationId xmlns:p14="http://schemas.microsoft.com/office/powerpoint/2010/main" val="379750790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6BB9F3A85C91A446A4F416C7AD327F4E" ma:contentTypeVersion="13" ma:contentTypeDescription="新しいドキュメントを作成します。" ma:contentTypeScope="" ma:versionID="10866bbb6bdde7e952b56a695dc57a6f">
  <xsd:schema xmlns:xsd="http://www.w3.org/2001/XMLSchema" xmlns:xs="http://www.w3.org/2001/XMLSchema" xmlns:p="http://schemas.microsoft.com/office/2006/metadata/properties" xmlns:ns3="bbe3e413-0741-4e45-b323-d4c443dcb6cc" xmlns:ns4="27b37507-ba89-4e31-8252-8a86a962f633" targetNamespace="http://schemas.microsoft.com/office/2006/metadata/properties" ma:root="true" ma:fieldsID="75d55728cd2ba2cb3e1c195a5eb3b9d9" ns3:_="" ns4:_="">
    <xsd:import namespace="bbe3e413-0741-4e45-b323-d4c443dcb6cc"/>
    <xsd:import namespace="27b37507-ba89-4e31-8252-8a86a962f633"/>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e3e413-0741-4e45-b323-d4c443dcb6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7b37507-ba89-4e31-8252-8a86a962f633" elementFormDefault="qualified">
    <xsd:import namespace="http://schemas.microsoft.com/office/2006/documentManagement/types"/>
    <xsd:import namespace="http://schemas.microsoft.com/office/infopath/2007/PartnerControls"/>
    <xsd:element name="SharedWithUsers" ma:index="13"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共有相手の詳細情報" ma:internalName="SharedWithDetails" ma:readOnly="true">
      <xsd:simpleType>
        <xsd:restriction base="dms:Note">
          <xsd:maxLength value="255"/>
        </xsd:restriction>
      </xsd:simpleType>
    </xsd:element>
    <xsd:element name="SharingHintHash" ma:index="15" nillable="true" ma:displayName="共有のヒントのハッシュ"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be3e413-0741-4e45-b323-d4c443dcb6cc" xsi:nil="true"/>
  </documentManagement>
</p:properties>
</file>

<file path=customXml/itemProps1.xml><?xml version="1.0" encoding="utf-8"?>
<ds:datastoreItem xmlns:ds="http://schemas.openxmlformats.org/officeDocument/2006/customXml" ds:itemID="{5DC0F7EE-89F6-4A60-9A5C-B37CE6D49568}">
  <ds:schemaRefs>
    <ds:schemaRef ds:uri="http://schemas.microsoft.com/sharepoint/v3/contenttype/forms"/>
  </ds:schemaRefs>
</ds:datastoreItem>
</file>

<file path=customXml/itemProps2.xml><?xml version="1.0" encoding="utf-8"?>
<ds:datastoreItem xmlns:ds="http://schemas.openxmlformats.org/officeDocument/2006/customXml" ds:itemID="{32E1B796-6C3D-42F6-8963-EDB0961F46D7}">
  <ds:schemaRefs>
    <ds:schemaRef ds:uri="27b37507-ba89-4e31-8252-8a86a962f633"/>
    <ds:schemaRef ds:uri="bbe3e413-0741-4e45-b323-d4c443dcb6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59EE0BF-28F3-45A1-9AA2-2FB361069220}">
  <ds:schemaRefs>
    <ds:schemaRef ds:uri="27b37507-ba89-4e31-8252-8a86a962f633"/>
    <ds:schemaRef ds:uri="bbe3e413-0741-4e45-b323-d4c443dcb6cc"/>
    <ds:schemaRef ds:uri="http://purl.org/dc/term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36</TotalTime>
  <Words>13463</Words>
  <Application>Microsoft Office PowerPoint</Application>
  <PresentationFormat>ワイド画面</PresentationFormat>
  <Paragraphs>1900</Paragraphs>
  <Slides>73</Slides>
  <Notes>70</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73</vt:i4>
      </vt:variant>
    </vt:vector>
  </HeadingPairs>
  <TitlesOfParts>
    <vt:vector size="91" baseType="lpstr">
      <vt:lpstr>BIZ UDPゴシック</vt:lpstr>
      <vt:lpstr>BIZ UDゴシック</vt:lpstr>
      <vt:lpstr>HG丸ｺﾞｼｯｸM-PRO</vt:lpstr>
      <vt:lpstr>HiraginoUDSansStdN-W3</vt:lpstr>
      <vt:lpstr>Meiryo UI</vt:lpstr>
      <vt:lpstr>ＭＳ Ｐゴシック</vt:lpstr>
      <vt:lpstr>ＭＳ ゴシック</vt:lpstr>
      <vt:lpstr>ＭＳ 明朝</vt:lpstr>
      <vt:lpstr>ui-sans-serif</vt:lpstr>
      <vt:lpstr>游ゴシック</vt:lpstr>
      <vt:lpstr>游ゴシック Light</vt:lpstr>
      <vt:lpstr>游明朝</vt:lpstr>
      <vt:lpstr>Arial</vt:lpstr>
      <vt:lpstr>Calibri</vt:lpstr>
      <vt:lpstr>Microsoft Himalaya</vt:lpstr>
      <vt:lpstr>Times New Roman</vt:lpstr>
      <vt:lpstr>Wingdings</vt:lpstr>
      <vt:lpstr>Office テーマ</vt:lpstr>
      <vt:lpstr>全国的な政策推進・政策実現に向けて ～自動車関係諸税などの要望について～</vt:lpstr>
      <vt:lpstr>目次</vt:lpstr>
      <vt:lpstr>PowerPoint プレゼンテーション</vt:lpstr>
      <vt:lpstr>目次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自動車関係諸税の抜本的な改革に向けて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目次</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政策実現に向けた取り組み</dc:title>
  <dc:creator>JAW 企画・小野</dc:creator>
  <cp:lastModifiedBy>JAW 政策・西谷</cp:lastModifiedBy>
  <cp:revision>3</cp:revision>
  <dcterms:created xsi:type="dcterms:W3CDTF">2023-10-06T07:28:29Z</dcterms:created>
  <dcterms:modified xsi:type="dcterms:W3CDTF">2025-06-02T08:54:45Z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0x0101006BB9F3A85C91A446A4F416C7AD327F4E</vt:lpwstr>
  </property>
</Properties>
</file>