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735" r:id="rId5"/>
    <p:sldId id="1696" r:id="rId6"/>
    <p:sldId id="1994" r:id="rId7"/>
    <p:sldId id="1691" r:id="rId8"/>
    <p:sldId id="1852" r:id="rId9"/>
    <p:sldId id="1859" r:id="rId10"/>
    <p:sldId id="1860" r:id="rId11"/>
    <p:sldId id="1992" r:id="rId12"/>
    <p:sldId id="1216" r:id="rId13"/>
    <p:sldId id="1841" r:id="rId14"/>
    <p:sldId id="371" r:id="rId15"/>
    <p:sldId id="1709" r:id="rId16"/>
    <p:sldId id="1698" r:id="rId17"/>
    <p:sldId id="1843" r:id="rId18"/>
    <p:sldId id="380" r:id="rId19"/>
    <p:sldId id="1993" r:id="rId20"/>
    <p:sldId id="1970" r:id="rId21"/>
    <p:sldId id="1850" r:id="rId22"/>
    <p:sldId id="1708" r:id="rId23"/>
    <p:sldId id="1855" r:id="rId24"/>
    <p:sldId id="1700" r:id="rId25"/>
    <p:sldId id="1655" r:id="rId26"/>
    <p:sldId id="1851" r:id="rId27"/>
    <p:sldId id="1702"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6652" autoAdjust="0"/>
  </p:normalViewPr>
  <p:slideViewPr>
    <p:cSldViewPr snapToGrid="0">
      <p:cViewPr varScale="1">
        <p:scale>
          <a:sx n="122" d="100"/>
          <a:sy n="122" d="100"/>
        </p:scale>
        <p:origin x="114" y="1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368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W 政政・青木" userId="fc709435-dab2-498a-9fca-07cf672ee48a" providerId="ADAL" clId="{52A8D115-B4F3-4BD8-94C3-7D1F9799410D}"/>
    <pc:docChg chg="undo custSel addSld delSld modSld sldOrd">
      <pc:chgData name="JAW 政政・青木" userId="fc709435-dab2-498a-9fca-07cf672ee48a" providerId="ADAL" clId="{52A8D115-B4F3-4BD8-94C3-7D1F9799410D}" dt="2025-12-10T11:43:20.170" v="4333" actId="20577"/>
      <pc:docMkLst>
        <pc:docMk/>
      </pc:docMkLst>
      <pc:sldChg chg="delSp mod">
        <pc:chgData name="JAW 政政・青木" userId="fc709435-dab2-498a-9fca-07cf672ee48a" providerId="ADAL" clId="{52A8D115-B4F3-4BD8-94C3-7D1F9799410D}" dt="2025-12-10T09:29:58.166" v="1390" actId="478"/>
        <pc:sldMkLst>
          <pc:docMk/>
          <pc:sldMk cId="2372831114" sldId="371"/>
        </pc:sldMkLst>
        <pc:spChg chg="del">
          <ac:chgData name="JAW 政政・青木" userId="fc709435-dab2-498a-9fca-07cf672ee48a" providerId="ADAL" clId="{52A8D115-B4F3-4BD8-94C3-7D1F9799410D}" dt="2025-12-10T09:29:58.166" v="1390" actId="478"/>
          <ac:spMkLst>
            <pc:docMk/>
            <pc:sldMk cId="2372831114" sldId="371"/>
            <ac:spMk id="2" creationId="{06061176-0A5D-8AFA-9E3D-B67E02766DA8}"/>
          </ac:spMkLst>
        </pc:spChg>
      </pc:sldChg>
      <pc:sldChg chg="delSp mod">
        <pc:chgData name="JAW 政政・青木" userId="fc709435-dab2-498a-9fca-07cf672ee48a" providerId="ADAL" clId="{52A8D115-B4F3-4BD8-94C3-7D1F9799410D}" dt="2025-12-10T09:32:09.209" v="1397" actId="478"/>
        <pc:sldMkLst>
          <pc:docMk/>
          <pc:sldMk cId="914538347" sldId="380"/>
        </pc:sldMkLst>
        <pc:spChg chg="del">
          <ac:chgData name="JAW 政政・青木" userId="fc709435-dab2-498a-9fca-07cf672ee48a" providerId="ADAL" clId="{52A8D115-B4F3-4BD8-94C3-7D1F9799410D}" dt="2025-12-10T09:32:09.209" v="1397" actId="478"/>
          <ac:spMkLst>
            <pc:docMk/>
            <pc:sldMk cId="914538347" sldId="380"/>
            <ac:spMk id="2" creationId="{A2B01D0B-593C-0617-A903-15137117CE02}"/>
          </ac:spMkLst>
        </pc:spChg>
      </pc:sldChg>
      <pc:sldChg chg="addSp delSp modSp mod">
        <pc:chgData name="JAW 政政・青木" userId="fc709435-dab2-498a-9fca-07cf672ee48a" providerId="ADAL" clId="{52A8D115-B4F3-4BD8-94C3-7D1F9799410D}" dt="2025-12-10T10:37:39.674" v="2528" actId="403"/>
        <pc:sldMkLst>
          <pc:docMk/>
          <pc:sldMk cId="82236794" sldId="1216"/>
        </pc:sldMkLst>
        <pc:spChg chg="del">
          <ac:chgData name="JAW 政政・青木" userId="fc709435-dab2-498a-9fca-07cf672ee48a" providerId="ADAL" clId="{52A8D115-B4F3-4BD8-94C3-7D1F9799410D}" dt="2025-12-10T09:29:37.187" v="1388" actId="478"/>
          <ac:spMkLst>
            <pc:docMk/>
            <pc:sldMk cId="82236794" sldId="1216"/>
            <ac:spMk id="2" creationId="{E17313B8-CFE3-1583-EBDA-A22C101BF8CF}"/>
          </ac:spMkLst>
        </pc:spChg>
        <pc:spChg chg="add del">
          <ac:chgData name="JAW 政政・青木" userId="fc709435-dab2-498a-9fca-07cf672ee48a" providerId="ADAL" clId="{52A8D115-B4F3-4BD8-94C3-7D1F9799410D}" dt="2025-12-10T09:31:34.583" v="1395" actId="478"/>
          <ac:spMkLst>
            <pc:docMk/>
            <pc:sldMk cId="82236794" sldId="1216"/>
            <ac:spMk id="3" creationId="{F6BFCECC-0DDE-9282-00D8-D3C477A2A2C9}"/>
          </ac:spMkLst>
        </pc:spChg>
        <pc:spChg chg="mod">
          <ac:chgData name="JAW 政政・青木" userId="fc709435-dab2-498a-9fca-07cf672ee48a" providerId="ADAL" clId="{52A8D115-B4F3-4BD8-94C3-7D1F9799410D}" dt="2025-12-10T06:39:57.696" v="226" actId="20577"/>
          <ac:spMkLst>
            <pc:docMk/>
            <pc:sldMk cId="82236794" sldId="1216"/>
            <ac:spMk id="46" creationId="{160F467F-1FA6-4BCE-B5D4-A890D84EE263}"/>
          </ac:spMkLst>
        </pc:spChg>
        <pc:spChg chg="mod">
          <ac:chgData name="JAW 政政・青木" userId="fc709435-dab2-498a-9fca-07cf672ee48a" providerId="ADAL" clId="{52A8D115-B4F3-4BD8-94C3-7D1F9799410D}" dt="2025-12-10T10:37:39.674" v="2528" actId="403"/>
          <ac:spMkLst>
            <pc:docMk/>
            <pc:sldMk cId="82236794" sldId="1216"/>
            <ac:spMk id="48" creationId="{CEF3B0EE-D2E0-4020-8D6F-599F6EECB423}"/>
          </ac:spMkLst>
        </pc:spChg>
      </pc:sldChg>
      <pc:sldChg chg="delSp modSp mod">
        <pc:chgData name="JAW 政政・青木" userId="fc709435-dab2-498a-9fca-07cf672ee48a" providerId="ADAL" clId="{52A8D115-B4F3-4BD8-94C3-7D1F9799410D}" dt="2025-12-10T10:32:58.516" v="2403" actId="478"/>
        <pc:sldMkLst>
          <pc:docMk/>
          <pc:sldMk cId="179843171" sldId="1655"/>
        </pc:sldMkLst>
        <pc:spChg chg="del mod">
          <ac:chgData name="JAW 政政・青木" userId="fc709435-dab2-498a-9fca-07cf672ee48a" providerId="ADAL" clId="{52A8D115-B4F3-4BD8-94C3-7D1F9799410D}" dt="2025-12-10T10:32:58.516" v="2403" actId="478"/>
          <ac:spMkLst>
            <pc:docMk/>
            <pc:sldMk cId="179843171" sldId="1655"/>
            <ac:spMk id="2" creationId="{A903ED28-B787-0ABE-CCF4-BA9B186BB0D5}"/>
          </ac:spMkLst>
        </pc:spChg>
      </pc:sldChg>
      <pc:sldChg chg="addSp delSp modSp mod">
        <pc:chgData name="JAW 政政・青木" userId="fc709435-dab2-498a-9fca-07cf672ee48a" providerId="ADAL" clId="{52A8D115-B4F3-4BD8-94C3-7D1F9799410D}" dt="2025-12-10T10:56:02.017" v="2607" actId="20577"/>
        <pc:sldMkLst>
          <pc:docMk/>
          <pc:sldMk cId="4126136375" sldId="1691"/>
        </pc:sldMkLst>
        <pc:spChg chg="mod">
          <ac:chgData name="JAW 政政・青木" userId="fc709435-dab2-498a-9fca-07cf672ee48a" providerId="ADAL" clId="{52A8D115-B4F3-4BD8-94C3-7D1F9799410D}" dt="2025-12-10T09:22:23.051" v="1369" actId="1036"/>
          <ac:spMkLst>
            <pc:docMk/>
            <pc:sldMk cId="4126136375" sldId="1691"/>
            <ac:spMk id="2" creationId="{5CB8F034-9621-4C83-C67E-57E394D7C0CA}"/>
          </ac:spMkLst>
        </pc:spChg>
        <pc:spChg chg="mod">
          <ac:chgData name="JAW 政政・青木" userId="fc709435-dab2-498a-9fca-07cf672ee48a" providerId="ADAL" clId="{52A8D115-B4F3-4BD8-94C3-7D1F9799410D}" dt="2025-12-10T06:37:39.111" v="67" actId="20577"/>
          <ac:spMkLst>
            <pc:docMk/>
            <pc:sldMk cId="4126136375" sldId="1691"/>
            <ac:spMk id="4" creationId="{D5C6AF9D-80E7-C7E0-792D-A1D05EBBDE0E}"/>
          </ac:spMkLst>
        </pc:spChg>
        <pc:spChg chg="del">
          <ac:chgData name="JAW 政政・青木" userId="fc709435-dab2-498a-9fca-07cf672ee48a" providerId="ADAL" clId="{52A8D115-B4F3-4BD8-94C3-7D1F9799410D}" dt="2025-12-10T09:24:07.790" v="1374" actId="478"/>
          <ac:spMkLst>
            <pc:docMk/>
            <pc:sldMk cId="4126136375" sldId="1691"/>
            <ac:spMk id="5" creationId="{06DA2594-3E38-1CEE-46B4-1737B07D5C84}"/>
          </ac:spMkLst>
        </pc:spChg>
        <pc:spChg chg="add mod">
          <ac:chgData name="JAW 政政・青木" userId="fc709435-dab2-498a-9fca-07cf672ee48a" providerId="ADAL" clId="{52A8D115-B4F3-4BD8-94C3-7D1F9799410D}" dt="2025-12-10T09:21:47.769" v="1365" actId="1036"/>
          <ac:spMkLst>
            <pc:docMk/>
            <pc:sldMk cId="4126136375" sldId="1691"/>
            <ac:spMk id="6" creationId="{8E02F685-B76C-B8FA-1759-9C3A5D304AF5}"/>
          </ac:spMkLst>
        </pc:spChg>
        <pc:spChg chg="mod">
          <ac:chgData name="JAW 政政・青木" userId="fc709435-dab2-498a-9fca-07cf672ee48a" providerId="ADAL" clId="{52A8D115-B4F3-4BD8-94C3-7D1F9799410D}" dt="2025-12-10T10:56:02.017" v="2607" actId="20577"/>
          <ac:spMkLst>
            <pc:docMk/>
            <pc:sldMk cId="4126136375" sldId="1691"/>
            <ac:spMk id="7" creationId="{72A04640-BCFF-5605-4F50-7D293275AF96}"/>
          </ac:spMkLst>
        </pc:spChg>
        <pc:spChg chg="del mod">
          <ac:chgData name="JAW 政政・青木" userId="fc709435-dab2-498a-9fca-07cf672ee48a" providerId="ADAL" clId="{52A8D115-B4F3-4BD8-94C3-7D1F9799410D}" dt="2025-12-10T09:07:11.912" v="1189" actId="478"/>
          <ac:spMkLst>
            <pc:docMk/>
            <pc:sldMk cId="4126136375" sldId="1691"/>
            <ac:spMk id="8" creationId="{79EF2068-8D70-8BD2-1328-2E3CDE6CE0DD}"/>
          </ac:spMkLst>
        </pc:spChg>
        <pc:spChg chg="del mod">
          <ac:chgData name="JAW 政政・青木" userId="fc709435-dab2-498a-9fca-07cf672ee48a" providerId="ADAL" clId="{52A8D115-B4F3-4BD8-94C3-7D1F9799410D}" dt="2025-12-10T09:21:17.158" v="1341" actId="478"/>
          <ac:spMkLst>
            <pc:docMk/>
            <pc:sldMk cId="4126136375" sldId="1691"/>
            <ac:spMk id="9" creationId="{C81612AB-43B2-2EE0-55A2-844318236EA1}"/>
          </ac:spMkLst>
        </pc:spChg>
        <pc:spChg chg="mod">
          <ac:chgData name="JAW 政政・青木" userId="fc709435-dab2-498a-9fca-07cf672ee48a" providerId="ADAL" clId="{52A8D115-B4F3-4BD8-94C3-7D1F9799410D}" dt="2025-12-10T09:21:47.769" v="1365" actId="1036"/>
          <ac:spMkLst>
            <pc:docMk/>
            <pc:sldMk cId="4126136375" sldId="1691"/>
            <ac:spMk id="10" creationId="{C8B06B29-2DD1-28A1-2351-CC21E1885863}"/>
          </ac:spMkLst>
        </pc:spChg>
        <pc:spChg chg="del mod">
          <ac:chgData name="JAW 政政・青木" userId="fc709435-dab2-498a-9fca-07cf672ee48a" providerId="ADAL" clId="{52A8D115-B4F3-4BD8-94C3-7D1F9799410D}" dt="2025-12-10T09:09:38.774" v="1227" actId="478"/>
          <ac:spMkLst>
            <pc:docMk/>
            <pc:sldMk cId="4126136375" sldId="1691"/>
            <ac:spMk id="11" creationId="{C0CF321A-6F8F-BEEE-4D9A-B0C580095342}"/>
          </ac:spMkLst>
        </pc:spChg>
        <pc:spChg chg="mod">
          <ac:chgData name="JAW 政政・青木" userId="fc709435-dab2-498a-9fca-07cf672ee48a" providerId="ADAL" clId="{52A8D115-B4F3-4BD8-94C3-7D1F9799410D}" dt="2025-12-10T09:21:47.769" v="1365" actId="1036"/>
          <ac:spMkLst>
            <pc:docMk/>
            <pc:sldMk cId="4126136375" sldId="1691"/>
            <ac:spMk id="12" creationId="{EA7A525A-A2FA-223D-BC43-71F9778D689B}"/>
          </ac:spMkLst>
        </pc:spChg>
        <pc:spChg chg="mod">
          <ac:chgData name="JAW 政政・青木" userId="fc709435-dab2-498a-9fca-07cf672ee48a" providerId="ADAL" clId="{52A8D115-B4F3-4BD8-94C3-7D1F9799410D}" dt="2025-12-10T09:21:47.769" v="1365" actId="1036"/>
          <ac:spMkLst>
            <pc:docMk/>
            <pc:sldMk cId="4126136375" sldId="1691"/>
            <ac:spMk id="13" creationId="{A0E35AC8-1AC4-459F-1082-480BA4329E6A}"/>
          </ac:spMkLst>
        </pc:spChg>
        <pc:spChg chg="mod">
          <ac:chgData name="JAW 政政・青木" userId="fc709435-dab2-498a-9fca-07cf672ee48a" providerId="ADAL" clId="{52A8D115-B4F3-4BD8-94C3-7D1F9799410D}" dt="2025-12-10T09:21:47.769" v="1365" actId="1036"/>
          <ac:spMkLst>
            <pc:docMk/>
            <pc:sldMk cId="4126136375" sldId="1691"/>
            <ac:spMk id="14" creationId="{D70A8189-DA33-71B7-3E45-38040D151342}"/>
          </ac:spMkLst>
        </pc:spChg>
        <pc:spChg chg="add mod">
          <ac:chgData name="JAW 政政・青木" userId="fc709435-dab2-498a-9fca-07cf672ee48a" providerId="ADAL" clId="{52A8D115-B4F3-4BD8-94C3-7D1F9799410D}" dt="2025-12-10T09:21:21.872" v="1346" actId="1036"/>
          <ac:spMkLst>
            <pc:docMk/>
            <pc:sldMk cId="4126136375" sldId="1691"/>
            <ac:spMk id="15" creationId="{0186199C-9F33-2628-E4B7-1C02F6D3F780}"/>
          </ac:spMkLst>
        </pc:spChg>
        <pc:graphicFrameChg chg="mod modGraphic">
          <ac:chgData name="JAW 政政・青木" userId="fc709435-dab2-498a-9fca-07cf672ee48a" providerId="ADAL" clId="{52A8D115-B4F3-4BD8-94C3-7D1F9799410D}" dt="2025-12-10T09:21:47.769" v="1365" actId="1036"/>
          <ac:graphicFrameMkLst>
            <pc:docMk/>
            <pc:sldMk cId="4126136375" sldId="1691"/>
            <ac:graphicFrameMk id="3" creationId="{3AE35140-544A-B2BF-A616-E01B7823DADD}"/>
          </ac:graphicFrameMkLst>
        </pc:graphicFrameChg>
      </pc:sldChg>
      <pc:sldChg chg="addSp delSp modSp mod">
        <pc:chgData name="JAW 政政・青木" userId="fc709435-dab2-498a-9fca-07cf672ee48a" providerId="ADAL" clId="{52A8D115-B4F3-4BD8-94C3-7D1F9799410D}" dt="2025-12-10T09:24:01.263" v="1372" actId="478"/>
        <pc:sldMkLst>
          <pc:docMk/>
          <pc:sldMk cId="3602040114" sldId="1696"/>
        </pc:sldMkLst>
        <pc:spChg chg="add mod">
          <ac:chgData name="JAW 政政・青木" userId="fc709435-dab2-498a-9fca-07cf672ee48a" providerId="ADAL" clId="{52A8D115-B4F3-4BD8-94C3-7D1F9799410D}" dt="2025-12-10T06:08:54.671" v="16" actId="571"/>
          <ac:spMkLst>
            <pc:docMk/>
            <pc:sldMk cId="3602040114" sldId="1696"/>
            <ac:spMk id="2" creationId="{20B7A286-02BD-1AA7-95B7-DF7AC520D71C}"/>
          </ac:spMkLst>
        </pc:spChg>
        <pc:spChg chg="del mod">
          <ac:chgData name="JAW 政政・青木" userId="fc709435-dab2-498a-9fca-07cf672ee48a" providerId="ADAL" clId="{52A8D115-B4F3-4BD8-94C3-7D1F9799410D}" dt="2025-12-10T06:10:10.804" v="29" actId="478"/>
          <ac:spMkLst>
            <pc:docMk/>
            <pc:sldMk cId="3602040114" sldId="1696"/>
            <ac:spMk id="3" creationId="{288BB381-C896-3365-5383-C0364991D7CA}"/>
          </ac:spMkLst>
        </pc:spChg>
        <pc:spChg chg="add mod">
          <ac:chgData name="JAW 政政・青木" userId="fc709435-dab2-498a-9fca-07cf672ee48a" providerId="ADAL" clId="{52A8D115-B4F3-4BD8-94C3-7D1F9799410D}" dt="2025-12-10T06:11:04.488" v="60" actId="1035"/>
          <ac:spMkLst>
            <pc:docMk/>
            <pc:sldMk cId="3602040114" sldId="1696"/>
            <ac:spMk id="4" creationId="{68D44D18-C31A-2B04-F612-F28BD1CCD646}"/>
          </ac:spMkLst>
        </pc:spChg>
        <pc:spChg chg="mod">
          <ac:chgData name="JAW 政政・青木" userId="fc709435-dab2-498a-9fca-07cf672ee48a" providerId="ADAL" clId="{52A8D115-B4F3-4BD8-94C3-7D1F9799410D}" dt="2025-12-10T06:37:44.503" v="70" actId="20577"/>
          <ac:spMkLst>
            <pc:docMk/>
            <pc:sldMk cId="3602040114" sldId="1696"/>
            <ac:spMk id="8" creationId="{D8EB4027-347E-58D8-18EF-9A6ACE760E10}"/>
          </ac:spMkLst>
        </pc:spChg>
        <pc:spChg chg="del">
          <ac:chgData name="JAW 政政・青木" userId="fc709435-dab2-498a-9fca-07cf672ee48a" providerId="ADAL" clId="{52A8D115-B4F3-4BD8-94C3-7D1F9799410D}" dt="2025-12-10T09:24:01.263" v="1372" actId="478"/>
          <ac:spMkLst>
            <pc:docMk/>
            <pc:sldMk cId="3602040114" sldId="1696"/>
            <ac:spMk id="11" creationId="{1BDD9360-CD68-CEFA-1D45-54C74A4857A1}"/>
          </ac:spMkLst>
        </pc:spChg>
      </pc:sldChg>
      <pc:sldChg chg="delSp modSp mod">
        <pc:chgData name="JAW 政政・青木" userId="fc709435-dab2-498a-9fca-07cf672ee48a" providerId="ADAL" clId="{52A8D115-B4F3-4BD8-94C3-7D1F9799410D}" dt="2025-12-10T10:57:34.067" v="2624" actId="20577"/>
        <pc:sldMkLst>
          <pc:docMk/>
          <pc:sldMk cId="4087793411" sldId="1698"/>
        </pc:sldMkLst>
        <pc:spChg chg="del mod">
          <ac:chgData name="JAW 政政・青木" userId="fc709435-dab2-498a-9fca-07cf672ee48a" providerId="ADAL" clId="{52A8D115-B4F3-4BD8-94C3-7D1F9799410D}" dt="2025-12-10T09:30:14.254" v="1393" actId="478"/>
          <ac:spMkLst>
            <pc:docMk/>
            <pc:sldMk cId="4087793411" sldId="1698"/>
            <ac:spMk id="2" creationId="{EF4EA5E8-47AA-A511-2BF8-5E45CDA6DA26}"/>
          </ac:spMkLst>
        </pc:spChg>
        <pc:spChg chg="mod">
          <ac:chgData name="JAW 政政・青木" userId="fc709435-dab2-498a-9fca-07cf672ee48a" providerId="ADAL" clId="{52A8D115-B4F3-4BD8-94C3-7D1F9799410D}" dt="2025-12-10T10:38:19.476" v="2532" actId="14100"/>
          <ac:spMkLst>
            <pc:docMk/>
            <pc:sldMk cId="4087793411" sldId="1698"/>
            <ac:spMk id="3" creationId="{BAAE12C5-DDEC-FACF-325A-4FEB19D8BC2F}"/>
          </ac:spMkLst>
        </pc:spChg>
        <pc:spChg chg="mod">
          <ac:chgData name="JAW 政政・青木" userId="fc709435-dab2-498a-9fca-07cf672ee48a" providerId="ADAL" clId="{52A8D115-B4F3-4BD8-94C3-7D1F9799410D}" dt="2025-12-10T10:53:27.099" v="2562" actId="20577"/>
          <ac:spMkLst>
            <pc:docMk/>
            <pc:sldMk cId="4087793411" sldId="1698"/>
            <ac:spMk id="46" creationId="{160F467F-1FA6-4BCE-B5D4-A890D84EE263}"/>
          </ac:spMkLst>
        </pc:spChg>
        <pc:spChg chg="mod">
          <ac:chgData name="JAW 政政・青木" userId="fc709435-dab2-498a-9fca-07cf672ee48a" providerId="ADAL" clId="{52A8D115-B4F3-4BD8-94C3-7D1F9799410D}" dt="2025-12-10T10:38:14.614" v="2531" actId="403"/>
          <ac:spMkLst>
            <pc:docMk/>
            <pc:sldMk cId="4087793411" sldId="1698"/>
            <ac:spMk id="48" creationId="{CEF3B0EE-D2E0-4020-8D6F-599F6EECB423}"/>
          </ac:spMkLst>
        </pc:spChg>
        <pc:spChg chg="mod">
          <ac:chgData name="JAW 政政・青木" userId="fc709435-dab2-498a-9fca-07cf672ee48a" providerId="ADAL" clId="{52A8D115-B4F3-4BD8-94C3-7D1F9799410D}" dt="2025-12-10T10:57:34.067" v="2624" actId="20577"/>
          <ac:spMkLst>
            <pc:docMk/>
            <pc:sldMk cId="4087793411" sldId="1698"/>
            <ac:spMk id="50" creationId="{1D9793AF-BDBD-4356-8C74-BE5BBB147F7D}"/>
          </ac:spMkLst>
        </pc:spChg>
      </pc:sldChg>
      <pc:sldChg chg="addSp delSp modSp mod">
        <pc:chgData name="JAW 政政・青木" userId="fc709435-dab2-498a-9fca-07cf672ee48a" providerId="ADAL" clId="{52A8D115-B4F3-4BD8-94C3-7D1F9799410D}" dt="2025-12-10T11:02:00.090" v="2751" actId="1036"/>
        <pc:sldMkLst>
          <pc:docMk/>
          <pc:sldMk cId="1320431155" sldId="1700"/>
        </pc:sldMkLst>
        <pc:spChg chg="del">
          <ac:chgData name="JAW 政政・青木" userId="fc709435-dab2-498a-9fca-07cf672ee48a" providerId="ADAL" clId="{52A8D115-B4F3-4BD8-94C3-7D1F9799410D}" dt="2025-12-10T10:32:54.144" v="2402" actId="478"/>
          <ac:spMkLst>
            <pc:docMk/>
            <pc:sldMk cId="1320431155" sldId="1700"/>
            <ac:spMk id="2" creationId="{2B8A4F5D-1A85-60FD-C4B8-50E6D565632C}"/>
          </ac:spMkLst>
        </pc:spChg>
        <pc:spChg chg="add mod">
          <ac:chgData name="JAW 政政・青木" userId="fc709435-dab2-498a-9fca-07cf672ee48a" providerId="ADAL" clId="{52A8D115-B4F3-4BD8-94C3-7D1F9799410D}" dt="2025-12-10T10:34:46.460" v="2495" actId="20577"/>
          <ac:spMkLst>
            <pc:docMk/>
            <pc:sldMk cId="1320431155" sldId="1700"/>
            <ac:spMk id="3" creationId="{C2877342-7A69-88F8-EEB4-FCC93481C4B2}"/>
          </ac:spMkLst>
        </pc:spChg>
        <pc:spChg chg="add mod">
          <ac:chgData name="JAW 政政・青木" userId="fc709435-dab2-498a-9fca-07cf672ee48a" providerId="ADAL" clId="{52A8D115-B4F3-4BD8-94C3-7D1F9799410D}" dt="2025-12-10T11:02:00.090" v="2751" actId="1036"/>
          <ac:spMkLst>
            <pc:docMk/>
            <pc:sldMk cId="1320431155" sldId="1700"/>
            <ac:spMk id="4" creationId="{0A698AA0-32BC-7D34-A50E-663B5C110431}"/>
          </ac:spMkLst>
        </pc:spChg>
        <pc:spChg chg="mod">
          <ac:chgData name="JAW 政政・青木" userId="fc709435-dab2-498a-9fca-07cf672ee48a" providerId="ADAL" clId="{52A8D115-B4F3-4BD8-94C3-7D1F9799410D}" dt="2025-12-10T11:01:46.286" v="2742" actId="404"/>
          <ac:spMkLst>
            <pc:docMk/>
            <pc:sldMk cId="1320431155" sldId="1700"/>
            <ac:spMk id="46" creationId="{160F467F-1FA6-4BCE-B5D4-A890D84EE263}"/>
          </ac:spMkLst>
        </pc:spChg>
        <pc:spChg chg="mod">
          <ac:chgData name="JAW 政政・青木" userId="fc709435-dab2-498a-9fca-07cf672ee48a" providerId="ADAL" clId="{52A8D115-B4F3-4BD8-94C3-7D1F9799410D}" dt="2025-12-10T10:40:05.842" v="2543" actId="403"/>
          <ac:spMkLst>
            <pc:docMk/>
            <pc:sldMk cId="1320431155" sldId="1700"/>
            <ac:spMk id="48" creationId="{CEF3B0EE-D2E0-4020-8D6F-599F6EECB423}"/>
          </ac:spMkLst>
        </pc:spChg>
      </pc:sldChg>
      <pc:sldChg chg="delSp modSp mod">
        <pc:chgData name="JAW 政政・青木" userId="fc709435-dab2-498a-9fca-07cf672ee48a" providerId="ADAL" clId="{52A8D115-B4F3-4BD8-94C3-7D1F9799410D}" dt="2025-12-10T10:55:27.901" v="2605" actId="20577"/>
        <pc:sldMkLst>
          <pc:docMk/>
          <pc:sldMk cId="4016908699" sldId="1702"/>
        </pc:sldMkLst>
        <pc:spChg chg="mod">
          <ac:chgData name="JAW 政政・青木" userId="fc709435-dab2-498a-9fca-07cf672ee48a" providerId="ADAL" clId="{52A8D115-B4F3-4BD8-94C3-7D1F9799410D}" dt="2025-12-10T10:55:24.250" v="2603" actId="20577"/>
          <ac:spMkLst>
            <pc:docMk/>
            <pc:sldMk cId="4016908699" sldId="1702"/>
            <ac:spMk id="2" creationId="{9EB7098D-4B87-E856-A756-1E3818B22874}"/>
          </ac:spMkLst>
        </pc:spChg>
        <pc:spChg chg="mod">
          <ac:chgData name="JAW 政政・青木" userId="fc709435-dab2-498a-9fca-07cf672ee48a" providerId="ADAL" clId="{52A8D115-B4F3-4BD8-94C3-7D1F9799410D}" dt="2025-12-10T10:55:27.901" v="2605" actId="20577"/>
          <ac:spMkLst>
            <pc:docMk/>
            <pc:sldMk cId="4016908699" sldId="1702"/>
            <ac:spMk id="5" creationId="{4A1821A8-8F8F-B881-3E84-2DB211E9DDC7}"/>
          </ac:spMkLst>
        </pc:spChg>
        <pc:spChg chg="del">
          <ac:chgData name="JAW 政政・青木" userId="fc709435-dab2-498a-9fca-07cf672ee48a" providerId="ADAL" clId="{52A8D115-B4F3-4BD8-94C3-7D1F9799410D}" dt="2025-12-10T10:33:07.423" v="2405" actId="478"/>
          <ac:spMkLst>
            <pc:docMk/>
            <pc:sldMk cId="4016908699" sldId="1702"/>
            <ac:spMk id="8" creationId="{C227C4F3-D0F0-CA79-887C-C870EC15E9B2}"/>
          </ac:spMkLst>
        </pc:spChg>
      </pc:sldChg>
      <pc:sldChg chg="addSp delSp modSp mod">
        <pc:chgData name="JAW 政政・青木" userId="fc709435-dab2-498a-9fca-07cf672ee48a" providerId="ADAL" clId="{52A8D115-B4F3-4BD8-94C3-7D1F9799410D}" dt="2025-12-10T11:01:01.807" v="2713" actId="6549"/>
        <pc:sldMkLst>
          <pc:docMk/>
          <pc:sldMk cId="2550558232" sldId="1708"/>
        </pc:sldMkLst>
        <pc:spChg chg="del">
          <ac:chgData name="JAW 政政・青木" userId="fc709435-dab2-498a-9fca-07cf672ee48a" providerId="ADAL" clId="{52A8D115-B4F3-4BD8-94C3-7D1F9799410D}" dt="2025-12-10T10:32:42.128" v="2400" actId="478"/>
          <ac:spMkLst>
            <pc:docMk/>
            <pc:sldMk cId="2550558232" sldId="1708"/>
            <ac:spMk id="2" creationId="{39C42EFA-06B6-DFEF-690A-5BCFF32A83F8}"/>
          </ac:spMkLst>
        </pc:spChg>
        <pc:spChg chg="add mod">
          <ac:chgData name="JAW 政政・青木" userId="fc709435-dab2-498a-9fca-07cf672ee48a" providerId="ADAL" clId="{52A8D115-B4F3-4BD8-94C3-7D1F9799410D}" dt="2025-12-10T11:00:02.185" v="2706" actId="1036"/>
          <ac:spMkLst>
            <pc:docMk/>
            <pc:sldMk cId="2550558232" sldId="1708"/>
            <ac:spMk id="3" creationId="{7FF3E37F-2E43-142F-D3C4-B41F1B813C4C}"/>
          </ac:spMkLst>
        </pc:spChg>
        <pc:spChg chg="mod">
          <ac:chgData name="JAW 政政・青木" userId="fc709435-dab2-498a-9fca-07cf672ee48a" providerId="ADAL" clId="{52A8D115-B4F3-4BD8-94C3-7D1F9799410D}" dt="2025-12-10T11:01:01.807" v="2713" actId="6549"/>
          <ac:spMkLst>
            <pc:docMk/>
            <pc:sldMk cId="2550558232" sldId="1708"/>
            <ac:spMk id="4" creationId="{9F3820FD-3277-0542-BCE5-55DB6DED8A11}"/>
          </ac:spMkLst>
        </pc:spChg>
        <pc:spChg chg="mod">
          <ac:chgData name="JAW 政政・青木" userId="fc709435-dab2-498a-9fca-07cf672ee48a" providerId="ADAL" clId="{52A8D115-B4F3-4BD8-94C3-7D1F9799410D}" dt="2025-12-10T11:00:02.185" v="2706" actId="1036"/>
          <ac:spMkLst>
            <pc:docMk/>
            <pc:sldMk cId="2550558232" sldId="1708"/>
            <ac:spMk id="5" creationId="{111FD1AF-8466-C34A-8EFB-AF393F00297D}"/>
          </ac:spMkLst>
        </pc:spChg>
        <pc:spChg chg="add del mod">
          <ac:chgData name="JAW 政政・青木" userId="fc709435-dab2-498a-9fca-07cf672ee48a" providerId="ADAL" clId="{52A8D115-B4F3-4BD8-94C3-7D1F9799410D}" dt="2025-12-10T07:53:13.318" v="635" actId="478"/>
          <ac:spMkLst>
            <pc:docMk/>
            <pc:sldMk cId="2550558232" sldId="1708"/>
            <ac:spMk id="6" creationId="{3C3F3B0F-CD65-4F26-56F3-8E11EE6B4113}"/>
          </ac:spMkLst>
        </pc:spChg>
        <pc:spChg chg="mod">
          <ac:chgData name="JAW 政政・青木" userId="fc709435-dab2-498a-9fca-07cf672ee48a" providerId="ADAL" clId="{52A8D115-B4F3-4BD8-94C3-7D1F9799410D}" dt="2025-12-10T10:39:49.282" v="2542" actId="403"/>
          <ac:spMkLst>
            <pc:docMk/>
            <pc:sldMk cId="2550558232" sldId="1708"/>
            <ac:spMk id="48" creationId="{CEF3B0EE-D2E0-4020-8D6F-599F6EECB423}"/>
          </ac:spMkLst>
        </pc:spChg>
      </pc:sldChg>
      <pc:sldChg chg="delSp modSp mod">
        <pc:chgData name="JAW 政政・青木" userId="fc709435-dab2-498a-9fca-07cf672ee48a" providerId="ADAL" clId="{52A8D115-B4F3-4BD8-94C3-7D1F9799410D}" dt="2025-12-10T10:57:14.871" v="2622" actId="1076"/>
        <pc:sldMkLst>
          <pc:docMk/>
          <pc:sldMk cId="4164062723" sldId="1709"/>
        </pc:sldMkLst>
        <pc:spChg chg="del">
          <ac:chgData name="JAW 政政・青木" userId="fc709435-dab2-498a-9fca-07cf672ee48a" providerId="ADAL" clId="{52A8D115-B4F3-4BD8-94C3-7D1F9799410D}" dt="2025-12-10T09:30:04.205" v="1391" actId="478"/>
          <ac:spMkLst>
            <pc:docMk/>
            <pc:sldMk cId="4164062723" sldId="1709"/>
            <ac:spMk id="4" creationId="{4C0CDC6B-8452-0B0B-4BDF-FA518CA65D5D}"/>
          </ac:spMkLst>
        </pc:spChg>
        <pc:spChg chg="mod">
          <ac:chgData name="JAW 政政・青木" userId="fc709435-dab2-498a-9fca-07cf672ee48a" providerId="ADAL" clId="{52A8D115-B4F3-4BD8-94C3-7D1F9799410D}" dt="2025-12-10T10:57:10.002" v="2621" actId="14100"/>
          <ac:spMkLst>
            <pc:docMk/>
            <pc:sldMk cId="4164062723" sldId="1709"/>
            <ac:spMk id="10" creationId="{AF8FA846-CEF9-DB4E-E224-77D8FBD2EF2D}"/>
          </ac:spMkLst>
        </pc:spChg>
        <pc:picChg chg="mod">
          <ac:chgData name="JAW 政政・青木" userId="fc709435-dab2-498a-9fca-07cf672ee48a" providerId="ADAL" clId="{52A8D115-B4F3-4BD8-94C3-7D1F9799410D}" dt="2025-12-10T10:57:14.871" v="2622" actId="1076"/>
          <ac:picMkLst>
            <pc:docMk/>
            <pc:sldMk cId="4164062723" sldId="1709"/>
            <ac:picMk id="18" creationId="{C2F353A2-27CD-E800-D031-BBDEA2B5077C}"/>
          </ac:picMkLst>
        </pc:picChg>
      </pc:sldChg>
      <pc:sldChg chg="delSp modSp mod">
        <pc:chgData name="JAW 政政・青木" userId="fc709435-dab2-498a-9fca-07cf672ee48a" providerId="ADAL" clId="{52A8D115-B4F3-4BD8-94C3-7D1F9799410D}" dt="2025-12-10T10:37:30.990" v="2527"/>
        <pc:sldMkLst>
          <pc:docMk/>
          <pc:sldMk cId="3784210341" sldId="1841"/>
        </pc:sldMkLst>
        <pc:spChg chg="mod">
          <ac:chgData name="JAW 政政・青木" userId="fc709435-dab2-498a-9fca-07cf672ee48a" providerId="ADAL" clId="{52A8D115-B4F3-4BD8-94C3-7D1F9799410D}" dt="2025-12-10T10:37:30.990" v="2527"/>
          <ac:spMkLst>
            <pc:docMk/>
            <pc:sldMk cId="3784210341" sldId="1841"/>
            <ac:spMk id="2" creationId="{20653F73-0AD7-4290-4D66-56FCFD42BB7E}"/>
          </ac:spMkLst>
        </pc:spChg>
        <pc:spChg chg="del">
          <ac:chgData name="JAW 政政・青木" userId="fc709435-dab2-498a-9fca-07cf672ee48a" providerId="ADAL" clId="{52A8D115-B4F3-4BD8-94C3-7D1F9799410D}" dt="2025-12-10T09:29:34.855" v="1387" actId="478"/>
          <ac:spMkLst>
            <pc:docMk/>
            <pc:sldMk cId="3784210341" sldId="1841"/>
            <ac:spMk id="3" creationId="{5EC56B3C-17B2-D1A1-254A-E3224DC01A18}"/>
          </ac:spMkLst>
        </pc:spChg>
        <pc:spChg chg="mod">
          <ac:chgData name="JAW 政政・青木" userId="fc709435-dab2-498a-9fca-07cf672ee48a" providerId="ADAL" clId="{52A8D115-B4F3-4BD8-94C3-7D1F9799410D}" dt="2025-12-10T10:35:50.937" v="2520" actId="20577"/>
          <ac:spMkLst>
            <pc:docMk/>
            <pc:sldMk cId="3784210341" sldId="1841"/>
            <ac:spMk id="4" creationId="{F3CDAB9C-825C-BA2A-4563-40C0A72AD54F}"/>
          </ac:spMkLst>
        </pc:spChg>
        <pc:spChg chg="mod">
          <ac:chgData name="JAW 政政・青木" userId="fc709435-dab2-498a-9fca-07cf672ee48a" providerId="ADAL" clId="{52A8D115-B4F3-4BD8-94C3-7D1F9799410D}" dt="2025-12-10T06:40:09.635" v="230" actId="20577"/>
          <ac:spMkLst>
            <pc:docMk/>
            <pc:sldMk cId="3784210341" sldId="1841"/>
            <ac:spMk id="6" creationId="{EAEB3C07-9DC0-CA82-CF6D-ACF5FE64DF2A}"/>
          </ac:spMkLst>
        </pc:spChg>
        <pc:spChg chg="mod">
          <ac:chgData name="JAW 政政・青木" userId="fc709435-dab2-498a-9fca-07cf672ee48a" providerId="ADAL" clId="{52A8D115-B4F3-4BD8-94C3-7D1F9799410D}" dt="2025-12-10T10:35:45.209" v="2518" actId="20577"/>
          <ac:spMkLst>
            <pc:docMk/>
            <pc:sldMk cId="3784210341" sldId="1841"/>
            <ac:spMk id="7" creationId="{26418301-350D-EFB0-5301-277AD0758716}"/>
          </ac:spMkLst>
        </pc:spChg>
      </pc:sldChg>
      <pc:sldChg chg="delSp modSp mod">
        <pc:chgData name="JAW 政政・青木" userId="fc709435-dab2-498a-9fca-07cf672ee48a" providerId="ADAL" clId="{52A8D115-B4F3-4BD8-94C3-7D1F9799410D}" dt="2025-12-10T10:53:45.930" v="2570" actId="20577"/>
        <pc:sldMkLst>
          <pc:docMk/>
          <pc:sldMk cId="3066778973" sldId="1843"/>
        </pc:sldMkLst>
        <pc:spChg chg="mod">
          <ac:chgData name="JAW 政政・青木" userId="fc709435-dab2-498a-9fca-07cf672ee48a" providerId="ADAL" clId="{52A8D115-B4F3-4BD8-94C3-7D1F9799410D}" dt="2025-12-10T10:39:11.400" v="2539" actId="404"/>
          <ac:spMkLst>
            <pc:docMk/>
            <pc:sldMk cId="3066778973" sldId="1843"/>
            <ac:spMk id="2" creationId="{20653F73-0AD7-4290-4D66-56FCFD42BB7E}"/>
          </ac:spMkLst>
        </pc:spChg>
        <pc:spChg chg="del">
          <ac:chgData name="JAW 政政・青木" userId="fc709435-dab2-498a-9fca-07cf672ee48a" providerId="ADAL" clId="{52A8D115-B4F3-4BD8-94C3-7D1F9799410D}" dt="2025-12-10T09:32:06.689" v="1396" actId="478"/>
          <ac:spMkLst>
            <pc:docMk/>
            <pc:sldMk cId="3066778973" sldId="1843"/>
            <ac:spMk id="4" creationId="{F88CD4B5-D81B-1523-FA8A-DF2AB28DDBFD}"/>
          </ac:spMkLst>
        </pc:spChg>
        <pc:spChg chg="mod">
          <ac:chgData name="JAW 政政・青木" userId="fc709435-dab2-498a-9fca-07cf672ee48a" providerId="ADAL" clId="{52A8D115-B4F3-4BD8-94C3-7D1F9799410D}" dt="2025-12-10T10:32:16.659" v="2392" actId="1036"/>
          <ac:spMkLst>
            <pc:docMk/>
            <pc:sldMk cId="3066778973" sldId="1843"/>
            <ac:spMk id="7" creationId="{F84D69E5-6B77-9512-D6E0-33D80260CDC5}"/>
          </ac:spMkLst>
        </pc:spChg>
        <pc:spChg chg="mod">
          <ac:chgData name="JAW 政政・青木" userId="fc709435-dab2-498a-9fca-07cf672ee48a" providerId="ADAL" clId="{52A8D115-B4F3-4BD8-94C3-7D1F9799410D}" dt="2025-12-10T10:53:45.930" v="2570" actId="20577"/>
          <ac:spMkLst>
            <pc:docMk/>
            <pc:sldMk cId="3066778973" sldId="1843"/>
            <ac:spMk id="10" creationId="{F25196C0-C1F2-043E-D795-F7205C7466BC}"/>
          </ac:spMkLst>
        </pc:spChg>
        <pc:spChg chg="mod">
          <ac:chgData name="JAW 政政・青木" userId="fc709435-dab2-498a-9fca-07cf672ee48a" providerId="ADAL" clId="{52A8D115-B4F3-4BD8-94C3-7D1F9799410D}" dt="2025-12-10T10:32:23.277" v="2396" actId="1036"/>
          <ac:spMkLst>
            <pc:docMk/>
            <pc:sldMk cId="3066778973" sldId="1843"/>
            <ac:spMk id="12" creationId="{191E1DE0-159C-3F63-D32E-0AE02EFA551C}"/>
          </ac:spMkLst>
        </pc:spChg>
        <pc:spChg chg="mod">
          <ac:chgData name="JAW 政政・青木" userId="fc709435-dab2-498a-9fca-07cf672ee48a" providerId="ADAL" clId="{52A8D115-B4F3-4BD8-94C3-7D1F9799410D}" dt="2025-12-10T10:32:23.277" v="2396" actId="1036"/>
          <ac:spMkLst>
            <pc:docMk/>
            <pc:sldMk cId="3066778973" sldId="1843"/>
            <ac:spMk id="13" creationId="{D234DB54-B490-0107-E749-6E012C5BC0C9}"/>
          </ac:spMkLst>
        </pc:spChg>
        <pc:spChg chg="mod">
          <ac:chgData name="JAW 政政・青木" userId="fc709435-dab2-498a-9fca-07cf672ee48a" providerId="ADAL" clId="{52A8D115-B4F3-4BD8-94C3-7D1F9799410D}" dt="2025-12-10T10:32:26.473" v="2399" actId="1036"/>
          <ac:spMkLst>
            <pc:docMk/>
            <pc:sldMk cId="3066778973" sldId="1843"/>
            <ac:spMk id="14" creationId="{847270BF-A949-CEFF-20B0-8084A6FFDC9A}"/>
          </ac:spMkLst>
        </pc:spChg>
      </pc:sldChg>
      <pc:sldChg chg="delSp modSp mod">
        <pc:chgData name="JAW 政政・青木" userId="fc709435-dab2-498a-9fca-07cf672ee48a" providerId="ADAL" clId="{52A8D115-B4F3-4BD8-94C3-7D1F9799410D}" dt="2025-12-10T11:43:20.170" v="4333" actId="20577"/>
        <pc:sldMkLst>
          <pc:docMk/>
          <pc:sldMk cId="766245738" sldId="1850"/>
        </pc:sldMkLst>
        <pc:spChg chg="del">
          <ac:chgData name="JAW 政政・青木" userId="fc709435-dab2-498a-9fca-07cf672ee48a" providerId="ADAL" clId="{52A8D115-B4F3-4BD8-94C3-7D1F9799410D}" dt="2025-12-10T10:06:24.473" v="1821" actId="478"/>
          <ac:spMkLst>
            <pc:docMk/>
            <pc:sldMk cId="766245738" sldId="1850"/>
            <ac:spMk id="3" creationId="{2EE26264-E352-B76B-45AD-20374F755D53}"/>
          </ac:spMkLst>
        </pc:spChg>
        <pc:spChg chg="mod">
          <ac:chgData name="JAW 政政・青木" userId="fc709435-dab2-498a-9fca-07cf672ee48a" providerId="ADAL" clId="{52A8D115-B4F3-4BD8-94C3-7D1F9799410D}" dt="2025-12-10T11:40:09.591" v="4152" actId="1036"/>
          <ac:spMkLst>
            <pc:docMk/>
            <pc:sldMk cId="766245738" sldId="1850"/>
            <ac:spMk id="10" creationId="{DA532956-2596-7974-892E-98F02BD28FC5}"/>
          </ac:spMkLst>
        </pc:spChg>
        <pc:spChg chg="mod">
          <ac:chgData name="JAW 政政・青木" userId="fc709435-dab2-498a-9fca-07cf672ee48a" providerId="ADAL" clId="{52A8D115-B4F3-4BD8-94C3-7D1F9799410D}" dt="2025-12-10T11:41:43.196" v="4273" actId="12788"/>
          <ac:spMkLst>
            <pc:docMk/>
            <pc:sldMk cId="766245738" sldId="1850"/>
            <ac:spMk id="13" creationId="{A289E15D-2077-BDB6-DD08-4624591C65F5}"/>
          </ac:spMkLst>
        </pc:spChg>
        <pc:spChg chg="mod">
          <ac:chgData name="JAW 政政・青木" userId="fc709435-dab2-498a-9fca-07cf672ee48a" providerId="ADAL" clId="{52A8D115-B4F3-4BD8-94C3-7D1F9799410D}" dt="2025-12-10T11:39:55.899" v="4125" actId="1036"/>
          <ac:spMkLst>
            <pc:docMk/>
            <pc:sldMk cId="766245738" sldId="1850"/>
            <ac:spMk id="16" creationId="{C2DB3D65-BBB1-60DA-F66D-18016DB22C8A}"/>
          </ac:spMkLst>
        </pc:spChg>
        <pc:spChg chg="mod">
          <ac:chgData name="JAW 政政・青木" userId="fc709435-dab2-498a-9fca-07cf672ee48a" providerId="ADAL" clId="{52A8D115-B4F3-4BD8-94C3-7D1F9799410D}" dt="2025-12-10T11:43:20.170" v="4333" actId="20577"/>
          <ac:spMkLst>
            <pc:docMk/>
            <pc:sldMk cId="766245738" sldId="1850"/>
            <ac:spMk id="17" creationId="{085BAD45-7A3E-A2BD-2BED-F91D8F227E6C}"/>
          </ac:spMkLst>
        </pc:spChg>
      </pc:sldChg>
      <pc:sldChg chg="addSp delSp modSp mod">
        <pc:chgData name="JAW 政政・青木" userId="fc709435-dab2-498a-9fca-07cf672ee48a" providerId="ADAL" clId="{52A8D115-B4F3-4BD8-94C3-7D1F9799410D}" dt="2025-12-10T10:33:02.196" v="2404" actId="478"/>
        <pc:sldMkLst>
          <pc:docMk/>
          <pc:sldMk cId="1083112709" sldId="1851"/>
        </pc:sldMkLst>
        <pc:spChg chg="del">
          <ac:chgData name="JAW 政政・青木" userId="fc709435-dab2-498a-9fca-07cf672ee48a" providerId="ADAL" clId="{52A8D115-B4F3-4BD8-94C3-7D1F9799410D}" dt="2025-12-10T10:33:02.196" v="2404" actId="478"/>
          <ac:spMkLst>
            <pc:docMk/>
            <pc:sldMk cId="1083112709" sldId="1851"/>
            <ac:spMk id="5" creationId="{8954B04A-4161-6C26-F98B-351A03DC54AC}"/>
          </ac:spMkLst>
        </pc:spChg>
        <pc:spChg chg="add mod">
          <ac:chgData name="JAW 政政・青木" userId="fc709435-dab2-498a-9fca-07cf672ee48a" providerId="ADAL" clId="{52A8D115-B4F3-4BD8-94C3-7D1F9799410D}" dt="2025-12-10T08:49:11.463" v="1105"/>
          <ac:spMkLst>
            <pc:docMk/>
            <pc:sldMk cId="1083112709" sldId="1851"/>
            <ac:spMk id="6" creationId="{57EA5A9D-4C92-E1C8-7AA5-21891D2D2730}"/>
          </ac:spMkLst>
        </pc:spChg>
      </pc:sldChg>
      <pc:sldChg chg="delSp mod">
        <pc:chgData name="JAW 政政・青木" userId="fc709435-dab2-498a-9fca-07cf672ee48a" providerId="ADAL" clId="{52A8D115-B4F3-4BD8-94C3-7D1F9799410D}" dt="2025-12-10T09:24:11.874" v="1375" actId="478"/>
        <pc:sldMkLst>
          <pc:docMk/>
          <pc:sldMk cId="75421308" sldId="1852"/>
        </pc:sldMkLst>
        <pc:spChg chg="del">
          <ac:chgData name="JAW 政政・青木" userId="fc709435-dab2-498a-9fca-07cf672ee48a" providerId="ADAL" clId="{52A8D115-B4F3-4BD8-94C3-7D1F9799410D}" dt="2025-12-10T09:24:11.874" v="1375" actId="478"/>
          <ac:spMkLst>
            <pc:docMk/>
            <pc:sldMk cId="75421308" sldId="1852"/>
            <ac:spMk id="2" creationId="{D072D520-334E-107C-1D56-11F35582238D}"/>
          </ac:spMkLst>
        </pc:spChg>
      </pc:sldChg>
      <pc:sldChg chg="delSp mod">
        <pc:chgData name="JAW 政政・青木" userId="fc709435-dab2-498a-9fca-07cf672ee48a" providerId="ADAL" clId="{52A8D115-B4F3-4BD8-94C3-7D1F9799410D}" dt="2025-12-10T10:32:46.967" v="2401" actId="478"/>
        <pc:sldMkLst>
          <pc:docMk/>
          <pc:sldMk cId="2485202557" sldId="1855"/>
        </pc:sldMkLst>
        <pc:spChg chg="del">
          <ac:chgData name="JAW 政政・青木" userId="fc709435-dab2-498a-9fca-07cf672ee48a" providerId="ADAL" clId="{52A8D115-B4F3-4BD8-94C3-7D1F9799410D}" dt="2025-12-10T10:32:46.967" v="2401" actId="478"/>
          <ac:spMkLst>
            <pc:docMk/>
            <pc:sldMk cId="2485202557" sldId="1855"/>
            <ac:spMk id="2" creationId="{20A9E2C4-2561-ECBB-345D-3F025F734231}"/>
          </ac:spMkLst>
        </pc:spChg>
      </pc:sldChg>
      <pc:sldChg chg="delSp modSp mod">
        <pc:chgData name="JAW 政政・青木" userId="fc709435-dab2-498a-9fca-07cf672ee48a" providerId="ADAL" clId="{52A8D115-B4F3-4BD8-94C3-7D1F9799410D}" dt="2025-12-10T10:37:54.164" v="2530" actId="403"/>
        <pc:sldMkLst>
          <pc:docMk/>
          <pc:sldMk cId="523409306" sldId="1859"/>
        </pc:sldMkLst>
        <pc:spChg chg="del">
          <ac:chgData name="JAW 政政・青木" userId="fc709435-dab2-498a-9fca-07cf672ee48a" providerId="ADAL" clId="{52A8D115-B4F3-4BD8-94C3-7D1F9799410D}" dt="2025-12-10T09:24:22.579" v="1376" actId="478"/>
          <ac:spMkLst>
            <pc:docMk/>
            <pc:sldMk cId="523409306" sldId="1859"/>
            <ac:spMk id="2" creationId="{A29A341F-451F-8D4C-1427-80EECEBFFE77}"/>
          </ac:spMkLst>
        </pc:spChg>
        <pc:spChg chg="mod">
          <ac:chgData name="JAW 政政・青木" userId="fc709435-dab2-498a-9fca-07cf672ee48a" providerId="ADAL" clId="{52A8D115-B4F3-4BD8-94C3-7D1F9799410D}" dt="2025-12-10T10:37:54.164" v="2530" actId="403"/>
          <ac:spMkLst>
            <pc:docMk/>
            <pc:sldMk cId="523409306" sldId="1859"/>
            <ac:spMk id="48" creationId="{CEF3B0EE-D2E0-4020-8D6F-599F6EECB423}"/>
          </ac:spMkLst>
        </pc:spChg>
        <pc:spChg chg="mod">
          <ac:chgData name="JAW 政政・青木" userId="fc709435-dab2-498a-9fca-07cf672ee48a" providerId="ADAL" clId="{52A8D115-B4F3-4BD8-94C3-7D1F9799410D}" dt="2025-12-10T06:38:00.838" v="72" actId="20577"/>
          <ac:spMkLst>
            <pc:docMk/>
            <pc:sldMk cId="523409306" sldId="1859"/>
            <ac:spMk id="50" creationId="{1D9793AF-BDBD-4356-8C74-BE5BBB147F7D}"/>
          </ac:spMkLst>
        </pc:spChg>
      </pc:sldChg>
      <pc:sldChg chg="delSp modSp mod">
        <pc:chgData name="JAW 政政・青木" userId="fc709435-dab2-498a-9fca-07cf672ee48a" providerId="ADAL" clId="{52A8D115-B4F3-4BD8-94C3-7D1F9799410D}" dt="2025-12-10T10:52:42.456" v="2554" actId="1076"/>
        <pc:sldMkLst>
          <pc:docMk/>
          <pc:sldMk cId="3791255242" sldId="1860"/>
        </pc:sldMkLst>
        <pc:spChg chg="mod">
          <ac:chgData name="JAW 政政・青木" userId="fc709435-dab2-498a-9fca-07cf672ee48a" providerId="ADAL" clId="{52A8D115-B4F3-4BD8-94C3-7D1F9799410D}" dt="2025-12-10T10:37:47.596" v="2529" actId="403"/>
          <ac:spMkLst>
            <pc:docMk/>
            <pc:sldMk cId="3791255242" sldId="1860"/>
            <ac:spMk id="2" creationId="{6F48FF2C-5AA4-B5BE-69E9-049B47DF25A1}"/>
          </ac:spMkLst>
        </pc:spChg>
        <pc:spChg chg="del">
          <ac:chgData name="JAW 政政・青木" userId="fc709435-dab2-498a-9fca-07cf672ee48a" providerId="ADAL" clId="{52A8D115-B4F3-4BD8-94C3-7D1F9799410D}" dt="2025-12-10T09:29:05.268" v="1381" actId="478"/>
          <ac:spMkLst>
            <pc:docMk/>
            <pc:sldMk cId="3791255242" sldId="1860"/>
            <ac:spMk id="3" creationId="{DF6857A6-112D-D088-FE12-31D4DCCE4C52}"/>
          </ac:spMkLst>
        </pc:spChg>
        <pc:spChg chg="mod">
          <ac:chgData name="JAW 政政・青木" userId="fc709435-dab2-498a-9fca-07cf672ee48a" providerId="ADAL" clId="{52A8D115-B4F3-4BD8-94C3-7D1F9799410D}" dt="2025-12-10T10:52:42.456" v="2554" actId="1076"/>
          <ac:spMkLst>
            <pc:docMk/>
            <pc:sldMk cId="3791255242" sldId="1860"/>
            <ac:spMk id="4" creationId="{FFAEBB20-A6C2-F7A3-28E3-53425E8B963D}"/>
          </ac:spMkLst>
        </pc:spChg>
        <pc:spChg chg="mod">
          <ac:chgData name="JAW 政政・青木" userId="fc709435-dab2-498a-9fca-07cf672ee48a" providerId="ADAL" clId="{52A8D115-B4F3-4BD8-94C3-7D1F9799410D}" dt="2025-12-10T06:38:40.512" v="79" actId="20577"/>
          <ac:spMkLst>
            <pc:docMk/>
            <pc:sldMk cId="3791255242" sldId="1860"/>
            <ac:spMk id="6" creationId="{F770599B-23E8-1291-ED5C-E842159EA0F5}"/>
          </ac:spMkLst>
        </pc:spChg>
        <pc:spChg chg="mod">
          <ac:chgData name="JAW 政政・青木" userId="fc709435-dab2-498a-9fca-07cf672ee48a" providerId="ADAL" clId="{52A8D115-B4F3-4BD8-94C3-7D1F9799410D}" dt="2025-12-10T06:39:42.899" v="220" actId="20577"/>
          <ac:spMkLst>
            <pc:docMk/>
            <pc:sldMk cId="3791255242" sldId="1860"/>
            <ac:spMk id="7" creationId="{CD2D120A-A744-4AD7-27D7-DB277D84A379}"/>
          </ac:spMkLst>
        </pc:spChg>
        <pc:spChg chg="mod">
          <ac:chgData name="JAW 政政・青木" userId="fc709435-dab2-498a-9fca-07cf672ee48a" providerId="ADAL" clId="{52A8D115-B4F3-4BD8-94C3-7D1F9799410D}" dt="2025-12-10T10:52:21.533" v="2551" actId="1076"/>
          <ac:spMkLst>
            <pc:docMk/>
            <pc:sldMk cId="3791255242" sldId="1860"/>
            <ac:spMk id="8" creationId="{A6282D66-9FD5-5EF0-5FB2-6C62D8CC5114}"/>
          </ac:spMkLst>
        </pc:spChg>
      </pc:sldChg>
      <pc:sldChg chg="delSp mod">
        <pc:chgData name="JAW 政政・青木" userId="fc709435-dab2-498a-9fca-07cf672ee48a" providerId="ADAL" clId="{52A8D115-B4F3-4BD8-94C3-7D1F9799410D}" dt="2025-12-10T10:06:21.588" v="1820" actId="478"/>
        <pc:sldMkLst>
          <pc:docMk/>
          <pc:sldMk cId="2014586339" sldId="1970"/>
        </pc:sldMkLst>
        <pc:spChg chg="del">
          <ac:chgData name="JAW 政政・青木" userId="fc709435-dab2-498a-9fca-07cf672ee48a" providerId="ADAL" clId="{52A8D115-B4F3-4BD8-94C3-7D1F9799410D}" dt="2025-12-10T10:06:21.588" v="1820" actId="478"/>
          <ac:spMkLst>
            <pc:docMk/>
            <pc:sldMk cId="2014586339" sldId="1970"/>
            <ac:spMk id="9" creationId="{B5EF1D42-B95E-0570-3A9E-550CE810085A}"/>
          </ac:spMkLst>
        </pc:spChg>
      </pc:sldChg>
      <pc:sldChg chg="delSp mod">
        <pc:chgData name="JAW 政政・青木" userId="fc709435-dab2-498a-9fca-07cf672ee48a" providerId="ADAL" clId="{52A8D115-B4F3-4BD8-94C3-7D1F9799410D}" dt="2025-12-10T09:29:42.478" v="1389" actId="478"/>
        <pc:sldMkLst>
          <pc:docMk/>
          <pc:sldMk cId="4106224459" sldId="1992"/>
        </pc:sldMkLst>
        <pc:spChg chg="del">
          <ac:chgData name="JAW 政政・青木" userId="fc709435-dab2-498a-9fca-07cf672ee48a" providerId="ADAL" clId="{52A8D115-B4F3-4BD8-94C3-7D1F9799410D}" dt="2025-12-10T09:29:42.478" v="1389" actId="478"/>
          <ac:spMkLst>
            <pc:docMk/>
            <pc:sldMk cId="4106224459" sldId="1992"/>
            <ac:spMk id="9" creationId="{093562BF-973F-632A-9F28-5BC50DE22B3E}"/>
          </ac:spMkLst>
        </pc:spChg>
      </pc:sldChg>
      <pc:sldChg chg="delSp modSp mod">
        <pc:chgData name="JAW 政政・青木" userId="fc709435-dab2-498a-9fca-07cf672ee48a" providerId="ADAL" clId="{52A8D115-B4F3-4BD8-94C3-7D1F9799410D}" dt="2025-12-10T10:39:34.633" v="2541" actId="20577"/>
        <pc:sldMkLst>
          <pc:docMk/>
          <pc:sldMk cId="4184275026" sldId="1993"/>
        </pc:sldMkLst>
        <pc:spChg chg="del">
          <ac:chgData name="JAW 政政・青木" userId="fc709435-dab2-498a-9fca-07cf672ee48a" providerId="ADAL" clId="{52A8D115-B4F3-4BD8-94C3-7D1F9799410D}" dt="2025-12-10T09:32:14.605" v="1398" actId="478"/>
          <ac:spMkLst>
            <pc:docMk/>
            <pc:sldMk cId="4184275026" sldId="1993"/>
            <ac:spMk id="3" creationId="{0EE4A431-A2AA-C566-5F68-C926ABE80C5A}"/>
          </ac:spMkLst>
        </pc:spChg>
        <pc:spChg chg="mod">
          <ac:chgData name="JAW 政政・青木" userId="fc709435-dab2-498a-9fca-07cf672ee48a" providerId="ADAL" clId="{52A8D115-B4F3-4BD8-94C3-7D1F9799410D}" dt="2025-12-10T10:39:34.633" v="2541" actId="20577"/>
          <ac:spMkLst>
            <pc:docMk/>
            <pc:sldMk cId="4184275026" sldId="1993"/>
            <ac:spMk id="4" creationId="{3E02BF86-CD94-8B86-F9AF-A6FE0D799CC0}"/>
          </ac:spMkLst>
        </pc:spChg>
        <pc:spChg chg="mod">
          <ac:chgData name="JAW 政政・青木" userId="fc709435-dab2-498a-9fca-07cf672ee48a" providerId="ADAL" clId="{52A8D115-B4F3-4BD8-94C3-7D1F9799410D}" dt="2025-12-10T10:00:15.511" v="1792" actId="1076"/>
          <ac:spMkLst>
            <pc:docMk/>
            <pc:sldMk cId="4184275026" sldId="1993"/>
            <ac:spMk id="5" creationId="{C889470E-CCE3-19DE-8909-27F19AB6B69D}"/>
          </ac:spMkLst>
        </pc:spChg>
        <pc:spChg chg="mod">
          <ac:chgData name="JAW 政政・青木" userId="fc709435-dab2-498a-9fca-07cf672ee48a" providerId="ADAL" clId="{52A8D115-B4F3-4BD8-94C3-7D1F9799410D}" dt="2025-12-10T09:58:28.360" v="1719" actId="1076"/>
          <ac:spMkLst>
            <pc:docMk/>
            <pc:sldMk cId="4184275026" sldId="1993"/>
            <ac:spMk id="7" creationId="{49E180E4-3AB2-E66A-194E-2B84E92ABA92}"/>
          </ac:spMkLst>
        </pc:spChg>
        <pc:picChg chg="mod">
          <ac:chgData name="JAW 政政・青木" userId="fc709435-dab2-498a-9fca-07cf672ee48a" providerId="ADAL" clId="{52A8D115-B4F3-4BD8-94C3-7D1F9799410D}" dt="2025-12-10T10:06:13.341" v="1819" actId="1076"/>
          <ac:picMkLst>
            <pc:docMk/>
            <pc:sldMk cId="4184275026" sldId="1993"/>
            <ac:picMk id="2" creationId="{9DE87296-2708-4170-619F-1480EEC7420F}"/>
          </ac:picMkLst>
        </pc:picChg>
      </pc:sldChg>
      <pc:sldChg chg="delSp modSp mod">
        <pc:chgData name="JAW 政政・青木" userId="fc709435-dab2-498a-9fca-07cf672ee48a" providerId="ADAL" clId="{52A8D115-B4F3-4BD8-94C3-7D1F9799410D}" dt="2025-12-10T10:56:34.342" v="2620" actId="20577"/>
        <pc:sldMkLst>
          <pc:docMk/>
          <pc:sldMk cId="796061026" sldId="1994"/>
        </pc:sldMkLst>
        <pc:spChg chg="del">
          <ac:chgData name="JAW 政政・青木" userId="fc709435-dab2-498a-9fca-07cf672ee48a" providerId="ADAL" clId="{52A8D115-B4F3-4BD8-94C3-7D1F9799410D}" dt="2025-12-10T09:24:04.369" v="1373" actId="478"/>
          <ac:spMkLst>
            <pc:docMk/>
            <pc:sldMk cId="796061026" sldId="1994"/>
            <ac:spMk id="3" creationId="{1CA32EC4-D236-885F-7B4A-6CD3996080DB}"/>
          </ac:spMkLst>
        </pc:spChg>
        <pc:spChg chg="mod">
          <ac:chgData name="JAW 政政・青木" userId="fc709435-dab2-498a-9fca-07cf672ee48a" providerId="ADAL" clId="{52A8D115-B4F3-4BD8-94C3-7D1F9799410D}" dt="2025-12-10T10:56:34.342" v="2620" actId="20577"/>
          <ac:spMkLst>
            <pc:docMk/>
            <pc:sldMk cId="796061026" sldId="1994"/>
            <ac:spMk id="8" creationId="{9BE836A5-B725-5F5C-A787-2977A5AAD629}"/>
          </ac:spMkLst>
        </pc:spChg>
      </pc:sldChg>
      <pc:sldChg chg="delSp modSp add del mod ord">
        <pc:chgData name="JAW 政政・青木" userId="fc709435-dab2-498a-9fca-07cf672ee48a" providerId="ADAL" clId="{52A8D115-B4F3-4BD8-94C3-7D1F9799410D}" dt="2025-12-10T11:04:14.460" v="2811" actId="47"/>
        <pc:sldMkLst>
          <pc:docMk/>
          <pc:sldMk cId="445123080" sldId="1995"/>
        </pc:sldMkLst>
        <pc:spChg chg="del">
          <ac:chgData name="JAW 政政・青木" userId="fc709435-dab2-498a-9fca-07cf672ee48a" providerId="ADAL" clId="{52A8D115-B4F3-4BD8-94C3-7D1F9799410D}" dt="2025-12-10T08:49:47.620" v="1110" actId="478"/>
          <ac:spMkLst>
            <pc:docMk/>
            <pc:sldMk cId="445123080" sldId="1995"/>
            <ac:spMk id="2" creationId="{F65CF3D4-797A-28D2-1C1C-0F6B81713E63}"/>
          </ac:spMkLst>
        </pc:spChg>
        <pc:spChg chg="mod">
          <ac:chgData name="JAW 政政・青木" userId="fc709435-dab2-498a-9fca-07cf672ee48a" providerId="ADAL" clId="{52A8D115-B4F3-4BD8-94C3-7D1F9799410D}" dt="2025-12-10T11:03:20.251" v="2810" actId="1035"/>
          <ac:spMkLst>
            <pc:docMk/>
            <pc:sldMk cId="445123080" sldId="1995"/>
            <ac:spMk id="3" creationId="{A84D553B-2336-9DF7-B044-A8566B2FD42A}"/>
          </ac:spMkLst>
        </pc:spChg>
        <pc:spChg chg="mod">
          <ac:chgData name="JAW 政政・青木" userId="fc709435-dab2-498a-9fca-07cf672ee48a" providerId="ADAL" clId="{52A8D115-B4F3-4BD8-94C3-7D1F9799410D}" dt="2025-12-10T11:03:14.645" v="2799" actId="1036"/>
          <ac:spMkLst>
            <pc:docMk/>
            <pc:sldMk cId="445123080" sldId="1995"/>
            <ac:spMk id="4" creationId="{8722E0ED-03D1-2034-6F53-48BBA0A2B745}"/>
          </ac:spMkLst>
        </pc:spChg>
        <pc:spChg chg="mod">
          <ac:chgData name="JAW 政政・青木" userId="fc709435-dab2-498a-9fca-07cf672ee48a" providerId="ADAL" clId="{52A8D115-B4F3-4BD8-94C3-7D1F9799410D}" dt="2025-12-10T08:50:11.820" v="1113" actId="1076"/>
          <ac:spMkLst>
            <pc:docMk/>
            <pc:sldMk cId="445123080" sldId="1995"/>
            <ac:spMk id="22" creationId="{7841FA80-2B8E-7070-5A8A-DDCB99E2CA8C}"/>
          </ac:spMkLst>
        </pc:spChg>
        <pc:spChg chg="mod">
          <ac:chgData name="JAW 政政・青木" userId="fc709435-dab2-498a-9fca-07cf672ee48a" providerId="ADAL" clId="{52A8D115-B4F3-4BD8-94C3-7D1F9799410D}" dt="2025-12-10T11:03:01.422" v="2791" actId="1036"/>
          <ac:spMkLst>
            <pc:docMk/>
            <pc:sldMk cId="445123080" sldId="1995"/>
            <ac:spMk id="46" creationId="{04CB1CF7-DB02-451D-9D5B-27A736473F06}"/>
          </ac:spMkLst>
        </pc:spChg>
        <pc:spChg chg="mod">
          <ac:chgData name="JAW 政政・青木" userId="fc709435-dab2-498a-9fca-07cf672ee48a" providerId="ADAL" clId="{52A8D115-B4F3-4BD8-94C3-7D1F9799410D}" dt="2025-12-10T10:33:28.854" v="2439" actId="6549"/>
          <ac:spMkLst>
            <pc:docMk/>
            <pc:sldMk cId="445123080" sldId="1995"/>
            <ac:spMk id="48" creationId="{11C762B4-9932-5474-50B2-4A5D62EC4BF0}"/>
          </ac:spMkLst>
        </pc:spChg>
      </pc:sldChg>
    </pc:docChg>
  </pc:docChgLst>
  <pc:docChgLst>
    <pc:chgData name="JAW 政政・山本" userId="f118a41b-d210-4262-9e63-a5f7abb0e1f3" providerId="ADAL" clId="{E7774FF3-2C85-40A9-A6D9-42AC3AAC0C43}"/>
    <pc:docChg chg="modSld">
      <pc:chgData name="JAW 政政・山本" userId="f118a41b-d210-4262-9e63-a5f7abb0e1f3" providerId="ADAL" clId="{E7774FF3-2C85-40A9-A6D9-42AC3AAC0C43}" dt="2025-12-12T07:13:16.550" v="48" actId="1076"/>
      <pc:docMkLst>
        <pc:docMk/>
      </pc:docMkLst>
      <pc:sldChg chg="modSp mod">
        <pc:chgData name="JAW 政政・山本" userId="f118a41b-d210-4262-9e63-a5f7abb0e1f3" providerId="ADAL" clId="{E7774FF3-2C85-40A9-A6D9-42AC3AAC0C43}" dt="2025-12-12T07:13:16.550" v="48" actId="1076"/>
        <pc:sldMkLst>
          <pc:docMk/>
          <pc:sldMk cId="3602040114" sldId="1696"/>
        </pc:sldMkLst>
        <pc:spChg chg="mod">
          <ac:chgData name="JAW 政政・山本" userId="f118a41b-d210-4262-9e63-a5f7abb0e1f3" providerId="ADAL" clId="{E7774FF3-2C85-40A9-A6D9-42AC3AAC0C43}" dt="2025-12-12T07:13:09.805" v="33" actId="6549"/>
          <ac:spMkLst>
            <pc:docMk/>
            <pc:sldMk cId="3602040114" sldId="1696"/>
            <ac:spMk id="4" creationId="{68D44D18-C31A-2B04-F612-F28BD1CCD646}"/>
          </ac:spMkLst>
        </pc:spChg>
        <pc:spChg chg="mod">
          <ac:chgData name="JAW 政政・山本" userId="f118a41b-d210-4262-9e63-a5f7abb0e1f3" providerId="ADAL" clId="{E7774FF3-2C85-40A9-A6D9-42AC3AAC0C43}" dt="2025-12-12T07:13:16.550" v="48" actId="1076"/>
          <ac:spMkLst>
            <pc:docMk/>
            <pc:sldMk cId="3602040114" sldId="1696"/>
            <ac:spMk id="7" creationId="{01716629-5D0D-DF42-004D-984CF29D0457}"/>
          </ac:spMkLst>
        </pc:spChg>
      </pc:sldChg>
      <pc:sldChg chg="modSp mod">
        <pc:chgData name="JAW 政政・山本" userId="f118a41b-d210-4262-9e63-a5f7abb0e1f3" providerId="ADAL" clId="{E7774FF3-2C85-40A9-A6D9-42AC3AAC0C43}" dt="2025-12-12T07:11:00.917" v="32" actId="20577"/>
        <pc:sldMkLst>
          <pc:docMk/>
          <pc:sldMk cId="1320431155" sldId="1700"/>
        </pc:sldMkLst>
        <pc:spChg chg="mod">
          <ac:chgData name="JAW 政政・山本" userId="f118a41b-d210-4262-9e63-a5f7abb0e1f3" providerId="ADAL" clId="{E7774FF3-2C85-40A9-A6D9-42AC3AAC0C43}" dt="2025-12-12T07:11:00.917" v="32" actId="20577"/>
          <ac:spMkLst>
            <pc:docMk/>
            <pc:sldMk cId="1320431155" sldId="1700"/>
            <ac:spMk id="46" creationId="{160F467F-1FA6-4BCE-B5D4-A890D84EE26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JAW2024NAS01\ewk\0_01&#25919;&#31574;&#23616;\01-1_&#31246;&#21046;&#25913;&#27491;&#65286;&#35215;&#21046;&#32233;&#21644;\01_&#31246;&#21046;&#25913;&#27491;&#35201;&#35531;&#27963;&#21205;&#12539;&#35201;&#35531;&#26360;\R&#65303;&#24180;&#24230;&#35201;&#26395;&#27963;&#21205;\&#27231;&#38306;&#20250;&#35696;_&#35201;&#26395;&#26360;&#12539;&#35201;&#26395;&#27963;&#21205;\&#12487;&#12540;&#12479;\&#12487;&#12540;&#12479;_&#12304;R7&#29992;&#12305;.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0697495278626191E-2"/>
          <c:y val="0.10094767611693238"/>
          <c:w val="0.90983593879221181"/>
          <c:h val="0.80186817700635793"/>
        </c:manualLayout>
      </c:layout>
      <c:barChart>
        <c:barDir val="col"/>
        <c:grouping val="stacked"/>
        <c:varyColors val="0"/>
        <c:ser>
          <c:idx val="0"/>
          <c:order val="0"/>
          <c:tx>
            <c:strRef>
              <c:f>資料⑤充電器設置数!$B$7</c:f>
              <c:strCache>
                <c:ptCount val="1"/>
                <c:pt idx="0">
                  <c:v>急速充電器</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資料⑤充電器設置数!$C$6:$N$6</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資料⑤充電器設置数!$C$7:$N$7</c:f>
              <c:numCache>
                <c:formatCode>#,##0</c:formatCode>
                <c:ptCount val="12"/>
                <c:pt idx="0">
                  <c:v>1674</c:v>
                </c:pt>
                <c:pt idx="1">
                  <c:v>2097</c:v>
                </c:pt>
                <c:pt idx="2">
                  <c:v>4860</c:v>
                </c:pt>
                <c:pt idx="3">
                  <c:v>6753</c:v>
                </c:pt>
                <c:pt idx="4">
                  <c:v>7108</c:v>
                </c:pt>
                <c:pt idx="5">
                  <c:v>7392</c:v>
                </c:pt>
                <c:pt idx="6">
                  <c:v>7748</c:v>
                </c:pt>
                <c:pt idx="7">
                  <c:v>7866</c:v>
                </c:pt>
                <c:pt idx="8">
                  <c:v>7893</c:v>
                </c:pt>
                <c:pt idx="9">
                  <c:v>8265</c:v>
                </c:pt>
                <c:pt idx="10">
                  <c:v>8995</c:v>
                </c:pt>
                <c:pt idx="11">
                  <c:v>10128</c:v>
                </c:pt>
              </c:numCache>
            </c:numRef>
          </c:val>
          <c:extLst>
            <c:ext xmlns:c16="http://schemas.microsoft.com/office/drawing/2014/chart" uri="{C3380CC4-5D6E-409C-BE32-E72D297353CC}">
              <c16:uniqueId val="{00000000-A7ED-4956-A003-D4FA26DB9071}"/>
            </c:ext>
          </c:extLst>
        </c:ser>
        <c:ser>
          <c:idx val="1"/>
          <c:order val="1"/>
          <c:tx>
            <c:strRef>
              <c:f>資料⑤充電器設置数!$B$8</c:f>
              <c:strCache>
                <c:ptCount val="1"/>
                <c:pt idx="0">
                  <c:v>普通充電器</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資料⑤充電器設置数!$C$6:$N$6</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資料⑤充電器設置数!$C$8:$N$8</c:f>
              <c:numCache>
                <c:formatCode>#,##0</c:formatCode>
                <c:ptCount val="12"/>
                <c:pt idx="0">
                  <c:v>5692</c:v>
                </c:pt>
                <c:pt idx="1">
                  <c:v>6818</c:v>
                </c:pt>
                <c:pt idx="2">
                  <c:v>7739</c:v>
                </c:pt>
                <c:pt idx="3">
                  <c:v>15192</c:v>
                </c:pt>
                <c:pt idx="4">
                  <c:v>20727</c:v>
                </c:pt>
                <c:pt idx="5">
                  <c:v>22102</c:v>
                </c:pt>
                <c:pt idx="6">
                  <c:v>22494</c:v>
                </c:pt>
                <c:pt idx="7">
                  <c:v>22454</c:v>
                </c:pt>
                <c:pt idx="8">
                  <c:v>21340</c:v>
                </c:pt>
                <c:pt idx="9">
                  <c:v>21198</c:v>
                </c:pt>
                <c:pt idx="10">
                  <c:v>20974</c:v>
                </c:pt>
                <c:pt idx="11">
                  <c:v>22090</c:v>
                </c:pt>
              </c:numCache>
            </c:numRef>
          </c:val>
          <c:extLst>
            <c:ext xmlns:c16="http://schemas.microsoft.com/office/drawing/2014/chart" uri="{C3380CC4-5D6E-409C-BE32-E72D297353CC}">
              <c16:uniqueId val="{00000001-A7ED-4956-A003-D4FA26DB9071}"/>
            </c:ext>
          </c:extLst>
        </c:ser>
        <c:ser>
          <c:idx val="2"/>
          <c:order val="2"/>
          <c:tx>
            <c:strRef>
              <c:f>資料⑤充電器設置数!$B$9</c:f>
              <c:strCache>
                <c:ptCount val="1"/>
              </c:strCache>
            </c:strRef>
          </c:tx>
          <c:spPr>
            <a:solidFill>
              <a:schemeClr val="bg1">
                <a:lumMod val="95000"/>
              </a:schemeClr>
            </a:solidFill>
            <a:ln w="9525">
              <a:solidFill>
                <a:schemeClr val="tx1">
                  <a:lumMod val="50000"/>
                  <a:lumOff val="50000"/>
                </a:schemeClr>
              </a:solidFill>
              <a:prstDash val="sysDot"/>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資料⑤充電器設置数!$C$6:$N$6</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資料⑤充電器設置数!$C$9:$N$9</c:f>
              <c:numCache>
                <c:formatCode>General</c:formatCode>
                <c:ptCount val="12"/>
                <c:pt idx="8">
                  <c:v>209</c:v>
                </c:pt>
                <c:pt idx="9">
                  <c:v>612</c:v>
                </c:pt>
                <c:pt idx="10" formatCode="#,##0">
                  <c:v>2282</c:v>
                </c:pt>
                <c:pt idx="11" formatCode="#,##0">
                  <c:v>8105</c:v>
                </c:pt>
              </c:numCache>
            </c:numRef>
          </c:val>
          <c:extLst>
            <c:ext xmlns:c16="http://schemas.microsoft.com/office/drawing/2014/chart" uri="{C3380CC4-5D6E-409C-BE32-E72D297353CC}">
              <c16:uniqueId val="{00000002-A7ED-4956-A003-D4FA26DB9071}"/>
            </c:ext>
          </c:extLst>
        </c:ser>
        <c:dLbls>
          <c:showLegendKey val="0"/>
          <c:showVal val="0"/>
          <c:showCatName val="0"/>
          <c:showSerName val="0"/>
          <c:showPercent val="0"/>
          <c:showBubbleSize val="0"/>
        </c:dLbls>
        <c:gapWidth val="150"/>
        <c:overlap val="100"/>
        <c:axId val="11481375"/>
        <c:axId val="11491455"/>
      </c:barChart>
      <c:lineChart>
        <c:grouping val="standard"/>
        <c:varyColors val="0"/>
        <c:ser>
          <c:idx val="3"/>
          <c:order val="3"/>
          <c:tx>
            <c:strRef>
              <c:f>資料⑤充電器設置数!$B$13</c:f>
              <c:strCache>
                <c:ptCount val="1"/>
                <c:pt idx="0">
                  <c:v>水素ステーション</c:v>
                </c:pt>
              </c:strCache>
            </c:strRef>
          </c:tx>
          <c:spPr>
            <a:ln w="28575" cap="rnd">
              <a:solidFill>
                <a:schemeClr val="accent6"/>
              </a:solidFill>
              <a:round/>
            </a:ln>
            <a:effectLst/>
          </c:spPr>
          <c:marker>
            <c:symbol val="none"/>
          </c:marker>
          <c:dLbls>
            <c:dLbl>
              <c:idx val="2"/>
              <c:layout>
                <c:manualLayout>
                  <c:x val="1.8175465125674868E-2"/>
                  <c:y val="-2.91650471836496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ED-4956-A003-D4FA26DB9071}"/>
                </c:ext>
              </c:extLst>
            </c:dLbl>
            <c:dLbl>
              <c:idx val="4"/>
              <c:layout>
                <c:manualLayout>
                  <c:x val="1.2583014317774841E-2"/>
                  <c:y val="-3.4025888380924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ED-4956-A003-D4FA26DB9071}"/>
                </c:ext>
              </c:extLst>
            </c:dLbl>
            <c:dLbl>
              <c:idx val="6"/>
              <c:layout>
                <c:manualLayout>
                  <c:x val="1.2583014317774944E-2"/>
                  <c:y val="-2.1873785387737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ED-4956-A003-D4FA26DB9071}"/>
                </c:ext>
              </c:extLst>
            </c:dLbl>
            <c:dLbl>
              <c:idx val="9"/>
              <c:layout>
                <c:manualLayout>
                  <c:x val="8.3886762118499623E-3"/>
                  <c:y val="-3.1595467782287133E-2"/>
                </c:manualLayout>
              </c:layout>
              <c:showLegendKey val="0"/>
              <c:showVal val="1"/>
              <c:showCatName val="0"/>
              <c:showSerName val="0"/>
              <c:showPercent val="0"/>
              <c:showBubbleSize val="0"/>
              <c:extLst>
                <c:ext xmlns:c15="http://schemas.microsoft.com/office/drawing/2012/chart" uri="{CE6537A1-D6FC-4f65-9D91-7224C49458BB}">
                  <c15:layout>
                    <c:manualLayout>
                      <c:w val="3.5903534186717843E-2"/>
                      <c:h val="3.3989527757795381E-2"/>
                    </c:manualLayout>
                  </c15:layout>
                </c:ext>
                <c:ext xmlns:c16="http://schemas.microsoft.com/office/drawing/2014/chart" uri="{C3380CC4-5D6E-409C-BE32-E72D297353CC}">
                  <c16:uniqueId val="{00000006-A7ED-4956-A003-D4FA26DB9071}"/>
                </c:ext>
              </c:extLst>
            </c:dLbl>
            <c:dLbl>
              <c:idx val="10"/>
              <c:layout>
                <c:manualLayout>
                  <c:x val="9.7867889138249561E-3"/>
                  <c:y val="-2.4304205986374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ED-4956-A003-D4FA26DB9071}"/>
                </c:ext>
              </c:extLst>
            </c:dLbl>
            <c:dLbl>
              <c:idx val="11"/>
              <c:layout>
                <c:manualLayout>
                  <c:x val="9.7867889138249561E-3"/>
                  <c:y val="-4.8608411972749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7ED-4956-A003-D4FA26DB9071}"/>
                </c:ext>
              </c:extLst>
            </c:dLbl>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資料⑤充電器設置数!$C$6:$N$6</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資料⑤充電器設置数!$C$13:$N$13</c:f>
              <c:numCache>
                <c:formatCode>#,##0</c:formatCode>
                <c:ptCount val="12"/>
                <c:pt idx="0">
                  <c:v>16</c:v>
                </c:pt>
                <c:pt idx="1">
                  <c:v>46</c:v>
                </c:pt>
                <c:pt idx="2">
                  <c:v>83</c:v>
                </c:pt>
                <c:pt idx="3">
                  <c:v>93</c:v>
                </c:pt>
                <c:pt idx="4">
                  <c:v>101</c:v>
                </c:pt>
                <c:pt idx="5">
                  <c:v>113</c:v>
                </c:pt>
                <c:pt idx="6">
                  <c:v>136</c:v>
                </c:pt>
                <c:pt idx="7">
                  <c:v>130</c:v>
                </c:pt>
                <c:pt idx="8">
                  <c:v>146</c:v>
                </c:pt>
                <c:pt idx="9">
                  <c:v>158</c:v>
                </c:pt>
                <c:pt idx="10">
                  <c:v>167</c:v>
                </c:pt>
                <c:pt idx="11">
                  <c:v>158</c:v>
                </c:pt>
              </c:numCache>
            </c:numRef>
          </c:val>
          <c:smooth val="0"/>
          <c:extLst>
            <c:ext xmlns:c16="http://schemas.microsoft.com/office/drawing/2014/chart" uri="{C3380CC4-5D6E-409C-BE32-E72D297353CC}">
              <c16:uniqueId val="{00000009-A7ED-4956-A003-D4FA26DB9071}"/>
            </c:ext>
          </c:extLst>
        </c:ser>
        <c:dLbls>
          <c:showLegendKey val="0"/>
          <c:showVal val="0"/>
          <c:showCatName val="0"/>
          <c:showSerName val="0"/>
          <c:showPercent val="0"/>
          <c:showBubbleSize val="0"/>
        </c:dLbls>
        <c:marker val="1"/>
        <c:smooth val="0"/>
        <c:axId val="965881791"/>
        <c:axId val="965865951"/>
      </c:lineChart>
      <c:catAx>
        <c:axId val="1148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1491455"/>
        <c:crosses val="autoZero"/>
        <c:auto val="1"/>
        <c:lblAlgn val="ctr"/>
        <c:lblOffset val="100"/>
        <c:noMultiLvlLbl val="0"/>
      </c:catAx>
      <c:valAx>
        <c:axId val="114914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11481375"/>
        <c:crosses val="autoZero"/>
        <c:crossBetween val="between"/>
      </c:valAx>
      <c:valAx>
        <c:axId val="965865951"/>
        <c:scaling>
          <c:orientation val="minMax"/>
          <c:max val="6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965881791"/>
        <c:crosses val="max"/>
        <c:crossBetween val="between"/>
      </c:valAx>
      <c:catAx>
        <c:axId val="965881791"/>
        <c:scaling>
          <c:orientation val="minMax"/>
        </c:scaling>
        <c:delete val="1"/>
        <c:axPos val="b"/>
        <c:numFmt formatCode="General" sourceLinked="1"/>
        <c:majorTickMark val="out"/>
        <c:minorTickMark val="none"/>
        <c:tickLblPos val="nextTo"/>
        <c:crossAx val="965865951"/>
        <c:crosses val="autoZero"/>
        <c:auto val="1"/>
        <c:lblAlgn val="ctr"/>
        <c:lblOffset val="100"/>
        <c:noMultiLvlLbl val="0"/>
      </c:catAx>
      <c:spPr>
        <a:noFill/>
        <a:ln>
          <a:noFill/>
        </a:ln>
        <a:effectLst/>
      </c:spPr>
    </c:plotArea>
    <c:legend>
      <c:legendPos val="b"/>
      <c:legendEntry>
        <c:idx val="2"/>
        <c:delete val="1"/>
      </c:legendEntry>
      <c:layout>
        <c:manualLayout>
          <c:xMode val="edge"/>
          <c:yMode val="edge"/>
          <c:x val="0.11444905507728309"/>
          <c:y val="0.10899992817839689"/>
          <c:w val="0.5461301419049881"/>
          <c:h val="6.5599286572445625E-2"/>
        </c:manualLayout>
      </c:layout>
      <c:overlay val="0"/>
      <c:spPr>
        <a:noFill/>
        <a:ln>
          <a:noFill/>
        </a:ln>
        <a:effectLst/>
      </c:spPr>
      <c:txPr>
        <a:bodyPr rot="0" spcFirstLastPara="1" vertOverflow="ellipsis" vert="horz" wrap="square" anchor="ctr" anchorCtr="1"/>
        <a:lstStyle/>
        <a:p>
          <a:pPr>
            <a:defRPr lang="ja-JP"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0.00722</cdr:x>
      <cdr:y>0.01442</cdr:y>
    </cdr:from>
    <cdr:to>
      <cdr:x>0.17934</cdr:x>
      <cdr:y>0.08397</cdr:y>
    </cdr:to>
    <cdr:sp macro="" textlink="">
      <cdr:nvSpPr>
        <cdr:cNvPr id="3" name="テキスト ボックス 2">
          <a:extLst xmlns:a="http://schemas.openxmlformats.org/drawingml/2006/main">
            <a:ext uri="{FF2B5EF4-FFF2-40B4-BE49-F238E27FC236}">
              <a16:creationId xmlns:a16="http://schemas.microsoft.com/office/drawing/2014/main" id="{5F375182-9FA9-D8C2-7CAC-D4279FDEADCA}"/>
            </a:ext>
          </a:extLst>
        </cdr:cNvPr>
        <cdr:cNvSpPr txBox="1"/>
      </cdr:nvSpPr>
      <cdr:spPr>
        <a:xfrm xmlns:a="http://schemas.openxmlformats.org/drawingml/2006/main">
          <a:off x="50800" y="50800"/>
          <a:ext cx="1210354" cy="24498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ja-JP" altLang="en-US" sz="1050" dirty="0"/>
            <a:t>充電器設置数 </a:t>
          </a:r>
          <a:endParaRPr kumimoji="1" lang="ja-JP" altLang="en-US" sz="1050" dirty="0"/>
        </a:p>
      </cdr:txBody>
    </cdr:sp>
  </cdr:relSizeAnchor>
  <cdr:relSizeAnchor xmlns:cdr="http://schemas.openxmlformats.org/drawingml/2006/chartDrawing">
    <cdr:from>
      <cdr:x>0.82788</cdr:x>
      <cdr:y>0.02073</cdr:y>
    </cdr:from>
    <cdr:to>
      <cdr:x>1</cdr:x>
      <cdr:y>0.09028</cdr:y>
    </cdr:to>
    <cdr:sp macro="" textlink="">
      <cdr:nvSpPr>
        <cdr:cNvPr id="4" name="テキスト ボックス 1">
          <a:extLst xmlns:a="http://schemas.openxmlformats.org/drawingml/2006/main">
            <a:ext uri="{FF2B5EF4-FFF2-40B4-BE49-F238E27FC236}">
              <a16:creationId xmlns:a16="http://schemas.microsoft.com/office/drawing/2014/main" id="{43DD0F3A-4393-5AD8-A4A3-B05630F44B39}"/>
            </a:ext>
          </a:extLst>
        </cdr:cNvPr>
        <cdr:cNvSpPr txBox="1"/>
      </cdr:nvSpPr>
      <cdr:spPr>
        <a:xfrm xmlns:a="http://schemas.openxmlformats.org/drawingml/2006/main">
          <a:off x="5821793" y="72572"/>
          <a:ext cx="1210377" cy="243484"/>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kumimoji="1" lang="ja-JP" altLang="en-US" sz="1050" dirty="0"/>
            <a:t>水素</a:t>
          </a:r>
          <a:r>
            <a:rPr kumimoji="1" lang="en-US" altLang="ja-JP" sz="1050"/>
            <a:t>St.</a:t>
          </a:r>
          <a:r>
            <a:rPr kumimoji="1" lang="ja-JP" altLang="en-US" sz="1050"/>
            <a:t>箇所</a:t>
          </a:r>
          <a:endParaRPr kumimoji="1" lang="ja-JP" altLang="en-US" sz="105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07BB0-D645-438A-9493-E951B6F7EDCF}" type="datetimeFigureOut">
              <a:rPr kumimoji="1" lang="ja-JP" altLang="en-US" smtClean="0"/>
              <a:t>2025/12/12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6034B3-72C6-420C-90E2-3CD53D46A5D7}" type="slidenum">
              <a:rPr kumimoji="1" lang="ja-JP" altLang="en-US" smtClean="0"/>
              <a:t>‹#›</a:t>
            </a:fld>
            <a:endParaRPr kumimoji="1" lang="ja-JP" altLang="en-US"/>
          </a:p>
        </p:txBody>
      </p:sp>
    </p:spTree>
    <p:extLst>
      <p:ext uri="{BB962C8B-B14F-4D97-AF65-F5344CB8AC3E}">
        <p14:creationId xmlns:p14="http://schemas.microsoft.com/office/powerpoint/2010/main" val="5712389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a:xfrm>
            <a:off x="93663" y="655638"/>
            <a:ext cx="6656387" cy="3744912"/>
          </a:xfrm>
          <a:ln/>
        </p:spPr>
      </p:sp>
      <p:sp>
        <p:nvSpPr>
          <p:cNvPr id="19459"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2400" b="0">
                <a:solidFill>
                  <a:schemeClr val="tx1"/>
                </a:solidFill>
                <a:highlight>
                  <a:srgbClr val="FFFF00"/>
                </a:highlight>
                <a:latin typeface="ＭＳ 明朝" panose="02020609040205080304" pitchFamily="17" charset="-128"/>
                <a:ea typeface="ＭＳ 明朝" panose="02020609040205080304" pitchFamily="17" charset="-128"/>
                <a:cs typeface="Meiryo UI" panose="020B0604030504040204" pitchFamily="50" charset="-128"/>
              </a:rPr>
              <a:t>皆さんこんにちは。自動車総連の●●と申します。本日は貴重なお時間をいただきありがとうございます。早速ですが、自動車総連掲げる政策について説明させて頂きます。</a:t>
            </a:r>
            <a:endParaRPr lang="en-US" altLang="ja-JP" sz="2400" b="0">
              <a:solidFill>
                <a:schemeClr val="tx1"/>
              </a:solidFill>
              <a:highlight>
                <a:srgbClr val="FFFF00"/>
              </a:highlight>
              <a:latin typeface="ＭＳ 明朝" panose="02020609040205080304" pitchFamily="17" charset="-128"/>
              <a:ea typeface="ＭＳ 明朝" panose="02020609040205080304" pitchFamily="17" charset="-128"/>
              <a:cs typeface="Meiryo UI" panose="020B0604030504040204" pitchFamily="50" charset="-128"/>
            </a:endParaRPr>
          </a:p>
        </p:txBody>
      </p:sp>
      <p:sp>
        <p:nvSpPr>
          <p:cNvPr id="19460" name="フッター プレースホルダー 1"/>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5585" indent="-291417">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0482" indent="-23214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4650" indent="-23214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25525" indent="-23214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99694" indent="-23214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73863" indent="-23214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48031" indent="-23214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4022199" indent="-23214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defTabSz="948337" fontAlgn="base">
              <a:spcBef>
                <a:spcPct val="0"/>
              </a:spcBef>
              <a:spcAft>
                <a:spcPct val="0"/>
              </a:spcAft>
              <a:defRPr/>
            </a:pPr>
            <a:endParaRPr lang="ja-JP" altLang="en-US">
              <a:solidFill>
                <a:srgbClr val="000000"/>
              </a:solidFill>
              <a:latin typeface="Calibri" panose="020F0502020204030204" pitchFamily="34" charset="0"/>
              <a:ea typeface="ＭＳ Ｐゴシック" panose="020B0600070205080204" pitchFamily="50" charset="-128"/>
            </a:endParaRPr>
          </a:p>
        </p:txBody>
      </p:sp>
      <p:sp>
        <p:nvSpPr>
          <p:cNvPr id="19461" name="スライド番号プレースホルダー 1"/>
          <p:cNvSpPr>
            <a:spLocks noGrp="1"/>
          </p:cNvSpPr>
          <p:nvPr>
            <p:ph type="sldNum" sz="quarter" idx="5"/>
          </p:nvPr>
        </p:nvSpPr>
        <p:spPr>
          <a:noFill/>
        </p:spPr>
        <p:txBody>
          <a:bodyPr/>
          <a:lstStyle>
            <a:lvl1pPr>
              <a:defRPr sz="4100" b="1">
                <a:solidFill>
                  <a:schemeClr val="bg1"/>
                </a:solidFill>
                <a:latin typeface="HG丸ｺﾞｼｯｸM-PRO" panose="020F0600000000000000" pitchFamily="50" charset="-128"/>
                <a:ea typeface="ＭＳ Ｐゴシック" panose="020B0600070205080204" pitchFamily="50" charset="-128"/>
              </a:defRPr>
            </a:lvl1pPr>
            <a:lvl2pPr marL="770524" indent="-296354">
              <a:defRPr sz="4100" b="1">
                <a:solidFill>
                  <a:schemeClr val="bg1"/>
                </a:solidFill>
                <a:latin typeface="HG丸ｺﾞｼｯｸM-PRO" panose="020F0600000000000000" pitchFamily="50" charset="-128"/>
                <a:ea typeface="ＭＳ Ｐゴシック" panose="020B0600070205080204" pitchFamily="50" charset="-128"/>
              </a:defRPr>
            </a:lvl2pPr>
            <a:lvl3pPr marL="1185421" indent="-237084">
              <a:defRPr sz="4100" b="1">
                <a:solidFill>
                  <a:schemeClr val="bg1"/>
                </a:solidFill>
                <a:latin typeface="HG丸ｺﾞｼｯｸM-PRO" panose="020F0600000000000000" pitchFamily="50" charset="-128"/>
                <a:ea typeface="ＭＳ Ｐゴシック" panose="020B0600070205080204" pitchFamily="50" charset="-128"/>
              </a:defRPr>
            </a:lvl3pPr>
            <a:lvl4pPr marL="1659590" indent="-237084">
              <a:defRPr sz="4100" b="1">
                <a:solidFill>
                  <a:schemeClr val="bg1"/>
                </a:solidFill>
                <a:latin typeface="HG丸ｺﾞｼｯｸM-PRO" panose="020F0600000000000000" pitchFamily="50" charset="-128"/>
                <a:ea typeface="ＭＳ Ｐゴシック" panose="020B0600070205080204" pitchFamily="50" charset="-128"/>
              </a:defRPr>
            </a:lvl4pPr>
            <a:lvl5pPr marL="2133757" indent="-237084">
              <a:defRPr sz="4100" b="1">
                <a:solidFill>
                  <a:schemeClr val="bg1"/>
                </a:solidFill>
                <a:latin typeface="HG丸ｺﾞｼｯｸM-PRO" panose="020F0600000000000000" pitchFamily="50" charset="-128"/>
                <a:ea typeface="ＭＳ Ｐゴシック" panose="020B0600070205080204" pitchFamily="50" charset="-128"/>
              </a:defRPr>
            </a:lvl5pPr>
            <a:lvl6pPr marL="2607926" indent="-237084" eaLnBrk="0" fontAlgn="base" hangingPunct="0">
              <a:spcBef>
                <a:spcPct val="0"/>
              </a:spcBef>
              <a:spcAft>
                <a:spcPct val="0"/>
              </a:spcAft>
              <a:defRPr sz="4100" b="1">
                <a:solidFill>
                  <a:schemeClr val="bg1"/>
                </a:solidFill>
                <a:latin typeface="HG丸ｺﾞｼｯｸM-PRO" panose="020F0600000000000000" pitchFamily="50" charset="-128"/>
                <a:ea typeface="ＭＳ Ｐゴシック" panose="020B0600070205080204" pitchFamily="50" charset="-128"/>
              </a:defRPr>
            </a:lvl6pPr>
            <a:lvl7pPr marL="3082094" indent="-237084" eaLnBrk="0" fontAlgn="base" hangingPunct="0">
              <a:spcBef>
                <a:spcPct val="0"/>
              </a:spcBef>
              <a:spcAft>
                <a:spcPct val="0"/>
              </a:spcAft>
              <a:defRPr sz="4100" b="1">
                <a:solidFill>
                  <a:schemeClr val="bg1"/>
                </a:solidFill>
                <a:latin typeface="HG丸ｺﾞｼｯｸM-PRO" panose="020F0600000000000000" pitchFamily="50" charset="-128"/>
                <a:ea typeface="ＭＳ Ｐゴシック" panose="020B0600070205080204" pitchFamily="50" charset="-128"/>
              </a:defRPr>
            </a:lvl7pPr>
            <a:lvl8pPr marL="3556262" indent="-237084" eaLnBrk="0" fontAlgn="base" hangingPunct="0">
              <a:spcBef>
                <a:spcPct val="0"/>
              </a:spcBef>
              <a:spcAft>
                <a:spcPct val="0"/>
              </a:spcAft>
              <a:defRPr sz="4100" b="1">
                <a:solidFill>
                  <a:schemeClr val="bg1"/>
                </a:solidFill>
                <a:latin typeface="HG丸ｺﾞｼｯｸM-PRO" panose="020F0600000000000000" pitchFamily="50" charset="-128"/>
                <a:ea typeface="ＭＳ Ｐゴシック" panose="020B0600070205080204" pitchFamily="50" charset="-128"/>
              </a:defRPr>
            </a:lvl8pPr>
            <a:lvl9pPr marL="4030430" indent="-237084" eaLnBrk="0" fontAlgn="base" hangingPunct="0">
              <a:spcBef>
                <a:spcPct val="0"/>
              </a:spcBef>
              <a:spcAft>
                <a:spcPct val="0"/>
              </a:spcAft>
              <a:defRPr sz="4100" b="1">
                <a:solidFill>
                  <a:schemeClr val="bg1"/>
                </a:solidFill>
                <a:latin typeface="HG丸ｺﾞｼｯｸM-PRO" panose="020F0600000000000000" pitchFamily="50" charset="-128"/>
                <a:ea typeface="ＭＳ Ｐゴシック" panose="020B0600070205080204" pitchFamily="50" charset="-128"/>
              </a:defRPr>
            </a:lvl9pPr>
          </a:lstStyle>
          <a:p>
            <a:pPr defTabSz="948337" fontAlgn="base">
              <a:spcBef>
                <a:spcPct val="0"/>
              </a:spcBef>
              <a:spcAft>
                <a:spcPct val="0"/>
              </a:spcAft>
              <a:defRPr/>
            </a:pPr>
            <a:fld id="{AD0AC67B-B3FC-46C7-863F-33FBB92CD4EE}" type="slidenum">
              <a:rPr kumimoji="1" lang="en-US" altLang="ja-JP" sz="1200" b="0">
                <a:solidFill>
                  <a:srgbClr val="000000"/>
                </a:solidFill>
                <a:latin typeface="Arial" panose="020B0604020202020204" pitchFamily="34" charset="0"/>
              </a:rPr>
              <a:pPr defTabSz="948337" fontAlgn="base">
                <a:spcBef>
                  <a:spcPct val="0"/>
                </a:spcBef>
                <a:spcAft>
                  <a:spcPct val="0"/>
                </a:spcAft>
                <a:defRPr/>
              </a:pPr>
              <a:t>1</a:t>
            </a:fld>
            <a:endParaRPr kumimoji="1" lang="en-US" altLang="ja-JP" sz="1200" b="0">
              <a:solidFill>
                <a:srgbClr val="000000"/>
              </a:solidFill>
              <a:latin typeface="Arial" panose="020B0604020202020204" pitchFamily="34" charset="0"/>
            </a:endParaRPr>
          </a:p>
        </p:txBody>
      </p:sp>
    </p:spTree>
    <p:extLst>
      <p:ext uri="{BB962C8B-B14F-4D97-AF65-F5344CB8AC3E}">
        <p14:creationId xmlns:p14="http://schemas.microsoft.com/office/powerpoint/2010/main" val="2897432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72E9B2-DD72-4A1C-ACE0-F7A37FB83079}" type="slidenum">
              <a:rPr kumimoji="1" lang="ja-JP" altLang="en-US" smtClean="0"/>
              <a:t>11</a:t>
            </a:fld>
            <a:endParaRPr kumimoji="1" lang="ja-JP" altLang="en-US"/>
          </a:p>
        </p:txBody>
      </p:sp>
    </p:spTree>
    <p:extLst>
      <p:ext uri="{BB962C8B-B14F-4D97-AF65-F5344CB8AC3E}">
        <p14:creationId xmlns:p14="http://schemas.microsoft.com/office/powerpoint/2010/main" val="1274138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1" y="5027057"/>
            <a:ext cx="6437376" cy="4801156"/>
          </a:xfrm>
        </p:spPr>
        <p:txBody>
          <a:bodyPr/>
          <a:lstStyle/>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12</a:t>
            </a:fld>
            <a:endParaRPr kumimoji="1" lang="ja-JP" altLang="en-US"/>
          </a:p>
        </p:txBody>
      </p:sp>
    </p:spTree>
    <p:extLst>
      <p:ext uri="{BB962C8B-B14F-4D97-AF65-F5344CB8AC3E}">
        <p14:creationId xmlns:p14="http://schemas.microsoft.com/office/powerpoint/2010/main" val="174806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5675" y="66675"/>
            <a:ext cx="8639175" cy="4860925"/>
          </a:xfrm>
        </p:spPr>
      </p:sp>
      <p:sp>
        <p:nvSpPr>
          <p:cNvPr id="3" name="ノート プレースホルダー 2"/>
          <p:cNvSpPr>
            <a:spLocks noGrp="1"/>
          </p:cNvSpPr>
          <p:nvPr>
            <p:ph type="body" idx="1"/>
          </p:nvPr>
        </p:nvSpPr>
        <p:spPr>
          <a:xfrm>
            <a:off x="123824" y="5019398"/>
            <a:ext cx="6480175" cy="3884861"/>
          </a:xfrm>
        </p:spPr>
        <p:txBody>
          <a:bodyPr/>
          <a:lstStyle/>
          <a:p>
            <a:endParaRPr kumimoji="1" lang="ja-JP" altLang="en-US" sz="240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62648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72E9B2-DD72-4A1C-ACE0-F7A37FB83079}" type="slidenum">
              <a:rPr kumimoji="1" lang="ja-JP" altLang="en-US" smtClean="0"/>
              <a:t>15</a:t>
            </a:fld>
            <a:endParaRPr kumimoji="1" lang="ja-JP" altLang="en-US"/>
          </a:p>
        </p:txBody>
      </p:sp>
    </p:spTree>
    <p:extLst>
      <p:ext uri="{BB962C8B-B14F-4D97-AF65-F5344CB8AC3E}">
        <p14:creationId xmlns:p14="http://schemas.microsoft.com/office/powerpoint/2010/main" val="14585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1A30E-A654-B2CC-6958-1FB2143E880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832734-E351-82B7-4306-C8E42E2DF68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85EE59C-E50A-3AD3-5263-55349044F32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BA9F36E-494B-862B-50A7-AAFB472033B4}"/>
              </a:ext>
            </a:extLst>
          </p:cNvPr>
          <p:cNvSpPr>
            <a:spLocks noGrp="1"/>
          </p:cNvSpPr>
          <p:nvPr>
            <p:ph type="sldNum" sz="quarter" idx="5"/>
          </p:nvPr>
        </p:nvSpPr>
        <p:spPr/>
        <p:txBody>
          <a:bodyPr/>
          <a:lstStyle/>
          <a:p>
            <a:fld id="{B472E9B2-DD72-4A1C-ACE0-F7A37FB83079}" type="slidenum">
              <a:rPr kumimoji="1" lang="ja-JP" altLang="en-US" smtClean="0"/>
              <a:t>16</a:t>
            </a:fld>
            <a:endParaRPr kumimoji="1" lang="ja-JP" altLang="en-US"/>
          </a:p>
        </p:txBody>
      </p:sp>
    </p:spTree>
    <p:extLst>
      <p:ext uri="{BB962C8B-B14F-4D97-AF65-F5344CB8AC3E}">
        <p14:creationId xmlns:p14="http://schemas.microsoft.com/office/powerpoint/2010/main" val="1190161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2" y="5027057"/>
            <a:ext cx="6437376" cy="4801156"/>
          </a:xfrm>
        </p:spPr>
        <p:txBody>
          <a:bodyPr/>
          <a:lstStyle/>
          <a:p>
            <a:pPr algn="just"/>
            <a:endParaRPr lang="en-US" altLang="ja-JP" sz="2000" kern="100">
              <a:latin typeface="ＭＳ 明朝" panose="02020609040205080304" pitchFamily="17" charset="-128"/>
              <a:ea typeface="ＭＳ 明朝" panose="02020609040205080304" pitchFamily="17" charset="-128"/>
              <a:cs typeface="Times New Roman" panose="02020603050405020304" pitchFamily="18" charset="0"/>
            </a:endParaRPr>
          </a:p>
          <a:p>
            <a:pPr defTabSz="914245">
              <a:defRPr/>
            </a:pPr>
            <a:r>
              <a:rPr lang="en-US" altLang="ja-JP" sz="2000">
                <a:highlight>
                  <a:srgbClr val="FFFF00"/>
                </a:highlight>
                <a:latin typeface="ＭＳ 明朝" panose="02020609040205080304" pitchFamily="17" charset="-128"/>
                <a:ea typeface="ＭＳ 明朝" panose="02020609040205080304" pitchFamily="17" charset="-128"/>
              </a:rPr>
              <a:t>【</a:t>
            </a:r>
            <a:r>
              <a:rPr lang="ja-JP" altLang="en-US" sz="2000">
                <a:highlight>
                  <a:srgbClr val="FFFF00"/>
                </a:highlight>
                <a:latin typeface="ＭＳ 明朝" panose="02020609040205080304" pitchFamily="17" charset="-128"/>
                <a:ea typeface="ＭＳ 明朝" panose="02020609040205080304" pitchFamily="17" charset="-128"/>
              </a:rPr>
              <a:t>必要に応じて活用</a:t>
            </a:r>
            <a:r>
              <a:rPr lang="en-US" altLang="ja-JP" sz="2000">
                <a:highlight>
                  <a:srgbClr val="FFFF00"/>
                </a:highlight>
                <a:latin typeface="ＭＳ 明朝" panose="02020609040205080304" pitchFamily="17" charset="-128"/>
                <a:ea typeface="ＭＳ 明朝" panose="02020609040205080304" pitchFamily="17" charset="-128"/>
              </a:rPr>
              <a:t>】</a:t>
            </a:r>
          </a:p>
          <a:p>
            <a:endParaRPr lang="en-US" altLang="ja-JP" sz="200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17</a:t>
            </a:fld>
            <a:endParaRPr kumimoji="1" lang="ja-JP" altLang="en-US"/>
          </a:p>
        </p:txBody>
      </p:sp>
    </p:spTree>
    <p:extLst>
      <p:ext uri="{BB962C8B-B14F-4D97-AF65-F5344CB8AC3E}">
        <p14:creationId xmlns:p14="http://schemas.microsoft.com/office/powerpoint/2010/main" val="1269265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1" y="5027057"/>
            <a:ext cx="6437376" cy="4801156"/>
          </a:xfrm>
        </p:spPr>
        <p:txBody>
          <a:bodyPr/>
          <a:lstStyle/>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18</a:t>
            </a:fld>
            <a:endParaRPr kumimoji="1" lang="ja-JP" altLang="en-US"/>
          </a:p>
        </p:txBody>
      </p:sp>
    </p:spTree>
    <p:extLst>
      <p:ext uri="{BB962C8B-B14F-4D97-AF65-F5344CB8AC3E}">
        <p14:creationId xmlns:p14="http://schemas.microsoft.com/office/powerpoint/2010/main" val="1047588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B98B3-18AB-2C9F-8C1F-51DEE97166D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40182AA-0368-CB7F-189B-99E897B5223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95273A-24C3-0AF6-85E5-36FEC073AD58}"/>
              </a:ext>
            </a:extLst>
          </p:cNvPr>
          <p:cNvSpPr>
            <a:spLocks noGrp="1"/>
          </p:cNvSpPr>
          <p:nvPr>
            <p:ph type="body" idx="1"/>
          </p:nvPr>
        </p:nvSpPr>
        <p:spPr>
          <a:xfrm>
            <a:off x="121921" y="5027057"/>
            <a:ext cx="6437376" cy="4801156"/>
          </a:xfrm>
        </p:spPr>
        <p:txBody>
          <a:bodyPr/>
          <a:lstStyle/>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593E239A-264E-7E84-0DBD-954718AD191F}"/>
              </a:ext>
            </a:extLst>
          </p:cNvPr>
          <p:cNvSpPr>
            <a:spLocks noGrp="1"/>
          </p:cNvSpPr>
          <p:nvPr>
            <p:ph type="sldNum" sz="quarter" idx="5"/>
          </p:nvPr>
        </p:nvSpPr>
        <p:spPr/>
        <p:txBody>
          <a:bodyPr/>
          <a:lstStyle/>
          <a:p>
            <a:fld id="{5B127AAC-287D-4558-97EF-7978B707B413}" type="slidenum">
              <a:rPr kumimoji="1" lang="ja-JP" altLang="en-US" smtClean="0"/>
              <a:t>20</a:t>
            </a:fld>
            <a:endParaRPr kumimoji="1" lang="ja-JP" altLang="en-US"/>
          </a:p>
        </p:txBody>
      </p:sp>
    </p:spTree>
    <p:extLst>
      <p:ext uri="{BB962C8B-B14F-4D97-AF65-F5344CB8AC3E}">
        <p14:creationId xmlns:p14="http://schemas.microsoft.com/office/powerpoint/2010/main" val="3748482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1" y="5027057"/>
            <a:ext cx="6437376" cy="4801156"/>
          </a:xfrm>
        </p:spPr>
        <p:txBody>
          <a:bodyPr/>
          <a:lstStyle/>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22</a:t>
            </a:fld>
            <a:endParaRPr kumimoji="1" lang="ja-JP" altLang="en-US"/>
          </a:p>
        </p:txBody>
      </p:sp>
    </p:spTree>
    <p:extLst>
      <p:ext uri="{BB962C8B-B14F-4D97-AF65-F5344CB8AC3E}">
        <p14:creationId xmlns:p14="http://schemas.microsoft.com/office/powerpoint/2010/main" val="3523560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1" y="5027057"/>
            <a:ext cx="6437376" cy="4801156"/>
          </a:xfrm>
        </p:spPr>
        <p:txBody>
          <a:bodyPr/>
          <a:lstStyle/>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23</a:t>
            </a:fld>
            <a:endParaRPr kumimoji="1" lang="ja-JP" altLang="en-US"/>
          </a:p>
        </p:txBody>
      </p:sp>
    </p:spTree>
    <p:extLst>
      <p:ext uri="{BB962C8B-B14F-4D97-AF65-F5344CB8AC3E}">
        <p14:creationId xmlns:p14="http://schemas.microsoft.com/office/powerpoint/2010/main" val="370583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1" y="5027057"/>
            <a:ext cx="6437376" cy="4801156"/>
          </a:xfrm>
        </p:spPr>
        <p:txBody>
          <a:bodyPr/>
          <a:lstStyle/>
          <a:p>
            <a:pPr algn="just"/>
            <a:r>
              <a:rPr lang="ja-JP" altLang="en-US" sz="2000" kern="100">
                <a:effectLst/>
                <a:latin typeface="ＭＳ 明朝" panose="02020609040205080304" pitchFamily="17" charset="-128"/>
                <a:ea typeface="ＭＳ 明朝" panose="02020609040205080304" pitchFamily="17" charset="-128"/>
                <a:cs typeface="Times New Roman" panose="02020603050405020304" pitchFamily="18" charset="0"/>
              </a:rPr>
              <a:t>総連の政策、地方政策は大きな考え方としてあり、地域地域や、労連ごとに独自に取り組むもの政策もあると思いますが、</a:t>
            </a:r>
            <a:endParaRPr lang="en-US" altLang="ja-JP" sz="2000" kern="10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en-US" sz="2000" kern="100">
                <a:effectLst/>
                <a:latin typeface="ＭＳ 明朝" panose="02020609040205080304" pitchFamily="17" charset="-128"/>
                <a:ea typeface="ＭＳ 明朝" panose="02020609040205080304" pitchFamily="17" charset="-128"/>
                <a:cs typeface="Times New Roman" panose="02020603050405020304" pitchFamily="18" charset="0"/>
              </a:rPr>
              <a:t>その中で、総連台みんなで進めていく具体的項目を、毎年、絞って決めています。</a:t>
            </a:r>
            <a:endParaRPr lang="en-US" altLang="ja-JP" sz="2000" kern="10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項目の選定にあたっての考え方</a:t>
            </a:r>
            <a:r>
              <a:rPr lang="ja-JP" altLang="en-US"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は</a:t>
            </a:r>
            <a:r>
              <a:rPr lang="ja-JP" altLang="ja-JP"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marR="133350"/>
            <a:r>
              <a:rPr lang="ja-JP" altLang="en-US" sz="2000" kern="100">
                <a:latin typeface="Meiryo UI" panose="020B0604030504040204" pitchFamily="50" charset="-128"/>
                <a:ea typeface="Meiryo UI" panose="020B0604030504040204" pitchFamily="50" charset="-128"/>
                <a:cs typeface="Times New Roman" panose="02020603050405020304" pitchFamily="18" charset="0"/>
              </a:rPr>
              <a:t>・自動車総連という、組織内議員が国から市町まで、また全国にいるメリットを生かせる</a:t>
            </a:r>
            <a:endParaRPr lang="en-US" altLang="ja-JP" sz="2000" kern="10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000" kern="100">
                <a:latin typeface="Meiryo UI" panose="020B0604030504040204" pitchFamily="50" charset="-128"/>
                <a:ea typeface="Meiryo UI" panose="020B0604030504040204" pitchFamily="50" charset="-128"/>
                <a:cs typeface="Times New Roman" panose="02020603050405020304" pitchFamily="18" charset="0"/>
              </a:rPr>
              <a:t>・自動車産業として、地域発展に貢献できる</a:t>
            </a:r>
            <a:endParaRPr lang="en-US" altLang="ja-JP" sz="2000" kern="10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ja-JP" altLang="ja-JP"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職場の関心の高いもの、実現性、重要度、優先順位の観点を踏まえ、地域と国とが連携して取り組める項目として選定</a:t>
            </a:r>
            <a:r>
              <a:rPr lang="ja-JP" altLang="en-US"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を行っています</a:t>
            </a:r>
            <a:r>
              <a:rPr lang="ja-JP" altLang="ja-JP"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a:latin typeface="ＭＳ 明朝" panose="02020609040205080304" pitchFamily="17" charset="-128"/>
              <a:ea typeface="ＭＳ 明朝" panose="02020609040205080304" pitchFamily="17" charset="-128"/>
              <a:cs typeface="Times New Roman" panose="02020603050405020304" pitchFamily="18" charset="0"/>
            </a:endParaRPr>
          </a:p>
          <a:p>
            <a:pPr algn="just"/>
            <a:r>
              <a:rPr lang="ja-JP" altLang="ja-JP"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地域独自の魅力あるまちづくりとして、</a:t>
            </a:r>
            <a:r>
              <a:rPr lang="ja-JP" altLang="en-US"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「自動車関係諸税の取り組み」</a:t>
            </a:r>
            <a:r>
              <a:rPr lang="ja-JP" altLang="ja-JP"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「電動車普及に向けた対応」、</a:t>
            </a:r>
            <a:r>
              <a:rPr lang="ja-JP" altLang="en-US"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「中小企業向けの支援」、安心安全なまちづくりにつながる環境整備として</a:t>
            </a:r>
            <a:r>
              <a:rPr lang="ja-JP" altLang="ja-JP"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「災害などへの対応を踏まえたインフラ整備」、「</a:t>
            </a:r>
            <a:r>
              <a:rPr lang="ja-JP" altLang="en-US"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部活動の地域移行</a:t>
            </a:r>
            <a:r>
              <a:rPr lang="ja-JP" altLang="ja-JP"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a:t>
            </a:r>
            <a:r>
              <a:rPr lang="en-US" altLang="ja-JP"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6</a:t>
            </a:r>
            <a:r>
              <a:rPr lang="ja-JP" altLang="ja-JP" sz="2000" kern="100">
                <a:effectLst/>
                <a:highlight>
                  <a:srgbClr val="FFFF00"/>
                </a:highlight>
                <a:latin typeface="ＭＳ 明朝" panose="02020609040205080304" pitchFamily="17" charset="-128"/>
                <a:ea typeface="ＭＳ 明朝" panose="02020609040205080304" pitchFamily="17" charset="-128"/>
                <a:cs typeface="Times New Roman" panose="02020603050405020304" pitchFamily="18" charset="0"/>
              </a:rPr>
              <a:t>項目を設定し、取り組みを進めています</a:t>
            </a:r>
            <a:r>
              <a:rPr lang="ja-JP" altLang="ja-JP" sz="2000" kern="100">
                <a:effectLst/>
                <a:latin typeface="ＭＳ 明朝" panose="02020609040205080304" pitchFamily="17" charset="-128"/>
                <a:ea typeface="ＭＳ 明朝" panose="02020609040205080304" pitchFamily="17" charset="-128"/>
                <a:cs typeface="Times New Roman" panose="02020603050405020304" pitchFamily="18" charset="0"/>
              </a:rPr>
              <a:t>。</a:t>
            </a:r>
            <a:endParaRPr lang="en-US" altLang="ja-JP" sz="2000" kern="10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endParaRPr lang="en-US" altLang="ja-JP" sz="2000" kern="100">
              <a:latin typeface="ＭＳ 明朝" panose="02020609040205080304" pitchFamily="17" charset="-128"/>
              <a:ea typeface="ＭＳ 明朝" panose="02020609040205080304" pitchFamily="17" charset="-128"/>
              <a:cs typeface="Times New Roman" panose="02020603050405020304" pitchFamily="18" charset="0"/>
            </a:endParaRPr>
          </a:p>
          <a:p>
            <a:endParaRPr lang="en-US" altLang="ja-JP" sz="200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2</a:t>
            </a:fld>
            <a:endParaRPr kumimoji="1" lang="ja-JP" altLang="en-US"/>
          </a:p>
        </p:txBody>
      </p:sp>
    </p:spTree>
    <p:extLst>
      <p:ext uri="{BB962C8B-B14F-4D97-AF65-F5344CB8AC3E}">
        <p14:creationId xmlns:p14="http://schemas.microsoft.com/office/powerpoint/2010/main" val="1378283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1" y="5027057"/>
            <a:ext cx="6437376" cy="4801156"/>
          </a:xfrm>
        </p:spPr>
        <p:txBody>
          <a:bodyPr/>
          <a:lstStyle/>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24</a:t>
            </a:fld>
            <a:endParaRPr kumimoji="1" lang="ja-JP" altLang="en-US"/>
          </a:p>
        </p:txBody>
      </p:sp>
    </p:spTree>
    <p:extLst>
      <p:ext uri="{BB962C8B-B14F-4D97-AF65-F5344CB8AC3E}">
        <p14:creationId xmlns:p14="http://schemas.microsoft.com/office/powerpoint/2010/main" val="221802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C4619-562F-4B8A-74CF-B67D5A8987E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24BA666-5057-302E-2FA1-AD769108245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8CC6D10-85F4-52F0-7C0E-24E09345B7AB}"/>
              </a:ext>
            </a:extLst>
          </p:cNvPr>
          <p:cNvSpPr>
            <a:spLocks noGrp="1"/>
          </p:cNvSpPr>
          <p:nvPr>
            <p:ph type="body" idx="1"/>
          </p:nvPr>
        </p:nvSpPr>
        <p:spPr>
          <a:xfrm>
            <a:off x="121921" y="5027057"/>
            <a:ext cx="6437376" cy="4801156"/>
          </a:xfrm>
        </p:spPr>
        <p:txBody>
          <a:bodyPr/>
          <a:lstStyle/>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5CF77A6C-73E2-82C9-E38C-55FC5F9F0FEC}"/>
              </a:ext>
            </a:extLst>
          </p:cNvPr>
          <p:cNvSpPr>
            <a:spLocks noGrp="1"/>
          </p:cNvSpPr>
          <p:nvPr>
            <p:ph type="sldNum" sz="quarter" idx="5"/>
          </p:nvPr>
        </p:nvSpPr>
        <p:spPr/>
        <p:txBody>
          <a:bodyPr/>
          <a:lstStyle/>
          <a:p>
            <a:fld id="{5B127AAC-287D-4558-97EF-7978B707B413}" type="slidenum">
              <a:rPr kumimoji="1" lang="ja-JP" altLang="en-US" smtClean="0"/>
              <a:t>3</a:t>
            </a:fld>
            <a:endParaRPr kumimoji="1" lang="ja-JP" altLang="en-US"/>
          </a:p>
        </p:txBody>
      </p:sp>
    </p:spTree>
    <p:extLst>
      <p:ext uri="{BB962C8B-B14F-4D97-AF65-F5344CB8AC3E}">
        <p14:creationId xmlns:p14="http://schemas.microsoft.com/office/powerpoint/2010/main" val="354042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21921" y="5027057"/>
            <a:ext cx="6437376" cy="4801156"/>
          </a:xfrm>
        </p:spPr>
        <p:txBody>
          <a:bodyPr/>
          <a:lstStyle/>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p:cNvSpPr>
            <a:spLocks noGrp="1"/>
          </p:cNvSpPr>
          <p:nvPr>
            <p:ph type="sldNum" sz="quarter" idx="5"/>
          </p:nvPr>
        </p:nvSpPr>
        <p:spPr/>
        <p:txBody>
          <a:bodyPr/>
          <a:lstStyle/>
          <a:p>
            <a:fld id="{5B127AAC-287D-4558-97EF-7978B707B413}" type="slidenum">
              <a:rPr kumimoji="1" lang="ja-JP" altLang="en-US" smtClean="0"/>
              <a:t>4</a:t>
            </a:fld>
            <a:endParaRPr kumimoji="1" lang="ja-JP" altLang="en-US"/>
          </a:p>
        </p:txBody>
      </p:sp>
    </p:spTree>
    <p:extLst>
      <p:ext uri="{BB962C8B-B14F-4D97-AF65-F5344CB8AC3E}">
        <p14:creationId xmlns:p14="http://schemas.microsoft.com/office/powerpoint/2010/main" val="2609370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150E7-A01B-23AA-CF3F-0BCE3294A9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E825D1-C058-A80C-910C-698F103A85F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44BE19-0D85-7488-088B-3D29F445C831}"/>
              </a:ext>
            </a:extLst>
          </p:cNvPr>
          <p:cNvSpPr>
            <a:spLocks noGrp="1"/>
          </p:cNvSpPr>
          <p:nvPr>
            <p:ph type="body" idx="1"/>
          </p:nvPr>
        </p:nvSpPr>
        <p:spPr>
          <a:xfrm>
            <a:off x="121921" y="5027057"/>
            <a:ext cx="6437376" cy="4801156"/>
          </a:xfrm>
        </p:spPr>
        <p:txBody>
          <a:bodyPr/>
          <a:lstStyle/>
          <a:p>
            <a:pPr algn="just"/>
            <a:endParaRPr lang="en-US" altLang="ja-JP" sz="2000" kern="100" dirty="0">
              <a:latin typeface="ＭＳ 明朝" panose="02020609040205080304" pitchFamily="17" charset="-128"/>
              <a:ea typeface="ＭＳ 明朝" panose="02020609040205080304" pitchFamily="17" charset="-128"/>
              <a:cs typeface="Times New Roman" panose="02020603050405020304" pitchFamily="18" charset="0"/>
            </a:endParaRPr>
          </a:p>
          <a:p>
            <a:endParaRPr lang="en-US" altLang="ja-JP" sz="2000" dirty="0">
              <a:highlight>
                <a:srgbClr val="FFFF00"/>
              </a:highlight>
              <a:latin typeface="ＭＳ 明朝" panose="02020609040205080304" pitchFamily="17" charset="-128"/>
              <a:ea typeface="ＭＳ 明朝" panose="02020609040205080304" pitchFamily="17" charset="-128"/>
            </a:endParaRPr>
          </a:p>
        </p:txBody>
      </p:sp>
      <p:sp>
        <p:nvSpPr>
          <p:cNvPr id="4" name="スライド番号プレースホルダー 3">
            <a:extLst>
              <a:ext uri="{FF2B5EF4-FFF2-40B4-BE49-F238E27FC236}">
                <a16:creationId xmlns:a16="http://schemas.microsoft.com/office/drawing/2014/main" id="{4A2DBBB9-0A36-EAC4-7556-5A6265F0D217}"/>
              </a:ext>
            </a:extLst>
          </p:cNvPr>
          <p:cNvSpPr>
            <a:spLocks noGrp="1"/>
          </p:cNvSpPr>
          <p:nvPr>
            <p:ph type="sldNum" sz="quarter" idx="5"/>
          </p:nvPr>
        </p:nvSpPr>
        <p:spPr/>
        <p:txBody>
          <a:bodyPr/>
          <a:lstStyle/>
          <a:p>
            <a:fld id="{5B127AAC-287D-4558-97EF-7978B707B413}" type="slidenum">
              <a:rPr kumimoji="1" lang="ja-JP" altLang="en-US" smtClean="0"/>
              <a:t>5</a:t>
            </a:fld>
            <a:endParaRPr kumimoji="1" lang="ja-JP" altLang="en-US"/>
          </a:p>
        </p:txBody>
      </p:sp>
    </p:spTree>
    <p:extLst>
      <p:ext uri="{BB962C8B-B14F-4D97-AF65-F5344CB8AC3E}">
        <p14:creationId xmlns:p14="http://schemas.microsoft.com/office/powerpoint/2010/main" val="3639078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36034B3-72C6-420C-90E2-3CD53D46A5D7}" type="slidenum">
              <a:rPr kumimoji="1" lang="ja-JP" altLang="en-US" smtClean="0"/>
              <a:t>6</a:t>
            </a:fld>
            <a:endParaRPr kumimoji="1" lang="ja-JP" altLang="en-US"/>
          </a:p>
        </p:txBody>
      </p:sp>
    </p:spTree>
    <p:extLst>
      <p:ext uri="{BB962C8B-B14F-4D97-AF65-F5344CB8AC3E}">
        <p14:creationId xmlns:p14="http://schemas.microsoft.com/office/powerpoint/2010/main" val="62939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CE40D-EAA9-32BF-6475-97F3724D19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CF3D9AA-FB4B-E5EF-16D4-8BAF6BBDD3AD}"/>
              </a:ext>
            </a:extLst>
          </p:cNvPr>
          <p:cNvSpPr>
            <a:spLocks noGrp="1" noRot="1" noChangeAspect="1"/>
          </p:cNvSpPr>
          <p:nvPr>
            <p:ph type="sldImg"/>
          </p:nvPr>
        </p:nvSpPr>
        <p:spPr>
          <a:xfrm>
            <a:off x="-955675" y="66675"/>
            <a:ext cx="8639175" cy="4860925"/>
          </a:xfrm>
        </p:spPr>
      </p:sp>
      <p:sp>
        <p:nvSpPr>
          <p:cNvPr id="3" name="ノート プレースホルダー 2">
            <a:extLst>
              <a:ext uri="{FF2B5EF4-FFF2-40B4-BE49-F238E27FC236}">
                <a16:creationId xmlns:a16="http://schemas.microsoft.com/office/drawing/2014/main" id="{95B7E3CC-091F-8224-573B-DE6C87550FAE}"/>
              </a:ext>
            </a:extLst>
          </p:cNvPr>
          <p:cNvSpPr>
            <a:spLocks noGrp="1"/>
          </p:cNvSpPr>
          <p:nvPr>
            <p:ph type="body" idx="1"/>
          </p:nvPr>
        </p:nvSpPr>
        <p:spPr>
          <a:xfrm>
            <a:off x="123824" y="5019398"/>
            <a:ext cx="6480175" cy="3884861"/>
          </a:xfrm>
        </p:spPr>
        <p:txBody>
          <a:bodyPr/>
          <a:lstStyle/>
          <a:p>
            <a:endParaRPr kumimoji="1" lang="ja-JP" altLang="en-US" sz="240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85019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CB759-E17F-5B16-A07F-77232FAF6C0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17F3C8F-43B3-474B-CE57-378F64D644F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C43EFAA-1690-8005-A323-F53762659981}"/>
              </a:ext>
            </a:extLst>
          </p:cNvPr>
          <p:cNvSpPr>
            <a:spLocks noGrp="1"/>
          </p:cNvSpPr>
          <p:nvPr>
            <p:ph type="body" idx="1"/>
          </p:nvPr>
        </p:nvSpPr>
        <p:spPr>
          <a:xfrm>
            <a:off x="104480" y="4700673"/>
            <a:ext cx="5811712" cy="4469748"/>
          </a:xfrm>
        </p:spPr>
        <p:txBody>
          <a:bodyPr/>
          <a:lstStyle/>
          <a:p>
            <a:pPr algn="just" defTabSz="875607"/>
            <a:endParaRPr lang="en-US" altLang="ja-JP" sz="1100" kern="100" dirty="0">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652330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5675" y="66675"/>
            <a:ext cx="8639175" cy="4860925"/>
          </a:xfrm>
        </p:spPr>
      </p:sp>
      <p:sp>
        <p:nvSpPr>
          <p:cNvPr id="3" name="ノート プレースホルダー 2"/>
          <p:cNvSpPr>
            <a:spLocks noGrp="1"/>
          </p:cNvSpPr>
          <p:nvPr>
            <p:ph type="body" idx="1"/>
          </p:nvPr>
        </p:nvSpPr>
        <p:spPr>
          <a:xfrm>
            <a:off x="123824" y="5019398"/>
            <a:ext cx="6480175" cy="3884861"/>
          </a:xfrm>
        </p:spPr>
        <p:txBody>
          <a:bodyPr/>
          <a:lstStyle/>
          <a:p>
            <a:endParaRPr kumimoji="1" lang="ja-JP" altLang="en-US" sz="240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350031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9D45C3-30F4-4118-A6EF-8506AC90A0A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CD25AC9-6EC3-4BB3-9D0A-5CBE31C5A0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D2E02F6-66DD-4B36-B8D3-EE9DD16CB6B0}"/>
              </a:ext>
            </a:extLst>
          </p:cNvPr>
          <p:cNvSpPr>
            <a:spLocks noGrp="1"/>
          </p:cNvSpPr>
          <p:nvPr>
            <p:ph type="dt" sz="half" idx="10"/>
          </p:nvPr>
        </p:nvSpPr>
        <p:spPr/>
        <p:txBody>
          <a:bodyPr/>
          <a:lstStyle/>
          <a:p>
            <a:fld id="{423019E8-D71F-47F4-B6EF-82FD4BF8AD99}" type="datetimeFigureOut">
              <a:rPr kumimoji="1" lang="ja-JP" altLang="en-US" smtClean="0"/>
              <a:t>2025/12/12</a:t>
            </a:fld>
            <a:endParaRPr kumimoji="1" lang="ja-JP" altLang="en-US"/>
          </a:p>
        </p:txBody>
      </p:sp>
      <p:sp>
        <p:nvSpPr>
          <p:cNvPr id="5" name="フッター プレースホルダー 4">
            <a:extLst>
              <a:ext uri="{FF2B5EF4-FFF2-40B4-BE49-F238E27FC236}">
                <a16:creationId xmlns:a16="http://schemas.microsoft.com/office/drawing/2014/main" id="{58EB9167-32BC-4D62-BFF1-1594B75A3B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33BF6D-60E7-4249-A71F-0EE57C59F630}"/>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1540640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FF5395-A514-4651-B67E-0A36AFD3192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03726EF-E253-4B4A-B4D5-785A30B9F8D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609831B-CE57-4B1B-9810-A2093E7D3C55}"/>
              </a:ext>
            </a:extLst>
          </p:cNvPr>
          <p:cNvSpPr>
            <a:spLocks noGrp="1"/>
          </p:cNvSpPr>
          <p:nvPr>
            <p:ph type="dt" sz="half" idx="10"/>
          </p:nvPr>
        </p:nvSpPr>
        <p:spPr/>
        <p:txBody>
          <a:bodyPr/>
          <a:lstStyle/>
          <a:p>
            <a:fld id="{423019E8-D71F-47F4-B6EF-82FD4BF8AD99}" type="datetimeFigureOut">
              <a:rPr kumimoji="1" lang="ja-JP" altLang="en-US" smtClean="0"/>
              <a:t>2025/12/12</a:t>
            </a:fld>
            <a:endParaRPr kumimoji="1" lang="ja-JP" altLang="en-US"/>
          </a:p>
        </p:txBody>
      </p:sp>
      <p:sp>
        <p:nvSpPr>
          <p:cNvPr id="5" name="フッター プレースホルダー 4">
            <a:extLst>
              <a:ext uri="{FF2B5EF4-FFF2-40B4-BE49-F238E27FC236}">
                <a16:creationId xmlns:a16="http://schemas.microsoft.com/office/drawing/2014/main" id="{5546CE22-5363-4B60-B143-7F4E132080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F7A12C-62D3-45E4-95D4-414EE89E8288}"/>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22998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5678E38-CBDC-4D3E-9FC0-502F85F3553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CD5B9CF-73BB-4EF2-B09A-8A57102B928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EDA4571-E65D-473F-B325-C52E20456D6A}"/>
              </a:ext>
            </a:extLst>
          </p:cNvPr>
          <p:cNvSpPr>
            <a:spLocks noGrp="1"/>
          </p:cNvSpPr>
          <p:nvPr>
            <p:ph type="dt" sz="half" idx="10"/>
          </p:nvPr>
        </p:nvSpPr>
        <p:spPr/>
        <p:txBody>
          <a:bodyPr/>
          <a:lstStyle/>
          <a:p>
            <a:fld id="{423019E8-D71F-47F4-B6EF-82FD4BF8AD99}" type="datetimeFigureOut">
              <a:rPr kumimoji="1" lang="ja-JP" altLang="en-US" smtClean="0"/>
              <a:t>2025/12/12</a:t>
            </a:fld>
            <a:endParaRPr kumimoji="1" lang="ja-JP" altLang="en-US"/>
          </a:p>
        </p:txBody>
      </p:sp>
      <p:sp>
        <p:nvSpPr>
          <p:cNvPr id="5" name="フッター プレースホルダー 4">
            <a:extLst>
              <a:ext uri="{FF2B5EF4-FFF2-40B4-BE49-F238E27FC236}">
                <a16:creationId xmlns:a16="http://schemas.microsoft.com/office/drawing/2014/main" id="{11D44D76-CA3F-4F18-BEC0-10118ACEFC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95C3D21-BDFB-4BB7-B5B9-B8C1EB4707E9}"/>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656278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Tree>
    <p:extLst>
      <p:ext uri="{BB962C8B-B14F-4D97-AF65-F5344CB8AC3E}">
        <p14:creationId xmlns:p14="http://schemas.microsoft.com/office/powerpoint/2010/main" val="3436676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AF2A535B-3FCA-42B5-8594-C1204BA8B96A}"/>
              </a:ext>
            </a:extLst>
          </p:cNvPr>
          <p:cNvSpPr>
            <a:spLocks noGrp="1"/>
          </p:cNvSpPr>
          <p:nvPr>
            <p:ph type="sldNum" sz="quarter" idx="12"/>
          </p:nvPr>
        </p:nvSpPr>
        <p:spPr>
          <a:xfrm>
            <a:off x="9333808" y="6349479"/>
            <a:ext cx="2844800" cy="365125"/>
          </a:xfrm>
        </p:spPr>
        <p:txBody>
          <a:bodyPr/>
          <a:lstStyle/>
          <a:p>
            <a:pPr>
              <a:defRPr/>
            </a:pPr>
            <a:fld id="{BA6819FA-6851-43BE-9EAD-575F8FC9C194}" type="slidenum">
              <a:rPr lang="ja-JP" altLang="en-US" smtClean="0"/>
              <a:pPr>
                <a:defRPr/>
              </a:pPr>
              <a:t>‹#›</a:t>
            </a:fld>
            <a:endParaRPr lang="ja-JP" altLang="en-US"/>
          </a:p>
        </p:txBody>
      </p:sp>
    </p:spTree>
    <p:extLst>
      <p:ext uri="{BB962C8B-B14F-4D97-AF65-F5344CB8AC3E}">
        <p14:creationId xmlns:p14="http://schemas.microsoft.com/office/powerpoint/2010/main" val="298289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B9EA9E-3A72-4142-B528-9F8DD18A05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136E08-FEF5-4273-BA7E-148E00DCE40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8454E9-057D-4FA6-BF75-24CD1FA9DE7D}"/>
              </a:ext>
            </a:extLst>
          </p:cNvPr>
          <p:cNvSpPr>
            <a:spLocks noGrp="1"/>
          </p:cNvSpPr>
          <p:nvPr>
            <p:ph type="dt" sz="half" idx="10"/>
          </p:nvPr>
        </p:nvSpPr>
        <p:spPr/>
        <p:txBody>
          <a:bodyPr/>
          <a:lstStyle/>
          <a:p>
            <a:fld id="{423019E8-D71F-47F4-B6EF-82FD4BF8AD99}" type="datetimeFigureOut">
              <a:rPr kumimoji="1" lang="ja-JP" altLang="en-US" smtClean="0"/>
              <a:t>2025/12/12</a:t>
            </a:fld>
            <a:endParaRPr kumimoji="1" lang="ja-JP" altLang="en-US"/>
          </a:p>
        </p:txBody>
      </p:sp>
      <p:sp>
        <p:nvSpPr>
          <p:cNvPr id="5" name="フッター プレースホルダー 4">
            <a:extLst>
              <a:ext uri="{FF2B5EF4-FFF2-40B4-BE49-F238E27FC236}">
                <a16:creationId xmlns:a16="http://schemas.microsoft.com/office/drawing/2014/main" id="{1B6FB5FC-B93E-47A7-AAB0-D4D97E5F2C5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D7667E-186B-4534-87B1-852709172546}"/>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284298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CFA1C4-6D8D-4156-A5DB-9E7296D5CEE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60DFC59-0606-4E73-9280-8E36A4B8E9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C839C90-89EC-468A-B1C5-631D80E288BE}"/>
              </a:ext>
            </a:extLst>
          </p:cNvPr>
          <p:cNvSpPr>
            <a:spLocks noGrp="1"/>
          </p:cNvSpPr>
          <p:nvPr>
            <p:ph type="dt" sz="half" idx="10"/>
          </p:nvPr>
        </p:nvSpPr>
        <p:spPr/>
        <p:txBody>
          <a:bodyPr/>
          <a:lstStyle/>
          <a:p>
            <a:fld id="{423019E8-D71F-47F4-B6EF-82FD4BF8AD99}" type="datetimeFigureOut">
              <a:rPr kumimoji="1" lang="ja-JP" altLang="en-US" smtClean="0"/>
              <a:t>2025/12/12</a:t>
            </a:fld>
            <a:endParaRPr kumimoji="1" lang="ja-JP" altLang="en-US"/>
          </a:p>
        </p:txBody>
      </p:sp>
      <p:sp>
        <p:nvSpPr>
          <p:cNvPr id="5" name="フッター プレースホルダー 4">
            <a:extLst>
              <a:ext uri="{FF2B5EF4-FFF2-40B4-BE49-F238E27FC236}">
                <a16:creationId xmlns:a16="http://schemas.microsoft.com/office/drawing/2014/main" id="{05228256-3E59-4DAA-ACEE-4C5FD60111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89DC2E-DAB3-4468-AE08-5EFD7300A357}"/>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56914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674A78-2C77-4639-98A5-6DDC467ACC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5010F4-8C0F-41F6-B02F-02A38784154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AADDB2C-106C-4EC8-86E2-AF25A6167C9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BCC6A4D-8BEF-4391-8631-D781354BA0A0}"/>
              </a:ext>
            </a:extLst>
          </p:cNvPr>
          <p:cNvSpPr>
            <a:spLocks noGrp="1"/>
          </p:cNvSpPr>
          <p:nvPr>
            <p:ph type="dt" sz="half" idx="10"/>
          </p:nvPr>
        </p:nvSpPr>
        <p:spPr/>
        <p:txBody>
          <a:bodyPr/>
          <a:lstStyle/>
          <a:p>
            <a:fld id="{423019E8-D71F-47F4-B6EF-82FD4BF8AD99}" type="datetimeFigureOut">
              <a:rPr kumimoji="1" lang="ja-JP" altLang="en-US" smtClean="0"/>
              <a:t>2025/12/12</a:t>
            </a:fld>
            <a:endParaRPr kumimoji="1" lang="ja-JP" altLang="en-US"/>
          </a:p>
        </p:txBody>
      </p:sp>
      <p:sp>
        <p:nvSpPr>
          <p:cNvPr id="6" name="フッター プレースホルダー 5">
            <a:extLst>
              <a:ext uri="{FF2B5EF4-FFF2-40B4-BE49-F238E27FC236}">
                <a16:creationId xmlns:a16="http://schemas.microsoft.com/office/drawing/2014/main" id="{AE3D9834-129D-41B9-95BA-FB243F0FACF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0058155-98A2-4C24-A76C-25EBE5A439F9}"/>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180753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7700FD-F02B-4FB3-ACB3-71F6C9D114B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47115B-A10A-4D3C-81CA-032793B8E7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9E758F5-3FF7-42BA-87E9-E84B4B074E5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693F778-7A8B-487E-83A8-50DCB56A80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4CA28ED-51A3-4E77-99D9-50DF80DDCD7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B931CBF-C1FB-4A6A-83F3-202FB4C00CFB}"/>
              </a:ext>
            </a:extLst>
          </p:cNvPr>
          <p:cNvSpPr>
            <a:spLocks noGrp="1"/>
          </p:cNvSpPr>
          <p:nvPr>
            <p:ph type="dt" sz="half" idx="10"/>
          </p:nvPr>
        </p:nvSpPr>
        <p:spPr/>
        <p:txBody>
          <a:bodyPr/>
          <a:lstStyle/>
          <a:p>
            <a:fld id="{423019E8-D71F-47F4-B6EF-82FD4BF8AD99}" type="datetimeFigureOut">
              <a:rPr kumimoji="1" lang="ja-JP" altLang="en-US" smtClean="0"/>
              <a:t>2025/12/12</a:t>
            </a:fld>
            <a:endParaRPr kumimoji="1" lang="ja-JP" altLang="en-US"/>
          </a:p>
        </p:txBody>
      </p:sp>
      <p:sp>
        <p:nvSpPr>
          <p:cNvPr id="8" name="フッター プレースホルダー 7">
            <a:extLst>
              <a:ext uri="{FF2B5EF4-FFF2-40B4-BE49-F238E27FC236}">
                <a16:creationId xmlns:a16="http://schemas.microsoft.com/office/drawing/2014/main" id="{AA0135B7-DA99-4F9D-A321-6FFB8CD378F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CA1E5A4-DA1B-4F7D-AACA-BF18912C41FE}"/>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346566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D6A840-FCED-4F51-8EDB-D0E6CDCF370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028BDCF-145C-40E4-BD1C-F829178553B0}"/>
              </a:ext>
            </a:extLst>
          </p:cNvPr>
          <p:cNvSpPr>
            <a:spLocks noGrp="1"/>
          </p:cNvSpPr>
          <p:nvPr>
            <p:ph type="dt" sz="half" idx="10"/>
          </p:nvPr>
        </p:nvSpPr>
        <p:spPr/>
        <p:txBody>
          <a:bodyPr/>
          <a:lstStyle/>
          <a:p>
            <a:fld id="{423019E8-D71F-47F4-B6EF-82FD4BF8AD99}" type="datetimeFigureOut">
              <a:rPr kumimoji="1" lang="ja-JP" altLang="en-US" smtClean="0"/>
              <a:t>2025/12/12</a:t>
            </a:fld>
            <a:endParaRPr kumimoji="1" lang="ja-JP" altLang="en-US"/>
          </a:p>
        </p:txBody>
      </p:sp>
      <p:sp>
        <p:nvSpPr>
          <p:cNvPr id="4" name="フッター プレースホルダー 3">
            <a:extLst>
              <a:ext uri="{FF2B5EF4-FFF2-40B4-BE49-F238E27FC236}">
                <a16:creationId xmlns:a16="http://schemas.microsoft.com/office/drawing/2014/main" id="{5B5BC7C1-360E-4D65-96BC-F16141B2E21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46F3C17-80CF-4C32-A36D-A97314F9D257}"/>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34334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A4FAB13-DE50-419D-B9A9-E85F96E4D4F5}"/>
              </a:ext>
            </a:extLst>
          </p:cNvPr>
          <p:cNvSpPr>
            <a:spLocks noGrp="1"/>
          </p:cNvSpPr>
          <p:nvPr>
            <p:ph type="dt" sz="half" idx="10"/>
          </p:nvPr>
        </p:nvSpPr>
        <p:spPr/>
        <p:txBody>
          <a:bodyPr/>
          <a:lstStyle/>
          <a:p>
            <a:fld id="{423019E8-D71F-47F4-B6EF-82FD4BF8AD99}" type="datetimeFigureOut">
              <a:rPr kumimoji="1" lang="ja-JP" altLang="en-US" smtClean="0"/>
              <a:t>2025/12/12</a:t>
            </a:fld>
            <a:endParaRPr kumimoji="1" lang="ja-JP" altLang="en-US"/>
          </a:p>
        </p:txBody>
      </p:sp>
      <p:sp>
        <p:nvSpPr>
          <p:cNvPr id="3" name="フッター プレースホルダー 2">
            <a:extLst>
              <a:ext uri="{FF2B5EF4-FFF2-40B4-BE49-F238E27FC236}">
                <a16:creationId xmlns:a16="http://schemas.microsoft.com/office/drawing/2014/main" id="{04D948DC-EDF9-4DC3-BD28-CF750913976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5871ED9-FF17-49FE-A90C-7EF2DFB02EDF}"/>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717828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310C65-8521-4E81-B7DA-AD1CAC2456C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8673B9-5B9C-46D1-8EC0-94295C81DC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93FD2AA-3AA5-4186-85D3-7BA6BB128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8475A0-B7A0-496A-9AB3-A02E60EC3D12}"/>
              </a:ext>
            </a:extLst>
          </p:cNvPr>
          <p:cNvSpPr>
            <a:spLocks noGrp="1"/>
          </p:cNvSpPr>
          <p:nvPr>
            <p:ph type="dt" sz="half" idx="10"/>
          </p:nvPr>
        </p:nvSpPr>
        <p:spPr/>
        <p:txBody>
          <a:bodyPr/>
          <a:lstStyle/>
          <a:p>
            <a:fld id="{423019E8-D71F-47F4-B6EF-82FD4BF8AD99}" type="datetimeFigureOut">
              <a:rPr kumimoji="1" lang="ja-JP" altLang="en-US" smtClean="0"/>
              <a:t>2025/12/12</a:t>
            </a:fld>
            <a:endParaRPr kumimoji="1" lang="ja-JP" altLang="en-US"/>
          </a:p>
        </p:txBody>
      </p:sp>
      <p:sp>
        <p:nvSpPr>
          <p:cNvPr id="6" name="フッター プレースホルダー 5">
            <a:extLst>
              <a:ext uri="{FF2B5EF4-FFF2-40B4-BE49-F238E27FC236}">
                <a16:creationId xmlns:a16="http://schemas.microsoft.com/office/drawing/2014/main" id="{822E016C-9EC3-47A6-BA5A-4B689C51FF0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2C6C53-B33C-4A97-8CE4-A33A1680351B}"/>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3451937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69307D-7959-42C0-B297-0A9132EF223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FC2ECAC-F7D6-4A18-A4D9-93DEC0782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83A4264-D4DD-414F-BAB1-EB1E8928E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CB4A222-41BF-4ABF-8456-2C27394D1C65}"/>
              </a:ext>
            </a:extLst>
          </p:cNvPr>
          <p:cNvSpPr>
            <a:spLocks noGrp="1"/>
          </p:cNvSpPr>
          <p:nvPr>
            <p:ph type="dt" sz="half" idx="10"/>
          </p:nvPr>
        </p:nvSpPr>
        <p:spPr/>
        <p:txBody>
          <a:bodyPr/>
          <a:lstStyle/>
          <a:p>
            <a:fld id="{423019E8-D71F-47F4-B6EF-82FD4BF8AD99}" type="datetimeFigureOut">
              <a:rPr kumimoji="1" lang="ja-JP" altLang="en-US" smtClean="0"/>
              <a:t>2025/12/12</a:t>
            </a:fld>
            <a:endParaRPr kumimoji="1" lang="ja-JP" altLang="en-US"/>
          </a:p>
        </p:txBody>
      </p:sp>
      <p:sp>
        <p:nvSpPr>
          <p:cNvPr id="6" name="フッター プレースホルダー 5">
            <a:extLst>
              <a:ext uri="{FF2B5EF4-FFF2-40B4-BE49-F238E27FC236}">
                <a16:creationId xmlns:a16="http://schemas.microsoft.com/office/drawing/2014/main" id="{2AAE9BCF-0945-4DC7-95FA-3DED1380F8F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A64DFB-AE7D-4EAE-9C14-4DD2C981B100}"/>
              </a:ext>
            </a:extLst>
          </p:cNvPr>
          <p:cNvSpPr>
            <a:spLocks noGrp="1"/>
          </p:cNvSpPr>
          <p:nvPr>
            <p:ph type="sldNum" sz="quarter" idx="12"/>
          </p:nvPr>
        </p:nvSpPr>
        <p:spPr/>
        <p:txBody>
          <a:body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376416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5F4D575-158C-41DC-B790-FB9029C90C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EC1D9DA-3F93-4769-A786-AF38DEB93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8EA6E8C-BA77-4EEC-AE32-ACE1C83C9C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3019E8-D71F-47F4-B6EF-82FD4BF8AD99}" type="datetimeFigureOut">
              <a:rPr kumimoji="1" lang="ja-JP" altLang="en-US" smtClean="0"/>
              <a:t>2025/12/12</a:t>
            </a:fld>
            <a:endParaRPr kumimoji="1" lang="ja-JP" altLang="en-US"/>
          </a:p>
        </p:txBody>
      </p:sp>
      <p:sp>
        <p:nvSpPr>
          <p:cNvPr id="5" name="フッター プレースホルダー 4">
            <a:extLst>
              <a:ext uri="{FF2B5EF4-FFF2-40B4-BE49-F238E27FC236}">
                <a16:creationId xmlns:a16="http://schemas.microsoft.com/office/drawing/2014/main" id="{24F91831-9040-4BD7-BC47-2BFF738DA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E4E1FFF-A88B-4AEE-98E7-FAE3DEFD5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27CF0-D8CE-427E-8718-6989D556F237}" type="slidenum">
              <a:rPr kumimoji="1" lang="ja-JP" altLang="en-US" smtClean="0"/>
              <a:t>‹#›</a:t>
            </a:fld>
            <a:endParaRPr kumimoji="1" lang="ja-JP" altLang="en-US"/>
          </a:p>
        </p:txBody>
      </p:sp>
    </p:spTree>
    <p:extLst>
      <p:ext uri="{BB962C8B-B14F-4D97-AF65-F5344CB8AC3E}">
        <p14:creationId xmlns:p14="http://schemas.microsoft.com/office/powerpoint/2010/main" val="2149028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cev-pc.or.jp/local_supports/hokkaido.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portal.monodukuri-hojo.jp/" TargetMode="External"/><Relationship Id="rId3" Type="http://schemas.openxmlformats.org/officeDocument/2006/relationships/hyperlink" Target="https://www.meti.go.jp/policy/mono_info_service/mono/automobile/mikata_project.html" TargetMode="External"/><Relationship Id="rId7" Type="http://schemas.openxmlformats.org/officeDocument/2006/relationships/hyperlink" Target="https://shinjigyou-shinshutsu.smrj.go.jp/" TargetMode="External"/><Relationship Id="rId12" Type="http://schemas.openxmlformats.org/officeDocument/2006/relationships/hyperlink" Target="https://yorozu.smrj.go.jp/"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kantei.go.jp/jp/singi/katsuryoku_kojyo/pdf/sokusin_package.pdf" TargetMode="External"/><Relationship Id="rId11" Type="http://schemas.openxmlformats.org/officeDocument/2006/relationships/hyperlink" Target="https://www.mhlw.go.jp/stf/seisakunitsuite/bunya/0000198331.html" TargetMode="External"/><Relationship Id="rId5" Type="http://schemas.openxmlformats.org/officeDocument/2006/relationships/hyperlink" Target="https://www.meti.go.jp/policy/economy/chuuken/index.html" TargetMode="External"/><Relationship Id="rId10" Type="http://schemas.openxmlformats.org/officeDocument/2006/relationships/hyperlink" Target="https://www.mhlw.go.jp/stf/seisakunitsuite/bunya/koyou_roudou/roudoukijun/zigyonushi/shienjigyou/03.html" TargetMode="External"/><Relationship Id="rId4" Type="http://schemas.openxmlformats.org/officeDocument/2006/relationships/hyperlink" Target="https://seichotoushi-hojo.jp/" TargetMode="External"/><Relationship Id="rId9" Type="http://schemas.openxmlformats.org/officeDocument/2006/relationships/hyperlink" Target="https://it-shien.smrj.go.j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mlit.go.jp/report/press/jidosha07_hh_000499.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bunka.go.jp/seisaku/geijutsubunka/sobunsai/1413713.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chiikibunkaclub.jp/index.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ctrTitle" idx="4294967295"/>
          </p:nvPr>
        </p:nvSpPr>
        <p:spPr>
          <a:xfrm>
            <a:off x="0" y="2114595"/>
            <a:ext cx="12192000" cy="1470025"/>
          </a:xfrm>
          <a:prstGeom prst="rect">
            <a:avLst/>
          </a:prstGeom>
        </p:spPr>
        <p:txBody>
          <a:bodyPr>
            <a:normAutofit/>
          </a:bodyPr>
          <a:lstStyle/>
          <a:p>
            <a:pPr algn="ctr" eaLnBrk="1" hangingPunct="1"/>
            <a:r>
              <a:rPr lang="ja-JP" altLang="en-US" sz="4800" b="1" dirty="0">
                <a:latin typeface="Meiryo UI" panose="020B0604030504040204" pitchFamily="50" charset="-128"/>
                <a:ea typeface="Meiryo UI" panose="020B0604030504040204" pitchFamily="50" charset="-128"/>
              </a:rPr>
              <a:t>第</a:t>
            </a:r>
            <a:r>
              <a:rPr lang="en-US" altLang="ja-JP" sz="4800" b="1" dirty="0">
                <a:latin typeface="Meiryo UI" panose="020B0604030504040204" pitchFamily="50" charset="-128"/>
                <a:ea typeface="Meiryo UI" panose="020B0604030504040204" pitchFamily="50" charset="-128"/>
              </a:rPr>
              <a:t>31</a:t>
            </a:r>
            <a:r>
              <a:rPr lang="ja-JP" altLang="en-US" sz="4800" b="1" dirty="0">
                <a:latin typeface="Meiryo UI" panose="020B0604030504040204" pitchFamily="50" charset="-128"/>
                <a:ea typeface="Meiryo UI" panose="020B0604030504040204" pitchFamily="50" charset="-128"/>
              </a:rPr>
              <a:t>期（前）政策実現取り組み項目</a:t>
            </a:r>
            <a:br>
              <a:rPr lang="en-US" altLang="ja-JP" sz="1100" b="1" dirty="0">
                <a:latin typeface="Meiryo UI" panose="020B0604030504040204" pitchFamily="50" charset="-128"/>
                <a:ea typeface="Meiryo UI" panose="020B0604030504040204" pitchFamily="50" charset="-128"/>
              </a:rPr>
            </a:br>
            <a:br>
              <a:rPr lang="en-US" altLang="ja-JP" sz="1100" b="1" dirty="0">
                <a:latin typeface="Meiryo UI" panose="020B0604030504040204" pitchFamily="50" charset="-128"/>
                <a:ea typeface="Meiryo UI" panose="020B0604030504040204" pitchFamily="50" charset="-128"/>
              </a:rPr>
            </a:br>
            <a:r>
              <a:rPr lang="ja-JP" altLang="en-US" sz="3600" b="1" dirty="0">
                <a:solidFill>
                  <a:schemeClr val="accent2"/>
                </a:solidFill>
                <a:latin typeface="Meiryo UI" panose="020B0604030504040204" pitchFamily="50" charset="-128"/>
                <a:ea typeface="Meiryo UI" panose="020B0604030504040204" pitchFamily="50" charset="-128"/>
              </a:rPr>
              <a:t>～地域と国とが連携して取り組む政策～ </a:t>
            </a:r>
            <a:endParaRPr lang="ja-JP" altLang="en-US" sz="4000" b="1" dirty="0">
              <a:solidFill>
                <a:schemeClr val="accent2"/>
              </a:solidFill>
              <a:latin typeface="Meiryo UI" panose="020B0604030504040204" pitchFamily="50" charset="-128"/>
              <a:ea typeface="Meiryo UI" panose="020B0604030504040204" pitchFamily="50" charset="-128"/>
            </a:endParaRPr>
          </a:p>
        </p:txBody>
      </p:sp>
      <p:sp>
        <p:nvSpPr>
          <p:cNvPr id="18435" name="サブタイトル 2"/>
          <p:cNvSpPr>
            <a:spLocks noGrp="1"/>
          </p:cNvSpPr>
          <p:nvPr>
            <p:ph type="subTitle" idx="1"/>
          </p:nvPr>
        </p:nvSpPr>
        <p:spPr>
          <a:xfrm>
            <a:off x="8131175" y="5730873"/>
            <a:ext cx="3887787" cy="1046163"/>
          </a:xfrm>
        </p:spPr>
        <p:txBody>
          <a:bodyPr/>
          <a:lstStyle/>
          <a:p>
            <a:pPr algn="dist" eaLnBrk="1" hangingPunct="1"/>
            <a:r>
              <a:rPr lang="ja-JP" altLang="en-US" sz="1800">
                <a:solidFill>
                  <a:schemeClr val="tx1"/>
                </a:solidFill>
                <a:latin typeface="Meiryo UI" panose="020B0604030504040204" pitchFamily="50" charset="-128"/>
                <a:ea typeface="Meiryo UI" panose="020B0604030504040204" pitchFamily="50" charset="-128"/>
                <a:cs typeface="Meiryo UI" panose="020B0604030504040204" pitchFamily="50" charset="-128"/>
              </a:rPr>
              <a:t>全日本自動車産業労働組合総連合会</a:t>
            </a:r>
            <a:endParaRPr lang="en-US" altLang="ja-JP" sz="18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eaLnBrk="1" hangingPunct="1"/>
            <a:r>
              <a:rPr lang="ja-JP" altLang="en-US" sz="180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（自動車総連）</a:t>
            </a:r>
          </a:p>
        </p:txBody>
      </p:sp>
      <p:cxnSp>
        <p:nvCxnSpPr>
          <p:cNvPr id="3" name="直線コネクタ 2"/>
          <p:cNvCxnSpPr/>
          <p:nvPr/>
        </p:nvCxnSpPr>
        <p:spPr>
          <a:xfrm>
            <a:off x="1643062" y="3590842"/>
            <a:ext cx="86169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843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0"/>
          <a:stretch>
            <a:fillRect/>
          </a:stretch>
        </p:blipFill>
        <p:spPr bwMode="auto">
          <a:xfrm>
            <a:off x="10726738" y="80964"/>
            <a:ext cx="1135062" cy="104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0653F73-0AD7-4290-4D66-56FCFD42BB7E}"/>
              </a:ext>
            </a:extLst>
          </p:cNvPr>
          <p:cNvSpPr txBox="1">
            <a:spLocks noChangeArrowheads="1"/>
          </p:cNvSpPr>
          <p:nvPr/>
        </p:nvSpPr>
        <p:spPr bwMode="auto">
          <a:xfrm>
            <a:off x="0" y="-2259"/>
            <a:ext cx="12192000" cy="523220"/>
          </a:xfrm>
          <a:prstGeom prst="rect">
            <a:avLst/>
          </a:prstGeom>
          <a:solidFill>
            <a:srgbClr val="002060"/>
          </a:solidFill>
          <a:ln/>
        </p:spPr>
        <p:style>
          <a:lnRef idx="2">
            <a:schemeClr val="dk1">
              <a:shade val="15000"/>
            </a:schemeClr>
          </a:lnRef>
          <a:fillRef idx="1">
            <a:schemeClr val="dk1"/>
          </a:fillRef>
          <a:effectRef idx="0">
            <a:schemeClr val="dk1"/>
          </a:effectRef>
          <a:fontRef idx="minor">
            <a:schemeClr val="lt1"/>
          </a:fontRef>
        </p:style>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defRPr/>
            </a:pPr>
            <a:r>
              <a:rPr lang="ja-JP" altLang="en-US" sz="2800">
                <a:solidFill>
                  <a:schemeClr val="bg1"/>
                </a:solidFill>
                <a:latin typeface="Meiryo UI" panose="020B0604030504040204" pitchFamily="50" charset="-128"/>
                <a:ea typeface="Meiryo UI" panose="020B0604030504040204" pitchFamily="50" charset="-128"/>
              </a:rPr>
              <a:t>■項目詳細：電動車普及に向けた対応</a:t>
            </a:r>
          </a:p>
        </p:txBody>
      </p:sp>
      <p:sp>
        <p:nvSpPr>
          <p:cNvPr id="5" name="正方形/長方形 4">
            <a:extLst>
              <a:ext uri="{FF2B5EF4-FFF2-40B4-BE49-F238E27FC236}">
                <a16:creationId xmlns:a16="http://schemas.microsoft.com/office/drawing/2014/main" id="{36E6368F-22B4-3188-1A9E-4BCC1EEE6B34}"/>
              </a:ext>
            </a:extLst>
          </p:cNvPr>
          <p:cNvSpPr/>
          <p:nvPr/>
        </p:nvSpPr>
        <p:spPr>
          <a:xfrm>
            <a:off x="382106" y="748498"/>
            <a:ext cx="11427787" cy="102515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ja-JP" altLang="en-US" sz="2800" b="1">
                <a:solidFill>
                  <a:srgbClr val="000000"/>
                </a:solidFill>
                <a:latin typeface="Meiryo UI" panose="020B0604030504040204" pitchFamily="50" charset="-128"/>
                <a:ea typeface="Meiryo UI" panose="020B0604030504040204" pitchFamily="50" charset="-128"/>
              </a:rPr>
              <a:t>自動車産業として、まず取り組むべき電動車の普及と水素社会の実現に向け</a:t>
            </a:r>
            <a:endParaRPr lang="en-US" altLang="ja-JP" sz="2800" b="1">
              <a:solidFill>
                <a:srgbClr val="000000"/>
              </a:solidFill>
              <a:latin typeface="Meiryo UI" panose="020B0604030504040204" pitchFamily="50" charset="-128"/>
              <a:ea typeface="Meiryo UI" panose="020B0604030504040204" pitchFamily="50" charset="-128"/>
            </a:endParaRPr>
          </a:p>
          <a:p>
            <a:pPr algn="ctr">
              <a:spcAft>
                <a:spcPts val="300"/>
              </a:spcAft>
            </a:pPr>
            <a:r>
              <a:rPr lang="ja-JP" altLang="en-US" sz="2800" b="1">
                <a:solidFill>
                  <a:srgbClr val="000000"/>
                </a:solidFill>
                <a:latin typeface="Meiryo UI" panose="020B0604030504040204" pitchFamily="50" charset="-128"/>
                <a:ea typeface="Meiryo UI" panose="020B0604030504040204" pitchFamily="50" charset="-128"/>
              </a:rPr>
              <a:t>電気充電スタンド、水素ステーションのインフラ拡充を求める</a:t>
            </a:r>
            <a:endParaRPr lang="en-US" altLang="ja-JP" sz="2800" b="1">
              <a:solidFill>
                <a:srgbClr val="000000"/>
              </a:solidFill>
              <a:latin typeface="Meiryo UI" panose="020B0604030504040204" pitchFamily="50" charset="-128"/>
              <a:ea typeface="Meiryo UI" panose="020B0604030504040204" pitchFamily="50" charset="-128"/>
            </a:endParaRPr>
          </a:p>
        </p:txBody>
      </p:sp>
      <p:sp>
        <p:nvSpPr>
          <p:cNvPr id="4" name="角丸四角形 9">
            <a:extLst>
              <a:ext uri="{FF2B5EF4-FFF2-40B4-BE49-F238E27FC236}">
                <a16:creationId xmlns:a16="http://schemas.microsoft.com/office/drawing/2014/main" id="{F3CDAB9C-825C-BA2A-4563-40C0A72AD54F}"/>
              </a:ext>
            </a:extLst>
          </p:cNvPr>
          <p:cNvSpPr/>
          <p:nvPr/>
        </p:nvSpPr>
        <p:spPr>
          <a:xfrm>
            <a:off x="382106" y="1896963"/>
            <a:ext cx="11523682" cy="2012563"/>
          </a:xfrm>
          <a:prstGeom prst="roundRect">
            <a:avLst>
              <a:gd name="adj" fmla="val 10830"/>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844083" eaLnBrk="0" fontAlgn="base" hangingPunct="0">
              <a:spcBef>
                <a:spcPts val="0"/>
              </a:spcBef>
              <a:defRPr/>
            </a:pPr>
            <a:r>
              <a:rPr lang="ja-JP" altLang="en-US">
                <a:solidFill>
                  <a:schemeClr val="tx1"/>
                </a:solidFill>
                <a:latin typeface="HG丸ｺﾞｼｯｸM-PRO" pitchFamily="50" charset="-128"/>
                <a:ea typeface="HG丸ｺﾞｼｯｸM-PRO" pitchFamily="50" charset="-128"/>
              </a:rPr>
              <a:t>▶電動化を進める上で、最も時間を要し継続的な対応が求められるのがインフラ整備の充実であることから　</a:t>
            </a:r>
            <a:endParaRPr lang="en-US" altLang="ja-JP">
              <a:solidFill>
                <a:schemeClr val="tx1"/>
              </a:solidFill>
              <a:latin typeface="HG丸ｺﾞｼｯｸM-PRO" pitchFamily="50" charset="-128"/>
              <a:ea typeface="HG丸ｺﾞｼｯｸM-PRO" pitchFamily="50" charset="-128"/>
            </a:endParaRPr>
          </a:p>
          <a:p>
            <a:pPr algn="just" defTabSz="844083" eaLnBrk="0" fontAlgn="base" hangingPunct="0">
              <a:spcBef>
                <a:spcPts val="0"/>
              </a:spcBef>
              <a:defRPr/>
            </a:pPr>
            <a:r>
              <a:rPr lang="ja-JP" altLang="en-US">
                <a:solidFill>
                  <a:schemeClr val="tx1"/>
                </a:solidFill>
                <a:latin typeface="HG丸ｺﾞｼｯｸM-PRO" pitchFamily="50" charset="-128"/>
                <a:ea typeface="HG丸ｺﾞｼｯｸM-PRO" pitchFamily="50" charset="-128"/>
              </a:rPr>
              <a:t>　早急な水素ステーション・急速充電器等の新規設置・保守の整備、並びに過去整備した設備の</a:t>
            </a:r>
            <a:endParaRPr lang="en-US" altLang="ja-JP">
              <a:solidFill>
                <a:schemeClr val="tx1"/>
              </a:solidFill>
              <a:latin typeface="HG丸ｺﾞｼｯｸM-PRO" pitchFamily="50" charset="-128"/>
              <a:ea typeface="HG丸ｺﾞｼｯｸM-PRO" pitchFamily="50" charset="-128"/>
            </a:endParaRPr>
          </a:p>
          <a:p>
            <a:pPr algn="just" defTabSz="844083" eaLnBrk="0" fontAlgn="base" hangingPunct="0">
              <a:spcBef>
                <a:spcPts val="0"/>
              </a:spcBef>
              <a:defRPr/>
            </a:pPr>
            <a:r>
              <a:rPr lang="ja-JP" altLang="en-US">
                <a:solidFill>
                  <a:schemeClr val="tx1"/>
                </a:solidFill>
                <a:latin typeface="HG丸ｺﾞｼｯｸM-PRO" pitchFamily="50" charset="-128"/>
                <a:ea typeface="HG丸ｺﾞｼｯｸM-PRO" pitchFamily="50" charset="-128"/>
              </a:rPr>
              <a:t>　定期的なメンテナンスも含めた管理を求める。</a:t>
            </a:r>
            <a:endParaRPr lang="en-US" altLang="ja-JP">
              <a:solidFill>
                <a:schemeClr val="tx1"/>
              </a:solidFill>
              <a:latin typeface="HG丸ｺﾞｼｯｸM-PRO" pitchFamily="50" charset="-128"/>
              <a:ea typeface="HG丸ｺﾞｼｯｸM-PRO" pitchFamily="50" charset="-128"/>
            </a:endParaRPr>
          </a:p>
          <a:p>
            <a:pPr algn="just" defTabSz="844083" eaLnBrk="0" fontAlgn="base" hangingPunct="0">
              <a:lnSpc>
                <a:spcPts val="800"/>
              </a:lnSpc>
              <a:spcBef>
                <a:spcPts val="0"/>
              </a:spcBef>
              <a:buNone/>
              <a:defRPr/>
            </a:pPr>
            <a:endParaRPr lang="en-US" altLang="ja-JP">
              <a:solidFill>
                <a:schemeClr val="tx1"/>
              </a:solidFill>
              <a:latin typeface="HG丸ｺﾞｼｯｸM-PRO" pitchFamily="50" charset="-128"/>
              <a:ea typeface="HG丸ｺﾞｼｯｸM-PRO" pitchFamily="50" charset="-128"/>
            </a:endParaRPr>
          </a:p>
          <a:p>
            <a:pPr algn="just" defTabSz="844083" eaLnBrk="0" fontAlgn="base" hangingPunct="0">
              <a:lnSpc>
                <a:spcPts val="800"/>
              </a:lnSpc>
              <a:spcBef>
                <a:spcPts val="0"/>
              </a:spcBef>
              <a:buNone/>
              <a:defRPr/>
            </a:pPr>
            <a:endParaRPr lang="ja-JP" altLang="en-US">
              <a:solidFill>
                <a:schemeClr val="tx1"/>
              </a:solidFill>
              <a:latin typeface="HG丸ｺﾞｼｯｸM-PRO" pitchFamily="50" charset="-128"/>
              <a:ea typeface="HG丸ｺﾞｼｯｸM-PRO" pitchFamily="50" charset="-128"/>
            </a:endParaRPr>
          </a:p>
          <a:p>
            <a:pPr algn="just" defTabSz="844083" eaLnBrk="0" fontAlgn="base" hangingPunct="0">
              <a:spcBef>
                <a:spcPts val="0"/>
              </a:spcBef>
              <a:defRPr/>
            </a:pPr>
            <a:r>
              <a:rPr lang="ja-JP" altLang="en-US">
                <a:solidFill>
                  <a:schemeClr val="tx1"/>
                </a:solidFill>
                <a:latin typeface="HG丸ｺﾞｼｯｸM-PRO" pitchFamily="50" charset="-128"/>
                <a:ea typeface="HG丸ｺﾞｼｯｸM-PRO" pitchFamily="50" charset="-128"/>
              </a:rPr>
              <a:t>▶インフラ整備を進めていく上では、日本の国土や、地域毎に異なる気象条件に配慮し、豪雨・豪雪災害</a:t>
            </a:r>
            <a:endParaRPr lang="en-US" altLang="ja-JP">
              <a:solidFill>
                <a:schemeClr val="tx1"/>
              </a:solidFill>
              <a:latin typeface="HG丸ｺﾞｼｯｸM-PRO" pitchFamily="50" charset="-128"/>
              <a:ea typeface="HG丸ｺﾞｼｯｸM-PRO" pitchFamily="50" charset="-128"/>
            </a:endParaRPr>
          </a:p>
          <a:p>
            <a:pPr algn="just" defTabSz="844083" eaLnBrk="0" fontAlgn="base" hangingPunct="0">
              <a:spcBef>
                <a:spcPts val="0"/>
              </a:spcBef>
              <a:defRPr/>
            </a:pPr>
            <a:r>
              <a:rPr lang="ja-JP" altLang="en-US">
                <a:solidFill>
                  <a:schemeClr val="tx1"/>
                </a:solidFill>
                <a:latin typeface="HG丸ｺﾞｼｯｸM-PRO" pitchFamily="50" charset="-128"/>
                <a:ea typeface="HG丸ｺﾞｼｯｸM-PRO" pitchFamily="50" charset="-128"/>
              </a:rPr>
              <a:t>　などへの対応を踏まえた道路整備を求める。また災害発生時には、被災地への電動車での電源供給など</a:t>
            </a:r>
            <a:endParaRPr lang="en-US" altLang="ja-JP">
              <a:solidFill>
                <a:schemeClr val="tx1"/>
              </a:solidFill>
              <a:latin typeface="HG丸ｺﾞｼｯｸM-PRO" pitchFamily="50" charset="-128"/>
              <a:ea typeface="HG丸ｺﾞｼｯｸM-PRO" pitchFamily="50" charset="-128"/>
            </a:endParaRPr>
          </a:p>
          <a:p>
            <a:pPr algn="just" defTabSz="844083" eaLnBrk="0" fontAlgn="base" hangingPunct="0">
              <a:spcBef>
                <a:spcPts val="0"/>
              </a:spcBef>
              <a:defRPr/>
            </a:pPr>
            <a:r>
              <a:rPr lang="ja-JP" altLang="en-US">
                <a:solidFill>
                  <a:schemeClr val="tx1"/>
                </a:solidFill>
                <a:latin typeface="HG丸ｺﾞｼｯｸM-PRO" pitchFamily="50" charset="-128"/>
                <a:ea typeface="HG丸ｺﾞｼｯｸM-PRO" pitchFamily="50" charset="-128"/>
              </a:rPr>
              <a:t>　の仕組み構築を求める。</a:t>
            </a:r>
          </a:p>
        </p:txBody>
      </p:sp>
      <p:sp>
        <p:nvSpPr>
          <p:cNvPr id="6" name="正方形/長方形 5">
            <a:extLst>
              <a:ext uri="{FF2B5EF4-FFF2-40B4-BE49-F238E27FC236}">
                <a16:creationId xmlns:a16="http://schemas.microsoft.com/office/drawing/2014/main" id="{EAEB3C07-9DC0-CA82-CF6D-ACF5FE64DF2A}"/>
              </a:ext>
            </a:extLst>
          </p:cNvPr>
          <p:cNvSpPr>
            <a:spLocks noChangeArrowheads="1"/>
          </p:cNvSpPr>
          <p:nvPr/>
        </p:nvSpPr>
        <p:spPr bwMode="auto">
          <a:xfrm>
            <a:off x="382106" y="4412346"/>
            <a:ext cx="5008510" cy="461665"/>
          </a:xfrm>
          <a:prstGeom prst="rect">
            <a:avLst/>
          </a:prstGeom>
          <a:solidFill>
            <a:schemeClr val="accent1"/>
          </a:solidFill>
          <a:ln>
            <a:headEnd/>
            <a:tailEnd/>
          </a:ln>
        </p:spPr>
        <p:style>
          <a:lnRef idx="3">
            <a:schemeClr val="lt1"/>
          </a:lnRef>
          <a:fillRef idx="1">
            <a:schemeClr val="accent6"/>
          </a:fillRef>
          <a:effectRef idx="1">
            <a:schemeClr val="accent6"/>
          </a:effectRef>
          <a:fontRef idx="minor">
            <a:schemeClr val="lt1"/>
          </a:fontRef>
        </p:style>
        <p:txBody>
          <a:bodyPr wrap="square" anchor="ctr">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lvl="0" algn="l" defTabSz="844083" eaLnBrk="0" fontAlgn="base" hangingPunct="0">
              <a:spcBef>
                <a:spcPct val="0"/>
              </a:spcBef>
              <a:spcAft>
                <a:spcPct val="0"/>
              </a:spcAft>
              <a:defRPr/>
            </a:pPr>
            <a:r>
              <a:rPr lang="ja-JP" altLang="en-US" sz="2400">
                <a:solidFill>
                  <a:prstClr val="white"/>
                </a:solidFill>
                <a:latin typeface="Meiryo UI" panose="020B0604030504040204" pitchFamily="50" charset="-128"/>
                <a:ea typeface="Meiryo UI" panose="020B0604030504040204" pitchFamily="50" charset="-128"/>
                <a:cs typeface="Meiryo UI" panose="020B0604030504040204" pitchFamily="50" charset="-128"/>
              </a:rPr>
              <a:t>地方政策として対応をいただきたいこと</a:t>
            </a:r>
          </a:p>
        </p:txBody>
      </p:sp>
      <p:sp>
        <p:nvSpPr>
          <p:cNvPr id="7" name="テキスト ボックス 6">
            <a:extLst>
              <a:ext uri="{FF2B5EF4-FFF2-40B4-BE49-F238E27FC236}">
                <a16:creationId xmlns:a16="http://schemas.microsoft.com/office/drawing/2014/main" id="{26418301-350D-EFB0-5301-277AD0758716}"/>
              </a:ext>
            </a:extLst>
          </p:cNvPr>
          <p:cNvSpPr txBox="1">
            <a:spLocks noChangeArrowheads="1"/>
          </p:cNvSpPr>
          <p:nvPr/>
        </p:nvSpPr>
        <p:spPr bwMode="auto">
          <a:xfrm>
            <a:off x="675047" y="4931383"/>
            <a:ext cx="11452297" cy="1877437"/>
          </a:xfrm>
          <a:prstGeom prst="rect">
            <a:avLst/>
          </a:prstGeom>
          <a:noFill/>
          <a:ln>
            <a:noFill/>
          </a:ln>
        </p:spPr>
        <p:txBody>
          <a:bodyPr wrap="square">
            <a:spAutoFit/>
          </a:bodyPr>
          <a:lstStyle>
            <a:lvl1pPr defTabSz="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0">
                <a:solidFill>
                  <a:schemeClr val="tx1"/>
                </a:solidFill>
                <a:latin typeface="Meiryo UI" panose="020B0604030504040204" pitchFamily="50" charset="-128"/>
                <a:ea typeface="Meiryo UI" panose="020B0604030504040204" pitchFamily="50" charset="-128"/>
              </a:rPr>
              <a:t>・各地域において、街中をはじめ、戸建て、集合住宅、大規模商業施設等における充電器や水素ステーションの　</a:t>
            </a:r>
            <a:endParaRPr lang="en-US" altLang="ja-JP" sz="2000" b="0">
              <a:solidFill>
                <a:schemeClr val="tx1"/>
              </a:solidFill>
              <a:latin typeface="Meiryo UI" panose="020B0604030504040204" pitchFamily="50" charset="-128"/>
              <a:ea typeface="Meiryo UI" panose="020B0604030504040204" pitchFamily="50" charset="-128"/>
            </a:endParaRPr>
          </a:p>
          <a:p>
            <a:pPr>
              <a:buNone/>
            </a:pPr>
            <a:r>
              <a:rPr lang="ja-JP" altLang="en-US" sz="2000">
                <a:latin typeface="Meiryo UI" panose="020B0604030504040204" pitchFamily="50" charset="-128"/>
                <a:ea typeface="Meiryo UI" panose="020B0604030504040204" pitchFamily="50" charset="-128"/>
              </a:rPr>
              <a:t>　</a:t>
            </a:r>
            <a:r>
              <a:rPr lang="ja-JP" altLang="en-US" sz="2000" b="0">
                <a:solidFill>
                  <a:schemeClr val="tx1"/>
                </a:solidFill>
                <a:latin typeface="Meiryo UI" panose="020B0604030504040204" pitchFamily="50" charset="-128"/>
                <a:ea typeface="Meiryo UI" panose="020B0604030504040204" pitchFamily="50" charset="-128"/>
              </a:rPr>
              <a:t>早期設置などに取り組む。その際、各種補助金等の創設や拡充を求める。</a:t>
            </a:r>
            <a:endParaRPr lang="en-US" altLang="ja-JP" sz="2000" b="0">
              <a:solidFill>
                <a:schemeClr val="tx1"/>
              </a:solidFill>
              <a:latin typeface="Meiryo UI" panose="020B0604030504040204" pitchFamily="50" charset="-128"/>
              <a:ea typeface="Meiryo UI" panose="020B0604030504040204" pitchFamily="50" charset="-128"/>
            </a:endParaRPr>
          </a:p>
          <a:p>
            <a:r>
              <a:rPr lang="ja-JP" altLang="en-US" sz="2000" b="0">
                <a:solidFill>
                  <a:schemeClr val="tx1"/>
                </a:solidFill>
                <a:latin typeface="Meiryo UI" panose="020B0604030504040204" pitchFamily="50" charset="-128"/>
                <a:ea typeface="Meiryo UI" panose="020B0604030504040204" pitchFamily="50" charset="-128"/>
              </a:rPr>
              <a:t>気象状況や豪雨災害などへの対応を踏まえたインフラ整備を早急に求める。</a:t>
            </a:r>
          </a:p>
          <a:p>
            <a:r>
              <a:rPr lang="ja-JP" altLang="en-US" sz="2000" b="0">
                <a:solidFill>
                  <a:schemeClr val="tx1"/>
                </a:solidFill>
                <a:latin typeface="Meiryo UI" panose="020B0604030504040204" pitchFamily="50" charset="-128"/>
                <a:ea typeface="Meiryo UI" panose="020B0604030504040204" pitchFamily="50" charset="-128"/>
              </a:rPr>
              <a:t>モビリティも活用した、災害時における日常生活への早期復帰を可能とする自治体への対応整備を求める。</a:t>
            </a:r>
            <a:endParaRPr lang="en-US" altLang="ja-JP" sz="2000" b="0">
              <a:solidFill>
                <a:schemeClr val="tx1"/>
              </a:solidFill>
              <a:latin typeface="Meiryo UI" panose="020B0604030504040204" pitchFamily="50" charset="-128"/>
              <a:ea typeface="Meiryo UI" panose="020B0604030504040204" pitchFamily="50" charset="-128"/>
            </a:endParaRPr>
          </a:p>
          <a:p>
            <a:r>
              <a:rPr lang="ja-JP" altLang="en-US" sz="2000" b="0">
                <a:solidFill>
                  <a:schemeClr val="tx1"/>
                </a:solidFill>
                <a:latin typeface="Meiryo UI" panose="020B0604030504040204" pitchFamily="50" charset="-128"/>
                <a:ea typeface="Meiryo UI" panose="020B0604030504040204" pitchFamily="50" charset="-128"/>
              </a:rPr>
              <a:t>公共施設・交通からのエネルギーの電化・水素化を進め、地域のエネルギー転換の率先垂範を求める。</a:t>
            </a:r>
          </a:p>
        </p:txBody>
      </p:sp>
      <p:sp>
        <p:nvSpPr>
          <p:cNvPr id="8" name="二等辺三角形 7">
            <a:extLst>
              <a:ext uri="{FF2B5EF4-FFF2-40B4-BE49-F238E27FC236}">
                <a16:creationId xmlns:a16="http://schemas.microsoft.com/office/drawing/2014/main" id="{70E3D9CF-B62B-7317-0D0A-D9A82514B445}"/>
              </a:ext>
            </a:extLst>
          </p:cNvPr>
          <p:cNvSpPr/>
          <p:nvPr/>
        </p:nvSpPr>
        <p:spPr>
          <a:xfrm rot="10800000">
            <a:off x="3165337" y="4068562"/>
            <a:ext cx="5352040" cy="360000"/>
          </a:xfrm>
          <a:prstGeom prst="triangle">
            <a:avLst/>
          </a:prstGeom>
          <a:solidFill>
            <a:schemeClr val="bg2">
              <a:lumMod val="9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3C3976D7-F5BC-2FBB-E114-7BAA24FD2F43}"/>
              </a:ext>
            </a:extLst>
          </p:cNvPr>
          <p:cNvSpPr txBox="1"/>
          <p:nvPr/>
        </p:nvSpPr>
        <p:spPr>
          <a:xfrm>
            <a:off x="7562850" y="207315"/>
            <a:ext cx="4629150" cy="307777"/>
          </a:xfrm>
          <a:prstGeom prst="rect">
            <a:avLst/>
          </a:prstGeom>
          <a:noFill/>
          <a:ln>
            <a:noFill/>
          </a:ln>
        </p:spPr>
        <p:txBody>
          <a:bodyPr wrap="square">
            <a:spAutoFit/>
          </a:bodyPr>
          <a:lstStyle>
            <a:defPPr>
              <a:defRPr lang="ja-JP"/>
            </a:defPPr>
            <a:lvl1pPr marR="0" lvl="0" indent="0" defTabSz="457200" eaLnBrk="0" fontAlgn="base" hangingPunct="0">
              <a:lnSpc>
                <a:spcPct val="100000"/>
              </a:lnSpc>
              <a:spcBef>
                <a:spcPct val="0"/>
              </a:spcBef>
              <a:spcAft>
                <a:spcPct val="0"/>
              </a:spcAft>
              <a:buClrTx/>
              <a:buSzTx/>
              <a:buFont typeface="Arial" panose="020B0604020202020204" pitchFamily="34" charset="0"/>
              <a:buNone/>
              <a:tabLst/>
              <a:defRPr kumimoji="0" sz="20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vl2pPr marL="742950" indent="-285750" defTabSz="45720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buChar char="•"/>
              <a:defRPr sz="2400">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9pPr>
          </a:lstStyle>
          <a:p>
            <a:pPr algn="r"/>
            <a:r>
              <a:rPr lang="en-US" altLang="ja-JP" sz="1400">
                <a:solidFill>
                  <a:schemeClr val="bg1"/>
                </a:solidFill>
              </a:rPr>
              <a:t>※</a:t>
            </a:r>
            <a:r>
              <a:rPr lang="ja-JP" altLang="ja-JP" sz="1400">
                <a:solidFill>
                  <a:schemeClr val="bg1"/>
                </a:solidFill>
              </a:rPr>
              <a:t>自動車関係諸税などに関する</a:t>
            </a:r>
            <a:r>
              <a:rPr lang="ja-JP" altLang="en-US" sz="1400">
                <a:solidFill>
                  <a:schemeClr val="bg1"/>
                </a:solidFill>
              </a:rPr>
              <a:t>要望書の説明資料より抜粋</a:t>
            </a:r>
          </a:p>
        </p:txBody>
      </p:sp>
    </p:spTree>
    <p:extLst>
      <p:ext uri="{BB962C8B-B14F-4D97-AF65-F5344CB8AC3E}">
        <p14:creationId xmlns:p14="http://schemas.microsoft.com/office/powerpoint/2010/main" val="378421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3">
            <a:extLst>
              <a:ext uri="{FF2B5EF4-FFF2-40B4-BE49-F238E27FC236}">
                <a16:creationId xmlns:a16="http://schemas.microsoft.com/office/drawing/2014/main" id="{1D80035B-3FEE-FDD8-7C54-13F283565F73}"/>
              </a:ext>
            </a:extLst>
          </p:cNvPr>
          <p:cNvSpPr txBox="1">
            <a:spLocks noChangeArrowheads="1"/>
          </p:cNvSpPr>
          <p:nvPr/>
        </p:nvSpPr>
        <p:spPr bwMode="auto">
          <a:xfrm>
            <a:off x="0" y="6252313"/>
            <a:ext cx="12192000" cy="605687"/>
          </a:xfrm>
          <a:prstGeom prst="rect">
            <a:avLst/>
          </a:prstGeom>
          <a:solidFill>
            <a:schemeClr val="accent1"/>
          </a:solidFill>
          <a:ln>
            <a:noFill/>
          </a:ln>
        </p:spPr>
        <p:txBody>
          <a:bodyPr wrap="square" anchor="ctr" anchorCtr="0">
            <a:no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a:solidFill>
                  <a:prstClr val="white"/>
                </a:solidFill>
                <a:latin typeface="Meiryo UI" panose="020B0604030504040204" pitchFamily="50" charset="-128"/>
                <a:ea typeface="Meiryo UI" panose="020B0604030504040204" pitchFamily="50" charset="-128"/>
              </a:rPr>
              <a:t>2030</a:t>
            </a:r>
            <a:r>
              <a:rPr lang="ja-JP" altLang="en-US" sz="2400" b="1">
                <a:solidFill>
                  <a:prstClr val="white"/>
                </a:solidFill>
                <a:latin typeface="Meiryo UI" panose="020B0604030504040204" pitchFamily="50" charset="-128"/>
                <a:ea typeface="Meiryo UI" panose="020B0604030504040204" pitchFamily="50" charset="-128"/>
              </a:rPr>
              <a:t>年、充電器</a:t>
            </a:r>
            <a:r>
              <a:rPr lang="en-US" altLang="ja-JP" sz="2400" b="1">
                <a:solidFill>
                  <a:prstClr val="white"/>
                </a:solidFill>
                <a:latin typeface="Meiryo UI" panose="020B0604030504040204" pitchFamily="50" charset="-128"/>
                <a:ea typeface="Meiryo UI" panose="020B0604030504040204" pitchFamily="50" charset="-128"/>
              </a:rPr>
              <a:t>30</a:t>
            </a:r>
            <a:r>
              <a:rPr lang="ja-JP" altLang="en-US" sz="2400" b="1">
                <a:solidFill>
                  <a:prstClr val="white"/>
                </a:solidFill>
                <a:latin typeface="Meiryo UI" panose="020B0604030504040204" pitchFamily="50" charset="-128"/>
                <a:ea typeface="Meiryo UI" panose="020B0604030504040204" pitchFamily="50" charset="-128"/>
              </a:rPr>
              <a:t>万口</a:t>
            </a:r>
            <a:r>
              <a:rPr lang="en-US" altLang="ja-JP" sz="2400" b="1">
                <a:solidFill>
                  <a:prstClr val="white"/>
                </a:solidFill>
                <a:latin typeface="Meiryo UI" panose="020B0604030504040204" pitchFamily="50" charset="-128"/>
                <a:ea typeface="Meiryo UI" panose="020B0604030504040204" pitchFamily="50" charset="-128"/>
              </a:rPr>
              <a:t>/</a:t>
            </a:r>
            <a:r>
              <a:rPr lang="ja-JP" altLang="en-US" sz="2400" b="1">
                <a:solidFill>
                  <a:prstClr val="white"/>
                </a:solidFill>
                <a:latin typeface="Meiryo UI" panose="020B0604030504040204" pitchFamily="50" charset="-128"/>
                <a:ea typeface="Meiryo UI" panose="020B0604030504040204" pitchFamily="50" charset="-128"/>
              </a:rPr>
              <a:t>水素</a:t>
            </a:r>
            <a:r>
              <a:rPr lang="en-US" altLang="ja-JP" sz="2400" b="1">
                <a:solidFill>
                  <a:prstClr val="white"/>
                </a:solidFill>
                <a:latin typeface="Meiryo UI" panose="020B0604030504040204" pitchFamily="50" charset="-128"/>
                <a:ea typeface="Meiryo UI" panose="020B0604030504040204" pitchFamily="50" charset="-128"/>
              </a:rPr>
              <a:t>St.1000</a:t>
            </a:r>
            <a:r>
              <a:rPr lang="ja-JP" altLang="en-US" sz="2400" b="1">
                <a:solidFill>
                  <a:prstClr val="white"/>
                </a:solidFill>
                <a:latin typeface="Meiryo UI" panose="020B0604030504040204" pitchFamily="50" charset="-128"/>
                <a:ea typeface="Meiryo UI" panose="020B0604030504040204" pitchFamily="50" charset="-128"/>
              </a:rPr>
              <a:t>基の設置目標に向け、</a:t>
            </a:r>
            <a:r>
              <a:rPr lang="ja-JP" altLang="ja-JP" sz="2400" b="1">
                <a:solidFill>
                  <a:prstClr val="white"/>
                </a:solidFill>
                <a:latin typeface="Meiryo UI" panose="020B0604030504040204" pitchFamily="50" charset="-128"/>
                <a:ea typeface="Meiryo UI" panose="020B0604030504040204" pitchFamily="50" charset="-128"/>
              </a:rPr>
              <a:t>さらなる加速が</a:t>
            </a:r>
            <a:r>
              <a:rPr lang="ja-JP" altLang="en-US" sz="2400" b="1">
                <a:solidFill>
                  <a:prstClr val="white"/>
                </a:solidFill>
                <a:latin typeface="Meiryo UI" panose="020B0604030504040204" pitchFamily="50" charset="-128"/>
                <a:ea typeface="Meiryo UI" panose="020B0604030504040204" pitchFamily="50" charset="-128"/>
              </a:rPr>
              <a:t>必要</a:t>
            </a:r>
            <a:endParaRPr lang="en-US" altLang="ja-JP" sz="2400" b="1">
              <a:solidFill>
                <a:prstClr val="white"/>
              </a:solidFill>
              <a:latin typeface="Meiryo UI" panose="020B0604030504040204" pitchFamily="50" charset="-128"/>
              <a:ea typeface="Meiryo UI" panose="020B0604030504040204" pitchFamily="50" charset="-128"/>
            </a:endParaRPr>
          </a:p>
        </p:txBody>
      </p:sp>
      <p:sp>
        <p:nvSpPr>
          <p:cNvPr id="4" name="テキスト ボックス 1">
            <a:extLst>
              <a:ext uri="{FF2B5EF4-FFF2-40B4-BE49-F238E27FC236}">
                <a16:creationId xmlns:a16="http://schemas.microsoft.com/office/drawing/2014/main" id="{31947E55-80B4-A383-0AC6-AFB839DDD5BE}"/>
              </a:ext>
            </a:extLst>
          </p:cNvPr>
          <p:cNvSpPr txBox="1"/>
          <p:nvPr/>
        </p:nvSpPr>
        <p:spPr>
          <a:xfrm>
            <a:off x="3402155" y="5617321"/>
            <a:ext cx="8709025" cy="51385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00"/>
              <a:t>【</a:t>
            </a:r>
            <a:r>
              <a:rPr kumimoji="1" lang="ja-JP" altLang="en-US" sz="1000"/>
              <a:t>充電器</a:t>
            </a:r>
            <a:r>
              <a:rPr kumimoji="1" lang="en-US" altLang="ja-JP" sz="1000"/>
              <a:t>】</a:t>
            </a:r>
            <a:r>
              <a:rPr kumimoji="1" lang="ja-JP" altLang="en-US" sz="1000"/>
              <a:t>　出典：</a:t>
            </a:r>
            <a:r>
              <a:rPr kumimoji="1" lang="en-US" altLang="ja-JP" sz="1000"/>
              <a:t>(</a:t>
            </a:r>
            <a:r>
              <a:rPr kumimoji="1" lang="ja-JP" altLang="en-US" sz="1000"/>
              <a:t>株</a:t>
            </a:r>
            <a:r>
              <a:rPr kumimoji="1" lang="en-US" altLang="ja-JP" sz="1000"/>
              <a:t>)</a:t>
            </a:r>
            <a:r>
              <a:rPr kumimoji="1" lang="ja-JP" altLang="en-US" sz="1000"/>
              <a:t>ゼンリン　（経済産業省</a:t>
            </a:r>
            <a:r>
              <a:rPr kumimoji="1" lang="ja-JP" altLang="en-US" sz="1000">
                <a:solidFill>
                  <a:schemeClr val="dk1"/>
                </a:solidFill>
                <a:latin typeface="+mn-lt"/>
                <a:ea typeface="+mn-ea"/>
                <a:cs typeface="+mn-cs"/>
              </a:rPr>
              <a:t>充電インフラ整備促進に関する検討会　資料より）</a:t>
            </a:r>
            <a:endParaRPr kumimoji="1" lang="en-US" altLang="ja-JP" sz="1000">
              <a:solidFill>
                <a:schemeClr val="dk1"/>
              </a:solidFill>
              <a:latin typeface="+mn-lt"/>
              <a:ea typeface="+mn-ea"/>
              <a:cs typeface="+mn-cs"/>
            </a:endParaRPr>
          </a:p>
          <a:p>
            <a:pPr lvl="0">
              <a:defRPr/>
            </a:pPr>
            <a:r>
              <a:rPr kumimoji="1" lang="ja-JP" altLang="en-US" sz="1000">
                <a:solidFill>
                  <a:schemeClr val="dk1"/>
                </a:solidFill>
                <a:latin typeface="+mn-lt"/>
                <a:ea typeface="+mn-ea"/>
                <a:cs typeface="+mn-cs"/>
              </a:rPr>
              <a:t>　</a:t>
            </a:r>
            <a:r>
              <a:rPr kumimoji="1" lang="en-US" altLang="ja-JP" sz="1000">
                <a:solidFill>
                  <a:schemeClr val="dk1"/>
                </a:solidFill>
                <a:latin typeface="+mn-lt"/>
                <a:ea typeface="+mn-ea"/>
                <a:cs typeface="+mn-cs"/>
              </a:rPr>
              <a:t>※21</a:t>
            </a:r>
            <a:r>
              <a:rPr kumimoji="1" lang="ja-JP" altLang="en-US" sz="1000">
                <a:solidFill>
                  <a:schemeClr val="dk1"/>
                </a:solidFill>
                <a:latin typeface="+mn-lt"/>
                <a:ea typeface="+mn-ea"/>
                <a:cs typeface="+mn-cs"/>
              </a:rPr>
              <a:t>年より経産省補助実績より　</a:t>
            </a:r>
            <a:r>
              <a:rPr lang="ja-JP" altLang="en-US" sz="1000"/>
              <a:t>集合住宅、月極駐車場、事務所・工場等への普通充電器の設置実績を追加</a:t>
            </a:r>
            <a:endParaRPr lang="en-US" altLang="ja-JP" sz="1000"/>
          </a:p>
          <a:p>
            <a:pPr lvl="0">
              <a:defRPr/>
            </a:pPr>
            <a:r>
              <a:rPr kumimoji="1" lang="en-US" altLang="ja-JP" sz="1000">
                <a:solidFill>
                  <a:schemeClr val="dk1"/>
                </a:solidFill>
                <a:latin typeface="+mn-lt"/>
                <a:ea typeface="+mn-ea"/>
                <a:cs typeface="+mn-cs"/>
              </a:rPr>
              <a:t>【</a:t>
            </a:r>
            <a:r>
              <a:rPr kumimoji="1" lang="ja-JP" altLang="en-US" sz="1000">
                <a:solidFill>
                  <a:schemeClr val="dk1"/>
                </a:solidFill>
                <a:latin typeface="+mn-lt"/>
                <a:ea typeface="+mn-ea"/>
                <a:cs typeface="+mn-cs"/>
              </a:rPr>
              <a:t>水素ステーション</a:t>
            </a:r>
            <a:r>
              <a:rPr kumimoji="1" lang="en-US" altLang="ja-JP" sz="1000">
                <a:solidFill>
                  <a:schemeClr val="dk1"/>
                </a:solidFill>
                <a:latin typeface="+mn-lt"/>
                <a:ea typeface="+mn-ea"/>
                <a:cs typeface="+mn-cs"/>
              </a:rPr>
              <a:t>】</a:t>
            </a:r>
            <a:r>
              <a:rPr kumimoji="1" lang="ja-JP" altLang="en-US" sz="1000">
                <a:solidFill>
                  <a:schemeClr val="dk1"/>
                </a:solidFill>
                <a:latin typeface="+mn-lt"/>
                <a:ea typeface="+mn-ea"/>
                <a:cs typeface="+mn-cs"/>
              </a:rPr>
              <a:t>　出典：日本水素ステーションネットワーク合同会社</a:t>
            </a:r>
            <a:r>
              <a:rPr kumimoji="1" lang="ja-JP" altLang="en-US" sz="1000"/>
              <a:t>　</a:t>
            </a:r>
            <a:r>
              <a:rPr kumimoji="1" lang="en-US" altLang="ja-JP" sz="1000"/>
              <a:t>※20</a:t>
            </a:r>
            <a:r>
              <a:rPr kumimoji="1" lang="ja-JP" altLang="en-US" sz="1000"/>
              <a:t>年以降は年度の計画策定時の稼働しているステーション数を掲載</a:t>
            </a:r>
          </a:p>
        </p:txBody>
      </p:sp>
      <p:graphicFrame>
        <p:nvGraphicFramePr>
          <p:cNvPr id="6" name="グラフ 5">
            <a:extLst>
              <a:ext uri="{FF2B5EF4-FFF2-40B4-BE49-F238E27FC236}">
                <a16:creationId xmlns:a16="http://schemas.microsoft.com/office/drawing/2014/main" id="{50E0E0B9-1DDA-43F0-3F6C-0ACFD1EC55CC}"/>
              </a:ext>
            </a:extLst>
          </p:cNvPr>
          <p:cNvGraphicFramePr>
            <a:graphicFrameLocks/>
          </p:cNvGraphicFramePr>
          <p:nvPr/>
        </p:nvGraphicFramePr>
        <p:xfrm>
          <a:off x="287076" y="726821"/>
          <a:ext cx="11452225" cy="5110765"/>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36703B52-4A36-B018-4447-92F3813131B2}"/>
              </a:ext>
            </a:extLst>
          </p:cNvPr>
          <p:cNvSpPr txBox="1">
            <a:spLocks noChangeArrowheads="1"/>
          </p:cNvSpPr>
          <p:nvPr/>
        </p:nvSpPr>
        <p:spPr bwMode="auto">
          <a:xfrm>
            <a:off x="72458" y="45084"/>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a:solidFill>
                  <a:prstClr val="black"/>
                </a:solidFill>
                <a:latin typeface="Meiryo UI" panose="020B0604030504040204" pitchFamily="50" charset="-128"/>
                <a:ea typeface="Meiryo UI" panose="020B0604030504040204" pitchFamily="50" charset="-128"/>
              </a:rPr>
              <a:t>電気自動車等の普及と充電器の普及状況</a:t>
            </a:r>
            <a:endParaRPr lang="zh-TW" altLang="en-US">
              <a:solidFill>
                <a:prstClr val="black"/>
              </a:solidFill>
              <a:latin typeface="Meiryo UI" panose="020B0604030504040204" pitchFamily="50" charset="-128"/>
              <a:ea typeface="Meiryo UI" panose="020B0604030504040204" pitchFamily="50" charset="-128"/>
            </a:endParaRPr>
          </a:p>
        </p:txBody>
      </p:sp>
      <p:sp>
        <p:nvSpPr>
          <p:cNvPr id="10" name="Line 10">
            <a:extLst>
              <a:ext uri="{FF2B5EF4-FFF2-40B4-BE49-F238E27FC236}">
                <a16:creationId xmlns:a16="http://schemas.microsoft.com/office/drawing/2014/main" id="{E66ABF96-8DC4-3DB5-238F-CA1785F3B6D9}"/>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372831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AF8FA846-CEF9-DB4E-E224-77D8FBD2EF2D}"/>
              </a:ext>
            </a:extLst>
          </p:cNvPr>
          <p:cNvSpPr/>
          <p:nvPr/>
        </p:nvSpPr>
        <p:spPr>
          <a:xfrm>
            <a:off x="222623" y="1037064"/>
            <a:ext cx="6105340" cy="5750982"/>
          </a:xfrm>
          <a:prstGeom prst="roundRect">
            <a:avLst>
              <a:gd name="adj" fmla="val 10830"/>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04800" indent="-304800"/>
            <a:r>
              <a:rPr lang="ja-JP" altLang="en-US">
                <a:solidFill>
                  <a:schemeClr val="tx1"/>
                </a:solidFill>
                <a:highlight>
                  <a:srgbClr val="C0C0C0"/>
                </a:highlight>
                <a:latin typeface="HG丸ｺﾞｼｯｸM-PRO" pitchFamily="50" charset="-128"/>
                <a:ea typeface="HG丸ｺﾞｼｯｸM-PRO" pitchFamily="50" charset="-128"/>
              </a:rPr>
              <a:t>例① 充電設備への補助金</a:t>
            </a:r>
            <a:endParaRPr lang="en-US" altLang="ja-JP">
              <a:solidFill>
                <a:schemeClr val="tx1"/>
              </a:solidFill>
              <a:highlight>
                <a:srgbClr val="C0C0C0"/>
              </a:highlight>
              <a:latin typeface="HG丸ｺﾞｼｯｸM-PRO" pitchFamily="50" charset="-128"/>
              <a:ea typeface="HG丸ｺﾞｼｯｸM-PRO" pitchFamily="50" charset="-128"/>
            </a:endParaRPr>
          </a:p>
          <a:p>
            <a:pPr marL="304800" indent="-304800"/>
            <a:r>
              <a:rPr lang="ja-JP" altLang="en-US" sz="1400">
                <a:solidFill>
                  <a:schemeClr val="tx1"/>
                </a:solidFill>
                <a:latin typeface="HG丸ｺﾞｼｯｸM-PRO" pitchFamily="50" charset="-128"/>
                <a:ea typeface="HG丸ｺﾞｼｯｸM-PRO" pitchFamily="50" charset="-128"/>
              </a:rPr>
              <a:t>・金額：</a:t>
            </a:r>
            <a:r>
              <a:rPr lang="en-US" altLang="ja-JP" sz="1400">
                <a:solidFill>
                  <a:schemeClr val="tx1"/>
                </a:solidFill>
                <a:latin typeface="HG丸ｺﾞｼｯｸM-PRO" pitchFamily="50" charset="-128"/>
                <a:ea typeface="HG丸ｺﾞｼｯｸM-PRO" pitchFamily="50" charset="-128"/>
              </a:rPr>
              <a:t>5</a:t>
            </a:r>
            <a:r>
              <a:rPr lang="ja-JP" altLang="en-US" sz="1400">
                <a:solidFill>
                  <a:schemeClr val="tx1"/>
                </a:solidFill>
                <a:latin typeface="HG丸ｺﾞｼｯｸM-PRO" pitchFamily="50" charset="-128"/>
                <a:ea typeface="HG丸ｺﾞｼｯｸM-PRO" pitchFamily="50" charset="-128"/>
              </a:rPr>
              <a:t>～</a:t>
            </a:r>
            <a:r>
              <a:rPr lang="en-US" altLang="ja-JP" sz="1400">
                <a:solidFill>
                  <a:schemeClr val="tx1"/>
                </a:solidFill>
                <a:latin typeface="HG丸ｺﾞｼｯｸM-PRO" pitchFamily="50" charset="-128"/>
                <a:ea typeface="HG丸ｺﾞｼｯｸM-PRO" pitchFamily="50" charset="-128"/>
              </a:rPr>
              <a:t>20</a:t>
            </a:r>
            <a:r>
              <a:rPr lang="ja-JP" altLang="en-US" sz="1400">
                <a:solidFill>
                  <a:schemeClr val="tx1"/>
                </a:solidFill>
                <a:latin typeface="HG丸ｺﾞｼｯｸM-PRO" pitchFamily="50" charset="-128"/>
                <a:ea typeface="HG丸ｺﾞｼｯｸM-PRO" pitchFamily="50" charset="-128"/>
              </a:rPr>
              <a:t>万円上限が多い中、高額の市町もあり</a:t>
            </a:r>
            <a:r>
              <a:rPr lang="en-US" altLang="ja-JP" sz="1100">
                <a:solidFill>
                  <a:schemeClr val="tx1"/>
                </a:solidFill>
                <a:latin typeface="HG丸ｺﾞｼｯｸM-PRO" pitchFamily="50" charset="-128"/>
                <a:ea typeface="HG丸ｺﾞｼｯｸM-PRO" pitchFamily="50" charset="-128"/>
              </a:rPr>
              <a:t>(</a:t>
            </a:r>
            <a:r>
              <a:rPr lang="ja-JP" altLang="en-US" sz="1100">
                <a:solidFill>
                  <a:schemeClr val="tx1"/>
                </a:solidFill>
                <a:latin typeface="HG丸ｺﾞｼｯｸM-PRO" pitchFamily="50" charset="-128"/>
                <a:ea typeface="HG丸ｺﾞｼｯｸM-PRO" pitchFamily="50" charset="-128"/>
              </a:rPr>
              <a:t>宮城県東松島市</a:t>
            </a:r>
            <a:r>
              <a:rPr lang="en-US" altLang="ja-JP" sz="1100">
                <a:solidFill>
                  <a:schemeClr val="tx1"/>
                </a:solidFill>
                <a:latin typeface="HG丸ｺﾞｼｯｸM-PRO" pitchFamily="50" charset="-128"/>
                <a:ea typeface="HG丸ｺﾞｼｯｸM-PRO" pitchFamily="50" charset="-128"/>
              </a:rPr>
              <a:t>)</a:t>
            </a:r>
            <a:endParaRPr lang="en-US" altLang="ja-JP" sz="1200">
              <a:solidFill>
                <a:schemeClr val="tx1"/>
              </a:solidFill>
              <a:latin typeface="HG丸ｺﾞｼｯｸM-PRO" pitchFamily="50" charset="-128"/>
              <a:ea typeface="HG丸ｺﾞｼｯｸM-PRO" pitchFamily="50" charset="-128"/>
            </a:endParaRPr>
          </a:p>
          <a:p>
            <a:pPr marL="304800" indent="-304800"/>
            <a:endParaRPr lang="en-US" altLang="ja-JP">
              <a:solidFill>
                <a:schemeClr val="tx1"/>
              </a:solidFill>
              <a:latin typeface="HG丸ｺﾞｼｯｸM-PRO" pitchFamily="50" charset="-128"/>
              <a:ea typeface="HG丸ｺﾞｼｯｸM-PRO" pitchFamily="50" charset="-128"/>
            </a:endParaRPr>
          </a:p>
          <a:p>
            <a:pPr marL="304800" indent="-304800"/>
            <a:endParaRPr lang="en-US" altLang="ja-JP">
              <a:solidFill>
                <a:schemeClr val="tx1"/>
              </a:solidFill>
              <a:latin typeface="HG丸ｺﾞｼｯｸM-PRO" pitchFamily="50" charset="-128"/>
              <a:ea typeface="HG丸ｺﾞｼｯｸM-PRO" pitchFamily="50" charset="-128"/>
            </a:endParaRPr>
          </a:p>
          <a:p>
            <a:pPr marL="304800" indent="-304800"/>
            <a:endParaRPr lang="en-US" altLang="ja-JP" sz="2400">
              <a:solidFill>
                <a:schemeClr val="tx1"/>
              </a:solidFill>
              <a:latin typeface="HG丸ｺﾞｼｯｸM-PRO" pitchFamily="50" charset="-128"/>
              <a:ea typeface="HG丸ｺﾞｼｯｸM-PRO" pitchFamily="50" charset="-128"/>
            </a:endParaRPr>
          </a:p>
          <a:p>
            <a:pPr marL="304800" indent="-304800"/>
            <a:r>
              <a:rPr lang="ja-JP" altLang="en-US" sz="1400">
                <a:solidFill>
                  <a:schemeClr val="tx1"/>
                </a:solidFill>
                <a:latin typeface="HG丸ｺﾞｼｯｸM-PRO" pitchFamily="50" charset="-128"/>
                <a:ea typeface="HG丸ｺﾞｼｯｸM-PRO" pitchFamily="50" charset="-128"/>
              </a:rPr>
              <a:t>・対象：「新築」「集合住宅」「個人宅」など、自治体の事情</a:t>
            </a:r>
            <a:endParaRPr lang="en-US" altLang="ja-JP" sz="1400">
              <a:solidFill>
                <a:schemeClr val="tx1"/>
              </a:solidFill>
              <a:latin typeface="HG丸ｺﾞｼｯｸM-PRO" pitchFamily="50" charset="-128"/>
              <a:ea typeface="HG丸ｺﾞｼｯｸM-PRO" pitchFamily="50" charset="-128"/>
            </a:endParaRPr>
          </a:p>
          <a:p>
            <a:pPr marL="304800" indent="-304800"/>
            <a:r>
              <a:rPr lang="ja-JP" altLang="en-US" sz="1400">
                <a:solidFill>
                  <a:schemeClr val="tx1"/>
                </a:solidFill>
                <a:latin typeface="HG丸ｺﾞｼｯｸM-PRO" pitchFamily="50" charset="-128"/>
                <a:ea typeface="HG丸ｺﾞｼｯｸM-PRO" pitchFamily="50" charset="-128"/>
              </a:rPr>
              <a:t>　　　　によって対象の限定や拡大を実施されている</a:t>
            </a:r>
            <a:endParaRPr lang="en-US" altLang="ja-JP" sz="1400">
              <a:solidFill>
                <a:schemeClr val="tx1"/>
              </a:solidFill>
              <a:latin typeface="HG丸ｺﾞｼｯｸM-PRO" pitchFamily="50" charset="-128"/>
              <a:ea typeface="HG丸ｺﾞｼｯｸM-PRO" pitchFamily="50" charset="-128"/>
            </a:endParaRPr>
          </a:p>
          <a:p>
            <a:pPr marL="304800" indent="-304800"/>
            <a:endParaRPr lang="en-US" altLang="ja-JP" sz="800">
              <a:solidFill>
                <a:schemeClr val="tx1"/>
              </a:solidFill>
              <a:latin typeface="HG丸ｺﾞｼｯｸM-PRO" pitchFamily="50" charset="-128"/>
              <a:ea typeface="HG丸ｺﾞｼｯｸM-PRO" pitchFamily="50" charset="-128"/>
            </a:endParaRPr>
          </a:p>
          <a:p>
            <a:pPr marL="304800" indent="-304800"/>
            <a:r>
              <a:rPr lang="ja-JP" altLang="en-US">
                <a:solidFill>
                  <a:schemeClr val="tx1"/>
                </a:solidFill>
                <a:highlight>
                  <a:srgbClr val="C0C0C0"/>
                </a:highlight>
                <a:latin typeface="HG丸ｺﾞｼｯｸM-PRO" pitchFamily="50" charset="-128"/>
                <a:ea typeface="HG丸ｺﾞｼｯｸM-PRO" pitchFamily="50" charset="-128"/>
              </a:rPr>
              <a:t>例② 先行的に入れられている制度</a:t>
            </a:r>
            <a:endParaRPr lang="en-US" altLang="ja-JP">
              <a:solidFill>
                <a:schemeClr val="tx1"/>
              </a:solidFill>
              <a:highlight>
                <a:srgbClr val="C0C0C0"/>
              </a:highlight>
              <a:latin typeface="HG丸ｺﾞｼｯｸM-PRO" pitchFamily="50" charset="-128"/>
              <a:ea typeface="HG丸ｺﾞｼｯｸM-PRO" pitchFamily="50" charset="-128"/>
            </a:endParaRPr>
          </a:p>
          <a:p>
            <a:pPr marL="304800" indent="-304800"/>
            <a:r>
              <a:rPr lang="ja-JP" altLang="en-US" sz="1400">
                <a:solidFill>
                  <a:schemeClr val="tx1"/>
                </a:solidFill>
                <a:latin typeface="HG丸ｺﾞｼｯｸM-PRO" pitchFamily="50" charset="-128"/>
                <a:ea typeface="HG丸ｺﾞｼｯｸM-PRO" pitchFamily="50" charset="-128"/>
              </a:rPr>
              <a:t>・東京都は資金力もあり、様々な制度あり（真似がしやすい）</a:t>
            </a:r>
            <a:endParaRPr lang="en-US" altLang="ja-JP" sz="1400">
              <a:solidFill>
                <a:schemeClr val="tx1"/>
              </a:solidFill>
              <a:latin typeface="HG丸ｺﾞｼｯｸM-PRO" pitchFamily="50" charset="-128"/>
              <a:ea typeface="HG丸ｺﾞｼｯｸM-PRO" pitchFamily="50" charset="-128"/>
            </a:endParaRPr>
          </a:p>
          <a:p>
            <a:r>
              <a:rPr lang="ja-JP" altLang="en-US" sz="1200">
                <a:solidFill>
                  <a:schemeClr val="tx1"/>
                </a:solidFill>
                <a:latin typeface="Meiryo UI" panose="020B0604030504040204" pitchFamily="50" charset="-128"/>
                <a:ea typeface="Meiryo UI" panose="020B0604030504040204" pitchFamily="50" charset="-128"/>
              </a:rPr>
              <a:t>     　 </a:t>
            </a:r>
            <a:r>
              <a:rPr lang="ja-JP" altLang="en-US" sz="1200" b="0">
                <a:solidFill>
                  <a:schemeClr val="tx1"/>
                </a:solidFill>
                <a:latin typeface="Meiryo UI" panose="020B0604030504040204" pitchFamily="50" charset="-128"/>
                <a:ea typeface="Meiryo UI" panose="020B0604030504040204" pitchFamily="50" charset="-128"/>
              </a:rPr>
              <a:t>▶水素ステーションとカーシェア等のパッケージ支援事業</a:t>
            </a:r>
            <a:endParaRPr lang="en-US" altLang="ja-JP" sz="1200" b="0">
              <a:solidFill>
                <a:schemeClr val="tx1"/>
              </a:solidFill>
              <a:latin typeface="Meiryo UI" panose="020B0604030504040204" pitchFamily="50" charset="-128"/>
              <a:ea typeface="Meiryo UI" panose="020B0604030504040204" pitchFamily="50" charset="-128"/>
            </a:endParaRPr>
          </a:p>
          <a:p>
            <a:r>
              <a:rPr lang="ja-JP" altLang="en-US" sz="1200">
                <a:solidFill>
                  <a:schemeClr val="tx1"/>
                </a:solidFill>
                <a:latin typeface="Meiryo UI" panose="020B0604030504040204" pitchFamily="50" charset="-128"/>
                <a:ea typeface="Meiryo UI" panose="020B0604030504040204" pitchFamily="50" charset="-128"/>
              </a:rPr>
              <a:t> </a:t>
            </a:r>
            <a:r>
              <a:rPr lang="en-US" altLang="ja-JP" sz="1200">
                <a:solidFill>
                  <a:schemeClr val="tx1"/>
                </a:solidFill>
                <a:latin typeface="Meiryo UI" panose="020B0604030504040204" pitchFamily="50" charset="-128"/>
                <a:ea typeface="Meiryo UI" panose="020B0604030504040204" pitchFamily="50" charset="-128"/>
              </a:rPr>
              <a:t> </a:t>
            </a:r>
            <a:r>
              <a:rPr lang="ja-JP" altLang="en-US" sz="1200">
                <a:solidFill>
                  <a:schemeClr val="tx1"/>
                </a:solidFill>
                <a:latin typeface="Meiryo UI" panose="020B0604030504040204" pitchFamily="50" charset="-128"/>
                <a:ea typeface="Meiryo UI" panose="020B0604030504040204" pitchFamily="50" charset="-128"/>
              </a:rPr>
              <a:t>　</a:t>
            </a:r>
            <a:r>
              <a:rPr lang="en-US" altLang="ja-JP" sz="1200">
                <a:solidFill>
                  <a:schemeClr val="tx1"/>
                </a:solidFill>
                <a:latin typeface="Meiryo UI" panose="020B0604030504040204" pitchFamily="50" charset="-128"/>
                <a:ea typeface="Meiryo UI" panose="020B0604030504040204" pitchFamily="50" charset="-128"/>
              </a:rPr>
              <a:t> </a:t>
            </a:r>
            <a:r>
              <a:rPr lang="ja-JP" altLang="en-US" sz="1200">
                <a:solidFill>
                  <a:schemeClr val="tx1"/>
                </a:solidFill>
                <a:latin typeface="Meiryo UI" panose="020B0604030504040204" pitchFamily="50" charset="-128"/>
                <a:ea typeface="Meiryo UI" panose="020B0604030504040204" pitchFamily="50" charset="-128"/>
              </a:rPr>
              <a:t> </a:t>
            </a:r>
            <a:r>
              <a:rPr lang="ja-JP" altLang="en-US" sz="1200" b="0">
                <a:solidFill>
                  <a:schemeClr val="tx1"/>
                </a:solidFill>
                <a:latin typeface="Meiryo UI" panose="020B0604030504040204" pitchFamily="50" charset="-128"/>
                <a:ea typeface="Meiryo UI" panose="020B0604030504040204" pitchFamily="50" charset="-128"/>
              </a:rPr>
              <a:t>　▶シェアリング・レンタル用車両</a:t>
            </a:r>
            <a:r>
              <a:rPr lang="en-US" altLang="ja-JP" sz="1200" b="0">
                <a:solidFill>
                  <a:schemeClr val="tx1"/>
                </a:solidFill>
                <a:latin typeface="Meiryo UI" panose="020B0604030504040204" pitchFamily="50" charset="-128"/>
                <a:ea typeface="Meiryo UI" panose="020B0604030504040204" pitchFamily="50" charset="-128"/>
              </a:rPr>
              <a:t>ZEV</a:t>
            </a:r>
            <a:r>
              <a:rPr lang="ja-JP" altLang="en-US" sz="1200" b="0">
                <a:solidFill>
                  <a:schemeClr val="tx1"/>
                </a:solidFill>
                <a:latin typeface="Meiryo UI" panose="020B0604030504040204" pitchFamily="50" charset="-128"/>
                <a:ea typeface="Meiryo UI" panose="020B0604030504040204" pitchFamily="50" charset="-128"/>
              </a:rPr>
              <a:t>化促進事業</a:t>
            </a:r>
            <a:endParaRPr lang="en-US" altLang="ja-JP" sz="1200" b="0">
              <a:solidFill>
                <a:schemeClr val="tx1"/>
              </a:solidFill>
              <a:latin typeface="Meiryo UI" panose="020B0604030504040204" pitchFamily="50" charset="-128"/>
              <a:ea typeface="Meiryo UI" panose="020B0604030504040204" pitchFamily="50" charset="-128"/>
            </a:endParaRPr>
          </a:p>
          <a:p>
            <a:r>
              <a:rPr lang="ja-JP" altLang="en-US" sz="1200">
                <a:solidFill>
                  <a:schemeClr val="tx1"/>
                </a:solidFill>
                <a:latin typeface="Meiryo UI" panose="020B0604030504040204" pitchFamily="50" charset="-128"/>
                <a:ea typeface="Meiryo UI" panose="020B0604030504040204" pitchFamily="50" charset="-128"/>
              </a:rPr>
              <a:t> </a:t>
            </a:r>
            <a:r>
              <a:rPr lang="ja-JP" altLang="en-US" sz="1200" b="0">
                <a:solidFill>
                  <a:schemeClr val="tx1"/>
                </a:solidFill>
                <a:latin typeface="Meiryo UI" panose="020B0604030504040204" pitchFamily="50" charset="-128"/>
                <a:ea typeface="Meiryo UI" panose="020B0604030504040204" pitchFamily="50" charset="-128"/>
              </a:rPr>
              <a:t>　　 　▶燃料電池フォークリフト、トラック、バス、自家用車</a:t>
            </a:r>
            <a:endParaRPr lang="en-US" altLang="ja-JP" sz="1200" b="0">
              <a:solidFill>
                <a:schemeClr val="tx1"/>
              </a:solidFill>
              <a:latin typeface="Meiryo UI" panose="020B0604030504040204" pitchFamily="50" charset="-128"/>
              <a:ea typeface="Meiryo UI" panose="020B0604030504040204" pitchFamily="50" charset="-128"/>
            </a:endParaRPr>
          </a:p>
          <a:p>
            <a:r>
              <a:rPr lang="ja-JP" altLang="en-US" sz="1200">
                <a:solidFill>
                  <a:schemeClr val="tx1"/>
                </a:solidFill>
                <a:latin typeface="Meiryo UI" panose="020B0604030504040204" pitchFamily="50" charset="-128"/>
                <a:ea typeface="Meiryo UI" panose="020B0604030504040204" pitchFamily="50" charset="-128"/>
              </a:rPr>
              <a:t>  　</a:t>
            </a:r>
            <a:r>
              <a:rPr lang="ja-JP" altLang="en-US" sz="1200" b="0">
                <a:solidFill>
                  <a:schemeClr val="tx1"/>
                </a:solidFill>
                <a:latin typeface="Meiryo UI" panose="020B0604030504040204" pitchFamily="50" charset="-128"/>
                <a:ea typeface="Meiryo UI" panose="020B0604030504040204" pitchFamily="50" charset="-128"/>
              </a:rPr>
              <a:t>　　▶次世代タクシーの普及促進</a:t>
            </a:r>
            <a:endParaRPr lang="en-US" altLang="ja-JP" sz="1200" b="0">
              <a:solidFill>
                <a:schemeClr val="tx1"/>
              </a:solidFill>
              <a:latin typeface="Meiryo UI" panose="020B0604030504040204" pitchFamily="50" charset="-128"/>
              <a:ea typeface="Meiryo UI" panose="020B0604030504040204" pitchFamily="50" charset="-128"/>
            </a:endParaRPr>
          </a:p>
          <a:p>
            <a:r>
              <a:rPr lang="ja-JP" altLang="en-US" sz="1200" b="0">
                <a:solidFill>
                  <a:schemeClr val="tx1"/>
                </a:solidFill>
                <a:latin typeface="Meiryo UI" panose="020B0604030504040204" pitchFamily="50" charset="-128"/>
                <a:ea typeface="Meiryo UI" panose="020B0604030504040204" pitchFamily="50" charset="-128"/>
              </a:rPr>
              <a:t>　　 </a:t>
            </a:r>
            <a:r>
              <a:rPr lang="ja-JP" altLang="en-US" sz="1200">
                <a:solidFill>
                  <a:schemeClr val="tx1"/>
                </a:solidFill>
                <a:latin typeface="Meiryo UI" panose="020B0604030504040204" pitchFamily="50" charset="-128"/>
                <a:ea typeface="Meiryo UI" panose="020B0604030504040204" pitchFamily="50" charset="-128"/>
              </a:rPr>
              <a:t> </a:t>
            </a:r>
            <a:r>
              <a:rPr lang="ja-JP" altLang="en-US" sz="1200" b="0">
                <a:solidFill>
                  <a:schemeClr val="tx1"/>
                </a:solidFill>
                <a:latin typeface="Meiryo UI" panose="020B0604030504040204" pitchFamily="50" charset="-128"/>
                <a:ea typeface="Meiryo UI" panose="020B0604030504040204" pitchFamily="50" charset="-128"/>
              </a:rPr>
              <a:t>　▶水素と軽油の燃料価格差への金額支援</a:t>
            </a:r>
            <a:endParaRPr lang="en-US" altLang="ja-JP" sz="1200" b="0">
              <a:solidFill>
                <a:schemeClr val="tx1"/>
              </a:solidFill>
              <a:latin typeface="Meiryo UI" panose="020B0604030504040204" pitchFamily="50" charset="-128"/>
              <a:ea typeface="Meiryo UI" panose="020B0604030504040204" pitchFamily="50" charset="-128"/>
            </a:endParaRPr>
          </a:p>
          <a:p>
            <a:r>
              <a:rPr lang="ja-JP" altLang="en-US" sz="1200" b="0">
                <a:solidFill>
                  <a:schemeClr val="tx1"/>
                </a:solidFill>
                <a:latin typeface="Meiryo UI" panose="020B0604030504040204" pitchFamily="50" charset="-128"/>
                <a:ea typeface="Meiryo UI" panose="020B0604030504040204" pitchFamily="50" charset="-128"/>
              </a:rPr>
              <a:t>　　</a:t>
            </a:r>
            <a:r>
              <a:rPr lang="ja-JP" altLang="en-US" sz="1200">
                <a:solidFill>
                  <a:schemeClr val="tx1"/>
                </a:solidFill>
                <a:latin typeface="Meiryo UI" panose="020B0604030504040204" pitchFamily="50" charset="-128"/>
                <a:ea typeface="Meiryo UI" panose="020B0604030504040204" pitchFamily="50" charset="-128"/>
              </a:rPr>
              <a:t> </a:t>
            </a:r>
            <a:r>
              <a:rPr lang="ja-JP" altLang="en-US" sz="1200" b="0">
                <a:solidFill>
                  <a:schemeClr val="tx1"/>
                </a:solidFill>
                <a:latin typeface="Meiryo UI" panose="020B0604030504040204" pitchFamily="50" charset="-128"/>
                <a:ea typeface="Meiryo UI" panose="020B0604030504040204" pitchFamily="50" charset="-128"/>
              </a:rPr>
              <a:t>　 ▶水素ステーション運営費</a:t>
            </a:r>
            <a:endParaRPr lang="en-US" altLang="ja-JP" sz="1200" b="0">
              <a:solidFill>
                <a:schemeClr val="tx1"/>
              </a:solidFill>
              <a:latin typeface="Meiryo UI" panose="020B0604030504040204" pitchFamily="50" charset="-128"/>
              <a:ea typeface="Meiryo UI" panose="020B0604030504040204" pitchFamily="50" charset="-128"/>
            </a:endParaRPr>
          </a:p>
          <a:p>
            <a:pPr marL="304800" indent="-304800"/>
            <a:endParaRPr lang="ja-JP" altLang="ja-JP" sz="1400">
              <a:solidFill>
                <a:schemeClr val="tx1"/>
              </a:solidFill>
              <a:latin typeface="HG丸ｺﾞｼｯｸM-PRO" pitchFamily="50" charset="-128"/>
              <a:ea typeface="HG丸ｺﾞｼｯｸM-PRO" pitchFamily="50" charset="-128"/>
            </a:endParaRPr>
          </a:p>
        </p:txBody>
      </p:sp>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554829C4-2618-C658-0A7C-13DE2839A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393" y="1777129"/>
            <a:ext cx="3771296" cy="915439"/>
          </a:xfrm>
          <a:prstGeom prst="rect">
            <a:avLst/>
          </a:prstGeom>
        </p:spPr>
      </p:pic>
      <p:sp>
        <p:nvSpPr>
          <p:cNvPr id="3" name="テキスト ボックス 2">
            <a:extLst>
              <a:ext uri="{FF2B5EF4-FFF2-40B4-BE49-F238E27FC236}">
                <a16:creationId xmlns:a16="http://schemas.microsoft.com/office/drawing/2014/main" id="{D5C6A4E3-5588-00CA-27EA-E7B744EBFB79}"/>
              </a:ext>
            </a:extLst>
          </p:cNvPr>
          <p:cNvSpPr txBox="1">
            <a:spLocks noChangeArrowheads="1"/>
          </p:cNvSpPr>
          <p:nvPr/>
        </p:nvSpPr>
        <p:spPr bwMode="auto">
          <a:xfrm>
            <a:off x="72458" y="45084"/>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a:solidFill>
                  <a:prstClr val="black"/>
                </a:solidFill>
                <a:latin typeface="Meiryo UI" panose="020B0604030504040204" pitchFamily="50" charset="-128"/>
                <a:ea typeface="Meiryo UI" panose="020B0604030504040204" pitchFamily="50" charset="-128"/>
              </a:rPr>
              <a:t>全国の導入事例・施策に関する動向</a:t>
            </a:r>
            <a:endParaRPr lang="zh-TW" altLang="en-US">
              <a:solidFill>
                <a:prstClr val="black"/>
              </a:solidFill>
              <a:latin typeface="Meiryo UI" panose="020B0604030504040204" pitchFamily="50" charset="-128"/>
              <a:ea typeface="Meiryo UI" panose="020B0604030504040204" pitchFamily="50" charset="-128"/>
            </a:endParaRPr>
          </a:p>
        </p:txBody>
      </p:sp>
      <p:sp>
        <p:nvSpPr>
          <p:cNvPr id="7" name="Line 10">
            <a:extLst>
              <a:ext uri="{FF2B5EF4-FFF2-40B4-BE49-F238E27FC236}">
                <a16:creationId xmlns:a16="http://schemas.microsoft.com/office/drawing/2014/main" id="{E245EC55-ECA0-B922-AB2E-C315C42147FF}"/>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a:solidFill>
                <a:prstClr val="black"/>
              </a:solidFill>
              <a:latin typeface="Calibri" panose="020F0502020204030204"/>
              <a:ea typeface="游ゴシック" panose="020B0400000000000000" pitchFamily="50" charset="-128"/>
            </a:endParaRPr>
          </a:p>
        </p:txBody>
      </p:sp>
      <p:sp>
        <p:nvSpPr>
          <p:cNvPr id="11" name="正方形/長方形 10">
            <a:extLst>
              <a:ext uri="{FF2B5EF4-FFF2-40B4-BE49-F238E27FC236}">
                <a16:creationId xmlns:a16="http://schemas.microsoft.com/office/drawing/2014/main" id="{486F1369-DE58-F376-BF1C-5C74CC34A2A1}"/>
              </a:ext>
            </a:extLst>
          </p:cNvPr>
          <p:cNvSpPr>
            <a:spLocks noChangeArrowheads="1"/>
          </p:cNvSpPr>
          <p:nvPr/>
        </p:nvSpPr>
        <p:spPr bwMode="auto">
          <a:xfrm>
            <a:off x="222622" y="727466"/>
            <a:ext cx="4349143" cy="461665"/>
          </a:xfrm>
          <a:prstGeom prst="rect">
            <a:avLst/>
          </a:prstGeom>
          <a:solidFill>
            <a:schemeClr val="accent6"/>
          </a:solidFill>
          <a:ln>
            <a:solidFill>
              <a:schemeClr val="accent6"/>
            </a:solidFill>
            <a:headEnd/>
            <a:tailEnd/>
          </a:ln>
        </p:spPr>
        <p:style>
          <a:lnRef idx="3">
            <a:schemeClr val="lt1"/>
          </a:lnRef>
          <a:fillRef idx="1">
            <a:schemeClr val="accent6"/>
          </a:fillRef>
          <a:effectRef idx="1">
            <a:schemeClr val="accent6"/>
          </a:effectRef>
          <a:fontRef idx="minor">
            <a:schemeClr val="lt1"/>
          </a:fontRef>
        </p:style>
        <p:txBody>
          <a:bodyPr wrap="square" anchor="ctr">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lvl="0" defTabSz="844083" eaLnBrk="0" fontAlgn="base" hangingPunct="0">
              <a:spcBef>
                <a:spcPct val="0"/>
              </a:spcBef>
              <a:spcAft>
                <a:spcPct val="0"/>
              </a:spcAft>
              <a:defRPr/>
            </a:pPr>
            <a:r>
              <a:rPr lang="ja-JP" altLang="en-US" sz="2400">
                <a:solidFill>
                  <a:prstClr val="white"/>
                </a:solidFill>
                <a:latin typeface="Meiryo UI" panose="020B0604030504040204" pitchFamily="50" charset="-128"/>
                <a:ea typeface="Meiryo UI" panose="020B0604030504040204" pitchFamily="50" charset="-128"/>
              </a:rPr>
              <a:t>全国自治体の独自施策事例</a:t>
            </a:r>
            <a:endParaRPr lang="en-US" altLang="ja-JP" sz="2400">
              <a:solidFill>
                <a:prstClr val="white"/>
              </a:solidFill>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2AAB4E39-6076-70C3-DDDD-C31CF1FFF18E}"/>
              </a:ext>
            </a:extLst>
          </p:cNvPr>
          <p:cNvSpPr/>
          <p:nvPr/>
        </p:nvSpPr>
        <p:spPr>
          <a:xfrm>
            <a:off x="286639" y="5206463"/>
            <a:ext cx="2300443" cy="1531964"/>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endParaRPr lang="ja-JP" altLang="en-US" sz="2000" b="1">
              <a:solidFill>
                <a:schemeClr val="tx1"/>
              </a:solidFill>
              <a:latin typeface="Meiryo UI" panose="020B0604030504040204" pitchFamily="50" charset="-128"/>
              <a:ea typeface="Meiryo UI" panose="020B0604030504040204" pitchFamily="50" charset="-128"/>
            </a:endParaRPr>
          </a:p>
        </p:txBody>
      </p:sp>
      <p:sp>
        <p:nvSpPr>
          <p:cNvPr id="16" name="タイトル 1">
            <a:extLst>
              <a:ext uri="{FF2B5EF4-FFF2-40B4-BE49-F238E27FC236}">
                <a16:creationId xmlns:a16="http://schemas.microsoft.com/office/drawing/2014/main" id="{3C571B98-F976-5674-3511-FA336BCED758}"/>
              </a:ext>
            </a:extLst>
          </p:cNvPr>
          <p:cNvSpPr txBox="1">
            <a:spLocks/>
          </p:cNvSpPr>
          <p:nvPr/>
        </p:nvSpPr>
        <p:spPr>
          <a:xfrm>
            <a:off x="264347" y="5455975"/>
            <a:ext cx="2443794" cy="951030"/>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1600">
                <a:latin typeface="Meiryo UI" panose="020B0604030504040204" pitchFamily="50" charset="-128"/>
                <a:ea typeface="Meiryo UI" panose="020B0604030504040204" pitchFamily="50" charset="-128"/>
              </a:rPr>
              <a:t>47</a:t>
            </a:r>
            <a:r>
              <a:rPr lang="ja-JP" altLang="en-US" sz="1600">
                <a:latin typeface="Meiryo UI" panose="020B0604030504040204" pitchFamily="50" charset="-128"/>
                <a:ea typeface="Meiryo UI" panose="020B0604030504040204" pitchFamily="50" charset="-128"/>
              </a:rPr>
              <a:t>都道府県の</a:t>
            </a:r>
            <a:endParaRPr lang="en-US" altLang="ja-JP" sz="1600">
              <a:latin typeface="Meiryo UI" panose="020B0604030504040204" pitchFamily="50" charset="-128"/>
              <a:ea typeface="Meiryo UI" panose="020B0604030504040204" pitchFamily="50" charset="-128"/>
            </a:endParaRPr>
          </a:p>
          <a:p>
            <a:r>
              <a:rPr lang="ja-JP" altLang="en-US" sz="1600">
                <a:latin typeface="Meiryo UI" panose="020B0604030504040204" pitchFamily="50" charset="-128"/>
                <a:ea typeface="Meiryo UI" panose="020B0604030504040204" pitchFamily="50" charset="-128"/>
              </a:rPr>
              <a:t>導入制度は</a:t>
            </a:r>
            <a:endParaRPr lang="en-US" altLang="ja-JP" sz="16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hlinkClick r:id="rId4"/>
              </a:rPr>
              <a:t>「次世代自動車振興センター」</a:t>
            </a:r>
            <a:endParaRPr lang="en-US" altLang="ja-JP" sz="1400">
              <a:latin typeface="Meiryo UI" panose="020B0604030504040204" pitchFamily="50" charset="-128"/>
              <a:ea typeface="Meiryo UI" panose="020B0604030504040204" pitchFamily="50" charset="-128"/>
            </a:endParaRPr>
          </a:p>
          <a:p>
            <a:r>
              <a:rPr lang="ja-JP" altLang="en-US" sz="1600">
                <a:latin typeface="Meiryo UI" panose="020B0604030504040204" pitchFamily="50" charset="-128"/>
                <a:ea typeface="Meiryo UI" panose="020B0604030504040204" pitchFamily="50" charset="-128"/>
              </a:rPr>
              <a:t>のサイトで確認できます！</a:t>
            </a:r>
            <a:endParaRPr lang="en-US" altLang="ja-JP" sz="1600">
              <a:latin typeface="Meiryo UI" panose="020B0604030504040204" pitchFamily="50" charset="-128"/>
              <a:ea typeface="Meiryo UI" panose="020B0604030504040204" pitchFamily="50" charset="-128"/>
            </a:endParaRPr>
          </a:p>
        </p:txBody>
      </p:sp>
      <p:pic>
        <p:nvPicPr>
          <p:cNvPr id="18" name="図 17" descr="テーブル, カレンダー&#10;&#10;自動的に生成された説明">
            <a:extLst>
              <a:ext uri="{FF2B5EF4-FFF2-40B4-BE49-F238E27FC236}">
                <a16:creationId xmlns:a16="http://schemas.microsoft.com/office/drawing/2014/main" id="{C2F353A2-27CD-E800-D031-BBDEA2B507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0030" y="5215908"/>
            <a:ext cx="3501029" cy="1431164"/>
          </a:xfrm>
          <a:prstGeom prst="rect">
            <a:avLst/>
          </a:prstGeom>
        </p:spPr>
      </p:pic>
      <p:sp>
        <p:nvSpPr>
          <p:cNvPr id="2" name="二等辺三角形 1">
            <a:extLst>
              <a:ext uri="{FF2B5EF4-FFF2-40B4-BE49-F238E27FC236}">
                <a16:creationId xmlns:a16="http://schemas.microsoft.com/office/drawing/2014/main" id="{37B7DCE8-5013-FE40-ABF3-AA20A96F1FF5}"/>
              </a:ext>
            </a:extLst>
          </p:cNvPr>
          <p:cNvSpPr/>
          <p:nvPr/>
        </p:nvSpPr>
        <p:spPr>
          <a:xfrm rot="10800000">
            <a:off x="1463941" y="4896702"/>
            <a:ext cx="3353385" cy="398143"/>
          </a:xfrm>
          <a:prstGeom prst="triangle">
            <a:avLst/>
          </a:prstGeom>
          <a:solidFill>
            <a:schemeClr val="bg2">
              <a:lumMod val="9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角丸四角形 9">
            <a:extLst>
              <a:ext uri="{FF2B5EF4-FFF2-40B4-BE49-F238E27FC236}">
                <a16:creationId xmlns:a16="http://schemas.microsoft.com/office/drawing/2014/main" id="{957EF42B-88A8-8A0B-09C1-94F60EE9AE5D}"/>
              </a:ext>
            </a:extLst>
          </p:cNvPr>
          <p:cNvSpPr/>
          <p:nvPr/>
        </p:nvSpPr>
        <p:spPr>
          <a:xfrm>
            <a:off x="6429758" y="1058829"/>
            <a:ext cx="5539619" cy="5729217"/>
          </a:xfrm>
          <a:prstGeom prst="roundRect">
            <a:avLst>
              <a:gd name="adj" fmla="val 10830"/>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pPr marL="304800" indent="-304800"/>
            <a:endParaRPr lang="en-US" altLang="ja-JP" sz="1000" b="1">
              <a:solidFill>
                <a:schemeClr val="tx1"/>
              </a:solidFill>
              <a:latin typeface="HG丸ｺﾞｼｯｸM-PRO" pitchFamily="50" charset="-128"/>
              <a:ea typeface="HG丸ｺﾞｼｯｸM-PRO" pitchFamily="50" charset="-128"/>
            </a:endParaRPr>
          </a:p>
          <a:p>
            <a:pPr marL="304800" indent="-304800"/>
            <a:r>
              <a:rPr lang="ja-JP" altLang="en-US" b="1">
                <a:solidFill>
                  <a:schemeClr val="tx1"/>
                </a:solidFill>
                <a:latin typeface="HG丸ｺﾞｼｯｸM-PRO" pitchFamily="50" charset="-128"/>
                <a:ea typeface="HG丸ｺﾞｼｯｸM-PRO" pitchFamily="50" charset="-128"/>
              </a:rPr>
              <a:t>・「充電設備を設置したい」と地域</a:t>
            </a:r>
            <a:endParaRPr lang="en-US" altLang="ja-JP" b="1">
              <a:solidFill>
                <a:schemeClr val="tx1"/>
              </a:solidFill>
              <a:latin typeface="HG丸ｺﾞｼｯｸM-PRO" pitchFamily="50" charset="-128"/>
              <a:ea typeface="HG丸ｺﾞｼｯｸM-PRO" pitchFamily="50" charset="-128"/>
            </a:endParaRPr>
          </a:p>
          <a:p>
            <a:pPr marL="304800" indent="-304800"/>
            <a:r>
              <a:rPr lang="ja-JP" altLang="en-US" b="1">
                <a:solidFill>
                  <a:schemeClr val="tx1"/>
                </a:solidFill>
                <a:latin typeface="HG丸ｺﾞｼｯｸM-PRO" pitchFamily="50" charset="-128"/>
                <a:ea typeface="HG丸ｺﾞｼｯｸM-PRO" pitchFamily="50" charset="-128"/>
              </a:rPr>
              <a:t>　要望を挙げても、</a:t>
            </a:r>
            <a:r>
              <a:rPr lang="ja-JP" altLang="en-US" b="1">
                <a:solidFill>
                  <a:srgbClr val="FF0000"/>
                </a:solidFill>
                <a:latin typeface="HG丸ｺﾞｼｯｸM-PRO" pitchFamily="50" charset="-128"/>
                <a:ea typeface="HG丸ｺﾞｼｯｸM-PRO" pitchFamily="50" charset="-128"/>
              </a:rPr>
              <a:t>優先順位の関係</a:t>
            </a:r>
            <a:endParaRPr lang="en-US" altLang="ja-JP" b="1">
              <a:solidFill>
                <a:srgbClr val="FF0000"/>
              </a:solidFill>
              <a:latin typeface="HG丸ｺﾞｼｯｸM-PRO" pitchFamily="50" charset="-128"/>
              <a:ea typeface="HG丸ｺﾞｼｯｸM-PRO" pitchFamily="50" charset="-128"/>
            </a:endParaRPr>
          </a:p>
          <a:p>
            <a:pPr marL="304800" indent="-304800"/>
            <a:r>
              <a:rPr lang="ja-JP" altLang="en-US" b="1">
                <a:solidFill>
                  <a:srgbClr val="FF0000"/>
                </a:solidFill>
                <a:latin typeface="HG丸ｺﾞｼｯｸM-PRO" pitchFamily="50" charset="-128"/>
                <a:ea typeface="HG丸ｺﾞｼｯｸM-PRO" pitchFamily="50" charset="-128"/>
              </a:rPr>
              <a:t>　で補助金が下りないケースがある</a:t>
            </a:r>
            <a:endParaRPr lang="en-US" altLang="ja-JP" b="1">
              <a:solidFill>
                <a:srgbClr val="FF0000"/>
              </a:solidFill>
              <a:latin typeface="HG丸ｺﾞｼｯｸM-PRO" pitchFamily="50" charset="-128"/>
              <a:ea typeface="HG丸ｺﾞｼｯｸM-PRO" pitchFamily="50" charset="-128"/>
            </a:endParaRPr>
          </a:p>
          <a:p>
            <a:pPr marL="304800" indent="-304800"/>
            <a:endParaRPr lang="en-US" altLang="ja-JP" sz="1400" b="1">
              <a:solidFill>
                <a:schemeClr val="tx1"/>
              </a:solidFill>
              <a:latin typeface="HG丸ｺﾞｼｯｸM-PRO" pitchFamily="50" charset="-128"/>
              <a:ea typeface="HG丸ｺﾞｼｯｸM-PRO" pitchFamily="50" charset="-128"/>
            </a:endParaRPr>
          </a:p>
          <a:p>
            <a:pPr marL="304800" indent="-304800"/>
            <a:r>
              <a:rPr lang="ja-JP" altLang="en-US" b="1">
                <a:solidFill>
                  <a:schemeClr val="tx1"/>
                </a:solidFill>
                <a:latin typeface="HG丸ｺﾞｼｯｸM-PRO" pitchFamily="50" charset="-128"/>
                <a:ea typeface="HG丸ｺﾞｼｯｸM-PRO" pitchFamily="50" charset="-128"/>
              </a:rPr>
              <a:t>・アーリーアダプターという</a:t>
            </a:r>
            <a:endParaRPr lang="en-US" altLang="ja-JP" b="1">
              <a:solidFill>
                <a:schemeClr val="tx1"/>
              </a:solidFill>
              <a:latin typeface="HG丸ｺﾞｼｯｸM-PRO" pitchFamily="50" charset="-128"/>
              <a:ea typeface="HG丸ｺﾞｼｯｸM-PRO" pitchFamily="50" charset="-128"/>
            </a:endParaRPr>
          </a:p>
          <a:p>
            <a:pPr marL="304800" indent="-304800"/>
            <a:r>
              <a:rPr lang="ja-JP" altLang="en-US" b="1">
                <a:solidFill>
                  <a:schemeClr val="tx1"/>
                </a:solidFill>
                <a:latin typeface="HG丸ｺﾞｼｯｸM-PRO" pitchFamily="50" charset="-128"/>
                <a:ea typeface="HG丸ｺﾞｼｯｸM-PRO" pitchFamily="50" charset="-128"/>
              </a:rPr>
              <a:t>　エコや新技術への意識が高い層</a:t>
            </a:r>
            <a:endParaRPr lang="en-US" altLang="ja-JP" b="1">
              <a:solidFill>
                <a:schemeClr val="tx1"/>
              </a:solidFill>
              <a:latin typeface="HG丸ｺﾞｼｯｸM-PRO" pitchFamily="50" charset="-128"/>
              <a:ea typeface="HG丸ｺﾞｼｯｸM-PRO" pitchFamily="50" charset="-128"/>
            </a:endParaRPr>
          </a:p>
          <a:p>
            <a:pPr marL="304800" indent="-304800"/>
            <a:r>
              <a:rPr lang="ja-JP" altLang="en-US" b="1">
                <a:solidFill>
                  <a:schemeClr val="tx1"/>
                </a:solidFill>
                <a:latin typeface="HG丸ｺﾞｼｯｸM-PRO" pitchFamily="50" charset="-128"/>
                <a:ea typeface="HG丸ｺﾞｼｯｸM-PRO" pitchFamily="50" charset="-128"/>
              </a:rPr>
              <a:t>　の電動車購入が一巡。</a:t>
            </a:r>
            <a:endParaRPr lang="en-US" altLang="ja-JP" b="1">
              <a:solidFill>
                <a:schemeClr val="tx1"/>
              </a:solidFill>
              <a:latin typeface="HG丸ｺﾞｼｯｸM-PRO" pitchFamily="50" charset="-128"/>
              <a:ea typeface="HG丸ｺﾞｼｯｸM-PRO" pitchFamily="50" charset="-128"/>
            </a:endParaRPr>
          </a:p>
          <a:p>
            <a:pPr marL="304800" indent="-304800"/>
            <a:r>
              <a:rPr lang="ja-JP" altLang="en-US" b="1">
                <a:solidFill>
                  <a:schemeClr val="tx1"/>
                </a:solidFill>
                <a:latin typeface="HG丸ｺﾞｼｯｸM-PRO" pitchFamily="50" charset="-128"/>
                <a:ea typeface="HG丸ｺﾞｼｯｸM-PRO" pitchFamily="50" charset="-128"/>
              </a:rPr>
              <a:t>　一般層へは、</a:t>
            </a:r>
            <a:r>
              <a:rPr lang="ja-JP" altLang="en-US" b="1">
                <a:solidFill>
                  <a:srgbClr val="FF0000"/>
                </a:solidFill>
                <a:latin typeface="HG丸ｺﾞｼｯｸM-PRO" pitchFamily="50" charset="-128"/>
                <a:ea typeface="HG丸ｺﾞｼｯｸM-PRO" pitchFamily="50" charset="-128"/>
              </a:rPr>
              <a:t>個人宅や集合住宅</a:t>
            </a:r>
            <a:endParaRPr lang="en-US" altLang="ja-JP" b="1">
              <a:solidFill>
                <a:srgbClr val="FF0000"/>
              </a:solidFill>
              <a:latin typeface="HG丸ｺﾞｼｯｸM-PRO" pitchFamily="50" charset="-128"/>
              <a:ea typeface="HG丸ｺﾞｼｯｸM-PRO" pitchFamily="50" charset="-128"/>
            </a:endParaRPr>
          </a:p>
          <a:p>
            <a:pPr marL="304800" indent="-304800"/>
            <a:r>
              <a:rPr lang="ja-JP" altLang="en-US" b="1">
                <a:solidFill>
                  <a:srgbClr val="FF0000"/>
                </a:solidFill>
                <a:latin typeface="HG丸ｺﾞｼｯｸM-PRO" pitchFamily="50" charset="-128"/>
                <a:ea typeface="HG丸ｺﾞｼｯｸM-PRO" pitchFamily="50" charset="-128"/>
              </a:rPr>
              <a:t>　などプライベート充電の拡充</a:t>
            </a:r>
            <a:endParaRPr lang="en-US" altLang="ja-JP" b="1">
              <a:solidFill>
                <a:srgbClr val="FF0000"/>
              </a:solidFill>
              <a:latin typeface="HG丸ｺﾞｼｯｸM-PRO" pitchFamily="50" charset="-128"/>
              <a:ea typeface="HG丸ｺﾞｼｯｸM-PRO" pitchFamily="50" charset="-128"/>
            </a:endParaRPr>
          </a:p>
          <a:p>
            <a:pPr marL="304800" indent="-304800"/>
            <a:r>
              <a:rPr lang="ja-JP" altLang="en-US" b="1">
                <a:solidFill>
                  <a:srgbClr val="FF0000"/>
                </a:solidFill>
                <a:latin typeface="HG丸ｺﾞｼｯｸM-PRO" pitchFamily="50" charset="-128"/>
                <a:ea typeface="HG丸ｺﾞｼｯｸM-PRO" pitchFamily="50" charset="-128"/>
              </a:rPr>
              <a:t>　なくしては、普及していかない</a:t>
            </a:r>
            <a:r>
              <a:rPr lang="ja-JP" altLang="en-US" b="1">
                <a:solidFill>
                  <a:schemeClr val="tx1"/>
                </a:solidFill>
                <a:latin typeface="HG丸ｺﾞｼｯｸM-PRO" pitchFamily="50" charset="-128"/>
                <a:ea typeface="HG丸ｺﾞｼｯｸM-PRO" pitchFamily="50" charset="-128"/>
              </a:rPr>
              <a:t>状況</a:t>
            </a:r>
            <a:endParaRPr lang="en-US" altLang="ja-JP" b="1">
              <a:solidFill>
                <a:schemeClr val="tx1"/>
              </a:solidFill>
              <a:latin typeface="HG丸ｺﾞｼｯｸM-PRO" pitchFamily="50" charset="-128"/>
              <a:ea typeface="HG丸ｺﾞｼｯｸM-PRO" pitchFamily="50" charset="-128"/>
            </a:endParaRPr>
          </a:p>
          <a:p>
            <a:pPr marL="304800" indent="-304800"/>
            <a:endParaRPr lang="en-US" altLang="ja-JP" sz="1400" b="1">
              <a:solidFill>
                <a:schemeClr val="tx1"/>
              </a:solidFill>
              <a:latin typeface="HG丸ｺﾞｼｯｸM-PRO" pitchFamily="50" charset="-128"/>
              <a:ea typeface="HG丸ｺﾞｼｯｸM-PRO" pitchFamily="50" charset="-128"/>
            </a:endParaRPr>
          </a:p>
          <a:p>
            <a:pPr marL="304800" indent="-304800"/>
            <a:r>
              <a:rPr lang="ja-JP" altLang="en-US" b="1">
                <a:solidFill>
                  <a:schemeClr val="tx1"/>
                </a:solidFill>
                <a:latin typeface="HG丸ｺﾞｼｯｸM-PRO" pitchFamily="50" charset="-128"/>
                <a:ea typeface="HG丸ｺﾞｼｯｸM-PRO" pitchFamily="50" charset="-128"/>
              </a:rPr>
              <a:t>・水素社会実現の一助として水素の利用や認知を</a:t>
            </a:r>
            <a:endParaRPr lang="en-US" altLang="ja-JP" b="1">
              <a:solidFill>
                <a:schemeClr val="tx1"/>
              </a:solidFill>
              <a:latin typeface="HG丸ｺﾞｼｯｸM-PRO" pitchFamily="50" charset="-128"/>
              <a:ea typeface="HG丸ｺﾞｼｯｸM-PRO" pitchFamily="50" charset="-128"/>
            </a:endParaRPr>
          </a:p>
          <a:p>
            <a:pPr marL="304800" indent="-304800"/>
            <a:r>
              <a:rPr lang="ja-JP" altLang="en-US" b="1">
                <a:solidFill>
                  <a:schemeClr val="tx1"/>
                </a:solidFill>
                <a:latin typeface="HG丸ｺﾞｼｯｸM-PRO" pitchFamily="50" charset="-128"/>
                <a:ea typeface="HG丸ｺﾞｼｯｸM-PRO" pitchFamily="50" charset="-128"/>
              </a:rPr>
              <a:t>　広めるため、自動車産業としてステーション</a:t>
            </a:r>
            <a:endParaRPr lang="en-US" altLang="ja-JP" b="1">
              <a:solidFill>
                <a:schemeClr val="tx1"/>
              </a:solidFill>
              <a:latin typeface="HG丸ｺﾞｼｯｸM-PRO" pitchFamily="50" charset="-128"/>
              <a:ea typeface="HG丸ｺﾞｼｯｸM-PRO" pitchFamily="50" charset="-128"/>
            </a:endParaRPr>
          </a:p>
          <a:p>
            <a:pPr marL="304800" indent="-304800"/>
            <a:r>
              <a:rPr lang="ja-JP" altLang="en-US" b="1">
                <a:solidFill>
                  <a:schemeClr val="tx1"/>
                </a:solidFill>
                <a:latin typeface="HG丸ｺﾞｼｯｸM-PRO" pitchFamily="50" charset="-128"/>
                <a:ea typeface="HG丸ｺﾞｼｯｸM-PRO" pitchFamily="50" charset="-128"/>
              </a:rPr>
              <a:t>　拡充を要望している。</a:t>
            </a:r>
            <a:endParaRPr lang="en-US" altLang="ja-JP" b="1">
              <a:solidFill>
                <a:schemeClr val="tx1"/>
              </a:solidFill>
              <a:latin typeface="HG丸ｺﾞｼｯｸM-PRO" pitchFamily="50" charset="-128"/>
              <a:ea typeface="HG丸ｺﾞｼｯｸM-PRO" pitchFamily="50" charset="-128"/>
            </a:endParaRPr>
          </a:p>
          <a:p>
            <a:pPr marL="304800" indent="-304800"/>
            <a:r>
              <a:rPr lang="ja-JP" altLang="en-US" b="1">
                <a:solidFill>
                  <a:schemeClr val="tx1"/>
                </a:solidFill>
                <a:latin typeface="HG丸ｺﾞｼｯｸM-PRO" pitchFamily="50" charset="-128"/>
                <a:ea typeface="HG丸ｺﾞｼｯｸM-PRO" pitchFamily="50" charset="-128"/>
              </a:rPr>
              <a:t>　地域での推進においては、</a:t>
            </a:r>
            <a:endParaRPr lang="en-US" altLang="ja-JP" b="1">
              <a:solidFill>
                <a:schemeClr val="tx1"/>
              </a:solidFill>
              <a:latin typeface="HG丸ｺﾞｼｯｸM-PRO" pitchFamily="50" charset="-128"/>
              <a:ea typeface="HG丸ｺﾞｼｯｸM-PRO" pitchFamily="50" charset="-128"/>
            </a:endParaRPr>
          </a:p>
          <a:p>
            <a:pPr marL="304800" indent="-304800"/>
            <a:r>
              <a:rPr lang="ja-JP" altLang="en-US" b="1">
                <a:solidFill>
                  <a:schemeClr val="tx1"/>
                </a:solidFill>
                <a:latin typeface="HG丸ｺﾞｼｯｸM-PRO" pitchFamily="50" charset="-128"/>
                <a:ea typeface="HG丸ｺﾞｼｯｸM-PRO" pitchFamily="50" charset="-128"/>
              </a:rPr>
              <a:t>　</a:t>
            </a:r>
            <a:r>
              <a:rPr lang="ja-JP" altLang="en-US" b="1">
                <a:solidFill>
                  <a:srgbClr val="FF0000"/>
                </a:solidFill>
                <a:latin typeface="HG丸ｺﾞｼｯｸM-PRO" pitchFamily="50" charset="-128"/>
                <a:ea typeface="HG丸ｺﾞｼｯｸM-PRO" pitchFamily="50" charset="-128"/>
              </a:rPr>
              <a:t>ステーション設置促進に</a:t>
            </a:r>
            <a:endParaRPr lang="en-US" altLang="ja-JP" b="1">
              <a:solidFill>
                <a:srgbClr val="FF0000"/>
              </a:solidFill>
              <a:latin typeface="HG丸ｺﾞｼｯｸM-PRO" pitchFamily="50" charset="-128"/>
              <a:ea typeface="HG丸ｺﾞｼｯｸM-PRO" pitchFamily="50" charset="-128"/>
            </a:endParaRPr>
          </a:p>
          <a:p>
            <a:pPr marL="304800" indent="-304800"/>
            <a:r>
              <a:rPr lang="ja-JP" altLang="en-US" b="1">
                <a:solidFill>
                  <a:srgbClr val="FF0000"/>
                </a:solidFill>
                <a:latin typeface="HG丸ｺﾞｼｯｸM-PRO" pitchFamily="50" charset="-128"/>
                <a:ea typeface="HG丸ｺﾞｼｯｸM-PRO" pitchFamily="50" charset="-128"/>
              </a:rPr>
              <a:t>　限らず、公共交通</a:t>
            </a:r>
            <a:r>
              <a:rPr lang="en-US" altLang="ja-JP" b="1">
                <a:solidFill>
                  <a:srgbClr val="FF0000"/>
                </a:solidFill>
                <a:latin typeface="HG丸ｺﾞｼｯｸM-PRO" pitchFamily="50" charset="-128"/>
                <a:ea typeface="HG丸ｺﾞｼｯｸM-PRO" pitchFamily="50" charset="-128"/>
              </a:rPr>
              <a:t>(</a:t>
            </a:r>
            <a:r>
              <a:rPr lang="ja-JP" altLang="en-US" b="1">
                <a:solidFill>
                  <a:srgbClr val="FF0000"/>
                </a:solidFill>
                <a:latin typeface="HG丸ｺﾞｼｯｸM-PRO" pitchFamily="50" charset="-128"/>
                <a:ea typeface="HG丸ｺﾞｼｯｸM-PRO" pitchFamily="50" charset="-128"/>
              </a:rPr>
              <a:t>バス</a:t>
            </a:r>
            <a:r>
              <a:rPr lang="en-US" altLang="ja-JP" b="1">
                <a:solidFill>
                  <a:srgbClr val="FF0000"/>
                </a:solidFill>
                <a:latin typeface="HG丸ｺﾞｼｯｸM-PRO" pitchFamily="50" charset="-128"/>
                <a:ea typeface="HG丸ｺﾞｼｯｸM-PRO" pitchFamily="50" charset="-128"/>
              </a:rPr>
              <a:t>)</a:t>
            </a:r>
            <a:r>
              <a:rPr lang="ja-JP" altLang="en-US" b="1">
                <a:solidFill>
                  <a:srgbClr val="FF0000"/>
                </a:solidFill>
                <a:latin typeface="HG丸ｺﾞｼｯｸM-PRO" pitchFamily="50" charset="-128"/>
                <a:ea typeface="HG丸ｺﾞｼｯｸM-PRO" pitchFamily="50" charset="-128"/>
              </a:rPr>
              <a:t>や</a:t>
            </a:r>
            <a:endParaRPr lang="en-US" altLang="ja-JP" b="1">
              <a:solidFill>
                <a:srgbClr val="FF0000"/>
              </a:solidFill>
              <a:latin typeface="HG丸ｺﾞｼｯｸM-PRO" pitchFamily="50" charset="-128"/>
              <a:ea typeface="HG丸ｺﾞｼｯｸM-PRO" pitchFamily="50" charset="-128"/>
            </a:endParaRPr>
          </a:p>
          <a:p>
            <a:pPr marL="304800" indent="-304800"/>
            <a:r>
              <a:rPr lang="ja-JP" altLang="en-US" b="1">
                <a:solidFill>
                  <a:srgbClr val="FF0000"/>
                </a:solidFill>
                <a:latin typeface="HG丸ｺﾞｼｯｸM-PRO" pitchFamily="50" charset="-128"/>
                <a:ea typeface="HG丸ｺﾞｼｯｸM-PRO" pitchFamily="50" charset="-128"/>
              </a:rPr>
              <a:t>　公共施設の蓄電池利用の</a:t>
            </a:r>
            <a:endParaRPr lang="en-US" altLang="ja-JP" b="1">
              <a:solidFill>
                <a:srgbClr val="FF0000"/>
              </a:solidFill>
              <a:latin typeface="HG丸ｺﾞｼｯｸM-PRO" pitchFamily="50" charset="-128"/>
              <a:ea typeface="HG丸ｺﾞｼｯｸM-PRO" pitchFamily="50" charset="-128"/>
            </a:endParaRPr>
          </a:p>
          <a:p>
            <a:pPr marL="304800" indent="-304800"/>
            <a:r>
              <a:rPr lang="ja-JP" altLang="en-US" b="1">
                <a:solidFill>
                  <a:srgbClr val="FF0000"/>
                </a:solidFill>
                <a:latin typeface="HG丸ｺﾞｼｯｸM-PRO" pitchFamily="50" charset="-128"/>
                <a:ea typeface="HG丸ｺﾞｼｯｸM-PRO" pitchFamily="50" charset="-128"/>
              </a:rPr>
              <a:t>　率先していくことが有効</a:t>
            </a:r>
            <a:endParaRPr lang="en-US" altLang="ja-JP" b="1">
              <a:solidFill>
                <a:srgbClr val="FF0000"/>
              </a:solidFill>
              <a:latin typeface="HG丸ｺﾞｼｯｸM-PRO" pitchFamily="50" charset="-128"/>
              <a:ea typeface="HG丸ｺﾞｼｯｸM-PRO" pitchFamily="50" charset="-128"/>
            </a:endParaRPr>
          </a:p>
          <a:p>
            <a:pPr marL="304800" indent="-304800"/>
            <a:endParaRPr lang="en-US" altLang="ja-JP" b="1">
              <a:solidFill>
                <a:schemeClr val="tx1"/>
              </a:solidFill>
              <a:latin typeface="HG丸ｺﾞｼｯｸM-PRO" pitchFamily="50" charset="-128"/>
              <a:ea typeface="HG丸ｺﾞｼｯｸM-PRO" pitchFamily="50" charset="-128"/>
            </a:endParaRPr>
          </a:p>
          <a:p>
            <a:pPr marL="304800" indent="-304800"/>
            <a:endParaRPr lang="en-US" altLang="ja-JP" b="1">
              <a:solidFill>
                <a:schemeClr val="tx1"/>
              </a:solidFill>
              <a:latin typeface="HG丸ｺﾞｼｯｸM-PRO" pitchFamily="50" charset="-128"/>
              <a:ea typeface="HG丸ｺﾞｼｯｸM-PRO" pitchFamily="50" charset="-128"/>
            </a:endParaRPr>
          </a:p>
          <a:p>
            <a:pPr marL="304800" indent="-304800"/>
            <a:endParaRPr lang="en-US" altLang="ja-JP" b="1">
              <a:solidFill>
                <a:schemeClr val="tx1"/>
              </a:solidFill>
              <a:latin typeface="HG丸ｺﾞｼｯｸM-PRO" pitchFamily="50" charset="-128"/>
              <a:ea typeface="HG丸ｺﾞｼｯｸM-PRO" pitchFamily="50" charset="-128"/>
            </a:endParaRPr>
          </a:p>
          <a:p>
            <a:pPr marL="304800" indent="-304800"/>
            <a:endParaRPr lang="ja-JP" altLang="ja-JP" b="1" u="sng">
              <a:solidFill>
                <a:srgbClr val="FF0000"/>
              </a:solidFill>
              <a:latin typeface="HG丸ｺﾞｼｯｸM-PRO" pitchFamily="50" charset="-128"/>
              <a:ea typeface="HG丸ｺﾞｼｯｸM-PRO" pitchFamily="50" charset="-128"/>
            </a:endParaRPr>
          </a:p>
        </p:txBody>
      </p:sp>
      <p:sp>
        <p:nvSpPr>
          <p:cNvPr id="20" name="正方形/長方形 19">
            <a:extLst>
              <a:ext uri="{FF2B5EF4-FFF2-40B4-BE49-F238E27FC236}">
                <a16:creationId xmlns:a16="http://schemas.microsoft.com/office/drawing/2014/main" id="{1B971B0C-E2A0-2A9B-29D6-F3C08F105275}"/>
              </a:ext>
            </a:extLst>
          </p:cNvPr>
          <p:cNvSpPr>
            <a:spLocks noChangeArrowheads="1"/>
          </p:cNvSpPr>
          <p:nvPr/>
        </p:nvSpPr>
        <p:spPr bwMode="auto">
          <a:xfrm>
            <a:off x="6423556" y="714121"/>
            <a:ext cx="5381052" cy="461665"/>
          </a:xfrm>
          <a:prstGeom prst="rect">
            <a:avLst/>
          </a:prstGeom>
          <a:solidFill>
            <a:schemeClr val="accent6"/>
          </a:solidFill>
          <a:ln>
            <a:solidFill>
              <a:schemeClr val="accent6"/>
            </a:solidFill>
            <a:headEnd/>
            <a:tailEnd/>
          </a:ln>
        </p:spPr>
        <p:style>
          <a:lnRef idx="3">
            <a:schemeClr val="lt1"/>
          </a:lnRef>
          <a:fillRef idx="1">
            <a:schemeClr val="accent6"/>
          </a:fillRef>
          <a:effectRef idx="1">
            <a:schemeClr val="accent6"/>
          </a:effectRef>
          <a:fontRef idx="minor">
            <a:schemeClr val="lt1"/>
          </a:fontRef>
        </p:style>
        <p:txBody>
          <a:bodyPr wrap="square" anchor="ctr">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lvl="0" algn="l" defTabSz="844083" eaLnBrk="0" fontAlgn="base" hangingPunct="0">
              <a:spcBef>
                <a:spcPct val="0"/>
              </a:spcBef>
              <a:spcAft>
                <a:spcPct val="0"/>
              </a:spcAft>
              <a:defRPr/>
            </a:pPr>
            <a:r>
              <a:rPr lang="ja-JP" altLang="en-US" sz="2400">
                <a:solidFill>
                  <a:prstClr val="white"/>
                </a:solidFill>
                <a:latin typeface="Meiryo UI" panose="020B0604030504040204" pitchFamily="50" charset="-128"/>
                <a:ea typeface="Meiryo UI" panose="020B0604030504040204" pitchFamily="50" charset="-128"/>
              </a:rPr>
              <a:t>直近上げられる普及の課題・観点</a:t>
            </a:r>
            <a:endParaRPr lang="en-US" altLang="ja-JP" sz="1200">
              <a:solidFill>
                <a:prstClr val="white"/>
              </a:solidFill>
              <a:latin typeface="Meiryo UI" panose="020B0604030504040204" pitchFamily="50" charset="-128"/>
              <a:ea typeface="Meiryo UI" panose="020B0604030504040204" pitchFamily="50" charset="-128"/>
            </a:endParaRPr>
          </a:p>
        </p:txBody>
      </p:sp>
      <p:pic>
        <p:nvPicPr>
          <p:cNvPr id="6" name="図 5" descr="ダイアグラム, 概略図&#10;&#10;自動的に生成された説明">
            <a:extLst>
              <a:ext uri="{FF2B5EF4-FFF2-40B4-BE49-F238E27FC236}">
                <a16:creationId xmlns:a16="http://schemas.microsoft.com/office/drawing/2014/main" id="{C55B0ECE-741C-4F36-AA4C-8D700AF228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4320" y="1299866"/>
            <a:ext cx="1370288" cy="2452863"/>
          </a:xfrm>
          <a:prstGeom prst="rect">
            <a:avLst/>
          </a:prstGeom>
        </p:spPr>
      </p:pic>
      <p:pic>
        <p:nvPicPr>
          <p:cNvPr id="24" name="図 23" descr="ダイアグラム, テキスト&#10;&#10;自動的に生成された説明">
            <a:extLst>
              <a:ext uri="{FF2B5EF4-FFF2-40B4-BE49-F238E27FC236}">
                <a16:creationId xmlns:a16="http://schemas.microsoft.com/office/drawing/2014/main" id="{5D08CB76-7DF1-F276-6C36-31D7F5D174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98735" y="4966992"/>
            <a:ext cx="2472437" cy="1737075"/>
          </a:xfrm>
          <a:prstGeom prst="rect">
            <a:avLst/>
          </a:prstGeom>
        </p:spPr>
      </p:pic>
    </p:spTree>
    <p:extLst>
      <p:ext uri="{BB962C8B-B14F-4D97-AF65-F5344CB8AC3E}">
        <p14:creationId xmlns:p14="http://schemas.microsoft.com/office/powerpoint/2010/main" val="4164062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0">
            <a:extLst>
              <a:ext uri="{FF2B5EF4-FFF2-40B4-BE49-F238E27FC236}">
                <a16:creationId xmlns:a16="http://schemas.microsoft.com/office/drawing/2014/main" id="{E963A7B0-F65B-4E89-BBA2-38DC4CE86EC7}"/>
              </a:ext>
            </a:extLst>
          </p:cNvPr>
          <p:cNvSpPr>
            <a:spLocks noChangeShapeType="1"/>
          </p:cNvSpPr>
          <p:nvPr/>
        </p:nvSpPr>
        <p:spPr bwMode="auto">
          <a:xfrm>
            <a:off x="156000" y="563701"/>
            <a:ext cx="11880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pPr defTabSz="422041" eaLnBrk="1" fontAlgn="auto" hangingPunct="1">
              <a:spcBef>
                <a:spcPts val="0"/>
              </a:spcBef>
              <a:spcAft>
                <a:spcPts val="0"/>
              </a:spcAft>
            </a:pPr>
            <a:endParaRPr lang="ja-JP" altLang="en-US" sz="1662" b="0">
              <a:solidFill>
                <a:prstClr val="black"/>
              </a:solidFill>
              <a:latin typeface="Calibri" panose="020F0502020204030204"/>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CEF3B0EE-D2E0-4020-8D6F-599F6EECB423}"/>
              </a:ext>
            </a:extLst>
          </p:cNvPr>
          <p:cNvSpPr txBox="1">
            <a:spLocks noChangeArrowheads="1"/>
          </p:cNvSpPr>
          <p:nvPr/>
        </p:nvSpPr>
        <p:spPr bwMode="auto">
          <a:xfrm>
            <a:off x="-1" y="79305"/>
            <a:ext cx="11045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800">
                <a:latin typeface="Meiryo UI" panose="020B0604030504040204" pitchFamily="50" charset="-128"/>
                <a:ea typeface="Meiryo UI" panose="020B0604030504040204" pitchFamily="50" charset="-128"/>
                <a:cs typeface="Meiryo UI" panose="020B0604030504040204" pitchFamily="50" charset="-128"/>
              </a:rPr>
              <a:t>■項目詳細：中堅・</a:t>
            </a:r>
            <a:r>
              <a:rPr lang="ja-JP" altLang="ja-JP" sz="2800">
                <a:latin typeface="Meiryo UI" panose="020B0604030504040204" pitchFamily="50" charset="-128"/>
                <a:ea typeface="Meiryo UI" panose="020B0604030504040204" pitchFamily="50" charset="-128"/>
              </a:rPr>
              <a:t>中小企業向けの支援</a:t>
            </a:r>
            <a:r>
              <a:rPr lang="ja-JP" altLang="ja-JP" sz="1800">
                <a:latin typeface="Meiryo UI" panose="020B0604030504040204" pitchFamily="50" charset="-128"/>
                <a:ea typeface="Meiryo UI" panose="020B0604030504040204" pitchFamily="50" charset="-128"/>
              </a:rPr>
              <a:t>（</a:t>
            </a:r>
            <a:r>
              <a:rPr lang="en-US" altLang="ja-JP" sz="1800">
                <a:latin typeface="Meiryo UI" panose="020B0604030504040204" pitchFamily="50" charset="-128"/>
                <a:ea typeface="Meiryo UI" panose="020B0604030504040204" pitchFamily="50" charset="-128"/>
              </a:rPr>
              <a:t>CN</a:t>
            </a:r>
            <a:r>
              <a:rPr lang="ja-JP" altLang="ja-JP" sz="1800">
                <a:latin typeface="Meiryo UI" panose="020B0604030504040204" pitchFamily="50" charset="-128"/>
                <a:ea typeface="Meiryo UI" panose="020B0604030504040204" pitchFamily="50" charset="-128"/>
              </a:rPr>
              <a:t>対応含む）</a:t>
            </a:r>
            <a:endParaRPr lang="en-US" altLang="ja-JP" sz="2400">
              <a:latin typeface="Meiryo UI" panose="020B0604030504040204" pitchFamily="50" charset="-128"/>
              <a:ea typeface="Meiryo UI" panose="020B0604030504040204" pitchFamily="50" charset="-128"/>
            </a:endParaRPr>
          </a:p>
        </p:txBody>
      </p:sp>
      <p:sp>
        <p:nvSpPr>
          <p:cNvPr id="46" name="テキスト ボックス 2">
            <a:extLst>
              <a:ext uri="{FF2B5EF4-FFF2-40B4-BE49-F238E27FC236}">
                <a16:creationId xmlns:a16="http://schemas.microsoft.com/office/drawing/2014/main" id="{160F467F-1FA6-4BCE-B5D4-A890D84EE263}"/>
              </a:ext>
            </a:extLst>
          </p:cNvPr>
          <p:cNvSpPr txBox="1">
            <a:spLocks noChangeArrowheads="1"/>
          </p:cNvSpPr>
          <p:nvPr/>
        </p:nvSpPr>
        <p:spPr bwMode="auto">
          <a:xfrm>
            <a:off x="156000" y="875037"/>
            <a:ext cx="11880000" cy="3416320"/>
          </a:xfrm>
          <a:prstGeom prst="rect">
            <a:avLst/>
          </a:prstGeom>
          <a:solidFill>
            <a:schemeClr val="accent1">
              <a:lumMod val="40000"/>
              <a:lumOff val="6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just"/>
            <a:r>
              <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選定理由</a:t>
            </a:r>
            <a:r>
              <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・裾野の広い</a:t>
            </a:r>
            <a:r>
              <a:rPr lang="ja-JP" altLang="en-US" sz="2400" b="0">
                <a:solidFill>
                  <a:schemeClr val="tx1"/>
                </a:solidFill>
                <a:latin typeface="Meiryo UI" panose="020B0604030504040204" pitchFamily="50" charset="-128"/>
                <a:ea typeface="Meiryo UI" panose="020B0604030504040204" pitchFamily="50" charset="-128"/>
              </a:rPr>
              <a:t>自動車産業としては、組合のない中小企業、関係会社も含め、仲間としてリーチし、</a:t>
            </a:r>
            <a:endParaRPr lang="en-US" altLang="ja-JP" sz="2400" b="0">
              <a:solidFill>
                <a:schemeClr val="tx1"/>
              </a:solidFill>
              <a:latin typeface="Meiryo UI" panose="020B0604030504040204" pitchFamily="50" charset="-128"/>
              <a:ea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rPr>
              <a:t>　事業生き残り・成長に向けた取り組みを拡充することが必要。また、サプライチェーン間の取引き</a:t>
            </a:r>
            <a:endParaRPr lang="en-US" altLang="ja-JP" sz="2400" b="0">
              <a:solidFill>
                <a:schemeClr val="tx1"/>
              </a:solidFill>
              <a:latin typeface="Meiryo UI" panose="020B0604030504040204" pitchFamily="50" charset="-128"/>
              <a:ea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rPr>
              <a:t>　をつなぐ中堅の会社の存在も重要度を増している。</a:t>
            </a:r>
            <a:endParaRPr lang="en-US" altLang="ja-JP" sz="2400" b="0">
              <a:solidFill>
                <a:schemeClr val="tx1"/>
              </a:solidFill>
              <a:latin typeface="Meiryo UI" panose="020B0604030504040204" pitchFamily="50" charset="-128"/>
              <a:ea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・支援策等は多くあるものの、制度内容が分かりづらいことや、手続きの手間の問題等だけでなく、</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　支援策の活用の前段階となる「将来を見据えた事業計画策定」に向けた支援を望む声もある。</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・組合としても職場や地域での困りごとを集め、政策課題として省庁などに声を届ける活動が可能。</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・物価高の中でも持続的な賃上げ・企業成長が求められる中、政策の側面から支えるこのテーマは</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　組織内議員（地方も国も）のプレゼンス向上等の組織強化活動へもプラスの効果を望める。</a:t>
            </a:r>
          </a:p>
        </p:txBody>
      </p:sp>
      <p:sp>
        <p:nvSpPr>
          <p:cNvPr id="50" name="テキスト ボックス 2">
            <a:extLst>
              <a:ext uri="{FF2B5EF4-FFF2-40B4-BE49-F238E27FC236}">
                <a16:creationId xmlns:a16="http://schemas.microsoft.com/office/drawing/2014/main" id="{1D9793AF-BDBD-4356-8C74-BE5BBB147F7D}"/>
              </a:ext>
            </a:extLst>
          </p:cNvPr>
          <p:cNvSpPr txBox="1">
            <a:spLocks noChangeArrowheads="1"/>
          </p:cNvSpPr>
          <p:nvPr/>
        </p:nvSpPr>
        <p:spPr bwMode="auto">
          <a:xfrm>
            <a:off x="156000" y="4684188"/>
            <a:ext cx="11880000" cy="1938992"/>
          </a:xfrm>
          <a:prstGeom prst="rect">
            <a:avLst/>
          </a:prstGeom>
          <a:solidFill>
            <a:schemeClr val="accent5">
              <a:lumMod val="20000"/>
              <a:lumOff val="8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具体的活動</a:t>
            </a:r>
            <a:r>
              <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400" b="0">
                <a:solidFill>
                  <a:schemeClr val="tx1"/>
                </a:solidFill>
                <a:latin typeface="Meiryo UI" panose="020B0604030504040204" pitchFamily="50" charset="-128"/>
                <a:ea typeface="Meiryo UI" panose="020B0604030504040204" pitchFamily="50" charset="-128"/>
              </a:rPr>
              <a:t>①中小企業支援策「ミカタプロジェクト」および各種補助金制度について、</a:t>
            </a:r>
            <a:endParaRPr lang="en-US" altLang="ja-JP" sz="2400" b="0">
              <a:solidFill>
                <a:schemeClr val="tx1"/>
              </a:solidFill>
              <a:latin typeface="Meiryo UI" panose="020B0604030504040204" pitchFamily="50" charset="-128"/>
              <a:ea typeface="Meiryo UI" panose="020B0604030504040204" pitchFamily="50" charset="-128"/>
            </a:endParaRPr>
          </a:p>
          <a:p>
            <a:r>
              <a:rPr lang="ja-JP" altLang="en-US" sz="2400" b="0">
                <a:solidFill>
                  <a:schemeClr val="tx1"/>
                </a:solidFill>
                <a:latin typeface="Meiryo UI" panose="020B0604030504040204" pitchFamily="50" charset="-128"/>
                <a:ea typeface="Meiryo UI" panose="020B0604030504040204" pitchFamily="50" charset="-128"/>
              </a:rPr>
              <a:t>　各労連や組織内議員を通じて現場の活用状況の困りごとを吸い上げる。</a:t>
            </a:r>
          </a:p>
          <a:p>
            <a:r>
              <a:rPr lang="ja-JP" altLang="en-US" sz="2400" b="0">
                <a:solidFill>
                  <a:schemeClr val="tx1"/>
                </a:solidFill>
                <a:latin typeface="Meiryo UI" panose="020B0604030504040204" pitchFamily="50" charset="-128"/>
                <a:ea typeface="Meiryo UI" panose="020B0604030504040204" pitchFamily="50" charset="-128"/>
              </a:rPr>
              <a:t>②組織内地方議員を通じた関係自治体・議会のへ問題提起、活用促進に向けた働きかけ。</a:t>
            </a:r>
          </a:p>
          <a:p>
            <a:r>
              <a:rPr lang="ja-JP" altLang="en-US" sz="2400" b="0">
                <a:solidFill>
                  <a:schemeClr val="tx1"/>
                </a:solidFill>
                <a:latin typeface="Meiryo UI" panose="020B0604030504040204" pitchFamily="50" charset="-128"/>
                <a:ea typeface="Meiryo UI" panose="020B0604030504040204" pitchFamily="50" charset="-128"/>
              </a:rPr>
              <a:t>③国からの支援等が必要な内容は、組織内地方議員と顧問議員とで連携し推進。</a:t>
            </a:r>
          </a:p>
        </p:txBody>
      </p:sp>
      <p:sp>
        <p:nvSpPr>
          <p:cNvPr id="3" name="テキスト ボックス 2">
            <a:extLst>
              <a:ext uri="{FF2B5EF4-FFF2-40B4-BE49-F238E27FC236}">
                <a16:creationId xmlns:a16="http://schemas.microsoft.com/office/drawing/2014/main" id="{BAAE12C5-DDEC-FACF-325A-4FEB19D8BC2F}"/>
              </a:ext>
            </a:extLst>
          </p:cNvPr>
          <p:cNvSpPr txBox="1">
            <a:spLocks noChangeArrowheads="1"/>
          </p:cNvSpPr>
          <p:nvPr/>
        </p:nvSpPr>
        <p:spPr bwMode="auto">
          <a:xfrm>
            <a:off x="7869382" y="82597"/>
            <a:ext cx="4166618" cy="36933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a:t>＜重点＞要望書にも掲載の項目</a:t>
            </a:r>
            <a:endParaRPr lang="en-US" altLang="ja-JP"/>
          </a:p>
        </p:txBody>
      </p:sp>
    </p:spTree>
    <p:extLst>
      <p:ext uri="{BB962C8B-B14F-4D97-AF65-F5344CB8AC3E}">
        <p14:creationId xmlns:p14="http://schemas.microsoft.com/office/powerpoint/2010/main" val="408779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0653F73-0AD7-4290-4D66-56FCFD42BB7E}"/>
              </a:ext>
            </a:extLst>
          </p:cNvPr>
          <p:cNvSpPr txBox="1">
            <a:spLocks noChangeArrowheads="1"/>
          </p:cNvSpPr>
          <p:nvPr/>
        </p:nvSpPr>
        <p:spPr bwMode="auto">
          <a:xfrm>
            <a:off x="0" y="-2259"/>
            <a:ext cx="12192000" cy="523220"/>
          </a:xfrm>
          <a:prstGeom prst="rect">
            <a:avLst/>
          </a:prstGeom>
          <a:solidFill>
            <a:srgbClr val="002060"/>
          </a:solidFill>
          <a:ln/>
        </p:spPr>
        <p:style>
          <a:lnRef idx="2">
            <a:schemeClr val="dk1">
              <a:shade val="15000"/>
            </a:schemeClr>
          </a:lnRef>
          <a:fillRef idx="1">
            <a:schemeClr val="dk1"/>
          </a:fillRef>
          <a:effectRef idx="0">
            <a:schemeClr val="dk1"/>
          </a:effectRef>
          <a:fontRef idx="minor">
            <a:schemeClr val="lt1"/>
          </a:fontRef>
        </p:style>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800">
                <a:solidFill>
                  <a:schemeClr val="bg1"/>
                </a:solidFill>
                <a:latin typeface="Meiryo UI" panose="020B0604030504040204" pitchFamily="50" charset="-128"/>
                <a:ea typeface="Meiryo UI" panose="020B0604030504040204" pitchFamily="50" charset="-128"/>
              </a:rPr>
              <a:t>■項目詳細：中堅・中小企業向けの支援</a:t>
            </a:r>
            <a:r>
              <a:rPr lang="ja-JP" altLang="en-US" sz="1800">
                <a:solidFill>
                  <a:schemeClr val="bg1"/>
                </a:solidFill>
                <a:latin typeface="Meiryo UI" panose="020B0604030504040204" pitchFamily="50" charset="-128"/>
                <a:ea typeface="Meiryo UI" panose="020B0604030504040204" pitchFamily="50" charset="-128"/>
              </a:rPr>
              <a:t>（</a:t>
            </a:r>
            <a:r>
              <a:rPr lang="en-US" altLang="ja-JP" sz="1800">
                <a:solidFill>
                  <a:schemeClr val="bg1"/>
                </a:solidFill>
                <a:latin typeface="Meiryo UI" panose="020B0604030504040204" pitchFamily="50" charset="-128"/>
                <a:ea typeface="Meiryo UI" panose="020B0604030504040204" pitchFamily="50" charset="-128"/>
              </a:rPr>
              <a:t>CN</a:t>
            </a:r>
            <a:r>
              <a:rPr lang="ja-JP" altLang="en-US" sz="1800">
                <a:solidFill>
                  <a:schemeClr val="bg1"/>
                </a:solidFill>
                <a:latin typeface="Meiryo UI" panose="020B0604030504040204" pitchFamily="50" charset="-128"/>
                <a:ea typeface="Meiryo UI" panose="020B0604030504040204" pitchFamily="50" charset="-128"/>
              </a:rPr>
              <a:t>対応含む）</a:t>
            </a:r>
            <a:endParaRPr lang="en-US" altLang="ja-JP" sz="2800">
              <a:solidFill>
                <a:schemeClr val="bg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F84D69E5-6B77-9512-D6E0-33D80260CDC5}"/>
              </a:ext>
            </a:extLst>
          </p:cNvPr>
          <p:cNvSpPr/>
          <p:nvPr/>
        </p:nvSpPr>
        <p:spPr>
          <a:xfrm>
            <a:off x="382106" y="577306"/>
            <a:ext cx="11427787" cy="102515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ja-JP" altLang="en-US" sz="2800" b="1">
                <a:solidFill>
                  <a:srgbClr val="000000"/>
                </a:solidFill>
                <a:latin typeface="Meiryo UI" panose="020B0604030504040204" pitchFamily="50" charset="-128"/>
                <a:ea typeface="Meiryo UI" panose="020B0604030504040204" pitchFamily="50" charset="-128"/>
              </a:rPr>
              <a:t>持続的な地域経済・産業発展と雇用の確保につながる、</a:t>
            </a:r>
            <a:endParaRPr lang="en-US" altLang="ja-JP" sz="2800" b="1">
              <a:solidFill>
                <a:srgbClr val="000000"/>
              </a:solidFill>
              <a:latin typeface="Meiryo UI" panose="020B0604030504040204" pitchFamily="50" charset="-128"/>
              <a:ea typeface="Meiryo UI" panose="020B0604030504040204" pitchFamily="50" charset="-128"/>
            </a:endParaRPr>
          </a:p>
          <a:p>
            <a:pPr algn="ctr">
              <a:spcAft>
                <a:spcPts val="300"/>
              </a:spcAft>
            </a:pPr>
            <a:r>
              <a:rPr lang="ja-JP" altLang="en-US" sz="2800" b="1">
                <a:solidFill>
                  <a:srgbClr val="000000"/>
                </a:solidFill>
                <a:latin typeface="Meiryo UI" panose="020B0604030504040204" pitchFamily="50" charset="-128"/>
                <a:ea typeface="Meiryo UI" panose="020B0604030504040204" pitchFamily="50" charset="-128"/>
              </a:rPr>
              <a:t>サプライチェーン全体の</a:t>
            </a:r>
            <a:r>
              <a:rPr lang="en-US" altLang="ja-JP" sz="2800" b="1">
                <a:solidFill>
                  <a:srgbClr val="000000"/>
                </a:solidFill>
                <a:latin typeface="Meiryo UI" panose="020B0604030504040204" pitchFamily="50" charset="-128"/>
                <a:ea typeface="Meiryo UI" panose="020B0604030504040204" pitchFamily="50" charset="-128"/>
              </a:rPr>
              <a:t>GX</a:t>
            </a:r>
            <a:r>
              <a:rPr lang="ja-JP" altLang="en-US" sz="2800" b="1">
                <a:solidFill>
                  <a:srgbClr val="000000"/>
                </a:solidFill>
                <a:latin typeface="Meiryo UI" panose="020B0604030504040204" pitchFamily="50" charset="-128"/>
                <a:ea typeface="Meiryo UI" panose="020B0604030504040204" pitchFamily="50" charset="-128"/>
              </a:rPr>
              <a:t>・</a:t>
            </a:r>
            <a:r>
              <a:rPr lang="en-US" altLang="ja-JP" sz="2800" b="1">
                <a:solidFill>
                  <a:srgbClr val="000000"/>
                </a:solidFill>
                <a:latin typeface="Meiryo UI" panose="020B0604030504040204" pitchFamily="50" charset="-128"/>
                <a:ea typeface="Meiryo UI" panose="020B0604030504040204" pitchFamily="50" charset="-128"/>
              </a:rPr>
              <a:t>DX</a:t>
            </a:r>
            <a:r>
              <a:rPr lang="ja-JP" altLang="en-US" sz="2800" b="1">
                <a:solidFill>
                  <a:srgbClr val="000000"/>
                </a:solidFill>
                <a:latin typeface="Meiryo UI" panose="020B0604030504040204" pitchFamily="50" charset="-128"/>
                <a:ea typeface="Meiryo UI" panose="020B0604030504040204" pitchFamily="50" charset="-128"/>
              </a:rPr>
              <a:t>支援（事業転換・成長投資支援）を求める</a:t>
            </a:r>
            <a:endParaRPr lang="en-US" altLang="ja-JP" sz="2800" b="1">
              <a:solidFill>
                <a:srgbClr val="000000"/>
              </a:solidFill>
              <a:latin typeface="Meiryo UI" panose="020B0604030504040204" pitchFamily="50" charset="-128"/>
              <a:ea typeface="Meiryo UI" panose="020B0604030504040204" pitchFamily="50" charset="-128"/>
            </a:endParaRPr>
          </a:p>
        </p:txBody>
      </p:sp>
      <p:sp>
        <p:nvSpPr>
          <p:cNvPr id="10" name="角丸四角形 9">
            <a:extLst>
              <a:ext uri="{FF2B5EF4-FFF2-40B4-BE49-F238E27FC236}">
                <a16:creationId xmlns:a16="http://schemas.microsoft.com/office/drawing/2014/main" id="{F25196C0-C1F2-043E-D795-F7205C7466BC}"/>
              </a:ext>
            </a:extLst>
          </p:cNvPr>
          <p:cNvSpPr/>
          <p:nvPr/>
        </p:nvSpPr>
        <p:spPr>
          <a:xfrm>
            <a:off x="292685" y="1687863"/>
            <a:ext cx="11606629" cy="2401362"/>
          </a:xfrm>
          <a:prstGeom prst="roundRect">
            <a:avLst>
              <a:gd name="adj" fmla="val 10830"/>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304800" indent="-304800" algn="just">
              <a:lnSpc>
                <a:spcPts val="2900"/>
              </a:lnSpc>
            </a:pPr>
            <a:r>
              <a:rPr lang="ja-JP" altLang="en-US">
                <a:solidFill>
                  <a:schemeClr val="tx1"/>
                </a:solidFill>
                <a:latin typeface="HG丸ｺﾞｼｯｸM-PRO" pitchFamily="50" charset="-128"/>
                <a:ea typeface="HG丸ｺﾞｼｯｸM-PRO" pitchFamily="50" charset="-128"/>
              </a:rPr>
              <a:t>▶</a:t>
            </a:r>
            <a:r>
              <a:rPr lang="ja-JP" altLang="ja-JP">
                <a:solidFill>
                  <a:schemeClr val="tx1"/>
                </a:solidFill>
                <a:latin typeface="HG丸ｺﾞｼｯｸM-PRO" pitchFamily="50" charset="-128"/>
                <a:ea typeface="HG丸ｺﾞｼｯｸM-PRO" pitchFamily="50" charset="-128"/>
              </a:rPr>
              <a:t>デジタル化や省力化等</a:t>
            </a:r>
            <a:r>
              <a:rPr lang="ja-JP" altLang="en-US">
                <a:solidFill>
                  <a:schemeClr val="tx1"/>
                </a:solidFill>
                <a:latin typeface="HG丸ｺﾞｼｯｸM-PRO" pitchFamily="50" charset="-128"/>
                <a:ea typeface="HG丸ｺﾞｼｯｸM-PRO" pitchFamily="50" charset="-128"/>
              </a:rPr>
              <a:t>、新事業へチャレンジする企業に対する税の減免措置や、研究開発費や設備投資費の</a:t>
            </a:r>
            <a:endParaRPr lang="en-US" altLang="ja-JP">
              <a:solidFill>
                <a:schemeClr val="tx1"/>
              </a:solidFill>
              <a:latin typeface="HG丸ｺﾞｼｯｸM-PRO" pitchFamily="50" charset="-128"/>
              <a:ea typeface="HG丸ｺﾞｼｯｸM-PRO" pitchFamily="50" charset="-128"/>
            </a:endParaRPr>
          </a:p>
          <a:p>
            <a:pPr marL="304800" indent="-304800" algn="just">
              <a:lnSpc>
                <a:spcPts val="2900"/>
              </a:lnSpc>
            </a:pPr>
            <a:r>
              <a:rPr lang="ja-JP" altLang="en-US">
                <a:solidFill>
                  <a:schemeClr val="tx1"/>
                </a:solidFill>
                <a:latin typeface="HG丸ｺﾞｼｯｸM-PRO" pitchFamily="50" charset="-128"/>
                <a:ea typeface="HG丸ｺﾞｼｯｸM-PRO" pitchFamily="50" charset="-128"/>
              </a:rPr>
              <a:t>　補助等の支援策を求めるが、支援策の導入に留まらず、</a:t>
            </a:r>
            <a:r>
              <a:rPr lang="ja-JP" altLang="ja-JP">
                <a:solidFill>
                  <a:schemeClr val="tx1"/>
                </a:solidFill>
                <a:latin typeface="HG丸ｺﾞｼｯｸM-PRO" pitchFamily="50" charset="-128"/>
                <a:ea typeface="HG丸ｺﾞｼｯｸM-PRO" pitchFamily="50" charset="-128"/>
              </a:rPr>
              <a:t>各企業の人手不足の世情も踏まえ</a:t>
            </a:r>
            <a:r>
              <a:rPr lang="ja-JP" altLang="en-US">
                <a:solidFill>
                  <a:schemeClr val="tx1"/>
                </a:solidFill>
                <a:latin typeface="HG丸ｺﾞｼｯｸM-PRO" pitchFamily="50" charset="-128"/>
                <a:ea typeface="HG丸ｺﾞｼｯｸM-PRO" pitchFamily="50" charset="-128"/>
              </a:rPr>
              <a:t>、</a:t>
            </a:r>
            <a:r>
              <a:rPr lang="ja-JP" altLang="ja-JP">
                <a:solidFill>
                  <a:schemeClr val="tx1"/>
                </a:solidFill>
                <a:latin typeface="HG丸ｺﾞｼｯｸM-PRO" pitchFamily="50" charset="-128"/>
                <a:ea typeface="HG丸ｺﾞｼｯｸM-PRO" pitchFamily="50" charset="-128"/>
              </a:rPr>
              <a:t>自社に適合する</a:t>
            </a:r>
            <a:endParaRPr lang="en-US" altLang="ja-JP">
              <a:solidFill>
                <a:schemeClr val="tx1"/>
              </a:solidFill>
              <a:latin typeface="HG丸ｺﾞｼｯｸM-PRO" pitchFamily="50" charset="-128"/>
              <a:ea typeface="HG丸ｺﾞｼｯｸM-PRO" pitchFamily="50" charset="-128"/>
            </a:endParaRPr>
          </a:p>
          <a:p>
            <a:pPr marL="304800" indent="-304800" algn="just">
              <a:lnSpc>
                <a:spcPts val="2900"/>
              </a:lnSpc>
            </a:pPr>
            <a:r>
              <a:rPr lang="ja-JP" altLang="en-US">
                <a:solidFill>
                  <a:schemeClr val="tx1"/>
                </a:solidFill>
                <a:latin typeface="HG丸ｺﾞｼｯｸM-PRO" pitchFamily="50" charset="-128"/>
                <a:ea typeface="HG丸ｺﾞｼｯｸM-PRO" pitchFamily="50" charset="-128"/>
              </a:rPr>
              <a:t>　</a:t>
            </a:r>
            <a:r>
              <a:rPr lang="ja-JP" altLang="ja-JP">
                <a:solidFill>
                  <a:schemeClr val="tx1"/>
                </a:solidFill>
                <a:latin typeface="HG丸ｺﾞｼｯｸM-PRO" pitchFamily="50" charset="-128"/>
                <a:ea typeface="HG丸ｺﾞｼｯｸM-PRO" pitchFamily="50" charset="-128"/>
              </a:rPr>
              <a:t>施策を容易に選択できる仕組みや各種施策の適用要件の整流化</a:t>
            </a:r>
            <a:r>
              <a:rPr lang="ja-JP" altLang="en-US">
                <a:solidFill>
                  <a:schemeClr val="tx1"/>
                </a:solidFill>
                <a:latin typeface="HG丸ｺﾞｼｯｸM-PRO" pitchFamily="50" charset="-128"/>
                <a:ea typeface="HG丸ｺﾞｼｯｸM-PRO" pitchFamily="50" charset="-128"/>
              </a:rPr>
              <a:t>の実施を合わせて求める。</a:t>
            </a:r>
            <a:endParaRPr lang="en-US" altLang="ja-JP">
              <a:solidFill>
                <a:schemeClr val="tx1"/>
              </a:solidFill>
              <a:latin typeface="HG丸ｺﾞｼｯｸM-PRO" pitchFamily="50" charset="-128"/>
              <a:ea typeface="HG丸ｺﾞｼｯｸM-PRO" pitchFamily="50" charset="-128"/>
            </a:endParaRPr>
          </a:p>
          <a:p>
            <a:pPr marL="304800" indent="-304800" algn="just">
              <a:lnSpc>
                <a:spcPts val="2900"/>
              </a:lnSpc>
            </a:pPr>
            <a:r>
              <a:rPr lang="ja-JP" altLang="en-US">
                <a:solidFill>
                  <a:schemeClr val="tx1"/>
                </a:solidFill>
                <a:latin typeface="HG丸ｺﾞｼｯｸM-PRO" pitchFamily="50" charset="-128"/>
                <a:ea typeface="HG丸ｺﾞｼｯｸM-PRO" pitchFamily="50" charset="-128"/>
              </a:rPr>
              <a:t>▶</a:t>
            </a:r>
            <a:r>
              <a:rPr lang="ja-JP" altLang="ja-JP">
                <a:solidFill>
                  <a:schemeClr val="tx1"/>
                </a:solidFill>
                <a:latin typeface="HG丸ｺﾞｼｯｸM-PRO" pitchFamily="50" charset="-128"/>
                <a:ea typeface="HG丸ｺﾞｼｯｸM-PRO" pitchFamily="50" charset="-128"/>
              </a:rPr>
              <a:t>新事業を手掛ける企業だけではなく、既存製品の生産性向上を手掛ける企業も活用可能な適用要件の拡充</a:t>
            </a:r>
            <a:r>
              <a:rPr lang="ja-JP" altLang="en-US">
                <a:solidFill>
                  <a:schemeClr val="tx1"/>
                </a:solidFill>
                <a:latin typeface="HG丸ｺﾞｼｯｸM-PRO" pitchFamily="50" charset="-128"/>
                <a:ea typeface="HG丸ｺﾞｼｯｸM-PRO" pitchFamily="50" charset="-128"/>
              </a:rPr>
              <a:t>。</a:t>
            </a:r>
            <a:endParaRPr lang="en-US" altLang="ja-JP">
              <a:solidFill>
                <a:schemeClr val="tx1"/>
              </a:solidFill>
              <a:latin typeface="HG丸ｺﾞｼｯｸM-PRO" pitchFamily="50" charset="-128"/>
              <a:ea typeface="HG丸ｺﾞｼｯｸM-PRO" pitchFamily="50" charset="-128"/>
            </a:endParaRPr>
          </a:p>
          <a:p>
            <a:pPr marL="304800" indent="-304800" algn="just">
              <a:lnSpc>
                <a:spcPts val="2900"/>
              </a:lnSpc>
            </a:pPr>
            <a:r>
              <a:rPr lang="ja-JP" altLang="en-US">
                <a:solidFill>
                  <a:schemeClr val="tx1"/>
                </a:solidFill>
                <a:latin typeface="HG丸ｺﾞｼｯｸM-PRO" pitchFamily="50" charset="-128"/>
                <a:ea typeface="HG丸ｺﾞｼｯｸM-PRO" pitchFamily="50" charset="-128"/>
              </a:rPr>
              <a:t>▶</a:t>
            </a:r>
            <a:r>
              <a:rPr lang="ja-JP" altLang="ja-JP">
                <a:solidFill>
                  <a:schemeClr val="tx1"/>
                </a:solidFill>
                <a:latin typeface="HG丸ｺﾞｼｯｸM-PRO" pitchFamily="50" charset="-128"/>
                <a:ea typeface="HG丸ｺﾞｼｯｸM-PRO" pitchFamily="50" charset="-128"/>
              </a:rPr>
              <a:t>国の施策と連携をした、労務費を含む価格転嫁をはじめとした企業間の取引適正化の促進・浸透</a:t>
            </a:r>
            <a:r>
              <a:rPr lang="ja-JP" altLang="en-US">
                <a:solidFill>
                  <a:schemeClr val="tx1"/>
                </a:solidFill>
                <a:latin typeface="HG丸ｺﾞｼｯｸM-PRO" pitchFamily="50" charset="-128"/>
                <a:ea typeface="HG丸ｺﾞｼｯｸM-PRO" pitchFamily="50" charset="-128"/>
              </a:rPr>
              <a:t>。</a:t>
            </a:r>
            <a:endParaRPr lang="en-US" altLang="ja-JP">
              <a:solidFill>
                <a:schemeClr val="tx1"/>
              </a:solidFill>
              <a:latin typeface="HG丸ｺﾞｼｯｸM-PRO" pitchFamily="50" charset="-128"/>
              <a:ea typeface="HG丸ｺﾞｼｯｸM-PRO" pitchFamily="50" charset="-128"/>
            </a:endParaRPr>
          </a:p>
          <a:p>
            <a:pPr marL="304800" indent="-304800" algn="just">
              <a:lnSpc>
                <a:spcPts val="2900"/>
              </a:lnSpc>
            </a:pPr>
            <a:r>
              <a:rPr lang="ja-JP" altLang="en-US">
                <a:solidFill>
                  <a:schemeClr val="tx1"/>
                </a:solidFill>
                <a:latin typeface="HG丸ｺﾞｼｯｸM-PRO" pitchFamily="50" charset="-128"/>
                <a:ea typeface="HG丸ｺﾞｼｯｸM-PRO" pitchFamily="50" charset="-128"/>
              </a:rPr>
              <a:t>▶生産年齢人口減少に伴う労働力確保の一環として生産性向上・省力化に向けた支援策の拡充を求める。</a:t>
            </a:r>
            <a:endParaRPr lang="ja-JP" altLang="ja-JP">
              <a:solidFill>
                <a:schemeClr val="tx1"/>
              </a:solidFill>
              <a:latin typeface="HG丸ｺﾞｼｯｸM-PRO" pitchFamily="50" charset="-128"/>
              <a:ea typeface="HG丸ｺﾞｼｯｸM-PRO" pitchFamily="50" charset="-128"/>
            </a:endParaRPr>
          </a:p>
        </p:txBody>
      </p:sp>
      <p:sp>
        <p:nvSpPr>
          <p:cNvPr id="12" name="正方形/長方形 11">
            <a:extLst>
              <a:ext uri="{FF2B5EF4-FFF2-40B4-BE49-F238E27FC236}">
                <a16:creationId xmlns:a16="http://schemas.microsoft.com/office/drawing/2014/main" id="{191E1DE0-159C-3F63-D32E-0AE02EFA551C}"/>
              </a:ext>
            </a:extLst>
          </p:cNvPr>
          <p:cNvSpPr>
            <a:spLocks noChangeArrowheads="1"/>
          </p:cNvSpPr>
          <p:nvPr/>
        </p:nvSpPr>
        <p:spPr bwMode="auto">
          <a:xfrm>
            <a:off x="141961" y="4673238"/>
            <a:ext cx="5008510" cy="461665"/>
          </a:xfrm>
          <a:prstGeom prst="rect">
            <a:avLst/>
          </a:prstGeom>
          <a:solidFill>
            <a:schemeClr val="accent1"/>
          </a:solidFill>
          <a:ln>
            <a:headEnd/>
            <a:tailEnd/>
          </a:ln>
        </p:spPr>
        <p:style>
          <a:lnRef idx="3">
            <a:schemeClr val="lt1"/>
          </a:lnRef>
          <a:fillRef idx="1">
            <a:schemeClr val="accent6"/>
          </a:fillRef>
          <a:effectRef idx="1">
            <a:schemeClr val="accent6"/>
          </a:effectRef>
          <a:fontRef idx="minor">
            <a:schemeClr val="lt1"/>
          </a:fontRef>
        </p:style>
        <p:txBody>
          <a:bodyPr wrap="square" anchor="ctr">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lvl="0" algn="l" defTabSz="844083" eaLnBrk="0" fontAlgn="base" hangingPunct="0">
              <a:spcBef>
                <a:spcPct val="0"/>
              </a:spcBef>
              <a:spcAft>
                <a:spcPct val="0"/>
              </a:spcAft>
              <a:defRPr/>
            </a:pPr>
            <a:r>
              <a:rPr lang="ja-JP" altLang="en-US" sz="2400">
                <a:solidFill>
                  <a:prstClr val="white"/>
                </a:solidFill>
                <a:latin typeface="Meiryo UI" panose="020B0604030504040204" pitchFamily="50" charset="-128"/>
                <a:ea typeface="Meiryo UI" panose="020B0604030504040204" pitchFamily="50" charset="-128"/>
                <a:cs typeface="Meiryo UI" panose="020B0604030504040204" pitchFamily="50" charset="-128"/>
              </a:rPr>
              <a:t>地方政策として対応をいただきたいこと</a:t>
            </a:r>
          </a:p>
        </p:txBody>
      </p:sp>
      <p:sp>
        <p:nvSpPr>
          <p:cNvPr id="13" name="テキスト ボックス 12">
            <a:extLst>
              <a:ext uri="{FF2B5EF4-FFF2-40B4-BE49-F238E27FC236}">
                <a16:creationId xmlns:a16="http://schemas.microsoft.com/office/drawing/2014/main" id="{D234DB54-B490-0107-E749-6E012C5BC0C9}"/>
              </a:ext>
            </a:extLst>
          </p:cNvPr>
          <p:cNvSpPr txBox="1">
            <a:spLocks noChangeArrowheads="1"/>
          </p:cNvSpPr>
          <p:nvPr/>
        </p:nvSpPr>
        <p:spPr bwMode="auto">
          <a:xfrm>
            <a:off x="382105" y="5134903"/>
            <a:ext cx="11671349" cy="1698927"/>
          </a:xfrm>
          <a:prstGeom prst="rect">
            <a:avLst/>
          </a:prstGeom>
          <a:noFill/>
          <a:ln>
            <a:noFill/>
          </a:ln>
        </p:spPr>
        <p:txBody>
          <a:bodyPr wrap="square">
            <a:spAutoFit/>
          </a:bodyPr>
          <a:lstStyle>
            <a:lvl1pPr defTabSz="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1800" b="0">
                <a:solidFill>
                  <a:schemeClr val="tx1"/>
                </a:solidFill>
                <a:latin typeface="Meiryo UI" panose="020B0604030504040204" pitchFamily="50" charset="-128"/>
                <a:ea typeface="Meiryo UI" panose="020B0604030504040204" pitchFamily="50" charset="-128"/>
              </a:rPr>
              <a:t>・中小・中堅企業支援策「ミカタプロジェクト」や、</a:t>
            </a:r>
            <a:r>
              <a:rPr lang="ja-JP" altLang="en-US" sz="1800">
                <a:latin typeface="Meiryo UI" panose="020B0604030504040204" pitchFamily="50" charset="-128"/>
                <a:ea typeface="Meiryo UI" panose="020B0604030504040204" pitchFamily="50" charset="-128"/>
              </a:rPr>
              <a:t>生産性向上・省力化等に向けた支援策、</a:t>
            </a:r>
            <a:r>
              <a:rPr lang="ja-JP" altLang="en-US" sz="1800" b="0">
                <a:solidFill>
                  <a:schemeClr val="tx1"/>
                </a:solidFill>
                <a:latin typeface="Meiryo UI" panose="020B0604030504040204" pitchFamily="50" charset="-128"/>
                <a:ea typeface="Meiryo UI" panose="020B0604030504040204" pitchFamily="50" charset="-128"/>
              </a:rPr>
              <a:t>補助金制度について、加盟組合や</a:t>
            </a:r>
            <a:endParaRPr lang="en-US" altLang="ja-JP" sz="1800" b="0">
              <a:solidFill>
                <a:schemeClr val="tx1"/>
              </a:solidFill>
              <a:latin typeface="Meiryo UI" panose="020B0604030504040204" pitchFamily="50" charset="-128"/>
              <a:ea typeface="Meiryo UI" panose="020B0604030504040204" pitchFamily="50" charset="-128"/>
            </a:endParaRPr>
          </a:p>
          <a:p>
            <a:pPr>
              <a:buNone/>
            </a:pPr>
            <a:r>
              <a:rPr lang="ja-JP" altLang="en-US" sz="1800">
                <a:latin typeface="Meiryo UI" panose="020B0604030504040204" pitchFamily="50" charset="-128"/>
                <a:ea typeface="Meiryo UI" panose="020B0604030504040204" pitchFamily="50" charset="-128"/>
              </a:rPr>
              <a:t>　</a:t>
            </a:r>
            <a:r>
              <a:rPr lang="ja-JP" altLang="en-US" sz="1800" b="0">
                <a:solidFill>
                  <a:schemeClr val="tx1"/>
                </a:solidFill>
                <a:latin typeface="Meiryo UI" panose="020B0604030504040204" pitchFamily="50" charset="-128"/>
                <a:ea typeface="Meiryo UI" panose="020B0604030504040204" pitchFamily="50" charset="-128"/>
              </a:rPr>
              <a:t>その取引企業</a:t>
            </a:r>
            <a:r>
              <a:rPr lang="ja-JP" altLang="en-US" sz="1800">
                <a:latin typeface="Meiryo UI" panose="020B0604030504040204" pitchFamily="50" charset="-128"/>
                <a:ea typeface="Meiryo UI" panose="020B0604030504040204" pitchFamily="50" charset="-128"/>
              </a:rPr>
              <a:t>などの現場の</a:t>
            </a:r>
            <a:r>
              <a:rPr lang="ja-JP" altLang="en-US" sz="1800" b="0">
                <a:solidFill>
                  <a:schemeClr val="tx1"/>
                </a:solidFill>
                <a:latin typeface="Meiryo UI" panose="020B0604030504040204" pitchFamily="50" charset="-128"/>
                <a:ea typeface="Meiryo UI" panose="020B0604030504040204" pitchFamily="50" charset="-128"/>
              </a:rPr>
              <a:t>活用実態の困りごとを吸い上げ、関係自治体・議会への問題提起、活用促進に向けて働きかける。</a:t>
            </a:r>
            <a:endParaRPr lang="en-US" altLang="ja-JP" sz="1800" b="0">
              <a:solidFill>
                <a:schemeClr val="tx1"/>
              </a:solidFill>
              <a:latin typeface="Meiryo UI" panose="020B0604030504040204" pitchFamily="50" charset="-128"/>
              <a:ea typeface="Meiryo UI" panose="020B0604030504040204" pitchFamily="50" charset="-128"/>
            </a:endParaRPr>
          </a:p>
          <a:p>
            <a:pPr>
              <a:buNone/>
            </a:pPr>
            <a:r>
              <a:rPr lang="ja-JP" altLang="en-US" sz="1800" b="0">
                <a:solidFill>
                  <a:schemeClr val="tx1"/>
                </a:solidFill>
                <a:latin typeface="Meiryo UI" panose="020B0604030504040204" pitchFamily="50" charset="-128"/>
                <a:ea typeface="Meiryo UI" panose="020B0604030504040204" pitchFamily="50" charset="-128"/>
              </a:rPr>
              <a:t>・国の政策と連携し、</a:t>
            </a:r>
            <a:r>
              <a:rPr lang="ja-JP" altLang="en-US" sz="1800">
                <a:latin typeface="Meiryo UI" panose="020B0604030504040204" pitchFamily="50" charset="-128"/>
                <a:ea typeface="Meiryo UI" panose="020B0604030504040204" pitchFamily="50" charset="-128"/>
              </a:rPr>
              <a:t>地域でも政策制度の周知や利用促進活動や独自のインセンティブ施策導入を求める。</a:t>
            </a:r>
            <a:endParaRPr lang="en-US" altLang="ja-JP" sz="1800">
              <a:latin typeface="Meiryo UI" panose="020B0604030504040204" pitchFamily="50" charset="-128"/>
              <a:ea typeface="Meiryo UI" panose="020B0604030504040204" pitchFamily="50" charset="-128"/>
            </a:endParaRPr>
          </a:p>
          <a:p>
            <a:pPr>
              <a:buNone/>
            </a:pPr>
            <a:r>
              <a:rPr lang="ja-JP" altLang="en-US" sz="1800" b="0">
                <a:solidFill>
                  <a:schemeClr val="tx1"/>
                </a:solidFill>
                <a:latin typeface="Meiryo UI" panose="020B0604030504040204" pitchFamily="50" charset="-128"/>
                <a:ea typeface="Meiryo UI" panose="020B0604030504040204" pitchFamily="50" charset="-128"/>
              </a:rPr>
              <a:t>　一方で、国の政策で拡充・改善が必要な内容は、自動車総連と情報を共有や、組織内地方議員と顧問議員とで連携し、</a:t>
            </a:r>
            <a:endParaRPr lang="en-US" altLang="ja-JP" sz="1800" b="0">
              <a:solidFill>
                <a:schemeClr val="tx1"/>
              </a:solidFill>
              <a:latin typeface="Meiryo UI" panose="020B0604030504040204" pitchFamily="50" charset="-128"/>
              <a:ea typeface="Meiryo UI" panose="020B0604030504040204" pitchFamily="50" charset="-128"/>
            </a:endParaRPr>
          </a:p>
          <a:p>
            <a:pPr>
              <a:buNone/>
            </a:pPr>
            <a:r>
              <a:rPr lang="ja-JP" altLang="en-US" sz="1800">
                <a:latin typeface="Meiryo UI" panose="020B0604030504040204" pitchFamily="50" charset="-128"/>
                <a:ea typeface="Meiryo UI" panose="020B0604030504040204" pitchFamily="50" charset="-128"/>
              </a:rPr>
              <a:t>　</a:t>
            </a:r>
            <a:r>
              <a:rPr lang="ja-JP" altLang="en-US" sz="1800" b="0">
                <a:solidFill>
                  <a:schemeClr val="tx1"/>
                </a:solidFill>
                <a:latin typeface="Meiryo UI" panose="020B0604030504040204" pitchFamily="50" charset="-128"/>
                <a:ea typeface="Meiryo UI" panose="020B0604030504040204" pitchFamily="50" charset="-128"/>
              </a:rPr>
              <a:t>推進していく。</a:t>
            </a:r>
            <a:endParaRPr lang="en-US" altLang="ja-JP" sz="1800" b="0">
              <a:solidFill>
                <a:schemeClr val="tx1"/>
              </a:solidFill>
              <a:latin typeface="Meiryo UI" panose="020B0604030504040204" pitchFamily="50" charset="-128"/>
              <a:ea typeface="Meiryo UI" panose="020B0604030504040204" pitchFamily="50" charset="-128"/>
            </a:endParaRPr>
          </a:p>
        </p:txBody>
      </p:sp>
      <p:sp>
        <p:nvSpPr>
          <p:cNvPr id="14" name="二等辺三角形 13">
            <a:extLst>
              <a:ext uri="{FF2B5EF4-FFF2-40B4-BE49-F238E27FC236}">
                <a16:creationId xmlns:a16="http://schemas.microsoft.com/office/drawing/2014/main" id="{847270BF-A949-CEFF-20B0-8084A6FFDC9A}"/>
              </a:ext>
            </a:extLst>
          </p:cNvPr>
          <p:cNvSpPr/>
          <p:nvPr/>
        </p:nvSpPr>
        <p:spPr>
          <a:xfrm rot="10800000">
            <a:off x="3419979" y="4253170"/>
            <a:ext cx="5352040" cy="360000"/>
          </a:xfrm>
          <a:prstGeom prst="triangle">
            <a:avLst/>
          </a:prstGeom>
          <a:solidFill>
            <a:schemeClr val="bg2">
              <a:lumMod val="9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a:extLst>
              <a:ext uri="{FF2B5EF4-FFF2-40B4-BE49-F238E27FC236}">
                <a16:creationId xmlns:a16="http://schemas.microsoft.com/office/drawing/2014/main" id="{D0744B7E-17B0-5519-C97D-B16F4596C04A}"/>
              </a:ext>
            </a:extLst>
          </p:cNvPr>
          <p:cNvSpPr txBox="1"/>
          <p:nvPr/>
        </p:nvSpPr>
        <p:spPr>
          <a:xfrm>
            <a:off x="7562850" y="207315"/>
            <a:ext cx="4629150" cy="307777"/>
          </a:xfrm>
          <a:prstGeom prst="rect">
            <a:avLst/>
          </a:prstGeom>
          <a:noFill/>
          <a:ln>
            <a:noFill/>
          </a:ln>
        </p:spPr>
        <p:txBody>
          <a:bodyPr wrap="square">
            <a:spAutoFit/>
          </a:bodyPr>
          <a:lstStyle>
            <a:defPPr>
              <a:defRPr lang="ja-JP"/>
            </a:defPPr>
            <a:lvl1pPr marR="0" lvl="0" indent="0" defTabSz="457200" eaLnBrk="0" fontAlgn="base" hangingPunct="0">
              <a:lnSpc>
                <a:spcPct val="100000"/>
              </a:lnSpc>
              <a:spcBef>
                <a:spcPct val="0"/>
              </a:spcBef>
              <a:spcAft>
                <a:spcPct val="0"/>
              </a:spcAft>
              <a:buClrTx/>
              <a:buSzTx/>
              <a:buFont typeface="Arial" panose="020B0604020202020204" pitchFamily="34" charset="0"/>
              <a:buNone/>
              <a:tabLst/>
              <a:defRPr kumimoji="0" sz="20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vl2pPr marL="742950" indent="-285750" defTabSz="45720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buChar char="•"/>
              <a:defRPr sz="2400">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9pPr>
          </a:lstStyle>
          <a:p>
            <a:pPr algn="r"/>
            <a:r>
              <a:rPr lang="en-US" altLang="ja-JP" sz="1400">
                <a:solidFill>
                  <a:schemeClr val="bg1"/>
                </a:solidFill>
              </a:rPr>
              <a:t>※</a:t>
            </a:r>
            <a:r>
              <a:rPr lang="ja-JP" altLang="ja-JP" sz="1400">
                <a:solidFill>
                  <a:schemeClr val="bg1"/>
                </a:solidFill>
              </a:rPr>
              <a:t>自動車関係諸税などに関する</a:t>
            </a:r>
            <a:r>
              <a:rPr lang="ja-JP" altLang="en-US" sz="1400">
                <a:solidFill>
                  <a:schemeClr val="bg1"/>
                </a:solidFill>
              </a:rPr>
              <a:t>要望書の説明資料より抜粋</a:t>
            </a:r>
          </a:p>
        </p:txBody>
      </p:sp>
    </p:spTree>
    <p:extLst>
      <p:ext uri="{BB962C8B-B14F-4D97-AF65-F5344CB8AC3E}">
        <p14:creationId xmlns:p14="http://schemas.microsoft.com/office/powerpoint/2010/main" val="3066778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5CABEA5-74DE-AFC5-99C8-3410E0044281}"/>
              </a:ext>
            </a:extLst>
          </p:cNvPr>
          <p:cNvPicPr>
            <a:picLocks noChangeAspect="1"/>
          </p:cNvPicPr>
          <p:nvPr/>
        </p:nvPicPr>
        <p:blipFill rotWithShape="1">
          <a:blip r:embed="rId3"/>
          <a:srcRect t="7883"/>
          <a:stretch/>
        </p:blipFill>
        <p:spPr>
          <a:xfrm>
            <a:off x="99470" y="736562"/>
            <a:ext cx="9384544" cy="6076354"/>
          </a:xfrm>
          <a:prstGeom prst="rect">
            <a:avLst/>
          </a:prstGeom>
        </p:spPr>
      </p:pic>
      <p:sp>
        <p:nvSpPr>
          <p:cNvPr id="4" name="テキスト ボックス 3">
            <a:extLst>
              <a:ext uri="{FF2B5EF4-FFF2-40B4-BE49-F238E27FC236}">
                <a16:creationId xmlns:a16="http://schemas.microsoft.com/office/drawing/2014/main" id="{70A9712C-E925-02A5-5A8C-6644CC2AE712}"/>
              </a:ext>
            </a:extLst>
          </p:cNvPr>
          <p:cNvSpPr txBox="1">
            <a:spLocks noChangeArrowheads="1"/>
          </p:cNvSpPr>
          <p:nvPr/>
        </p:nvSpPr>
        <p:spPr bwMode="auto">
          <a:xfrm>
            <a:off x="72458" y="45084"/>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3200">
                <a:latin typeface="Meiryo UI" panose="020B0604030504040204" pitchFamily="50" charset="-128"/>
                <a:ea typeface="Meiryo UI" panose="020B0604030504040204" pitchFamily="50" charset="-128"/>
                <a:cs typeface="Meiryo UI" panose="020B0604030504040204" pitchFamily="50" charset="-128"/>
              </a:rPr>
              <a:t> 2024</a:t>
            </a:r>
            <a:r>
              <a:rPr lang="ja-JP" altLang="en-US" sz="3200">
                <a:latin typeface="Meiryo UI" panose="020B0604030504040204" pitchFamily="50" charset="-128"/>
                <a:ea typeface="Meiryo UI" panose="020B0604030504040204" pitchFamily="50" charset="-128"/>
                <a:cs typeface="Meiryo UI" panose="020B0604030504040204" pitchFamily="50" charset="-128"/>
              </a:rPr>
              <a:t>年、政府は</a:t>
            </a:r>
            <a:r>
              <a:rPr lang="ja-JP" altLang="en-US" sz="3200">
                <a:latin typeface="Meiryo UI" panose="020B0604030504040204" pitchFamily="50" charset="-128"/>
                <a:ea typeface="Meiryo UI" panose="020B0604030504040204" pitchFamily="50" charset="-128"/>
              </a:rPr>
              <a:t>中小に加え、中堅企業の支援拡充がスタート</a:t>
            </a:r>
            <a:endParaRPr lang="zh-TW" altLang="en-US">
              <a:solidFill>
                <a:prstClr val="black"/>
              </a:solidFill>
              <a:latin typeface="Meiryo UI" panose="020B0604030504040204" pitchFamily="50" charset="-128"/>
              <a:ea typeface="Meiryo UI" panose="020B0604030504040204" pitchFamily="50" charset="-128"/>
            </a:endParaRPr>
          </a:p>
        </p:txBody>
      </p:sp>
      <p:sp>
        <p:nvSpPr>
          <p:cNvPr id="5" name="Line 10">
            <a:extLst>
              <a:ext uri="{FF2B5EF4-FFF2-40B4-BE49-F238E27FC236}">
                <a16:creationId xmlns:a16="http://schemas.microsoft.com/office/drawing/2014/main" id="{1A9C6FB0-C4A9-7DB6-5320-9FAB5B5E7E40}"/>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a:solidFill>
                <a:prstClr val="black"/>
              </a:solidFill>
              <a:latin typeface="Calibri" panose="020F0502020204030204"/>
              <a:ea typeface="游ゴシック" panose="020B0400000000000000" pitchFamily="50" charset="-128"/>
            </a:endParaRPr>
          </a:p>
        </p:txBody>
      </p:sp>
      <p:sp>
        <p:nvSpPr>
          <p:cNvPr id="7" name="吹き出し: 四角形 6">
            <a:extLst>
              <a:ext uri="{FF2B5EF4-FFF2-40B4-BE49-F238E27FC236}">
                <a16:creationId xmlns:a16="http://schemas.microsoft.com/office/drawing/2014/main" id="{CCA83E6C-DD8B-E9C7-901E-5CFD9D510C6F}"/>
              </a:ext>
            </a:extLst>
          </p:cNvPr>
          <p:cNvSpPr/>
          <p:nvPr/>
        </p:nvSpPr>
        <p:spPr>
          <a:xfrm>
            <a:off x="9595413" y="1597307"/>
            <a:ext cx="2497117" cy="4260568"/>
          </a:xfrm>
          <a:prstGeom prst="wedgeRectCallout">
            <a:avLst>
              <a:gd name="adj1" fmla="val -64275"/>
              <a:gd name="adj2" fmla="val -2139"/>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ja-JP" altLang="en-US"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中小企業に加え、</a:t>
            </a:r>
            <a:endPar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600"/>
              </a:spcAft>
            </a:pPr>
            <a:r>
              <a:rPr lang="ja-JP" altLang="en-US" sz="1800"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中堅企業</a:t>
            </a:r>
            <a:r>
              <a:rPr lang="en-US" altLang="ja-JP" sz="1200"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200"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従業員</a:t>
            </a:r>
            <a:r>
              <a:rPr lang="en-US" altLang="ja-JP" sz="1200"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2</a:t>
            </a:r>
            <a:r>
              <a:rPr lang="ja-JP" altLang="en-US" sz="1200"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千人以下</a:t>
            </a:r>
            <a:r>
              <a:rPr lang="en-US" altLang="ja-JP" sz="1200"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p>
          <a:p>
            <a:pPr>
              <a:spcAft>
                <a:spcPts val="600"/>
              </a:spcAft>
            </a:pPr>
            <a:r>
              <a:rPr lang="ja-JP" altLang="en-US"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にも「人材確保」「成長投資」の必要性を見出し、支援策を強化</a:t>
            </a:r>
            <a:endPar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600"/>
              </a:spcAft>
            </a:pPr>
            <a:endPar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600"/>
              </a:spcAft>
            </a:pPr>
            <a:r>
              <a:rPr lang="ja-JP" altLang="en-US"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賃上げ促進税制や大規模省力化投資補助金など施策が新設。中小企業向け施策と併せ</a:t>
            </a:r>
            <a:r>
              <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190</a:t>
            </a:r>
            <a:r>
              <a:rPr lang="ja-JP" altLang="en-US"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以上の国の政策が既にある</a:t>
            </a:r>
            <a:endPar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914538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E43A0-7FDD-56A8-7A11-1ABB813DB72B}"/>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9DE87296-2708-4170-619F-1480EEC7420F}"/>
              </a:ext>
            </a:extLst>
          </p:cNvPr>
          <p:cNvPicPr>
            <a:picLocks noChangeAspect="1"/>
          </p:cNvPicPr>
          <p:nvPr/>
        </p:nvPicPr>
        <p:blipFill>
          <a:blip r:embed="rId3"/>
          <a:srcRect t="670" r="3247" b="1"/>
          <a:stretch>
            <a:fillRect/>
          </a:stretch>
        </p:blipFill>
        <p:spPr>
          <a:xfrm>
            <a:off x="783771" y="1122302"/>
            <a:ext cx="7950326" cy="5765166"/>
          </a:xfrm>
          <a:prstGeom prst="rect">
            <a:avLst/>
          </a:prstGeom>
        </p:spPr>
      </p:pic>
      <p:sp>
        <p:nvSpPr>
          <p:cNvPr id="4" name="テキスト ボックス 3">
            <a:extLst>
              <a:ext uri="{FF2B5EF4-FFF2-40B4-BE49-F238E27FC236}">
                <a16:creationId xmlns:a16="http://schemas.microsoft.com/office/drawing/2014/main" id="{3E02BF86-CD94-8B86-F9AF-A6FE0D799CC0}"/>
              </a:ext>
            </a:extLst>
          </p:cNvPr>
          <p:cNvSpPr txBox="1">
            <a:spLocks noChangeArrowheads="1"/>
          </p:cNvSpPr>
          <p:nvPr/>
        </p:nvSpPr>
        <p:spPr bwMode="auto">
          <a:xfrm>
            <a:off x="72458" y="45084"/>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 参考）</a:t>
            </a:r>
            <a:r>
              <a:rPr lang="en-US" altLang="ja-JP">
                <a:latin typeface="Meiryo UI" panose="020B0604030504040204" pitchFamily="50" charset="-128"/>
                <a:ea typeface="Meiryo UI" panose="020B0604030504040204" pitchFamily="50" charset="-128"/>
                <a:cs typeface="Meiryo UI" panose="020B0604030504040204" pitchFamily="50" charset="-128"/>
              </a:rPr>
              <a:t> 2025</a:t>
            </a:r>
            <a:r>
              <a:rPr lang="ja-JP" altLang="en-US">
                <a:latin typeface="Meiryo UI" panose="020B0604030504040204" pitchFamily="50" charset="-128"/>
                <a:ea typeface="Meiryo UI" panose="020B0604030504040204" pitchFamily="50" charset="-128"/>
                <a:cs typeface="Meiryo UI" panose="020B0604030504040204" pitchFamily="50" charset="-128"/>
              </a:rPr>
              <a:t>年 中堅企業成長ビジョンを策定</a:t>
            </a:r>
            <a:endParaRPr lang="en-US" altLang="ja-JP">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buNone/>
            </a:pPr>
            <a:r>
              <a:rPr lang="ja-JP" altLang="en-US">
                <a:latin typeface="Meiryo UI" panose="020B0604030504040204" pitchFamily="50" charset="-128"/>
                <a:ea typeface="Meiryo UI" panose="020B0604030504040204" pitchFamily="50" charset="-128"/>
                <a:cs typeface="Meiryo UI" panose="020B0604030504040204" pitchFamily="50" charset="-128"/>
              </a:rPr>
              <a:t>　　　　　　中堅企業成長パッケージをリニューアル</a:t>
            </a:r>
            <a:endParaRPr lang="zh-TW" altLang="en-US">
              <a:solidFill>
                <a:prstClr val="black"/>
              </a:solidFill>
              <a:latin typeface="Meiryo UI" panose="020B0604030504040204" pitchFamily="50" charset="-128"/>
              <a:ea typeface="Meiryo UI" panose="020B0604030504040204" pitchFamily="50" charset="-128"/>
            </a:endParaRPr>
          </a:p>
        </p:txBody>
      </p:sp>
      <p:sp>
        <p:nvSpPr>
          <p:cNvPr id="5" name="Line 10">
            <a:extLst>
              <a:ext uri="{FF2B5EF4-FFF2-40B4-BE49-F238E27FC236}">
                <a16:creationId xmlns:a16="http://schemas.microsoft.com/office/drawing/2014/main" id="{C889470E-CCE3-19DE-8909-27F19AB6B69D}"/>
              </a:ext>
            </a:extLst>
          </p:cNvPr>
          <p:cNvSpPr>
            <a:spLocks noChangeShapeType="1"/>
          </p:cNvSpPr>
          <p:nvPr/>
        </p:nvSpPr>
        <p:spPr bwMode="auto">
          <a:xfrm>
            <a:off x="0" y="1087380"/>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a:solidFill>
                <a:prstClr val="black"/>
              </a:solidFill>
              <a:latin typeface="Calibri" panose="020F0502020204030204"/>
              <a:ea typeface="游ゴシック" panose="020B0400000000000000" pitchFamily="50" charset="-128"/>
            </a:endParaRPr>
          </a:p>
        </p:txBody>
      </p:sp>
      <p:sp>
        <p:nvSpPr>
          <p:cNvPr id="7" name="吹き出し: 四角形 6">
            <a:extLst>
              <a:ext uri="{FF2B5EF4-FFF2-40B4-BE49-F238E27FC236}">
                <a16:creationId xmlns:a16="http://schemas.microsoft.com/office/drawing/2014/main" id="{49E180E4-3AB2-E66A-194E-2B84E92ABA92}"/>
              </a:ext>
            </a:extLst>
          </p:cNvPr>
          <p:cNvSpPr/>
          <p:nvPr/>
        </p:nvSpPr>
        <p:spPr>
          <a:xfrm>
            <a:off x="8734097" y="1985975"/>
            <a:ext cx="3305713" cy="2492990"/>
          </a:xfrm>
          <a:prstGeom prst="wedgeRectCallout">
            <a:avLst>
              <a:gd name="adj1" fmla="val -37979"/>
              <a:gd name="adj2" fmla="val -11372"/>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spcAft>
                <a:spcPts val="600"/>
              </a:spcAft>
            </a:pPr>
            <a:r>
              <a:rPr lang="ja-JP" altLang="en-US"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中堅企業の役割や課題、官民で</a:t>
            </a:r>
            <a:endPar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600"/>
              </a:spcAft>
            </a:pPr>
            <a:r>
              <a:rPr lang="ja-JP" altLang="en-US"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取り組むべき事項をまとめた</a:t>
            </a:r>
            <a:endPar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600"/>
              </a:spcAft>
            </a:pPr>
            <a:r>
              <a:rPr lang="ja-JP" altLang="en-US"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「中堅企業成長ビジョン」を策定</a:t>
            </a:r>
            <a:endPar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600"/>
              </a:spcAft>
            </a:pPr>
            <a:r>
              <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2024</a:t>
            </a:r>
            <a:r>
              <a:rPr lang="ja-JP" altLang="en-US"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年からスタートした幅広い</a:t>
            </a:r>
            <a:endPar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600"/>
              </a:spcAft>
            </a:pPr>
            <a:r>
              <a:rPr lang="ja-JP" altLang="en-US"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施策群を整理し</a:t>
            </a:r>
            <a:r>
              <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155</a:t>
            </a:r>
            <a:r>
              <a:rPr lang="ja-JP" altLang="en-US"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施策に再編</a:t>
            </a:r>
            <a:endPar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600"/>
              </a:spcAft>
            </a:pPr>
            <a:r>
              <a:rPr lang="ja-JP" altLang="en-US"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中堅企業に活用がしやすいような</a:t>
            </a:r>
            <a:endPar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600"/>
              </a:spcAft>
            </a:pPr>
            <a:r>
              <a:rPr lang="ja-JP" altLang="en-US"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様々な支援・制度を準備した</a:t>
            </a:r>
            <a:endPar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18427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楕円 26">
            <a:extLst>
              <a:ext uri="{FF2B5EF4-FFF2-40B4-BE49-F238E27FC236}">
                <a16:creationId xmlns:a16="http://schemas.microsoft.com/office/drawing/2014/main" id="{4DFC6190-A9F1-0774-BE6D-57FBF0AC17F2}"/>
              </a:ext>
            </a:extLst>
          </p:cNvPr>
          <p:cNvSpPr/>
          <p:nvPr/>
        </p:nvSpPr>
        <p:spPr>
          <a:xfrm>
            <a:off x="2905432" y="5790764"/>
            <a:ext cx="3007882" cy="84104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endParaRPr lang="ja-JP" altLang="en-US" sz="2000" b="1">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5C6AF9D-80E7-C7E0-792D-A1D05EBBDE0E}"/>
              </a:ext>
            </a:extLst>
          </p:cNvPr>
          <p:cNvSpPr txBox="1">
            <a:spLocks noChangeArrowheads="1"/>
          </p:cNvSpPr>
          <p:nvPr/>
        </p:nvSpPr>
        <p:spPr bwMode="auto">
          <a:xfrm>
            <a:off x="0" y="-12497"/>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Meiryo UI" panose="020B0604030504040204" pitchFamily="50" charset="-128"/>
                <a:ea typeface="Meiryo UI" panose="020B0604030504040204" pitchFamily="50" charset="-128"/>
                <a:cs typeface="Meiryo UI" panose="020B0604030504040204" pitchFamily="50" charset="-128"/>
              </a:rPr>
              <a:t>参考）「中堅・中小企業向けの支援策の紹介」</a:t>
            </a:r>
            <a:endParaRPr lang="en-US" altLang="ja-JP">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11">
            <a:extLst>
              <a:ext uri="{FF2B5EF4-FFF2-40B4-BE49-F238E27FC236}">
                <a16:creationId xmlns:a16="http://schemas.microsoft.com/office/drawing/2014/main" id="{82B6F7CF-87E8-5605-F6F1-833A427EEA8D}"/>
              </a:ext>
            </a:extLst>
          </p:cNvPr>
          <p:cNvSpPr>
            <a:spLocks noChangeArrowheads="1"/>
          </p:cNvSpPr>
          <p:nvPr/>
        </p:nvSpPr>
        <p:spPr bwMode="auto">
          <a:xfrm>
            <a:off x="6306842" y="765384"/>
            <a:ext cx="4190682" cy="4001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l"/>
            <a:r>
              <a:rPr lang="ja-JP" altLang="en-US" sz="2000">
                <a:solidFill>
                  <a:schemeClr val="tx1"/>
                </a:solidFill>
                <a:latin typeface="Meiryo UI" panose="020B0604030504040204" pitchFamily="50" charset="-128"/>
                <a:ea typeface="Meiryo UI" panose="020B0604030504040204" pitchFamily="50" charset="-128"/>
              </a:rPr>
              <a:t>主に中小企業が活用可能な制度</a:t>
            </a:r>
            <a:endParaRPr lang="ja-JP" altLang="en-US" sz="2000" b="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1D4FED63-9E92-E7FC-24E7-305045EA573D}"/>
              </a:ext>
            </a:extLst>
          </p:cNvPr>
          <p:cNvSpPr/>
          <p:nvPr/>
        </p:nvSpPr>
        <p:spPr>
          <a:xfrm>
            <a:off x="6324686" y="1204135"/>
            <a:ext cx="5736065" cy="4702847"/>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2400">
              <a:solidFill>
                <a:schemeClr val="tx1"/>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F852BAE4-8639-DA7C-5E79-488F18CE276B}"/>
              </a:ext>
            </a:extLst>
          </p:cNvPr>
          <p:cNvSpPr/>
          <p:nvPr/>
        </p:nvSpPr>
        <p:spPr>
          <a:xfrm>
            <a:off x="91095" y="1377087"/>
            <a:ext cx="6004904" cy="2210016"/>
          </a:xfrm>
          <a:prstGeom prst="roundRect">
            <a:avLst/>
          </a:prstGeom>
          <a:noFill/>
          <a:ln w="381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4673BDD8-CB9A-EC1E-3A05-F1BC399E446A}"/>
              </a:ext>
            </a:extLst>
          </p:cNvPr>
          <p:cNvSpPr/>
          <p:nvPr/>
        </p:nvSpPr>
        <p:spPr>
          <a:xfrm>
            <a:off x="66993" y="1205491"/>
            <a:ext cx="3865359" cy="374429"/>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a:solidFill>
                  <a:schemeClr val="tx1"/>
                </a:solidFill>
                <a:latin typeface="Meiryo UI" panose="020B0604030504040204" pitchFamily="50" charset="-128"/>
                <a:ea typeface="Meiryo UI" panose="020B0604030504040204" pitchFamily="50" charset="-128"/>
              </a:rPr>
              <a:t>ミカタプロジェクト</a:t>
            </a:r>
            <a:r>
              <a:rPr lang="ja-JP" altLang="en-US">
                <a:solidFill>
                  <a:schemeClr val="tx1"/>
                </a:solidFill>
                <a:latin typeface="Meiryo UI" panose="020B0604030504040204" pitchFamily="50" charset="-128"/>
                <a:ea typeface="Meiryo UI" panose="020B0604030504040204" pitchFamily="50" charset="-128"/>
              </a:rPr>
              <a:t>（経産省）</a:t>
            </a:r>
            <a:endParaRPr lang="en-US" altLang="ja-JP" sz="2400">
              <a:solidFill>
                <a:schemeClr val="tx1"/>
              </a:solidFill>
              <a:latin typeface="Meiryo UI" panose="020B0604030504040204" pitchFamily="50" charset="-128"/>
              <a:ea typeface="Meiryo UI" panose="020B0604030504040204" pitchFamily="50" charset="-128"/>
            </a:endParaRPr>
          </a:p>
        </p:txBody>
      </p:sp>
      <p:sp>
        <p:nvSpPr>
          <p:cNvPr id="13" name="タイトル 1">
            <a:extLst>
              <a:ext uri="{FF2B5EF4-FFF2-40B4-BE49-F238E27FC236}">
                <a16:creationId xmlns:a16="http://schemas.microsoft.com/office/drawing/2014/main" id="{3E04CDC7-AD3E-14FA-D72B-34BA5C3007B3}"/>
              </a:ext>
            </a:extLst>
          </p:cNvPr>
          <p:cNvSpPr txBox="1">
            <a:spLocks/>
          </p:cNvSpPr>
          <p:nvPr/>
        </p:nvSpPr>
        <p:spPr>
          <a:xfrm>
            <a:off x="91095" y="1633351"/>
            <a:ext cx="6100010" cy="1643527"/>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a:latin typeface="Meiryo UI" panose="020B0604030504040204" pitchFamily="50" charset="-128"/>
                <a:ea typeface="Meiryo UI" panose="020B0604030504040204" pitchFamily="50" charset="-128"/>
              </a:rPr>
              <a:t>・</a:t>
            </a:r>
            <a:r>
              <a:rPr lang="ja-JP" altLang="en-US" sz="1400">
                <a:solidFill>
                  <a:srgbClr val="FF0000"/>
                </a:solidFill>
                <a:latin typeface="Meiryo UI" panose="020B0604030504040204" pitchFamily="50" charset="-128"/>
                <a:ea typeface="Meiryo UI" panose="020B0604030504040204" pitchFamily="50" charset="-128"/>
              </a:rPr>
              <a:t>自動車産業に特化</a:t>
            </a:r>
            <a:r>
              <a:rPr lang="ja-JP" altLang="en-US" sz="1400">
                <a:latin typeface="Meiryo UI" panose="020B0604030504040204" pitchFamily="50" charset="-128"/>
                <a:ea typeface="Meiryo UI" panose="020B0604030504040204" pitchFamily="50" charset="-128"/>
              </a:rPr>
              <a:t>した、中堅・中小企業者の脱炭素をサポートする事業</a:t>
            </a:r>
            <a:endParaRPr lang="en-US" altLang="ja-JP" sz="1400">
              <a:latin typeface="Meiryo UI" panose="020B0604030504040204" pitchFamily="50" charset="-128"/>
              <a:ea typeface="Meiryo UI" panose="020B0604030504040204" pitchFamily="50" charset="-128"/>
            </a:endParaRPr>
          </a:p>
          <a:p>
            <a:pPr algn="l"/>
            <a:r>
              <a:rPr lang="ja-JP" altLang="en-US" sz="1400">
                <a:latin typeface="Meiryo UI" panose="020B0604030504040204" pitchFamily="50" charset="-128"/>
                <a:ea typeface="Meiryo UI" panose="020B0604030504040204" pitchFamily="50" charset="-128"/>
              </a:rPr>
              <a:t>・自動車の電動化の進展に伴い、需要の減少が見込まれる自動車部品</a:t>
            </a:r>
            <a:endParaRPr lang="en-US" altLang="ja-JP" sz="1400">
              <a:latin typeface="Meiryo UI" panose="020B0604030504040204" pitchFamily="50" charset="-128"/>
              <a:ea typeface="Meiryo UI" panose="020B0604030504040204" pitchFamily="50" charset="-128"/>
            </a:endParaRPr>
          </a:p>
          <a:p>
            <a:pPr algn="l"/>
            <a:r>
              <a:rPr lang="ja-JP" altLang="en-US" sz="1400">
                <a:latin typeface="Meiryo UI" panose="020B0604030504040204" pitchFamily="50" charset="-128"/>
                <a:ea typeface="Meiryo UI" panose="020B0604030504040204" pitchFamily="50" charset="-128"/>
              </a:rPr>
              <a:t>　（エンジン、トランスミッション等）に関わる中堅・中小企業者が、</a:t>
            </a:r>
            <a:endParaRPr lang="en-US" altLang="ja-JP" sz="1400">
              <a:latin typeface="Meiryo UI" panose="020B0604030504040204" pitchFamily="50" charset="-128"/>
              <a:ea typeface="Meiryo UI" panose="020B0604030504040204" pitchFamily="50" charset="-128"/>
            </a:endParaRPr>
          </a:p>
          <a:p>
            <a:pPr algn="l"/>
            <a:r>
              <a:rPr lang="ja-JP" altLang="en-US" sz="1400">
                <a:latin typeface="Meiryo UI" panose="020B0604030504040204" pitchFamily="50" charset="-128"/>
                <a:ea typeface="Meiryo UI" panose="020B0604030504040204" pitchFamily="50" charset="-128"/>
              </a:rPr>
              <a:t>　電動車部品の製造に挑戦するといった</a:t>
            </a:r>
            <a:r>
              <a:rPr lang="ja-JP" altLang="en-US" sz="1400">
                <a:solidFill>
                  <a:srgbClr val="FF0000"/>
                </a:solidFill>
                <a:latin typeface="Meiryo UI" panose="020B0604030504040204" pitchFamily="50" charset="-128"/>
                <a:ea typeface="Meiryo UI" panose="020B0604030504040204" pitchFamily="50" charset="-128"/>
              </a:rPr>
              <a:t>「攻めの業態転換・事業再構築」を支援</a:t>
            </a:r>
            <a:endParaRPr lang="en-US" altLang="ja-JP" sz="1400">
              <a:solidFill>
                <a:srgbClr val="FF0000"/>
              </a:solidFill>
              <a:latin typeface="Meiryo UI" panose="020B0604030504040204" pitchFamily="50" charset="-128"/>
              <a:ea typeface="Meiryo UI" panose="020B0604030504040204" pitchFamily="50" charset="-128"/>
            </a:endParaRPr>
          </a:p>
          <a:p>
            <a:pPr algn="l"/>
            <a:r>
              <a:rPr lang="ja-JP" altLang="en-US" sz="1400">
                <a:latin typeface="Meiryo UI" panose="020B0604030504040204" pitchFamily="50" charset="-128"/>
                <a:ea typeface="Meiryo UI" panose="020B0604030504040204" pitchFamily="50" charset="-128"/>
              </a:rPr>
              <a:t>・</a:t>
            </a:r>
            <a:r>
              <a:rPr lang="en-US" altLang="ja-JP" sz="1400">
                <a:latin typeface="Meiryo UI" panose="020B0604030504040204" pitchFamily="50" charset="-128"/>
                <a:ea typeface="Meiryo UI" panose="020B0604030504040204" pitchFamily="50" charset="-128"/>
              </a:rPr>
              <a:t>47</a:t>
            </a:r>
            <a:r>
              <a:rPr lang="ja-JP" altLang="en-US" sz="1400">
                <a:latin typeface="Meiryo UI" panose="020B0604030504040204" pitchFamily="50" charset="-128"/>
                <a:ea typeface="Meiryo UI" panose="020B0604030504040204" pitchFamily="50" charset="-128"/>
              </a:rPr>
              <a:t>都道府県をカバーする体制を整備。近くの支援拠点に気軽に相談が可能</a:t>
            </a:r>
            <a:endParaRPr lang="en-US" altLang="ja-JP" sz="1400">
              <a:latin typeface="Meiryo UI" panose="020B0604030504040204" pitchFamily="50" charset="-128"/>
              <a:ea typeface="Meiryo UI" panose="020B0604030504040204" pitchFamily="50" charset="-128"/>
            </a:endParaRPr>
          </a:p>
          <a:p>
            <a:pPr algn="l"/>
            <a:r>
              <a:rPr lang="ja-JP" altLang="en-US" sz="1400">
                <a:latin typeface="Meiryo UI" panose="020B0604030504040204" pitchFamily="50" charset="-128"/>
                <a:ea typeface="Meiryo UI" panose="020B0604030504040204" pitchFamily="50" charset="-128"/>
              </a:rPr>
              <a:t>＜例＞</a:t>
            </a:r>
            <a:endParaRPr lang="en-US" altLang="ja-JP" sz="1400">
              <a:latin typeface="Meiryo UI" panose="020B0604030504040204" pitchFamily="50" charset="-128"/>
              <a:ea typeface="Meiryo UI" panose="020B0604030504040204" pitchFamily="50" charset="-128"/>
            </a:endParaRPr>
          </a:p>
          <a:p>
            <a:pPr algn="l"/>
            <a:r>
              <a:rPr lang="ja-JP" altLang="en-US" sz="1400">
                <a:latin typeface="Meiryo UI" panose="020B0604030504040204" pitchFamily="50" charset="-128"/>
                <a:ea typeface="Meiryo UI" panose="020B0604030504040204" pitchFamily="50" charset="-128"/>
              </a:rPr>
              <a:t>　</a:t>
            </a:r>
            <a:r>
              <a:rPr lang="ja-JP" altLang="en-US" sz="1400">
                <a:solidFill>
                  <a:srgbClr val="FF0000"/>
                </a:solidFill>
                <a:latin typeface="Meiryo UI" panose="020B0604030504040204" pitchFamily="50" charset="-128"/>
                <a:ea typeface="Meiryo UI" panose="020B0604030504040204" pitchFamily="50" charset="-128"/>
              </a:rPr>
              <a:t>電動化対応の課題整理</a:t>
            </a:r>
            <a:r>
              <a:rPr lang="ja-JP" altLang="en-US" sz="1400">
                <a:latin typeface="Meiryo UI" panose="020B0604030504040204" pitchFamily="50" charset="-128"/>
                <a:ea typeface="Meiryo UI" panose="020B0604030504040204" pitchFamily="50" charset="-128"/>
              </a:rPr>
              <a:t>や</a:t>
            </a:r>
            <a:r>
              <a:rPr lang="ja-JP" altLang="en-US" sz="1400">
                <a:solidFill>
                  <a:srgbClr val="FF0000"/>
                </a:solidFill>
                <a:latin typeface="Meiryo UI" panose="020B0604030504040204" pitchFamily="50" charset="-128"/>
                <a:ea typeface="Meiryo UI" panose="020B0604030504040204" pitchFamily="50" charset="-128"/>
              </a:rPr>
              <a:t>設備投資補助金</a:t>
            </a:r>
            <a:r>
              <a:rPr lang="ja-JP" altLang="en-US" sz="1400">
                <a:latin typeface="Meiryo UI" panose="020B0604030504040204" pitchFamily="50" charset="-128"/>
                <a:ea typeface="Meiryo UI" panose="020B0604030504040204" pitchFamily="50" charset="-128"/>
              </a:rPr>
              <a:t>への個別相談、</a:t>
            </a:r>
            <a:endParaRPr lang="en-US" altLang="ja-JP" sz="1400">
              <a:latin typeface="Meiryo UI" panose="020B0604030504040204" pitchFamily="50" charset="-128"/>
              <a:ea typeface="Meiryo UI" panose="020B0604030504040204" pitchFamily="50" charset="-128"/>
            </a:endParaRPr>
          </a:p>
          <a:p>
            <a:pPr algn="l"/>
            <a:r>
              <a:rPr lang="ja-JP" altLang="en-US" sz="1400">
                <a:latin typeface="Meiryo UI" panose="020B0604030504040204" pitchFamily="50" charset="-128"/>
                <a:ea typeface="Meiryo UI" panose="020B0604030504040204" pitchFamily="50" charset="-128"/>
              </a:rPr>
              <a:t>　</a:t>
            </a:r>
            <a:r>
              <a:rPr lang="ja-JP" altLang="en-US" sz="1400">
                <a:solidFill>
                  <a:srgbClr val="FF0000"/>
                </a:solidFill>
                <a:latin typeface="Meiryo UI" panose="020B0604030504040204" pitchFamily="50" charset="-128"/>
                <a:ea typeface="Meiryo UI" panose="020B0604030504040204" pitchFamily="50" charset="-128"/>
              </a:rPr>
              <a:t>戦略策定・技術開発</a:t>
            </a:r>
            <a:r>
              <a:rPr lang="ja-JP" altLang="en-US" sz="1400">
                <a:latin typeface="Meiryo UI" panose="020B0604030504040204" pitchFamily="50" charset="-128"/>
                <a:ea typeface="Meiryo UI" panose="020B0604030504040204" pitchFamily="50" charset="-128"/>
              </a:rPr>
              <a:t>等に関する専門家の派遣、各種実地研修・セミナー開催等</a:t>
            </a:r>
            <a:endParaRPr lang="en-US" altLang="ja-JP" sz="140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4B2FFD75-8B21-A110-BA3E-B9C374DC8AC9}"/>
              </a:ext>
            </a:extLst>
          </p:cNvPr>
          <p:cNvSpPr txBox="1"/>
          <p:nvPr/>
        </p:nvSpPr>
        <p:spPr>
          <a:xfrm>
            <a:off x="388132" y="3231417"/>
            <a:ext cx="6100010" cy="307777"/>
          </a:xfrm>
          <a:prstGeom prst="rect">
            <a:avLst/>
          </a:prstGeom>
          <a:noFill/>
        </p:spPr>
        <p:txBody>
          <a:bodyPr wrap="square">
            <a:spAutoFit/>
          </a:bodyPr>
          <a:lstStyle/>
          <a:p>
            <a:r>
              <a:rPr lang="ja-JP" altLang="en-US" sz="1400">
                <a:latin typeface="Meiryo UI" panose="020B0604030504040204" pitchFamily="50" charset="-128"/>
                <a:ea typeface="Meiryo UI" panose="020B0604030504040204" pitchFamily="50" charset="-128"/>
                <a:hlinkClick r:id="rId3"/>
              </a:rPr>
              <a:t>自動車産業「ミカタプロジェクト」のページ （</a:t>
            </a:r>
            <a:r>
              <a:rPr lang="en-US" altLang="ja-JP" sz="1400">
                <a:latin typeface="Meiryo UI" panose="020B0604030504040204" pitchFamily="50" charset="-128"/>
                <a:ea typeface="Meiryo UI" panose="020B0604030504040204" pitchFamily="50" charset="-128"/>
                <a:hlinkClick r:id="rId3"/>
              </a:rPr>
              <a:t>METI/</a:t>
            </a:r>
            <a:r>
              <a:rPr lang="ja-JP" altLang="en-US" sz="1400">
                <a:latin typeface="Meiryo UI" panose="020B0604030504040204" pitchFamily="50" charset="-128"/>
                <a:ea typeface="Meiryo UI" panose="020B0604030504040204" pitchFamily="50" charset="-128"/>
                <a:hlinkClick r:id="rId3"/>
              </a:rPr>
              <a:t>経済産業省）</a:t>
            </a:r>
            <a:endParaRPr lang="ja-JP" altLang="en-US" sz="1400">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FA56A6C4-5AB1-E265-A91E-4CBB6B5706BE}"/>
              </a:ext>
            </a:extLst>
          </p:cNvPr>
          <p:cNvSpPr/>
          <p:nvPr/>
        </p:nvSpPr>
        <p:spPr>
          <a:xfrm>
            <a:off x="91095" y="3887801"/>
            <a:ext cx="6004904" cy="1670339"/>
          </a:xfrm>
          <a:prstGeom prst="roundRect">
            <a:avLst/>
          </a:prstGeom>
          <a:noFill/>
          <a:ln w="381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FE64E211-9BEC-C581-060E-BD9EE0583019}"/>
              </a:ext>
            </a:extLst>
          </p:cNvPr>
          <p:cNvSpPr/>
          <p:nvPr/>
        </p:nvSpPr>
        <p:spPr>
          <a:xfrm>
            <a:off x="66993" y="3643414"/>
            <a:ext cx="5007031" cy="443053"/>
          </a:xfrm>
          <a:prstGeom prst="rect">
            <a:avLst/>
          </a:prstGeom>
          <a:solidFill>
            <a:schemeClr val="accent6">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a:solidFill>
                  <a:schemeClr val="tx1"/>
                </a:solidFill>
                <a:latin typeface="Meiryo UI" panose="020B0604030504040204" pitchFamily="50" charset="-128"/>
                <a:ea typeface="Meiryo UI" panose="020B0604030504040204" pitchFamily="50" charset="-128"/>
              </a:rPr>
              <a:t>中堅・中小成長投資補助金</a:t>
            </a:r>
            <a:r>
              <a:rPr lang="ja-JP" altLang="en-US">
                <a:solidFill>
                  <a:schemeClr val="tx1"/>
                </a:solidFill>
                <a:latin typeface="Meiryo UI" panose="020B0604030504040204" pitchFamily="50" charset="-128"/>
                <a:ea typeface="Meiryo UI" panose="020B0604030504040204" pitchFamily="50" charset="-128"/>
              </a:rPr>
              <a:t>（経産省）</a:t>
            </a:r>
            <a:endParaRPr lang="en-US" altLang="ja-JP" sz="240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7F1291C-2E03-EAF0-68FD-0093FFC28BFC}"/>
              </a:ext>
            </a:extLst>
          </p:cNvPr>
          <p:cNvSpPr txBox="1"/>
          <p:nvPr/>
        </p:nvSpPr>
        <p:spPr>
          <a:xfrm>
            <a:off x="215842" y="5191615"/>
            <a:ext cx="6093994" cy="307777"/>
          </a:xfrm>
          <a:prstGeom prst="rect">
            <a:avLst/>
          </a:prstGeom>
          <a:noFill/>
        </p:spPr>
        <p:txBody>
          <a:bodyPr wrap="square">
            <a:spAutoFit/>
          </a:bodyPr>
          <a:lstStyle/>
          <a:p>
            <a:r>
              <a:rPr lang="ja-JP" altLang="en-US" sz="1400">
                <a:latin typeface="Meiryo UI" panose="020B0604030504040204" pitchFamily="50" charset="-128"/>
                <a:ea typeface="Meiryo UI" panose="020B0604030504040204" pitchFamily="50" charset="-128"/>
                <a:hlinkClick r:id="rId4"/>
              </a:rPr>
              <a:t>中堅・中小企業の賃上げに向けた省力化などの大規模成長投資補助金</a:t>
            </a:r>
            <a:endParaRPr lang="ja-JP" altLang="en-US" sz="1400">
              <a:latin typeface="Meiryo UI" panose="020B0604030504040204" pitchFamily="50" charset="-128"/>
              <a:ea typeface="Meiryo UI" panose="020B0604030504040204" pitchFamily="50" charset="-128"/>
            </a:endParaRPr>
          </a:p>
        </p:txBody>
      </p:sp>
      <p:sp>
        <p:nvSpPr>
          <p:cNvPr id="22" name="タイトル 1">
            <a:extLst>
              <a:ext uri="{FF2B5EF4-FFF2-40B4-BE49-F238E27FC236}">
                <a16:creationId xmlns:a16="http://schemas.microsoft.com/office/drawing/2014/main" id="{48910D72-E0B3-23DA-66ED-A1FC12939579}"/>
              </a:ext>
            </a:extLst>
          </p:cNvPr>
          <p:cNvSpPr txBox="1">
            <a:spLocks/>
          </p:cNvSpPr>
          <p:nvPr/>
        </p:nvSpPr>
        <p:spPr>
          <a:xfrm>
            <a:off x="91095" y="4148477"/>
            <a:ext cx="6100010" cy="1061829"/>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a:latin typeface="Meiryo UI" panose="020B0604030504040204" pitchFamily="50" charset="-128"/>
                <a:ea typeface="Meiryo UI" panose="020B0604030504040204" pitchFamily="50" charset="-128"/>
              </a:rPr>
              <a:t>・中堅・中小企業が、足元の</a:t>
            </a:r>
            <a:r>
              <a:rPr lang="ja-JP" altLang="en-US" sz="1400">
                <a:solidFill>
                  <a:srgbClr val="FF0000"/>
                </a:solidFill>
                <a:latin typeface="Meiryo UI" panose="020B0604030504040204" pitchFamily="50" charset="-128"/>
                <a:ea typeface="Meiryo UI" panose="020B0604030504040204" pitchFamily="50" charset="-128"/>
              </a:rPr>
              <a:t>人手不足等の課題に対応し、成長していくこと</a:t>
            </a:r>
            <a:r>
              <a:rPr lang="ja-JP" altLang="en-US" sz="1400">
                <a:latin typeface="Meiryo UI" panose="020B0604030504040204" pitchFamily="50" charset="-128"/>
                <a:ea typeface="Meiryo UI" panose="020B0604030504040204" pitchFamily="50" charset="-128"/>
              </a:rPr>
              <a:t>を</a:t>
            </a:r>
            <a:endParaRPr lang="en-US" altLang="ja-JP" sz="1400">
              <a:latin typeface="Meiryo UI" panose="020B0604030504040204" pitchFamily="50" charset="-128"/>
              <a:ea typeface="Meiryo UI" panose="020B0604030504040204" pitchFamily="50" charset="-128"/>
            </a:endParaRPr>
          </a:p>
          <a:p>
            <a:pPr algn="l"/>
            <a:r>
              <a:rPr lang="ja-JP" altLang="en-US" sz="1400">
                <a:latin typeface="Meiryo UI" panose="020B0604030504040204" pitchFamily="50" charset="-128"/>
                <a:ea typeface="Meiryo UI" panose="020B0604030504040204" pitchFamily="50" charset="-128"/>
              </a:rPr>
              <a:t>　目指して行う、</a:t>
            </a:r>
            <a:r>
              <a:rPr lang="ja-JP" altLang="en-US" sz="1400">
                <a:solidFill>
                  <a:srgbClr val="FF0000"/>
                </a:solidFill>
                <a:latin typeface="Meiryo UI" panose="020B0604030504040204" pitchFamily="50" charset="-128"/>
                <a:ea typeface="Meiryo UI" panose="020B0604030504040204" pitchFamily="50" charset="-128"/>
              </a:rPr>
              <a:t>大規模投資を促進することで、持続的な賃上げ実現を目的</a:t>
            </a:r>
            <a:endParaRPr lang="en-US" altLang="ja-JP" sz="1400">
              <a:solidFill>
                <a:srgbClr val="FF0000"/>
              </a:solidFill>
              <a:latin typeface="Meiryo UI" panose="020B0604030504040204" pitchFamily="50" charset="-128"/>
              <a:ea typeface="Meiryo UI" panose="020B0604030504040204" pitchFamily="50" charset="-128"/>
            </a:endParaRPr>
          </a:p>
          <a:p>
            <a:pPr algn="l"/>
            <a:r>
              <a:rPr lang="ja-JP" altLang="en-US" sz="1400">
                <a:latin typeface="Meiryo UI" panose="020B0604030504040204" pitchFamily="50" charset="-128"/>
                <a:ea typeface="Meiryo UI" panose="020B0604030504040204" pitchFamily="50" charset="-128"/>
              </a:rPr>
              <a:t>・補助金最大</a:t>
            </a:r>
            <a:r>
              <a:rPr lang="en-US" altLang="ja-JP" sz="1400">
                <a:latin typeface="Meiryo UI" panose="020B0604030504040204" pitchFamily="50" charset="-128"/>
                <a:ea typeface="Meiryo UI" panose="020B0604030504040204" pitchFamily="50" charset="-128"/>
              </a:rPr>
              <a:t>50</a:t>
            </a:r>
            <a:r>
              <a:rPr lang="ja-JP" altLang="en-US" sz="1400">
                <a:latin typeface="Meiryo UI" panose="020B0604030504040204" pitchFamily="50" charset="-128"/>
                <a:ea typeface="Meiryo UI" panose="020B0604030504040204" pitchFamily="50" charset="-128"/>
              </a:rPr>
              <a:t>億円</a:t>
            </a:r>
            <a:endParaRPr lang="en-US" altLang="ja-JP" sz="1400">
              <a:latin typeface="Meiryo UI" panose="020B0604030504040204" pitchFamily="50" charset="-128"/>
              <a:ea typeface="Meiryo UI" panose="020B0604030504040204" pitchFamily="50" charset="-128"/>
            </a:endParaRPr>
          </a:p>
          <a:p>
            <a:pPr algn="l"/>
            <a:r>
              <a:rPr lang="ja-JP" altLang="en-US" sz="1400">
                <a:latin typeface="Meiryo UI" panose="020B0604030504040204" pitchFamily="50" charset="-128"/>
                <a:ea typeface="Meiryo UI" panose="020B0604030504040204" pitchFamily="50" charset="-128"/>
              </a:rPr>
              <a:t>（補助率</a:t>
            </a:r>
            <a:r>
              <a:rPr lang="en-US" altLang="ja-JP" sz="1400">
                <a:latin typeface="Meiryo UI" panose="020B0604030504040204" pitchFamily="50" charset="-128"/>
                <a:ea typeface="Meiryo UI" panose="020B0604030504040204" pitchFamily="50" charset="-128"/>
              </a:rPr>
              <a:t>1/3</a:t>
            </a:r>
            <a:r>
              <a:rPr lang="ja-JP" altLang="en-US" sz="1400">
                <a:latin typeface="Meiryo UI" panose="020B0604030504040204" pitchFamily="50" charset="-128"/>
                <a:ea typeface="Meiryo UI" panose="020B0604030504040204" pitchFamily="50" charset="-128"/>
              </a:rPr>
              <a:t>以内、投資規模</a:t>
            </a:r>
            <a:r>
              <a:rPr lang="en-US" altLang="ja-JP" sz="1400">
                <a:latin typeface="Meiryo UI" panose="020B0604030504040204" pitchFamily="50" charset="-128"/>
                <a:ea typeface="Meiryo UI" panose="020B0604030504040204" pitchFamily="50" charset="-128"/>
              </a:rPr>
              <a:t>10</a:t>
            </a:r>
            <a:r>
              <a:rPr lang="ja-JP" altLang="en-US" sz="1400">
                <a:latin typeface="Meiryo UI" panose="020B0604030504040204" pitchFamily="50" charset="-128"/>
                <a:ea typeface="Meiryo UI" panose="020B0604030504040204" pitchFamily="50" charset="-128"/>
              </a:rPr>
              <a:t>億円以上が対象）</a:t>
            </a:r>
            <a:endParaRPr lang="en-US" altLang="ja-JP" sz="1400">
              <a:latin typeface="Meiryo UI" panose="020B0604030504040204" pitchFamily="50" charset="-128"/>
              <a:ea typeface="Meiryo UI" panose="020B0604030504040204" pitchFamily="50" charset="-128"/>
            </a:endParaRPr>
          </a:p>
          <a:p>
            <a:pPr algn="l"/>
            <a:r>
              <a:rPr lang="ja-JP" altLang="en-US" sz="1400">
                <a:latin typeface="Meiryo UI" panose="020B0604030504040204" pitchFamily="50" charset="-128"/>
                <a:ea typeface="Meiryo UI" panose="020B0604030504040204" pitchFamily="50" charset="-128"/>
              </a:rPr>
              <a:t>・</a:t>
            </a:r>
            <a:r>
              <a:rPr lang="ja-JP" altLang="en-US" sz="1400">
                <a:solidFill>
                  <a:srgbClr val="FF0000"/>
                </a:solidFill>
                <a:latin typeface="Meiryo UI" panose="020B0604030504040204" pitchFamily="50" charset="-128"/>
                <a:ea typeface="Meiryo UI" panose="020B0604030504040204" pitchFamily="50" charset="-128"/>
              </a:rPr>
              <a:t>拠点の新増設、機械設備導入、情報システム構築に活用できる</a:t>
            </a:r>
            <a:endParaRPr lang="en-US" altLang="ja-JP" sz="1400">
              <a:solidFill>
                <a:srgbClr val="FF0000"/>
              </a:solidFill>
              <a:latin typeface="Meiryo UI" panose="020B0604030504040204" pitchFamily="50" charset="-128"/>
              <a:ea typeface="Meiryo UI" panose="020B0604030504040204" pitchFamily="50" charset="-128"/>
            </a:endParaRPr>
          </a:p>
        </p:txBody>
      </p:sp>
      <p:sp>
        <p:nvSpPr>
          <p:cNvPr id="5" name="Line 10">
            <a:extLst>
              <a:ext uri="{FF2B5EF4-FFF2-40B4-BE49-F238E27FC236}">
                <a16:creationId xmlns:a16="http://schemas.microsoft.com/office/drawing/2014/main" id="{C68A6B5D-80CD-5B52-DF62-8A09F646743C}"/>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a:solidFill>
                <a:prstClr val="black"/>
              </a:solidFill>
              <a:latin typeface="Calibri" panose="020F0502020204030204"/>
              <a:ea typeface="游ゴシック" panose="020B0400000000000000" pitchFamily="50" charset="-128"/>
            </a:endParaRPr>
          </a:p>
        </p:txBody>
      </p:sp>
      <p:sp>
        <p:nvSpPr>
          <p:cNvPr id="12" name="正方形/長方形 11">
            <a:extLst>
              <a:ext uri="{FF2B5EF4-FFF2-40B4-BE49-F238E27FC236}">
                <a16:creationId xmlns:a16="http://schemas.microsoft.com/office/drawing/2014/main" id="{8878F10C-0A71-DBD8-F83D-2523253046FE}"/>
              </a:ext>
            </a:extLst>
          </p:cNvPr>
          <p:cNvSpPr>
            <a:spLocks noChangeArrowheads="1"/>
          </p:cNvSpPr>
          <p:nvPr/>
        </p:nvSpPr>
        <p:spPr bwMode="auto">
          <a:xfrm>
            <a:off x="91095" y="782846"/>
            <a:ext cx="4190682" cy="4001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l"/>
            <a:r>
              <a:rPr lang="ja-JP" altLang="en-US" sz="2000">
                <a:solidFill>
                  <a:schemeClr val="tx1"/>
                </a:solidFill>
                <a:latin typeface="Meiryo UI" panose="020B0604030504040204" pitchFamily="50" charset="-128"/>
                <a:ea typeface="Meiryo UI" panose="020B0604030504040204" pitchFamily="50" charset="-128"/>
              </a:rPr>
              <a:t>中堅企業も含めて活用可能な制度</a:t>
            </a:r>
            <a:endParaRPr lang="ja-JP" altLang="en-US" sz="2000" b="0">
              <a:solidFill>
                <a:schemeClr val="tx1"/>
              </a:solidFill>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76881D09-9BAC-F8D8-E220-3249AA21D1A1}"/>
              </a:ext>
            </a:extLst>
          </p:cNvPr>
          <p:cNvSpPr/>
          <p:nvPr/>
        </p:nvSpPr>
        <p:spPr>
          <a:xfrm>
            <a:off x="91095" y="5711694"/>
            <a:ext cx="6004904" cy="1020458"/>
          </a:xfrm>
          <a:prstGeom prst="roundRect">
            <a:avLst/>
          </a:prstGeom>
          <a:noFill/>
          <a:ln w="381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 name="タイトル 1">
            <a:extLst>
              <a:ext uri="{FF2B5EF4-FFF2-40B4-BE49-F238E27FC236}">
                <a16:creationId xmlns:a16="http://schemas.microsoft.com/office/drawing/2014/main" id="{CF44A96F-A1C3-D93C-69C9-592B2FDB82F3}"/>
              </a:ext>
            </a:extLst>
          </p:cNvPr>
          <p:cNvSpPr txBox="1">
            <a:spLocks/>
          </p:cNvSpPr>
          <p:nvPr/>
        </p:nvSpPr>
        <p:spPr>
          <a:xfrm>
            <a:off x="43542" y="6098467"/>
            <a:ext cx="6100010" cy="480131"/>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400">
                <a:latin typeface="Meiryo UI" panose="020B0604030504040204" pitchFamily="50" charset="-128"/>
                <a:ea typeface="Meiryo UI" panose="020B0604030504040204" pitchFamily="50" charset="-128"/>
              </a:rPr>
              <a:t>　</a:t>
            </a:r>
            <a:r>
              <a:rPr lang="ja-JP" altLang="en-US" sz="1400" b="0">
                <a:solidFill>
                  <a:schemeClr val="tx1"/>
                </a:solidFill>
                <a:latin typeface="Meiryo UI" panose="020B0604030504040204" pitchFamily="50" charset="-128"/>
                <a:ea typeface="Meiryo UI" panose="020B0604030504040204" pitchFamily="50" charset="-128"/>
              </a:rPr>
              <a:t>▶　</a:t>
            </a:r>
            <a:r>
              <a:rPr lang="zh-TW" altLang="en-US" sz="1400" b="0">
                <a:solidFill>
                  <a:schemeClr val="tx1"/>
                </a:solidFill>
                <a:latin typeface="Meiryo UI" panose="020B0604030504040204" pitchFamily="50" charset="-128"/>
                <a:ea typeface="Meiryo UI" panose="020B0604030504040204" pitchFamily="50" charset="-128"/>
              </a:rPr>
              <a:t>地域未来投資促進</a:t>
            </a:r>
            <a:r>
              <a:rPr lang="ja-JP" altLang="en-US" sz="1400" b="0">
                <a:solidFill>
                  <a:schemeClr val="tx1"/>
                </a:solidFill>
                <a:latin typeface="Meiryo UI" panose="020B0604030504040204" pitchFamily="50" charset="-128"/>
                <a:ea typeface="Meiryo UI" panose="020B0604030504040204" pitchFamily="50" charset="-128"/>
              </a:rPr>
              <a:t>税制</a:t>
            </a:r>
            <a:endParaRPr lang="en-US" altLang="ja-JP" sz="1400" b="0">
              <a:solidFill>
                <a:schemeClr val="tx1"/>
              </a:solidFill>
              <a:latin typeface="Meiryo UI" panose="020B0604030504040204" pitchFamily="50" charset="-128"/>
              <a:ea typeface="Meiryo UI" panose="020B0604030504040204" pitchFamily="50" charset="-128"/>
            </a:endParaRPr>
          </a:p>
          <a:p>
            <a:pPr algn="l"/>
            <a:r>
              <a:rPr lang="ja-JP" altLang="en-US" sz="1400" b="0">
                <a:solidFill>
                  <a:schemeClr val="tx1"/>
                </a:solidFill>
                <a:latin typeface="Meiryo UI" panose="020B0604030504040204" pitchFamily="50" charset="-128"/>
                <a:ea typeface="Meiryo UI" panose="020B0604030504040204" pitchFamily="50" charset="-128"/>
              </a:rPr>
              <a:t>　▶　賃上げ促進税制</a:t>
            </a:r>
            <a:endParaRPr lang="en-US" altLang="ja-JP" sz="1400">
              <a:latin typeface="Meiryo UI" panose="020B0604030504040204" pitchFamily="50" charset="-128"/>
              <a:ea typeface="Meiryo UI" panose="020B0604030504040204" pitchFamily="50" charset="-128"/>
            </a:endParaRPr>
          </a:p>
        </p:txBody>
      </p:sp>
      <p:sp>
        <p:nvSpPr>
          <p:cNvPr id="23" name="テキスト ボックス 2">
            <a:extLst>
              <a:ext uri="{FF2B5EF4-FFF2-40B4-BE49-F238E27FC236}">
                <a16:creationId xmlns:a16="http://schemas.microsoft.com/office/drawing/2014/main" id="{4DD82C1C-C45B-D7B6-A981-673D849E5D50}"/>
              </a:ext>
            </a:extLst>
          </p:cNvPr>
          <p:cNvSpPr txBox="1">
            <a:spLocks noChangeArrowheads="1"/>
          </p:cNvSpPr>
          <p:nvPr/>
        </p:nvSpPr>
        <p:spPr bwMode="auto">
          <a:xfrm>
            <a:off x="66993" y="5627650"/>
            <a:ext cx="2838439" cy="437407"/>
          </a:xfrm>
          <a:prstGeom prst="rect">
            <a:avLst/>
          </a:prstGeom>
          <a:solidFill>
            <a:schemeClr val="accent6">
              <a:lumMod val="20000"/>
              <a:lumOff val="80000"/>
            </a:schemeClr>
          </a:solidFill>
          <a:ln>
            <a:noFill/>
          </a:ln>
        </p:spPr>
        <p:txBody>
          <a:bodyPr wrap="square" anchor="ctr">
            <a:no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ja-JP" altLang="en-US" sz="1800" b="0">
                <a:solidFill>
                  <a:schemeClr val="tx1"/>
                </a:solidFill>
                <a:latin typeface="Meiryo UI" panose="020B0604030504040204" pitchFamily="50" charset="-128"/>
                <a:ea typeface="Meiryo UI" panose="020B0604030504040204" pitchFamily="50" charset="-128"/>
              </a:rPr>
              <a:t>その他、中堅企業向け施策</a:t>
            </a:r>
            <a:endParaRPr lang="ja-JP" altLang="en-US" sz="2400" b="0">
              <a:solidFill>
                <a:schemeClr val="tx1"/>
              </a:solidFill>
              <a:latin typeface="Meiryo UI" panose="020B0604030504040204" pitchFamily="50" charset="-128"/>
              <a:ea typeface="Meiryo UI" panose="020B0604030504040204" pitchFamily="50" charset="-128"/>
            </a:endParaRPr>
          </a:p>
        </p:txBody>
      </p:sp>
      <p:sp>
        <p:nvSpPr>
          <p:cNvPr id="28" name="タイトル 1">
            <a:extLst>
              <a:ext uri="{FF2B5EF4-FFF2-40B4-BE49-F238E27FC236}">
                <a16:creationId xmlns:a16="http://schemas.microsoft.com/office/drawing/2014/main" id="{02DB71FE-ACB2-993D-8787-5A5EADAF48A5}"/>
              </a:ext>
            </a:extLst>
          </p:cNvPr>
          <p:cNvSpPr txBox="1">
            <a:spLocks/>
          </p:cNvSpPr>
          <p:nvPr/>
        </p:nvSpPr>
        <p:spPr>
          <a:xfrm>
            <a:off x="3037681" y="5914395"/>
            <a:ext cx="2899735" cy="867930"/>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400">
                <a:latin typeface="Meiryo UI" panose="020B0604030504040204" pitchFamily="50" charset="-128"/>
                <a:ea typeface="Meiryo UI" panose="020B0604030504040204" pitchFamily="50" charset="-128"/>
              </a:rPr>
              <a:t>経産省関連サイトも確認ください！</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hlinkClick r:id="rId5"/>
              </a:rPr>
              <a:t>中堅企業政策サイト</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hlinkClick r:id="rId6"/>
              </a:rPr>
              <a:t>中小・中堅企業成長パッケージサイト</a:t>
            </a:r>
            <a:endParaRPr lang="en-US" altLang="ja-JP" sz="1400">
              <a:latin typeface="Meiryo UI" panose="020B0604030504040204" pitchFamily="50" charset="-128"/>
              <a:ea typeface="Meiryo UI" panose="020B0604030504040204" pitchFamily="50" charset="-128"/>
            </a:endParaRPr>
          </a:p>
          <a:p>
            <a:endParaRPr lang="en-US" altLang="ja-JP" sz="1400">
              <a:latin typeface="Meiryo UI" panose="020B0604030504040204" pitchFamily="50" charset="-128"/>
              <a:ea typeface="Meiryo UI" panose="020B0604030504040204" pitchFamily="50" charset="-128"/>
            </a:endParaRPr>
          </a:p>
        </p:txBody>
      </p:sp>
      <p:sp>
        <p:nvSpPr>
          <p:cNvPr id="30" name="吹き出し: 四角形 29">
            <a:extLst>
              <a:ext uri="{FF2B5EF4-FFF2-40B4-BE49-F238E27FC236}">
                <a16:creationId xmlns:a16="http://schemas.microsoft.com/office/drawing/2014/main" id="{B866F84C-9A66-6DB1-EBFF-7FAC0E55392B}"/>
              </a:ext>
            </a:extLst>
          </p:cNvPr>
          <p:cNvSpPr/>
          <p:nvPr/>
        </p:nvSpPr>
        <p:spPr>
          <a:xfrm>
            <a:off x="6475733" y="6032831"/>
            <a:ext cx="5357171" cy="699321"/>
          </a:xfrm>
          <a:prstGeom prst="wedgeRectCallout">
            <a:avLst>
              <a:gd name="adj1" fmla="val -20056"/>
              <a:gd name="adj2" fmla="val -45828"/>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ja-JP" altLang="en-US"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国の政策以外にも、各地方自治体によって</a:t>
            </a:r>
            <a:endPar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spcAft>
                <a:spcPts val="600"/>
              </a:spcAft>
            </a:pPr>
            <a:r>
              <a:rPr lang="ja-JP" altLang="en-US" b="1">
                <a:solidFill>
                  <a:schemeClr val="tx1"/>
                </a:solidFill>
                <a:latin typeface="Meiryo UI" panose="020B0604030504040204" pitchFamily="50" charset="-128"/>
                <a:ea typeface="Meiryo UI" panose="020B0604030504040204" pitchFamily="50" charset="-128"/>
                <a:cs typeface="Times New Roman" panose="02020603050405020304" pitchFamily="18" charset="0"/>
              </a:rPr>
              <a:t>独自の支援施策を設けている例が多くあります！</a:t>
            </a:r>
            <a:endParaRPr lang="en-US" altLang="ja-JP" b="1">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スライド番号プレースホルダー 3">
            <a:extLst>
              <a:ext uri="{FF2B5EF4-FFF2-40B4-BE49-F238E27FC236}">
                <a16:creationId xmlns:a16="http://schemas.microsoft.com/office/drawing/2014/main" id="{D031910B-CD7D-12CA-C83C-AFA5E49A4583}"/>
              </a:ext>
            </a:extLst>
          </p:cNvPr>
          <p:cNvSpPr txBox="1">
            <a:spLocks/>
          </p:cNvSpPr>
          <p:nvPr/>
        </p:nvSpPr>
        <p:spPr>
          <a:xfrm>
            <a:off x="10938294" y="6492875"/>
            <a:ext cx="125370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BA6819FA-6851-43BE-9EAD-575F8FC9C194}" type="slidenum">
              <a:rPr lang="ja-JP" altLang="en-US" smtClean="0">
                <a:latin typeface="Meiryo UI" panose="020B0604030504040204" pitchFamily="50" charset="-128"/>
                <a:ea typeface="Meiryo UI" panose="020B0604030504040204" pitchFamily="50" charset="-128"/>
              </a:rPr>
              <a:pPr>
                <a:defRPr/>
              </a:pPr>
              <a:t>17</a:t>
            </a:fld>
            <a:endParaRPr lang="ja-JP" altLang="en-US">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61DD7A27-0CBF-263A-683D-C3C44EF9C294}"/>
              </a:ext>
            </a:extLst>
          </p:cNvPr>
          <p:cNvSpPr txBox="1">
            <a:spLocks/>
          </p:cNvSpPr>
          <p:nvPr/>
        </p:nvSpPr>
        <p:spPr>
          <a:xfrm>
            <a:off x="6411534" y="1118071"/>
            <a:ext cx="5780150" cy="4788940"/>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ja-JP" altLang="en-US" sz="1400">
                <a:solidFill>
                  <a:schemeClr val="tx1"/>
                </a:solidFill>
                <a:latin typeface="Meiryo UI" panose="020B0604030504040204" pitchFamily="50" charset="-128"/>
                <a:ea typeface="Meiryo UI" panose="020B0604030504040204" pitchFamily="50" charset="-128"/>
              </a:rPr>
              <a:t>・新事業進出補助金（経産省）</a:t>
            </a:r>
          </a:p>
          <a:p>
            <a:pPr algn="l">
              <a:lnSpc>
                <a:spcPct val="150000"/>
              </a:lnSpc>
            </a:pPr>
            <a:r>
              <a:rPr lang="ja-JP" altLang="en-US" sz="1100">
                <a:solidFill>
                  <a:schemeClr val="tx1"/>
                </a:solidFill>
                <a:latin typeface="Meiryo UI" panose="020B0604030504040204" pitchFamily="50" charset="-128"/>
                <a:ea typeface="Meiryo UI" panose="020B0604030504040204" pitchFamily="50" charset="-128"/>
              </a:rPr>
              <a:t>　既存の事業とは異なる、新市場・高付加価値事業への進出にかかる設備投資等を支援</a:t>
            </a:r>
          </a:p>
          <a:p>
            <a:pPr algn="l">
              <a:lnSpc>
                <a:spcPct val="150000"/>
              </a:lnSpc>
            </a:pPr>
            <a:r>
              <a:rPr lang="ja-JP" altLang="en-US" sz="1100">
                <a:latin typeface="Meiryo UI" panose="020B0604030504040204" pitchFamily="50" charset="-128"/>
                <a:ea typeface="Meiryo UI" panose="020B0604030504040204" pitchFamily="50" charset="-128"/>
                <a:hlinkClick r:id="rId7"/>
              </a:rPr>
              <a:t> </a:t>
            </a:r>
            <a:r>
              <a:rPr lang="zh-TW" altLang="en-US" sz="1100">
                <a:latin typeface="Meiryo UI" panose="020B0604030504040204" pitchFamily="50" charset="-128"/>
                <a:ea typeface="Meiryo UI" panose="020B0604030504040204" pitchFamily="50" charset="-128"/>
                <a:hlinkClick r:id="rId7"/>
              </a:rPr>
              <a:t>中小企業新事業進出補助金｜中小企業基盤整備機構</a:t>
            </a:r>
            <a:endParaRPr lang="en-US" altLang="zh-TW" sz="1100">
              <a:latin typeface="Meiryo UI" panose="020B0604030504040204" pitchFamily="50" charset="-128"/>
              <a:ea typeface="Meiryo UI" panose="020B0604030504040204" pitchFamily="50" charset="-128"/>
            </a:endParaRPr>
          </a:p>
          <a:p>
            <a:pPr algn="l">
              <a:lnSpc>
                <a:spcPct val="150000"/>
              </a:lnSpc>
            </a:pPr>
            <a:r>
              <a:rPr lang="ja-JP" altLang="en-US" sz="1400">
                <a:solidFill>
                  <a:schemeClr val="tx1"/>
                </a:solidFill>
                <a:latin typeface="Meiryo UI" panose="020B0604030504040204" pitchFamily="50" charset="-128"/>
                <a:ea typeface="Meiryo UI" panose="020B0604030504040204" pitchFamily="50" charset="-128"/>
              </a:rPr>
              <a:t>・ものづくり補助金</a:t>
            </a:r>
            <a:r>
              <a:rPr lang="ja-JP" altLang="en-US" sz="1050">
                <a:solidFill>
                  <a:schemeClr val="tx1"/>
                </a:solidFill>
                <a:latin typeface="Meiryo UI" panose="020B0604030504040204" pitchFamily="50" charset="-128"/>
                <a:ea typeface="Meiryo UI" panose="020B0604030504040204" pitchFamily="50" charset="-128"/>
              </a:rPr>
              <a:t>（経産省）</a:t>
            </a:r>
            <a:endParaRPr lang="en-US" altLang="ja-JP" sz="1100">
              <a:solidFill>
                <a:schemeClr val="tx1"/>
              </a:solidFill>
              <a:latin typeface="Meiryo UI" panose="020B0604030504040204" pitchFamily="50" charset="-128"/>
              <a:ea typeface="Meiryo UI" panose="020B0604030504040204" pitchFamily="50" charset="-128"/>
            </a:endParaRPr>
          </a:p>
          <a:p>
            <a:pPr algn="l">
              <a:lnSpc>
                <a:spcPct val="150000"/>
              </a:lnSpc>
            </a:pPr>
            <a:r>
              <a:rPr lang="ja-JP" altLang="en-US" sz="1100">
                <a:latin typeface="Meiryo UI" panose="020B0604030504040204" pitchFamily="50" charset="-128"/>
                <a:ea typeface="Meiryo UI" panose="020B0604030504040204" pitchFamily="50" charset="-128"/>
              </a:rPr>
              <a:t>　革新的サービス開発・試作品開発・生産プロセスの改善を行うための設備投資等を支援</a:t>
            </a:r>
            <a:endParaRPr lang="en-US" altLang="ja-JP" sz="1100">
              <a:latin typeface="Meiryo UI" panose="020B0604030504040204" pitchFamily="50" charset="-128"/>
              <a:ea typeface="Meiryo UI" panose="020B0604030504040204" pitchFamily="50" charset="-128"/>
            </a:endParaRPr>
          </a:p>
          <a:p>
            <a:pPr algn="l">
              <a:lnSpc>
                <a:spcPct val="150000"/>
              </a:lnSpc>
            </a:pPr>
            <a:r>
              <a:rPr lang="ja-JP" altLang="en-US" sz="1100">
                <a:latin typeface="Meiryo UI" panose="020B0604030504040204" pitchFamily="50" charset="-128"/>
                <a:ea typeface="Meiryo UI" panose="020B0604030504040204" pitchFamily="50" charset="-128"/>
                <a:hlinkClick r:id="rId8"/>
              </a:rPr>
              <a:t> トップページ｜ものづくり補助事業公式ホームページ</a:t>
            </a:r>
            <a:endParaRPr lang="en-US" altLang="ja-JP" sz="1100">
              <a:latin typeface="Meiryo UI" panose="020B0604030504040204" pitchFamily="50" charset="-128"/>
              <a:ea typeface="Meiryo UI" panose="020B0604030504040204" pitchFamily="50" charset="-128"/>
            </a:endParaRPr>
          </a:p>
          <a:p>
            <a:pPr algn="l">
              <a:lnSpc>
                <a:spcPct val="150000"/>
              </a:lnSpc>
            </a:pPr>
            <a:r>
              <a:rPr lang="ja-JP" altLang="en-US" sz="1400">
                <a:solidFill>
                  <a:schemeClr val="tx1"/>
                </a:solidFill>
                <a:latin typeface="Meiryo UI" panose="020B0604030504040204" pitchFamily="50" charset="-128"/>
                <a:ea typeface="Meiryo UI" panose="020B0604030504040204" pitchFamily="50" charset="-128"/>
              </a:rPr>
              <a:t>・</a:t>
            </a:r>
            <a:r>
              <a:rPr lang="en-US" altLang="ja-JP" sz="1400">
                <a:solidFill>
                  <a:schemeClr val="tx1"/>
                </a:solidFill>
                <a:latin typeface="Meiryo UI" panose="020B0604030504040204" pitchFamily="50" charset="-128"/>
                <a:ea typeface="Meiryo UI" panose="020B0604030504040204" pitchFamily="50" charset="-128"/>
              </a:rPr>
              <a:t>IT</a:t>
            </a:r>
            <a:r>
              <a:rPr lang="ja-JP" altLang="en-US" sz="1400">
                <a:solidFill>
                  <a:schemeClr val="tx1"/>
                </a:solidFill>
                <a:latin typeface="Meiryo UI" panose="020B0604030504040204" pitchFamily="50" charset="-128"/>
                <a:ea typeface="Meiryo UI" panose="020B0604030504040204" pitchFamily="50" charset="-128"/>
              </a:rPr>
              <a:t>導入補助金</a:t>
            </a:r>
            <a:r>
              <a:rPr lang="ja-JP" altLang="en-US" sz="1050">
                <a:solidFill>
                  <a:schemeClr val="tx1"/>
                </a:solidFill>
                <a:latin typeface="Meiryo UI" panose="020B0604030504040204" pitchFamily="50" charset="-128"/>
                <a:ea typeface="Meiryo UI" panose="020B0604030504040204" pitchFamily="50" charset="-128"/>
              </a:rPr>
              <a:t>（経産省）</a:t>
            </a:r>
            <a:endParaRPr lang="en-US" altLang="ja-JP" sz="1050">
              <a:solidFill>
                <a:schemeClr val="tx1"/>
              </a:solidFill>
              <a:latin typeface="Meiryo UI" panose="020B0604030504040204" pitchFamily="50" charset="-128"/>
              <a:ea typeface="Meiryo UI" panose="020B0604030504040204" pitchFamily="50" charset="-128"/>
            </a:endParaRPr>
          </a:p>
          <a:p>
            <a:pPr algn="l">
              <a:lnSpc>
                <a:spcPct val="150000"/>
              </a:lnSpc>
            </a:pPr>
            <a:r>
              <a:rPr lang="ja-JP" altLang="en-US" sz="1100">
                <a:latin typeface="Meiryo UI" panose="020B0604030504040204" pitchFamily="50" charset="-128"/>
                <a:ea typeface="Meiryo UI" panose="020B0604030504040204" pitchFamily="50" charset="-128"/>
              </a:rPr>
              <a:t>　革新的サービス</a:t>
            </a:r>
            <a:r>
              <a:rPr lang="en-US" altLang="ja-JP" sz="1100">
                <a:latin typeface="Meiryo UI" panose="020B0604030504040204" pitchFamily="50" charset="-128"/>
                <a:ea typeface="Meiryo UI" panose="020B0604030504040204" pitchFamily="50" charset="-128"/>
              </a:rPr>
              <a:t>/</a:t>
            </a:r>
            <a:r>
              <a:rPr lang="ja-JP" altLang="en-US" sz="1100">
                <a:latin typeface="Meiryo UI" panose="020B0604030504040204" pitchFamily="50" charset="-128"/>
                <a:ea typeface="Meiryo UI" panose="020B0604030504040204" pitchFamily="50" charset="-128"/>
              </a:rPr>
              <a:t>試作品開発・生産プロセス改善のための設備投資等を支援</a:t>
            </a:r>
            <a:r>
              <a:rPr lang="ja-JP" altLang="en-US" sz="900">
                <a:latin typeface="Meiryo UI" panose="020B0604030504040204" pitchFamily="50" charset="-128"/>
                <a:ea typeface="Meiryo UI" panose="020B0604030504040204" pitchFamily="50" charset="-128"/>
              </a:rPr>
              <a:t>（ｻｲﾊﾞｰｾｷｭﾘﾃｨ対策含む）</a:t>
            </a:r>
            <a:endParaRPr lang="en-US" altLang="ja-JP" sz="1100">
              <a:latin typeface="Meiryo UI" panose="020B0604030504040204" pitchFamily="50" charset="-128"/>
              <a:ea typeface="Meiryo UI" panose="020B0604030504040204" pitchFamily="50" charset="-128"/>
            </a:endParaRPr>
          </a:p>
          <a:p>
            <a:pPr algn="l">
              <a:lnSpc>
                <a:spcPct val="150000"/>
              </a:lnSpc>
            </a:pPr>
            <a:r>
              <a:rPr lang="ja-JP" altLang="en-US" sz="1100">
                <a:latin typeface="Meiryo UI" panose="020B0604030504040204" pitchFamily="50" charset="-128"/>
                <a:ea typeface="Meiryo UI" panose="020B0604030504040204" pitchFamily="50" charset="-128"/>
                <a:hlinkClick r:id="rId9"/>
              </a:rPr>
              <a:t>　トップページ ｜ </a:t>
            </a:r>
            <a:r>
              <a:rPr lang="en-US" altLang="ja-JP" sz="1100">
                <a:latin typeface="Meiryo UI" panose="020B0604030504040204" pitchFamily="50" charset="-128"/>
                <a:ea typeface="Meiryo UI" panose="020B0604030504040204" pitchFamily="50" charset="-128"/>
                <a:hlinkClick r:id="rId9"/>
              </a:rPr>
              <a:t>IT</a:t>
            </a:r>
            <a:r>
              <a:rPr lang="ja-JP" altLang="en-US" sz="1100">
                <a:latin typeface="Meiryo UI" panose="020B0604030504040204" pitchFamily="50" charset="-128"/>
                <a:ea typeface="Meiryo UI" panose="020B0604030504040204" pitchFamily="50" charset="-128"/>
                <a:hlinkClick r:id="rId9"/>
              </a:rPr>
              <a:t>導入補助金</a:t>
            </a:r>
            <a:r>
              <a:rPr lang="en-US" altLang="ja-JP" sz="1100">
                <a:latin typeface="Meiryo UI" panose="020B0604030504040204" pitchFamily="50" charset="-128"/>
                <a:ea typeface="Meiryo UI" panose="020B0604030504040204" pitchFamily="50" charset="-128"/>
                <a:hlinkClick r:id="rId9"/>
              </a:rPr>
              <a:t>2025</a:t>
            </a:r>
            <a:r>
              <a:rPr lang="ja-JP" altLang="en-US" sz="1100">
                <a:latin typeface="Meiryo UI" panose="020B0604030504040204" pitchFamily="50" charset="-128"/>
                <a:ea typeface="Meiryo UI" panose="020B0604030504040204" pitchFamily="50" charset="-128"/>
                <a:hlinkClick r:id="rId9"/>
              </a:rPr>
              <a:t>（後期事務局）</a:t>
            </a:r>
            <a:endParaRPr lang="en-US" altLang="ja-JP" sz="1100">
              <a:latin typeface="Meiryo UI" panose="020B0604030504040204" pitchFamily="50" charset="-128"/>
              <a:ea typeface="Meiryo UI" panose="020B0604030504040204" pitchFamily="50" charset="-128"/>
            </a:endParaRPr>
          </a:p>
          <a:p>
            <a:pPr algn="l">
              <a:lnSpc>
                <a:spcPct val="150000"/>
              </a:lnSpc>
            </a:pPr>
            <a:r>
              <a:rPr lang="ja-JP" altLang="en-US" sz="1400">
                <a:solidFill>
                  <a:schemeClr val="tx1"/>
                </a:solidFill>
                <a:latin typeface="Meiryo UI" panose="020B0604030504040204" pitchFamily="50" charset="-128"/>
                <a:ea typeface="Meiryo UI" panose="020B0604030504040204" pitchFamily="50" charset="-128"/>
              </a:rPr>
              <a:t>・業務改善助成金</a:t>
            </a:r>
            <a:r>
              <a:rPr lang="ja-JP" altLang="en-US" sz="1050">
                <a:solidFill>
                  <a:schemeClr val="tx1"/>
                </a:solidFill>
                <a:latin typeface="Meiryo UI" panose="020B0604030504040204" pitchFamily="50" charset="-128"/>
                <a:ea typeface="Meiryo UI" panose="020B0604030504040204" pitchFamily="50" charset="-128"/>
              </a:rPr>
              <a:t>（厚労省）</a:t>
            </a:r>
            <a:endParaRPr lang="en-US" altLang="ja-JP" sz="1050">
              <a:solidFill>
                <a:schemeClr val="tx1"/>
              </a:solidFill>
              <a:latin typeface="Meiryo UI" panose="020B0604030504040204" pitchFamily="50" charset="-128"/>
              <a:ea typeface="Meiryo UI" panose="020B0604030504040204" pitchFamily="50" charset="-128"/>
            </a:endParaRPr>
          </a:p>
          <a:p>
            <a:pPr algn="l">
              <a:lnSpc>
                <a:spcPct val="150000"/>
              </a:lnSpc>
            </a:pPr>
            <a:r>
              <a:rPr lang="ja-JP" altLang="en-US" sz="1100">
                <a:solidFill>
                  <a:schemeClr val="tx1"/>
                </a:solidFill>
                <a:latin typeface="Meiryo UI" panose="020B0604030504040204" pitchFamily="50" charset="-128"/>
                <a:ea typeface="Meiryo UI" panose="020B0604030504040204" pitchFamily="50" charset="-128"/>
              </a:rPr>
              <a:t>　最低賃金の引き上げ計画とともに生産性向上に資する設備投資にかかわる費用を助成</a:t>
            </a:r>
            <a:endParaRPr lang="en-US" altLang="ja-JP" sz="1100">
              <a:solidFill>
                <a:schemeClr val="tx1"/>
              </a:solidFill>
              <a:latin typeface="Meiryo UI" panose="020B0604030504040204" pitchFamily="50" charset="-128"/>
              <a:ea typeface="Meiryo UI" panose="020B0604030504040204" pitchFamily="50" charset="-128"/>
            </a:endParaRPr>
          </a:p>
          <a:p>
            <a:pPr algn="l">
              <a:lnSpc>
                <a:spcPct val="150000"/>
              </a:lnSpc>
            </a:pPr>
            <a:r>
              <a:rPr lang="ja-JP" altLang="en-US" sz="1100">
                <a:latin typeface="Meiryo UI" panose="020B0604030504040204" pitchFamily="50" charset="-128"/>
                <a:ea typeface="Meiryo UI" panose="020B0604030504040204" pitchFamily="50" charset="-128"/>
                <a:hlinkClick r:id="rId10"/>
              </a:rPr>
              <a:t>　</a:t>
            </a:r>
            <a:r>
              <a:rPr lang="zh-TW" altLang="en-US" sz="1100">
                <a:latin typeface="Meiryo UI" panose="020B0604030504040204" pitchFamily="50" charset="-128"/>
                <a:ea typeface="Meiryo UI" panose="020B0604030504040204" pitchFamily="50" charset="-128"/>
                <a:hlinkClick r:id="rId10"/>
              </a:rPr>
              <a:t>業務改善助成金｜厚生労働省 </a:t>
            </a:r>
            <a:r>
              <a:rPr lang="en-US" altLang="zh-TW" sz="1100">
                <a:latin typeface="Meiryo UI" panose="020B0604030504040204" pitchFamily="50" charset="-128"/>
                <a:ea typeface="Meiryo UI" panose="020B0604030504040204" pitchFamily="50" charset="-128"/>
                <a:hlinkClick r:id="rId10"/>
              </a:rPr>
              <a:t>(mhlw.go.jp)</a:t>
            </a:r>
            <a:endParaRPr lang="en-US" altLang="ja-JP" sz="1100">
              <a:solidFill>
                <a:schemeClr val="tx1"/>
              </a:solidFill>
              <a:latin typeface="Meiryo UI" panose="020B0604030504040204" pitchFamily="50" charset="-128"/>
              <a:ea typeface="Meiryo UI" panose="020B0604030504040204" pitchFamily="50" charset="-128"/>
            </a:endParaRPr>
          </a:p>
          <a:p>
            <a:pPr algn="l">
              <a:lnSpc>
                <a:spcPct val="150000"/>
              </a:lnSpc>
            </a:pPr>
            <a:r>
              <a:rPr lang="ja-JP" altLang="en-US" sz="1400">
                <a:solidFill>
                  <a:schemeClr val="tx1"/>
                </a:solidFill>
                <a:latin typeface="Meiryo UI" panose="020B0604030504040204" pitchFamily="50" charset="-128"/>
                <a:ea typeface="Meiryo UI" panose="020B0604030504040204" pitchFamily="50" charset="-128"/>
              </a:rPr>
              <a:t>・働き方改革推進支援センター</a:t>
            </a:r>
            <a:r>
              <a:rPr lang="ja-JP" altLang="en-US" sz="1050">
                <a:solidFill>
                  <a:schemeClr val="tx1"/>
                </a:solidFill>
                <a:latin typeface="Meiryo UI" panose="020B0604030504040204" pitchFamily="50" charset="-128"/>
                <a:ea typeface="Meiryo UI" panose="020B0604030504040204" pitchFamily="50" charset="-128"/>
              </a:rPr>
              <a:t>（厚労省）</a:t>
            </a:r>
            <a:endParaRPr lang="en-US" altLang="ja-JP" sz="1050">
              <a:solidFill>
                <a:schemeClr val="tx1"/>
              </a:solidFill>
              <a:latin typeface="Meiryo UI" panose="020B0604030504040204" pitchFamily="50" charset="-128"/>
              <a:ea typeface="Meiryo UI" panose="020B0604030504040204" pitchFamily="50" charset="-128"/>
            </a:endParaRPr>
          </a:p>
          <a:p>
            <a:pPr algn="l">
              <a:lnSpc>
                <a:spcPct val="150000"/>
              </a:lnSpc>
            </a:pPr>
            <a:r>
              <a:rPr lang="ja-JP" altLang="en-US" sz="1100">
                <a:latin typeface="Meiryo UI" panose="020B0604030504040204" pitchFamily="50" charset="-128"/>
                <a:ea typeface="Meiryo UI" panose="020B0604030504040204" pitchFamily="50" charset="-128"/>
              </a:rPr>
              <a:t>　生産性の向上などの経営改善に取り組む中小企業の労働条件管理などの相談先</a:t>
            </a:r>
            <a:endParaRPr lang="en-US" altLang="ja-JP" sz="1100">
              <a:latin typeface="Meiryo UI" panose="020B0604030504040204" pitchFamily="50" charset="-128"/>
              <a:ea typeface="Meiryo UI" panose="020B0604030504040204" pitchFamily="50" charset="-128"/>
            </a:endParaRPr>
          </a:p>
          <a:p>
            <a:pPr algn="l">
              <a:lnSpc>
                <a:spcPct val="150000"/>
              </a:lnSpc>
            </a:pPr>
            <a:r>
              <a:rPr lang="ja-JP" altLang="en-US" sz="1100">
                <a:latin typeface="Meiryo UI" panose="020B0604030504040204" pitchFamily="50" charset="-128"/>
                <a:ea typeface="Meiryo UI" panose="020B0604030504040204" pitchFamily="50" charset="-128"/>
                <a:hlinkClick r:id="rId11"/>
              </a:rPr>
              <a:t>　働き方改革推進支援センターのご案内 ｜厚生労働省</a:t>
            </a:r>
            <a:endParaRPr lang="en-US" altLang="ja-JP" sz="1100">
              <a:solidFill>
                <a:schemeClr val="tx1"/>
              </a:solidFill>
              <a:latin typeface="Meiryo UI" panose="020B0604030504040204" pitchFamily="50" charset="-128"/>
              <a:ea typeface="Meiryo UI" panose="020B0604030504040204" pitchFamily="50" charset="-128"/>
            </a:endParaRPr>
          </a:p>
          <a:p>
            <a:pPr algn="l">
              <a:lnSpc>
                <a:spcPct val="150000"/>
              </a:lnSpc>
            </a:pPr>
            <a:r>
              <a:rPr lang="ja-JP" altLang="en-US" sz="1400">
                <a:solidFill>
                  <a:schemeClr val="tx1"/>
                </a:solidFill>
                <a:latin typeface="Meiryo UI" panose="020B0604030504040204" pitchFamily="50" charset="-128"/>
                <a:ea typeface="Meiryo UI" panose="020B0604030504040204" pitchFamily="50" charset="-128"/>
              </a:rPr>
              <a:t>・よろず支援拠点</a:t>
            </a:r>
            <a:r>
              <a:rPr lang="ja-JP" altLang="en-US" sz="1050">
                <a:solidFill>
                  <a:schemeClr val="tx1"/>
                </a:solidFill>
                <a:latin typeface="Meiryo UI" panose="020B0604030504040204" pitchFamily="50" charset="-128"/>
                <a:ea typeface="Meiryo UI" panose="020B0604030504040204" pitchFamily="50" charset="-128"/>
              </a:rPr>
              <a:t>（経産省）</a:t>
            </a:r>
            <a:endParaRPr lang="en-US" altLang="ja-JP" sz="1100">
              <a:solidFill>
                <a:schemeClr val="tx1"/>
              </a:solidFill>
              <a:latin typeface="Meiryo UI" panose="020B0604030504040204" pitchFamily="50" charset="-128"/>
              <a:ea typeface="Meiryo UI" panose="020B0604030504040204" pitchFamily="50" charset="-128"/>
            </a:endParaRPr>
          </a:p>
          <a:p>
            <a:pPr algn="l">
              <a:lnSpc>
                <a:spcPct val="150000"/>
              </a:lnSpc>
            </a:pPr>
            <a:r>
              <a:rPr lang="ja-JP" altLang="en-US" sz="1100">
                <a:latin typeface="Meiryo UI" panose="020B0604030504040204" pitchFamily="50" charset="-128"/>
                <a:ea typeface="Meiryo UI" panose="020B0604030504040204" pitchFamily="50" charset="-128"/>
                <a:hlinkClick r:id="rId12"/>
              </a:rPr>
              <a:t>　よろず支援拠点全国本部 </a:t>
            </a:r>
            <a:r>
              <a:rPr lang="en-US" altLang="ja-JP" sz="1100">
                <a:latin typeface="Meiryo UI" panose="020B0604030504040204" pitchFamily="50" charset="-128"/>
                <a:ea typeface="Meiryo UI" panose="020B0604030504040204" pitchFamily="50" charset="-128"/>
                <a:hlinkClick r:id="rId12"/>
              </a:rPr>
              <a:t>(smrj.go.jp)</a:t>
            </a:r>
            <a:endParaRPr lang="ja-JP" altLang="en-US" sz="11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1458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二等辺三角形 9">
            <a:extLst>
              <a:ext uri="{FF2B5EF4-FFF2-40B4-BE49-F238E27FC236}">
                <a16:creationId xmlns:a16="http://schemas.microsoft.com/office/drawing/2014/main" id="{DA532956-2596-7974-892E-98F02BD28FC5}"/>
              </a:ext>
            </a:extLst>
          </p:cNvPr>
          <p:cNvSpPr/>
          <p:nvPr/>
        </p:nvSpPr>
        <p:spPr>
          <a:xfrm rot="10800000">
            <a:off x="3677271" y="5262516"/>
            <a:ext cx="4959474" cy="645353"/>
          </a:xfrm>
          <a:prstGeom prst="triangle">
            <a:avLst/>
          </a:prstGeom>
          <a:solidFill>
            <a:schemeClr val="bg2">
              <a:lumMod val="9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A289E15D-2077-BDB6-DD08-4624591C65F5}"/>
              </a:ext>
            </a:extLst>
          </p:cNvPr>
          <p:cNvSpPr txBox="1"/>
          <p:nvPr/>
        </p:nvSpPr>
        <p:spPr>
          <a:xfrm>
            <a:off x="850759" y="5377639"/>
            <a:ext cx="10490482" cy="400110"/>
          </a:xfrm>
          <a:prstGeom prst="rect">
            <a:avLst/>
          </a:prstGeom>
          <a:noFill/>
        </p:spPr>
        <p:txBody>
          <a:bodyPr wrap="square">
            <a:spAutoFit/>
          </a:bodyPr>
          <a:lstStyle/>
          <a:p>
            <a:pPr algn="ctr"/>
            <a:r>
              <a:rPr lang="ja-JP" altLang="en-US" sz="2000" b="1">
                <a:solidFill>
                  <a:srgbClr val="FF0000"/>
                </a:solidFill>
                <a:latin typeface="Meiryo UI" panose="020B0604030504040204" pitchFamily="50" charset="-128"/>
                <a:ea typeface="Meiryo UI" panose="020B0604030504040204" pitchFamily="50" charset="-128"/>
              </a:rPr>
              <a:t>せっかくの制度を有効活用して、改善してより良いものにしていければ皆が幸せになると思いませんか</a:t>
            </a:r>
          </a:p>
        </p:txBody>
      </p:sp>
      <p:sp>
        <p:nvSpPr>
          <p:cNvPr id="11" name="テキスト ボックス 10">
            <a:extLst>
              <a:ext uri="{FF2B5EF4-FFF2-40B4-BE49-F238E27FC236}">
                <a16:creationId xmlns:a16="http://schemas.microsoft.com/office/drawing/2014/main" id="{34E5B6C9-FC9F-7CAD-C953-8918B5FA169C}"/>
              </a:ext>
            </a:extLst>
          </p:cNvPr>
          <p:cNvSpPr txBox="1">
            <a:spLocks noChangeArrowheads="1"/>
          </p:cNvSpPr>
          <p:nvPr/>
        </p:nvSpPr>
        <p:spPr bwMode="auto">
          <a:xfrm>
            <a:off x="0" y="-12497"/>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Meiryo UI" panose="020B0604030504040204" pitchFamily="50" charset="-128"/>
                <a:ea typeface="Meiryo UI" panose="020B0604030504040204" pitchFamily="50" charset="-128"/>
                <a:cs typeface="Meiryo UI" panose="020B0604030504040204" pitchFamily="50" charset="-128"/>
              </a:rPr>
              <a:t>＜補足＞中堅・中小企業向け支援の活用実態について</a:t>
            </a:r>
            <a:endParaRPr lang="en-US" altLang="ja-JP">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Line 10">
            <a:extLst>
              <a:ext uri="{FF2B5EF4-FFF2-40B4-BE49-F238E27FC236}">
                <a16:creationId xmlns:a16="http://schemas.microsoft.com/office/drawing/2014/main" id="{A7A3E8C6-7858-8217-0726-DEE6396A2DFA}"/>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a:solidFill>
                <a:prstClr val="black"/>
              </a:solidFill>
              <a:latin typeface="Calibri" panose="020F0502020204030204"/>
              <a:ea typeface="游ゴシック" panose="020B0400000000000000" pitchFamily="50" charset="-128"/>
            </a:endParaRPr>
          </a:p>
        </p:txBody>
      </p:sp>
      <p:sp>
        <p:nvSpPr>
          <p:cNvPr id="16" name="正方形/長方形 15">
            <a:extLst>
              <a:ext uri="{FF2B5EF4-FFF2-40B4-BE49-F238E27FC236}">
                <a16:creationId xmlns:a16="http://schemas.microsoft.com/office/drawing/2014/main" id="{C2DB3D65-BBB1-60DA-F66D-18016DB22C8A}"/>
              </a:ext>
            </a:extLst>
          </p:cNvPr>
          <p:cNvSpPr/>
          <p:nvPr/>
        </p:nvSpPr>
        <p:spPr>
          <a:xfrm>
            <a:off x="222622" y="5926802"/>
            <a:ext cx="11746751" cy="88679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ja-JP" altLang="en-US" sz="3200" b="1">
                <a:solidFill>
                  <a:schemeClr val="tx1"/>
                </a:solidFill>
                <a:latin typeface="Meiryo UI" panose="020B0604030504040204" pitchFamily="50" charset="-128"/>
                <a:ea typeface="Meiryo UI" panose="020B0604030504040204" pitchFamily="50" charset="-128"/>
              </a:rPr>
              <a:t>制度周知から始めていただき、</a:t>
            </a:r>
            <a:endParaRPr lang="en-US" altLang="ja-JP" sz="3200" b="1">
              <a:solidFill>
                <a:schemeClr val="tx1"/>
              </a:solidFill>
              <a:latin typeface="Meiryo UI" panose="020B0604030504040204" pitchFamily="50" charset="-128"/>
              <a:ea typeface="Meiryo UI" panose="020B0604030504040204" pitchFamily="50" charset="-128"/>
            </a:endParaRPr>
          </a:p>
          <a:p>
            <a:pPr algn="ctr">
              <a:spcAft>
                <a:spcPts val="300"/>
              </a:spcAft>
            </a:pPr>
            <a:r>
              <a:rPr lang="ja-JP" altLang="en-US" sz="3200" b="1">
                <a:solidFill>
                  <a:schemeClr val="tx1"/>
                </a:solidFill>
                <a:latin typeface="Meiryo UI" panose="020B0604030504040204" pitchFamily="50" charset="-128"/>
                <a:ea typeface="Meiryo UI" panose="020B0604030504040204" pitchFamily="50" charset="-128"/>
              </a:rPr>
              <a:t>それに伴い出てきた改善要望の打ち上げをお願いします</a:t>
            </a:r>
            <a:endParaRPr lang="en-US" altLang="ja-JP" sz="3200" b="1">
              <a:solidFill>
                <a:schemeClr val="tx1"/>
              </a:solidFill>
              <a:latin typeface="Meiryo UI" panose="020B0604030504040204" pitchFamily="50" charset="-128"/>
              <a:ea typeface="Meiryo UI" panose="020B0604030504040204" pitchFamily="50" charset="-128"/>
            </a:endParaRPr>
          </a:p>
        </p:txBody>
      </p:sp>
      <p:sp>
        <p:nvSpPr>
          <p:cNvPr id="17" name="角丸四角形 9">
            <a:extLst>
              <a:ext uri="{FF2B5EF4-FFF2-40B4-BE49-F238E27FC236}">
                <a16:creationId xmlns:a16="http://schemas.microsoft.com/office/drawing/2014/main" id="{085BAD45-7A3E-A2BD-2BED-F91D8F227E6C}"/>
              </a:ext>
            </a:extLst>
          </p:cNvPr>
          <p:cNvSpPr/>
          <p:nvPr/>
        </p:nvSpPr>
        <p:spPr>
          <a:xfrm>
            <a:off x="222623" y="990884"/>
            <a:ext cx="11746752" cy="4283079"/>
          </a:xfrm>
          <a:prstGeom prst="roundRect">
            <a:avLst>
              <a:gd name="adj" fmla="val 10830"/>
            </a:avLst>
          </a:prstGeom>
          <a:noFill/>
          <a:ln w="222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04800" indent="-304800"/>
            <a:r>
              <a:rPr lang="ja-JP" altLang="en-US" sz="2400" b="1">
                <a:solidFill>
                  <a:schemeClr val="tx1"/>
                </a:solidFill>
                <a:highlight>
                  <a:srgbClr val="C0C0C0"/>
                </a:highlight>
                <a:latin typeface="HG丸ｺﾞｼｯｸM-PRO" pitchFamily="50" charset="-128"/>
                <a:ea typeface="HG丸ｺﾞｼｯｸM-PRO" pitchFamily="50" charset="-128"/>
              </a:rPr>
              <a:t>例①</a:t>
            </a:r>
            <a:r>
              <a:rPr lang="en-US" altLang="ja-JP" sz="2400" b="1">
                <a:solidFill>
                  <a:schemeClr val="tx1"/>
                </a:solidFill>
                <a:highlight>
                  <a:srgbClr val="C0C0C0"/>
                </a:highlight>
                <a:latin typeface="HG丸ｺﾞｼｯｸM-PRO" pitchFamily="50" charset="-128"/>
                <a:ea typeface="HG丸ｺﾞｼｯｸM-PRO" pitchFamily="50" charset="-128"/>
              </a:rPr>
              <a:t>【</a:t>
            </a:r>
            <a:r>
              <a:rPr lang="ja-JP" altLang="en-US" sz="2400" b="1">
                <a:solidFill>
                  <a:schemeClr val="tx1"/>
                </a:solidFill>
                <a:highlight>
                  <a:srgbClr val="C0C0C0"/>
                </a:highlight>
                <a:latin typeface="HG丸ｺﾞｼｯｸM-PRO" pitchFamily="50" charset="-128"/>
                <a:ea typeface="HG丸ｺﾞｼｯｸM-PRO" pitchFamily="50" charset="-128"/>
              </a:rPr>
              <a:t>ミカタプロジェクト</a:t>
            </a:r>
            <a:r>
              <a:rPr lang="en-US" altLang="ja-JP" sz="2400" b="1">
                <a:solidFill>
                  <a:schemeClr val="tx1"/>
                </a:solidFill>
                <a:highlight>
                  <a:srgbClr val="C0C0C0"/>
                </a:highlight>
                <a:latin typeface="HG丸ｺﾞｼｯｸM-PRO" pitchFamily="50" charset="-128"/>
                <a:ea typeface="HG丸ｺﾞｼｯｸM-PRO" pitchFamily="50" charset="-128"/>
              </a:rPr>
              <a:t>】</a:t>
            </a:r>
          </a:p>
          <a:p>
            <a:pPr marL="304800" indent="-304800"/>
            <a:r>
              <a:rPr lang="ja-JP" altLang="en-US">
                <a:solidFill>
                  <a:schemeClr val="tx1"/>
                </a:solidFill>
                <a:latin typeface="HG丸ｺﾞｼｯｸM-PRO" pitchFamily="50" charset="-128"/>
                <a:ea typeface="HG丸ｺﾞｼｯｸM-PRO" pitchFamily="50" charset="-128"/>
              </a:rPr>
              <a:t>　・</a:t>
            </a:r>
            <a:r>
              <a:rPr lang="ja-JP" altLang="en-US">
                <a:solidFill>
                  <a:srgbClr val="FF0000"/>
                </a:solidFill>
                <a:latin typeface="HG丸ｺﾞｼｯｸM-PRO" pitchFamily="50" charset="-128"/>
                <a:ea typeface="HG丸ｺﾞｼｯｸM-PRO" pitchFamily="50" charset="-128"/>
              </a:rPr>
              <a:t>自動車向けに特別に予算を取って</a:t>
            </a:r>
            <a:r>
              <a:rPr lang="ja-JP" altLang="en-US">
                <a:solidFill>
                  <a:schemeClr val="tx1"/>
                </a:solidFill>
                <a:latin typeface="HG丸ｺﾞｼｯｸM-PRO" pitchFamily="50" charset="-128"/>
                <a:ea typeface="HG丸ｺﾞｼｯｸM-PRO" pitchFamily="50" charset="-128"/>
              </a:rPr>
              <a:t>実施している支援策。</a:t>
            </a:r>
            <a:endParaRPr lang="en-US" altLang="ja-JP">
              <a:solidFill>
                <a:schemeClr val="tx1"/>
              </a:solidFill>
              <a:latin typeface="HG丸ｺﾞｼｯｸM-PRO" pitchFamily="50" charset="-128"/>
              <a:ea typeface="HG丸ｺﾞｼｯｸM-PRO" pitchFamily="50" charset="-128"/>
            </a:endParaRPr>
          </a:p>
          <a:p>
            <a:pPr marL="304800" indent="-304800"/>
            <a:r>
              <a:rPr lang="ja-JP" altLang="en-US">
                <a:solidFill>
                  <a:schemeClr val="tx1"/>
                </a:solidFill>
                <a:latin typeface="HG丸ｺﾞｼｯｸM-PRO" pitchFamily="50" charset="-128"/>
                <a:ea typeface="HG丸ｺﾞｼｯｸM-PRO" pitchFamily="50" charset="-128"/>
              </a:rPr>
              <a:t>　　地方自治体による予算上乗せによる、独自サービス拡充も実施されている。</a:t>
            </a:r>
            <a:endParaRPr lang="en-US" altLang="ja-JP">
              <a:solidFill>
                <a:schemeClr val="tx1"/>
              </a:solidFill>
              <a:latin typeface="HG丸ｺﾞｼｯｸM-PRO" pitchFamily="50" charset="-128"/>
              <a:ea typeface="HG丸ｺﾞｼｯｸM-PRO" pitchFamily="50" charset="-128"/>
            </a:endParaRPr>
          </a:p>
          <a:p>
            <a:pPr marL="304800" indent="-304800"/>
            <a:r>
              <a:rPr lang="ja-JP" altLang="en-US">
                <a:solidFill>
                  <a:schemeClr val="tx1"/>
                </a:solidFill>
                <a:latin typeface="HG丸ｺﾞｼｯｸM-PRO" pitchFamily="50" charset="-128"/>
                <a:ea typeface="HG丸ｺﾞｼｯｸM-PRO" pitchFamily="50" charset="-128"/>
              </a:rPr>
              <a:t>　・年々利用者は増加しているが利用規模も予算規模（</a:t>
            </a:r>
            <a:r>
              <a:rPr lang="en-US" altLang="ja-JP">
                <a:solidFill>
                  <a:schemeClr val="tx1"/>
                </a:solidFill>
                <a:latin typeface="HG丸ｺﾞｼｯｸM-PRO" pitchFamily="50" charset="-128"/>
                <a:ea typeface="HG丸ｺﾞｼｯｸM-PRO" pitchFamily="50" charset="-128"/>
              </a:rPr>
              <a:t>5</a:t>
            </a:r>
            <a:r>
              <a:rPr lang="ja-JP" altLang="en-US">
                <a:solidFill>
                  <a:schemeClr val="tx1"/>
                </a:solidFill>
                <a:latin typeface="HG丸ｺﾞｼｯｸM-PRO" pitchFamily="50" charset="-128"/>
                <a:ea typeface="HG丸ｺﾞｼｯｸM-PRO" pitchFamily="50" charset="-128"/>
              </a:rPr>
              <a:t>億円前後）もそこまで大きくはない</a:t>
            </a:r>
            <a:endParaRPr lang="en-US" altLang="ja-JP">
              <a:solidFill>
                <a:schemeClr val="tx1"/>
              </a:solidFill>
              <a:latin typeface="HG丸ｺﾞｼｯｸM-PRO" pitchFamily="50" charset="-128"/>
              <a:ea typeface="HG丸ｺﾞｼｯｸM-PRO" pitchFamily="50" charset="-128"/>
            </a:endParaRPr>
          </a:p>
          <a:p>
            <a:pPr marL="304800" indent="-304800"/>
            <a:r>
              <a:rPr lang="ja-JP" altLang="en-US">
                <a:solidFill>
                  <a:schemeClr val="tx1"/>
                </a:solidFill>
                <a:latin typeface="HG丸ｺﾞｼｯｸM-PRO" pitchFamily="50" charset="-128"/>
                <a:ea typeface="HG丸ｺﾞｼｯｸM-PRO" pitchFamily="50" charset="-128"/>
              </a:rPr>
              <a:t>　・国</a:t>
            </a:r>
            <a:r>
              <a:rPr lang="en-US" altLang="ja-JP">
                <a:solidFill>
                  <a:schemeClr val="tx1"/>
                </a:solidFill>
                <a:latin typeface="HG丸ｺﾞｼｯｸM-PRO" pitchFamily="50" charset="-128"/>
                <a:ea typeface="HG丸ｺﾞｼｯｸM-PRO" pitchFamily="50" charset="-128"/>
              </a:rPr>
              <a:t>/</a:t>
            </a:r>
            <a:r>
              <a:rPr lang="ja-JP" altLang="en-US">
                <a:solidFill>
                  <a:schemeClr val="tx1"/>
                </a:solidFill>
                <a:latin typeface="HG丸ｺﾞｼｯｸM-PRO" pitchFamily="50" charset="-128"/>
                <a:ea typeface="HG丸ｺﾞｼｯｸM-PRO" pitchFamily="50" charset="-128"/>
              </a:rPr>
              <a:t>省庁は、</a:t>
            </a:r>
            <a:r>
              <a:rPr lang="ja-JP" altLang="en-US" b="1">
                <a:solidFill>
                  <a:srgbClr val="FF0000"/>
                </a:solidFill>
                <a:latin typeface="HG丸ｺﾞｼｯｸM-PRO" pitchFamily="50" charset="-128"/>
                <a:ea typeface="HG丸ｺﾞｼｯｸM-PRO" pitchFamily="50" charset="-128"/>
              </a:rPr>
              <a:t>「今</a:t>
            </a:r>
            <a:r>
              <a:rPr lang="ja-JP" altLang="en-US">
                <a:solidFill>
                  <a:srgbClr val="FF0000"/>
                </a:solidFill>
                <a:latin typeface="HG丸ｺﾞｼｯｸM-PRO" pitchFamily="50" charset="-128"/>
                <a:ea typeface="HG丸ｺﾞｼｯｸM-PRO" pitchFamily="50" charset="-128"/>
              </a:rPr>
              <a:t>は</a:t>
            </a:r>
            <a:r>
              <a:rPr lang="ja-JP" altLang="en-US" b="1">
                <a:solidFill>
                  <a:srgbClr val="FF0000"/>
                </a:solidFill>
                <a:latin typeface="HG丸ｺﾞｼｯｸM-PRO" pitchFamily="50" charset="-128"/>
                <a:ea typeface="HG丸ｺﾞｼｯｸM-PRO" pitchFamily="50" charset="-128"/>
              </a:rPr>
              <a:t>」</a:t>
            </a:r>
            <a:r>
              <a:rPr lang="ja-JP" altLang="en-US">
                <a:solidFill>
                  <a:schemeClr val="tx1"/>
                </a:solidFill>
                <a:latin typeface="HG丸ｺﾞｼｯｸM-PRO" pitchFamily="50" charset="-128"/>
                <a:ea typeface="HG丸ｺﾞｼｯｸM-PRO" pitchFamily="50" charset="-128"/>
              </a:rPr>
              <a:t>電動化等につながる成長投資として中堅・中小企業支援に前向きであり、</a:t>
            </a:r>
            <a:endParaRPr lang="en-US" altLang="ja-JP">
              <a:solidFill>
                <a:schemeClr val="tx1"/>
              </a:solidFill>
              <a:latin typeface="HG丸ｺﾞｼｯｸM-PRO" pitchFamily="50" charset="-128"/>
              <a:ea typeface="HG丸ｺﾞｼｯｸM-PRO" pitchFamily="50" charset="-128"/>
            </a:endParaRPr>
          </a:p>
          <a:p>
            <a:pPr marL="304800" indent="-304800"/>
            <a:r>
              <a:rPr lang="ja-JP" altLang="en-US">
                <a:solidFill>
                  <a:schemeClr val="tx1"/>
                </a:solidFill>
                <a:latin typeface="HG丸ｺﾞｼｯｸM-PRO" pitchFamily="50" charset="-128"/>
                <a:ea typeface="HG丸ｺﾞｼｯｸM-PRO" pitchFamily="50" charset="-128"/>
              </a:rPr>
              <a:t>　　</a:t>
            </a:r>
            <a:r>
              <a:rPr lang="ja-JP" altLang="en-US" b="1" u="sng">
                <a:solidFill>
                  <a:srgbClr val="FF0000"/>
                </a:solidFill>
                <a:latin typeface="HG丸ｺﾞｼｯｸM-PRO" pitchFamily="50" charset="-128"/>
                <a:ea typeface="HG丸ｺﾞｼｯｸM-PRO" pitchFamily="50" charset="-128"/>
              </a:rPr>
              <a:t>要望や課題感があれば、改善や予算拡大の余地あり</a:t>
            </a:r>
            <a:r>
              <a:rPr lang="ja-JP" altLang="en-US" sz="1200" b="1">
                <a:solidFill>
                  <a:srgbClr val="FF0000"/>
                </a:solidFill>
                <a:latin typeface="HG丸ｺﾞｼｯｸM-PRO" pitchFamily="50" charset="-128"/>
                <a:ea typeface="HG丸ｺﾞｼｯｸM-PRO" pitchFamily="50" charset="-128"/>
              </a:rPr>
              <a:t>　</a:t>
            </a:r>
            <a:r>
              <a:rPr lang="ja-JP" altLang="en-US" sz="1200">
                <a:solidFill>
                  <a:schemeClr val="tx1"/>
                </a:solidFill>
                <a:latin typeface="HG丸ｺﾞｼｯｸM-PRO" pitchFamily="50" charset="-128"/>
                <a:ea typeface="HG丸ｺﾞｼｯｸM-PRO" pitchFamily="50" charset="-128"/>
              </a:rPr>
              <a:t>（今後、利用低調・要望無では</a:t>
            </a:r>
            <a:r>
              <a:rPr lang="ja-JP" altLang="en-US" sz="1200">
                <a:solidFill>
                  <a:schemeClr val="tx1"/>
                </a:solidFill>
                <a:latin typeface="Meiryo UI" panose="020B0604030504040204" pitchFamily="50" charset="-128"/>
                <a:ea typeface="Meiryo UI" panose="020B0604030504040204" pitchFamily="50" charset="-128"/>
              </a:rPr>
              <a:t>予算縮小につながりかねない</a:t>
            </a:r>
            <a:r>
              <a:rPr lang="en-US" altLang="ja-JP" sz="1200">
                <a:solidFill>
                  <a:schemeClr val="tx1"/>
                </a:solidFill>
                <a:latin typeface="Meiryo UI" panose="020B0604030504040204" pitchFamily="50" charset="-128"/>
                <a:ea typeface="Meiryo UI" panose="020B0604030504040204" pitchFamily="50" charset="-128"/>
              </a:rPr>
              <a:t>…</a:t>
            </a:r>
            <a:r>
              <a:rPr lang="ja-JP" altLang="en-US" sz="1200">
                <a:solidFill>
                  <a:schemeClr val="tx1"/>
                </a:solidFill>
                <a:latin typeface="Meiryo UI" panose="020B0604030504040204" pitchFamily="50" charset="-128"/>
                <a:ea typeface="Meiryo UI" panose="020B0604030504040204" pitchFamily="50" charset="-128"/>
              </a:rPr>
              <a:t>）　</a:t>
            </a:r>
            <a:endParaRPr lang="en-US" altLang="ja-JP">
              <a:solidFill>
                <a:schemeClr val="tx1"/>
              </a:solidFill>
              <a:latin typeface="HG丸ｺﾞｼｯｸM-PRO" pitchFamily="50" charset="-128"/>
              <a:ea typeface="HG丸ｺﾞｼｯｸM-PRO" pitchFamily="50" charset="-128"/>
            </a:endParaRPr>
          </a:p>
          <a:p>
            <a:pPr marL="304800" indent="-304800"/>
            <a:r>
              <a:rPr lang="ja-JP" altLang="en-US" sz="2400" b="1">
                <a:solidFill>
                  <a:schemeClr val="tx1"/>
                </a:solidFill>
                <a:highlight>
                  <a:srgbClr val="C0C0C0"/>
                </a:highlight>
                <a:latin typeface="HG丸ｺﾞｼｯｸM-PRO" pitchFamily="50" charset="-128"/>
                <a:ea typeface="HG丸ｺﾞｼｯｸM-PRO" pitchFamily="50" charset="-128"/>
              </a:rPr>
              <a:t>例②</a:t>
            </a:r>
            <a:r>
              <a:rPr lang="en-US" altLang="ja-JP" sz="2400" b="1">
                <a:solidFill>
                  <a:schemeClr val="tx1"/>
                </a:solidFill>
                <a:highlight>
                  <a:srgbClr val="C0C0C0"/>
                </a:highlight>
                <a:latin typeface="HG丸ｺﾞｼｯｸM-PRO" pitchFamily="50" charset="-128"/>
                <a:ea typeface="HG丸ｺﾞｼｯｸM-PRO" pitchFamily="50" charset="-128"/>
              </a:rPr>
              <a:t>【</a:t>
            </a:r>
            <a:r>
              <a:rPr lang="ja-JP" altLang="en-US" sz="2400" b="1">
                <a:solidFill>
                  <a:schemeClr val="tx1"/>
                </a:solidFill>
                <a:highlight>
                  <a:srgbClr val="C0C0C0"/>
                </a:highlight>
                <a:latin typeface="HG丸ｺﾞｼｯｸM-PRO" pitchFamily="50" charset="-128"/>
                <a:ea typeface="HG丸ｺﾞｼｯｸM-PRO" pitchFamily="50" charset="-128"/>
              </a:rPr>
              <a:t>中堅企業成⻑促進パッケージ</a:t>
            </a:r>
            <a:r>
              <a:rPr lang="en-US" altLang="ja-JP" sz="2400" b="1">
                <a:solidFill>
                  <a:schemeClr val="tx1"/>
                </a:solidFill>
                <a:highlight>
                  <a:srgbClr val="C0C0C0"/>
                </a:highlight>
                <a:latin typeface="HG丸ｺﾞｼｯｸM-PRO" pitchFamily="50" charset="-128"/>
                <a:ea typeface="HG丸ｺﾞｼｯｸM-PRO" pitchFamily="50" charset="-128"/>
              </a:rPr>
              <a:t>】</a:t>
            </a:r>
          </a:p>
          <a:p>
            <a:pPr marL="304800" indent="-304800"/>
            <a:r>
              <a:rPr lang="ja-JP" altLang="en-US">
                <a:solidFill>
                  <a:schemeClr val="tx1"/>
                </a:solidFill>
                <a:latin typeface="HG丸ｺﾞｼｯｸM-PRO" pitchFamily="50" charset="-128"/>
                <a:ea typeface="HG丸ｺﾞｼｯｸM-PRO" pitchFamily="50" charset="-128"/>
              </a:rPr>
              <a:t>　・政府は、</a:t>
            </a:r>
            <a:r>
              <a:rPr lang="en-US" altLang="ja-JP">
                <a:solidFill>
                  <a:schemeClr val="tx1"/>
                </a:solidFill>
                <a:latin typeface="HG丸ｺﾞｼｯｸM-PRO" pitchFamily="50" charset="-128"/>
                <a:ea typeface="HG丸ｺﾞｼｯｸM-PRO" pitchFamily="50" charset="-128"/>
              </a:rPr>
              <a:t>2024</a:t>
            </a:r>
            <a:r>
              <a:rPr lang="ja-JP" altLang="en-US">
                <a:solidFill>
                  <a:schemeClr val="tx1"/>
                </a:solidFill>
                <a:latin typeface="HG丸ｺﾞｼｯｸM-PRO" pitchFamily="50" charset="-128"/>
                <a:ea typeface="HG丸ｺﾞｼｯｸM-PRO" pitchFamily="50" charset="-128"/>
              </a:rPr>
              <a:t>年を「中堅企業元年」と位置づけ、革新設備、省力化、賃上げ促進の施策「</a:t>
            </a:r>
            <a:r>
              <a:rPr lang="ja-JP" altLang="en-US">
                <a:solidFill>
                  <a:srgbClr val="FF0000"/>
                </a:solidFill>
                <a:latin typeface="HG丸ｺﾞｼｯｸM-PRO" pitchFamily="50" charset="-128"/>
                <a:ea typeface="HG丸ｺﾞｼｯｸM-PRO" pitchFamily="50" charset="-128"/>
              </a:rPr>
              <a:t>中堅企業成⻑　</a:t>
            </a:r>
            <a:endParaRPr lang="en-US" altLang="ja-JP">
              <a:solidFill>
                <a:srgbClr val="FF0000"/>
              </a:solidFill>
              <a:latin typeface="HG丸ｺﾞｼｯｸM-PRO" pitchFamily="50" charset="-128"/>
              <a:ea typeface="HG丸ｺﾞｼｯｸM-PRO" pitchFamily="50" charset="-128"/>
            </a:endParaRPr>
          </a:p>
          <a:p>
            <a:pPr marL="304800" indent="-304800"/>
            <a:r>
              <a:rPr lang="ja-JP" altLang="en-US">
                <a:solidFill>
                  <a:srgbClr val="FF0000"/>
                </a:solidFill>
                <a:latin typeface="HG丸ｺﾞｼｯｸM-PRO" pitchFamily="50" charset="-128"/>
                <a:ea typeface="HG丸ｺﾞｼｯｸM-PRO" pitchFamily="50" charset="-128"/>
              </a:rPr>
              <a:t>　　促進パッケージ」</a:t>
            </a:r>
            <a:r>
              <a:rPr lang="ja-JP" altLang="en-US">
                <a:solidFill>
                  <a:schemeClr val="tx1"/>
                </a:solidFill>
                <a:latin typeface="HG丸ｺﾞｼｯｸM-PRO" pitchFamily="50" charset="-128"/>
                <a:ea typeface="HG丸ｺﾞｼｯｸM-PRO" pitchFamily="50" charset="-128"/>
              </a:rPr>
              <a:t>を打ち出したが、認知度が低い、適用要件が厳しい、申請手続きの不備などがあり有効</a:t>
            </a:r>
            <a:endParaRPr lang="en-US" altLang="ja-JP">
              <a:solidFill>
                <a:schemeClr val="tx1"/>
              </a:solidFill>
              <a:latin typeface="HG丸ｺﾞｼｯｸM-PRO" pitchFamily="50" charset="-128"/>
              <a:ea typeface="HG丸ｺﾞｼｯｸM-PRO" pitchFamily="50" charset="-128"/>
            </a:endParaRPr>
          </a:p>
          <a:p>
            <a:pPr marL="304800" indent="-304800"/>
            <a:r>
              <a:rPr lang="ja-JP" altLang="en-US">
                <a:solidFill>
                  <a:schemeClr val="tx1"/>
                </a:solidFill>
                <a:latin typeface="HG丸ｺﾞｼｯｸM-PRO" pitchFamily="50" charset="-128"/>
                <a:ea typeface="HG丸ｺﾞｼｯｸM-PRO" pitchFamily="50" charset="-128"/>
              </a:rPr>
              <a:t>　　に活用できてない可能性がある。</a:t>
            </a:r>
            <a:endParaRPr lang="en-US" altLang="ja-JP">
              <a:solidFill>
                <a:schemeClr val="tx1"/>
              </a:solidFill>
              <a:latin typeface="HG丸ｺﾞｼｯｸM-PRO" pitchFamily="50" charset="-128"/>
              <a:ea typeface="HG丸ｺﾞｼｯｸM-PRO" pitchFamily="50" charset="-128"/>
            </a:endParaRPr>
          </a:p>
          <a:p>
            <a:pPr marL="304800" indent="-304800"/>
            <a:r>
              <a:rPr lang="ja-JP" altLang="en-US">
                <a:solidFill>
                  <a:schemeClr val="tx1"/>
                </a:solidFill>
                <a:latin typeface="HG丸ｺﾞｼｯｸM-PRO" pitchFamily="50" charset="-128"/>
                <a:ea typeface="HG丸ｺﾞｼｯｸM-PRO" pitchFamily="50" charset="-128"/>
              </a:rPr>
              <a:t>　</a:t>
            </a:r>
            <a:r>
              <a:rPr lang="ja-JP" altLang="en-US">
                <a:solidFill>
                  <a:srgbClr val="FF0000"/>
                </a:solidFill>
                <a:latin typeface="HG丸ｺﾞｼｯｸM-PRO" pitchFamily="50" charset="-128"/>
                <a:ea typeface="HG丸ｺﾞｼｯｸM-PRO" pitchFamily="50" charset="-128"/>
              </a:rPr>
              <a:t>・</a:t>
            </a:r>
            <a:r>
              <a:rPr lang="en-US" altLang="ja-JP">
                <a:solidFill>
                  <a:srgbClr val="FF0000"/>
                </a:solidFill>
                <a:latin typeface="HG丸ｺﾞｼｯｸM-PRO" pitchFamily="50" charset="-128"/>
                <a:ea typeface="HG丸ｺﾞｼｯｸM-PRO" pitchFamily="50" charset="-128"/>
              </a:rPr>
              <a:t>2025</a:t>
            </a:r>
            <a:r>
              <a:rPr lang="ja-JP" altLang="en-US">
                <a:solidFill>
                  <a:srgbClr val="FF0000"/>
                </a:solidFill>
                <a:latin typeface="HG丸ｺﾞｼｯｸM-PRO" pitchFamily="50" charset="-128"/>
                <a:ea typeface="HG丸ｺﾞｼｯｸM-PRO" pitchFamily="50" charset="-128"/>
              </a:rPr>
              <a:t>年には中堅企業の役割や課題、官民で取り組むべき事項をまとめた「中堅企業成長ビジョン」を</a:t>
            </a:r>
            <a:endParaRPr lang="en-US" altLang="ja-JP">
              <a:solidFill>
                <a:srgbClr val="FF0000"/>
              </a:solidFill>
              <a:latin typeface="HG丸ｺﾞｼｯｸM-PRO" pitchFamily="50" charset="-128"/>
              <a:ea typeface="HG丸ｺﾞｼｯｸM-PRO" pitchFamily="50" charset="-128"/>
            </a:endParaRPr>
          </a:p>
          <a:p>
            <a:pPr marL="304800" indent="-304800"/>
            <a:r>
              <a:rPr lang="ja-JP" altLang="en-US">
                <a:solidFill>
                  <a:srgbClr val="FF0000"/>
                </a:solidFill>
                <a:latin typeface="HG丸ｺﾞｼｯｸM-PRO" pitchFamily="50" charset="-128"/>
                <a:ea typeface="HG丸ｺﾞｼｯｸM-PRO" pitchFamily="50" charset="-128"/>
              </a:rPr>
              <a:t>　　策定、それに基づき中堅企業成⻑促進パッケージを</a:t>
            </a:r>
            <a:r>
              <a:rPr lang="en-US" altLang="ja-JP">
                <a:solidFill>
                  <a:srgbClr val="FF0000"/>
                </a:solidFill>
                <a:latin typeface="HG丸ｺﾞｼｯｸM-PRO" pitchFamily="50" charset="-128"/>
                <a:ea typeface="HG丸ｺﾞｼｯｸM-PRO" pitchFamily="50" charset="-128"/>
              </a:rPr>
              <a:t>155</a:t>
            </a:r>
            <a:r>
              <a:rPr lang="ja-JP" altLang="en-US">
                <a:solidFill>
                  <a:srgbClr val="FF0000"/>
                </a:solidFill>
                <a:latin typeface="HG丸ｺﾞｼｯｸM-PRO" pitchFamily="50" charset="-128"/>
                <a:ea typeface="HG丸ｺﾞｼｯｸM-PRO" pitchFamily="50" charset="-128"/>
              </a:rPr>
              <a:t>の支援施策に再編するなど見直しを図っている。</a:t>
            </a:r>
            <a:endParaRPr lang="en-US" altLang="ja-JP">
              <a:solidFill>
                <a:srgbClr val="FF0000"/>
              </a:solidFill>
              <a:latin typeface="HG丸ｺﾞｼｯｸM-PRO" pitchFamily="50" charset="-128"/>
              <a:ea typeface="HG丸ｺﾞｼｯｸM-PRO" pitchFamily="50" charset="-128"/>
            </a:endParaRPr>
          </a:p>
          <a:p>
            <a:pPr marL="304800" indent="-304800"/>
            <a:r>
              <a:rPr lang="ja-JP" altLang="en-US">
                <a:solidFill>
                  <a:schemeClr val="tx1"/>
                </a:solidFill>
                <a:latin typeface="HG丸ｺﾞｼｯｸM-PRO" pitchFamily="50" charset="-128"/>
                <a:ea typeface="HG丸ｺﾞｼｯｸM-PRO" pitchFamily="50" charset="-128"/>
              </a:rPr>
              <a:t>　　ただし、認知度が低く適用要件の確認、申請手続きの難しさは残り、難易度が高めなのは変わらず。</a:t>
            </a:r>
            <a:endParaRPr lang="en-US" altLang="ja-JP">
              <a:solidFill>
                <a:srgbClr val="FF0000"/>
              </a:solidFill>
              <a:latin typeface="HG丸ｺﾞｼｯｸM-PRO" pitchFamily="50" charset="-128"/>
              <a:ea typeface="HG丸ｺﾞｼｯｸM-PRO" pitchFamily="50" charset="-128"/>
            </a:endParaRPr>
          </a:p>
          <a:p>
            <a:pPr marL="304800" indent="-304800"/>
            <a:r>
              <a:rPr lang="ja-JP" altLang="en-US">
                <a:solidFill>
                  <a:schemeClr val="tx1"/>
                </a:solidFill>
                <a:latin typeface="HG丸ｺﾞｼｯｸM-PRO" pitchFamily="50" charset="-128"/>
                <a:ea typeface="HG丸ｺﾞｼｯｸM-PRO" pitchFamily="50" charset="-128"/>
              </a:rPr>
              <a:t>　　</a:t>
            </a:r>
            <a:r>
              <a:rPr lang="ja-JP" altLang="en-US" b="1" u="sng">
                <a:solidFill>
                  <a:srgbClr val="FF0000"/>
                </a:solidFill>
                <a:latin typeface="HG丸ｺﾞｼｯｸM-PRO" pitchFamily="50" charset="-128"/>
                <a:ea typeface="HG丸ｺﾞｼｯｸM-PRO" pitchFamily="50" charset="-128"/>
              </a:rPr>
              <a:t>「支援が欲しい現場」と「支援は既にしている認識の政府」が、いまだ噛み合っていない状態。</a:t>
            </a:r>
            <a:endParaRPr lang="ja-JP" altLang="ja-JP" b="1" u="sng">
              <a:solidFill>
                <a:srgbClr val="FF0000"/>
              </a:solidFill>
              <a:latin typeface="HG丸ｺﾞｼｯｸM-PRO" pitchFamily="50" charset="-128"/>
              <a:ea typeface="HG丸ｺﾞｼｯｸM-PRO" pitchFamily="50" charset="-128"/>
            </a:endParaRPr>
          </a:p>
        </p:txBody>
      </p:sp>
      <p:sp>
        <p:nvSpPr>
          <p:cNvPr id="18" name="正方形/長方形 17">
            <a:extLst>
              <a:ext uri="{FF2B5EF4-FFF2-40B4-BE49-F238E27FC236}">
                <a16:creationId xmlns:a16="http://schemas.microsoft.com/office/drawing/2014/main" id="{627A155D-EF06-5F3B-99A7-F46F1F22BDE5}"/>
              </a:ext>
            </a:extLst>
          </p:cNvPr>
          <p:cNvSpPr>
            <a:spLocks noChangeArrowheads="1"/>
          </p:cNvSpPr>
          <p:nvPr/>
        </p:nvSpPr>
        <p:spPr bwMode="auto">
          <a:xfrm>
            <a:off x="222623" y="727466"/>
            <a:ext cx="4081748" cy="461665"/>
          </a:xfrm>
          <a:prstGeom prst="rect">
            <a:avLst/>
          </a:prstGeom>
          <a:solidFill>
            <a:schemeClr val="accent6"/>
          </a:solidFill>
          <a:ln>
            <a:solidFill>
              <a:schemeClr val="accent6"/>
            </a:solidFill>
            <a:headEnd/>
            <a:tailEnd/>
          </a:ln>
        </p:spPr>
        <p:style>
          <a:lnRef idx="3">
            <a:schemeClr val="lt1"/>
          </a:lnRef>
          <a:fillRef idx="1">
            <a:schemeClr val="accent6"/>
          </a:fillRef>
          <a:effectRef idx="1">
            <a:schemeClr val="accent6"/>
          </a:effectRef>
          <a:fontRef idx="minor">
            <a:schemeClr val="lt1"/>
          </a:fontRef>
        </p:style>
        <p:txBody>
          <a:bodyPr wrap="square" anchor="ctr">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lvl="0" defTabSz="844083" eaLnBrk="0" fontAlgn="base" hangingPunct="0">
              <a:spcBef>
                <a:spcPct val="0"/>
              </a:spcBef>
              <a:spcAft>
                <a:spcPct val="0"/>
              </a:spcAft>
              <a:defRPr/>
            </a:pPr>
            <a:r>
              <a:rPr lang="ja-JP" altLang="en-US" sz="2400">
                <a:solidFill>
                  <a:prstClr val="white"/>
                </a:solidFill>
                <a:latin typeface="Meiryo UI" panose="020B0604030504040204" pitchFamily="50" charset="-128"/>
                <a:ea typeface="Meiryo UI" panose="020B0604030504040204" pitchFamily="50" charset="-128"/>
              </a:rPr>
              <a:t>一部施策の背景ご紹介</a:t>
            </a:r>
            <a:endParaRPr lang="en-US" altLang="ja-JP" sz="240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66245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0">
            <a:extLst>
              <a:ext uri="{FF2B5EF4-FFF2-40B4-BE49-F238E27FC236}">
                <a16:creationId xmlns:a16="http://schemas.microsoft.com/office/drawing/2014/main" id="{E963A7B0-F65B-4E89-BBA2-38DC4CE86EC7}"/>
              </a:ext>
            </a:extLst>
          </p:cNvPr>
          <p:cNvSpPr>
            <a:spLocks noChangeShapeType="1"/>
          </p:cNvSpPr>
          <p:nvPr/>
        </p:nvSpPr>
        <p:spPr bwMode="auto">
          <a:xfrm>
            <a:off x="156000" y="563701"/>
            <a:ext cx="11880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pPr defTabSz="422041" eaLnBrk="1" fontAlgn="auto" hangingPunct="1">
              <a:spcBef>
                <a:spcPts val="0"/>
              </a:spcBef>
              <a:spcAft>
                <a:spcPts val="0"/>
              </a:spcAft>
            </a:pPr>
            <a:endParaRPr lang="ja-JP" altLang="en-US" sz="1662" b="0">
              <a:solidFill>
                <a:prstClr val="black"/>
              </a:solidFill>
              <a:latin typeface="Calibri" panose="020F0502020204030204"/>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CEF3B0EE-D2E0-4020-8D6F-599F6EECB423}"/>
              </a:ext>
            </a:extLst>
          </p:cNvPr>
          <p:cNvSpPr txBox="1">
            <a:spLocks noChangeArrowheads="1"/>
          </p:cNvSpPr>
          <p:nvPr/>
        </p:nvSpPr>
        <p:spPr bwMode="auto">
          <a:xfrm>
            <a:off x="-1" y="79305"/>
            <a:ext cx="11045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800">
                <a:latin typeface="Meiryo UI" panose="020B0604030504040204" pitchFamily="50" charset="-128"/>
                <a:ea typeface="Meiryo UI" panose="020B0604030504040204" pitchFamily="50" charset="-128"/>
                <a:cs typeface="Meiryo UI" panose="020B0604030504040204" pitchFamily="50" charset="-128"/>
              </a:rPr>
              <a:t>■項目詳細：</a:t>
            </a:r>
            <a:r>
              <a:rPr lang="ja-JP" altLang="ja-JP" sz="2800">
                <a:latin typeface="Meiryo UI" panose="020B0604030504040204" pitchFamily="50" charset="-128"/>
                <a:ea typeface="Meiryo UI" panose="020B0604030504040204" pitchFamily="50" charset="-128"/>
              </a:rPr>
              <a:t>災害など</a:t>
            </a:r>
            <a:r>
              <a:rPr lang="ja-JP" altLang="en-US" sz="2800">
                <a:latin typeface="Meiryo UI" panose="020B0604030504040204" pitchFamily="50" charset="-128"/>
                <a:ea typeface="Meiryo UI" panose="020B0604030504040204" pitchFamily="50" charset="-128"/>
              </a:rPr>
              <a:t>への対応を</a:t>
            </a:r>
            <a:r>
              <a:rPr lang="ja-JP" altLang="ja-JP" sz="2800">
                <a:latin typeface="Meiryo UI" panose="020B0604030504040204" pitchFamily="50" charset="-128"/>
                <a:ea typeface="Meiryo UI" panose="020B0604030504040204" pitchFamily="50" charset="-128"/>
              </a:rPr>
              <a:t>踏まえたインフラ整備</a:t>
            </a:r>
            <a:endParaRPr lang="en-US" altLang="ja-JP" sz="2800">
              <a:latin typeface="Meiryo UI" panose="020B0604030504040204" pitchFamily="50" charset="-128"/>
              <a:ea typeface="Meiryo UI" panose="020B0604030504040204" pitchFamily="50" charset="-128"/>
            </a:endParaRPr>
          </a:p>
        </p:txBody>
      </p:sp>
      <p:sp>
        <p:nvSpPr>
          <p:cNvPr id="4" name="テキスト ボックス 2">
            <a:extLst>
              <a:ext uri="{FF2B5EF4-FFF2-40B4-BE49-F238E27FC236}">
                <a16:creationId xmlns:a16="http://schemas.microsoft.com/office/drawing/2014/main" id="{9F3820FD-3277-0542-BCE5-55DB6DED8A11}"/>
              </a:ext>
            </a:extLst>
          </p:cNvPr>
          <p:cNvSpPr txBox="1">
            <a:spLocks noChangeArrowheads="1"/>
          </p:cNvSpPr>
          <p:nvPr/>
        </p:nvSpPr>
        <p:spPr bwMode="auto">
          <a:xfrm>
            <a:off x="156000" y="799033"/>
            <a:ext cx="11880000" cy="3877985"/>
          </a:xfrm>
          <a:prstGeom prst="rect">
            <a:avLst/>
          </a:prstGeom>
          <a:solidFill>
            <a:schemeClr val="accent1">
              <a:lumMod val="40000"/>
              <a:lumOff val="6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just"/>
            <a:r>
              <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選定理由</a:t>
            </a:r>
            <a:r>
              <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・近年、異常気象による災害が各地で多発しており、道路や電力供給等のインフラに被害が</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　出ると復旧するまで不自由な生活を強いられる状況がある。</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9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CASE</a:t>
            </a:r>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0" err="1">
                <a:solidFill>
                  <a:schemeClr val="tx1"/>
                </a:solidFill>
                <a:latin typeface="Meiryo UI" panose="020B0604030504040204" pitchFamily="50" charset="-128"/>
                <a:ea typeface="Meiryo UI" panose="020B0604030504040204" pitchFamily="50" charset="-128"/>
                <a:cs typeface="Meiryo UI" panose="020B0604030504040204" pitchFamily="50" charset="-128"/>
              </a:rPr>
              <a:t>MaaS</a:t>
            </a:r>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の進展と同時に普及する、充電インフラや蓄電池等の自動車の新技術は、</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　停電などの災害時に有用という認識が、関係省庁でも認識され始めている。</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000" b="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2000" b="0">
                <a:solidFill>
                  <a:schemeClr val="tx1"/>
                </a:solidFill>
                <a:latin typeface="Meiryo UI" panose="020B0604030504040204" pitchFamily="50" charset="-128"/>
                <a:ea typeface="Meiryo UI" panose="020B0604030504040204" pitchFamily="50" charset="-128"/>
                <a:cs typeface="Meiryo UI" panose="020B0604030504040204" pitchFamily="50" charset="-128"/>
              </a:rPr>
              <a:t>年、千葉の大規模停電の際、停電が長引いた要因の一つに電力会社と倒れた木の処理の管轄が</a:t>
            </a:r>
            <a:endParaRPr lang="en-US" altLang="ja-JP" sz="20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000" b="0">
                <a:solidFill>
                  <a:schemeClr val="tx1"/>
                </a:solidFill>
                <a:latin typeface="Meiryo UI" panose="020B0604030504040204" pitchFamily="50" charset="-128"/>
                <a:ea typeface="Meiryo UI" panose="020B0604030504040204" pitchFamily="50" charset="-128"/>
                <a:cs typeface="Meiryo UI" panose="020B0604030504040204" pitchFamily="50" charset="-128"/>
              </a:rPr>
              <a:t>　　 自治体であり、すぐに対処にあたれなかったことがある。</a:t>
            </a:r>
            <a:endParaRPr lang="en-US" altLang="ja-JP" sz="20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000" b="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0">
                <a:solidFill>
                  <a:schemeClr val="tx1"/>
                </a:solidFill>
                <a:latin typeface="Meiryo UI" panose="020B0604030504040204" pitchFamily="50" charset="-128"/>
                <a:ea typeface="Meiryo UI" panose="020B0604030504040204" pitchFamily="50" charset="-128"/>
              </a:rPr>
              <a:t>有事の際の対応について、自治体が関連企業等と協定を結んでおく等の対策も必要。</a:t>
            </a:r>
            <a:endParaRPr lang="en-US" altLang="ja-JP" sz="2000" b="0">
              <a:solidFill>
                <a:schemeClr val="tx1"/>
              </a:solidFill>
              <a:latin typeface="Meiryo UI" panose="020B0604030504040204" pitchFamily="50" charset="-128"/>
              <a:ea typeface="Meiryo UI" panose="020B0604030504040204" pitchFamily="50" charset="-128"/>
            </a:endParaRPr>
          </a:p>
          <a:p>
            <a:pPr algn="just"/>
            <a:endParaRPr lang="en-US" altLang="ja-JP" sz="900" b="0">
              <a:solidFill>
                <a:schemeClr val="tx1"/>
              </a:solidFill>
              <a:latin typeface="Meiryo UI" panose="020B0604030504040204" pitchFamily="50" charset="-128"/>
              <a:ea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・災害対策・対応は、現地となる地方が主役であるが、支援策は国の対応も必要とされるもの</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であり、地方・国会議員が双方連携し取り組める内容となる。</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2">
            <a:extLst>
              <a:ext uri="{FF2B5EF4-FFF2-40B4-BE49-F238E27FC236}">
                <a16:creationId xmlns:a16="http://schemas.microsoft.com/office/drawing/2014/main" id="{111FD1AF-8466-C34A-8EFB-AF393F00297D}"/>
              </a:ext>
            </a:extLst>
          </p:cNvPr>
          <p:cNvSpPr txBox="1">
            <a:spLocks noChangeArrowheads="1"/>
          </p:cNvSpPr>
          <p:nvPr/>
        </p:nvSpPr>
        <p:spPr bwMode="auto">
          <a:xfrm>
            <a:off x="156000" y="5440917"/>
            <a:ext cx="12036000" cy="1323439"/>
          </a:xfrm>
          <a:prstGeom prst="rect">
            <a:avLst/>
          </a:prstGeom>
          <a:no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ja-JP" altLang="en-US" sz="2000" b="0">
                <a:solidFill>
                  <a:schemeClr val="tx1"/>
                </a:solidFill>
                <a:latin typeface="Meiryo UI" panose="020B0604030504040204" pitchFamily="50" charset="-128"/>
                <a:ea typeface="Meiryo UI" panose="020B0604030504040204" pitchFamily="50" charset="-128"/>
              </a:rPr>
              <a:t>・気象状況や豪雨災害などへの対応を踏まえたインフラ整備、および、災害時における日常生活への早期復帰を可能</a:t>
            </a:r>
            <a:endParaRPr lang="en-US" altLang="ja-JP" sz="2000" b="0">
              <a:solidFill>
                <a:schemeClr val="tx1"/>
              </a:solidFill>
              <a:latin typeface="Meiryo UI" panose="020B0604030504040204" pitchFamily="50" charset="-128"/>
              <a:ea typeface="Meiryo UI" panose="020B0604030504040204" pitchFamily="50" charset="-128"/>
            </a:endParaRPr>
          </a:p>
          <a:p>
            <a:r>
              <a:rPr lang="ja-JP" altLang="en-US" sz="2000" b="0">
                <a:solidFill>
                  <a:schemeClr val="tx1"/>
                </a:solidFill>
                <a:latin typeface="Meiryo UI" panose="020B0604030504040204" pitchFamily="50" charset="-128"/>
                <a:ea typeface="Meiryo UI" panose="020B0604030504040204" pitchFamily="50" charset="-128"/>
              </a:rPr>
              <a:t>　とする自治体への対応整備を求める。</a:t>
            </a:r>
            <a:endParaRPr lang="en-US" altLang="ja-JP" sz="2000" b="0">
              <a:solidFill>
                <a:schemeClr val="tx1"/>
              </a:solidFill>
              <a:latin typeface="Meiryo UI" panose="020B0604030504040204" pitchFamily="50" charset="-128"/>
              <a:ea typeface="Meiryo UI" panose="020B0604030504040204" pitchFamily="50" charset="-128"/>
            </a:endParaRPr>
          </a:p>
          <a:p>
            <a:r>
              <a:rPr lang="ja-JP" altLang="en-US" sz="2000" b="0">
                <a:solidFill>
                  <a:schemeClr val="tx1"/>
                </a:solidFill>
                <a:latin typeface="Meiryo UI" panose="020B0604030504040204" pitchFamily="50" charset="-128"/>
                <a:ea typeface="Meiryo UI" panose="020B0604030504040204" pitchFamily="50" charset="-128"/>
              </a:rPr>
              <a:t>①自動車産業の特性を生かした次世代技術などの活用も併せて自治体・議会のへ問題提起、普及促進を働きかける。</a:t>
            </a:r>
          </a:p>
          <a:p>
            <a:r>
              <a:rPr lang="ja-JP" altLang="en-US" sz="2000" b="0">
                <a:solidFill>
                  <a:schemeClr val="tx1"/>
                </a:solidFill>
                <a:latin typeface="Meiryo UI" panose="020B0604030504040204" pitchFamily="50" charset="-128"/>
                <a:ea typeface="Meiryo UI" panose="020B0604030504040204" pitchFamily="50" charset="-128"/>
              </a:rPr>
              <a:t>②国からの支援等が必要な内容は、組織内地方議員と顧問議員とで連携し推進。</a:t>
            </a:r>
          </a:p>
        </p:txBody>
      </p:sp>
      <p:sp>
        <p:nvSpPr>
          <p:cNvPr id="3" name="正方形/長方形 2">
            <a:extLst>
              <a:ext uri="{FF2B5EF4-FFF2-40B4-BE49-F238E27FC236}">
                <a16:creationId xmlns:a16="http://schemas.microsoft.com/office/drawing/2014/main" id="{7FF3E37F-2E43-142F-D3C4-B41F1B813C4C}"/>
              </a:ext>
            </a:extLst>
          </p:cNvPr>
          <p:cNvSpPr>
            <a:spLocks noChangeArrowheads="1"/>
          </p:cNvSpPr>
          <p:nvPr/>
        </p:nvSpPr>
        <p:spPr bwMode="auto">
          <a:xfrm>
            <a:off x="156000" y="4963904"/>
            <a:ext cx="5008510" cy="461665"/>
          </a:xfrm>
          <a:prstGeom prst="rect">
            <a:avLst/>
          </a:prstGeom>
          <a:solidFill>
            <a:schemeClr val="accent1"/>
          </a:solidFill>
          <a:ln>
            <a:headEnd/>
            <a:tailEnd/>
          </a:ln>
        </p:spPr>
        <p:style>
          <a:lnRef idx="3">
            <a:schemeClr val="lt1"/>
          </a:lnRef>
          <a:fillRef idx="1">
            <a:schemeClr val="accent6"/>
          </a:fillRef>
          <a:effectRef idx="1">
            <a:schemeClr val="accent6"/>
          </a:effectRef>
          <a:fontRef idx="minor">
            <a:schemeClr val="lt1"/>
          </a:fontRef>
        </p:style>
        <p:txBody>
          <a:bodyPr wrap="square" anchor="ctr">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lvl="0" algn="l" defTabSz="844083" eaLnBrk="0" fontAlgn="base" hangingPunct="0">
              <a:spcBef>
                <a:spcPct val="0"/>
              </a:spcBef>
              <a:spcAft>
                <a:spcPct val="0"/>
              </a:spcAft>
              <a:defRPr/>
            </a:pPr>
            <a:r>
              <a:rPr lang="ja-JP" altLang="en-US" sz="2400">
                <a:solidFill>
                  <a:prstClr val="white"/>
                </a:solidFill>
                <a:latin typeface="Meiryo UI" panose="020B0604030504040204" pitchFamily="50" charset="-128"/>
                <a:ea typeface="Meiryo UI" panose="020B0604030504040204" pitchFamily="50" charset="-128"/>
                <a:cs typeface="Meiryo UI" panose="020B0604030504040204" pitchFamily="50" charset="-128"/>
              </a:rPr>
              <a:t>地方政策として対応をいただきたいこと</a:t>
            </a:r>
          </a:p>
        </p:txBody>
      </p:sp>
    </p:spTree>
    <p:extLst>
      <p:ext uri="{BB962C8B-B14F-4D97-AF65-F5344CB8AC3E}">
        <p14:creationId xmlns:p14="http://schemas.microsoft.com/office/powerpoint/2010/main" val="2550558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C07CC94-4451-2F9B-337A-C6D4D7EE15A0}"/>
              </a:ext>
            </a:extLst>
          </p:cNvPr>
          <p:cNvSpPr/>
          <p:nvPr/>
        </p:nvSpPr>
        <p:spPr>
          <a:xfrm>
            <a:off x="900546" y="841688"/>
            <a:ext cx="10390909" cy="5950121"/>
          </a:xfrm>
          <a:prstGeom prst="rect">
            <a:avLst/>
          </a:prstGeom>
          <a:solidFill>
            <a:schemeClr val="accent5">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D8EB4027-347E-58D8-18EF-9A6ACE760E10}"/>
              </a:ext>
            </a:extLst>
          </p:cNvPr>
          <p:cNvSpPr txBox="1"/>
          <p:nvPr/>
        </p:nvSpPr>
        <p:spPr>
          <a:xfrm>
            <a:off x="3131086" y="841687"/>
            <a:ext cx="5929828" cy="2230867"/>
          </a:xfrm>
          <a:prstGeom prst="rect">
            <a:avLst/>
          </a:prstGeom>
          <a:noFill/>
        </p:spPr>
        <p:txBody>
          <a:bodyPr wrap="none">
            <a:spAutoFit/>
          </a:bodyPr>
          <a:lstStyle/>
          <a:p>
            <a:pPr marL="342900" indent="-342900">
              <a:lnSpc>
                <a:spcPct val="150000"/>
              </a:lnSpc>
              <a:buFont typeface="Wingdings" panose="05000000000000000000" pitchFamily="2" charset="2"/>
              <a:buChar char="n"/>
            </a:pPr>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はじめに　「政策実現取り組み項目」について</a:t>
            </a:r>
            <a:endParaRPr lang="en-US" altLang="ja-JP" sz="2400" kern="100">
              <a:latin typeface="Meiryo UI" panose="020B0604030504040204" pitchFamily="50" charset="-128"/>
              <a:ea typeface="Meiryo UI" panose="020B0604030504040204" pitchFamily="50" charset="-128"/>
              <a:cs typeface="Times New Roman" panose="02020603050405020304" pitchFamily="18" charset="0"/>
            </a:endParaRPr>
          </a:p>
          <a:p>
            <a:pPr marL="342900" indent="-342900">
              <a:lnSpc>
                <a:spcPct val="150000"/>
              </a:lnSpc>
              <a:buFont typeface="Wingdings" panose="05000000000000000000" pitchFamily="2" charset="2"/>
              <a:buChar char="n"/>
            </a:pPr>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今期、推進する「政策実現取り組み項目」</a:t>
            </a:r>
            <a:endParaRPr lang="en-US" altLang="ja-JP" sz="2400" kern="100">
              <a:latin typeface="Meiryo UI" panose="020B0604030504040204" pitchFamily="50" charset="-128"/>
              <a:ea typeface="Meiryo UI" panose="020B0604030504040204" pitchFamily="50" charset="-128"/>
              <a:cs typeface="Times New Roman" panose="02020603050405020304" pitchFamily="18" charset="0"/>
            </a:endParaRPr>
          </a:p>
          <a:p>
            <a:pPr marL="342900" indent="-342900">
              <a:lnSpc>
                <a:spcPct val="150000"/>
              </a:lnSpc>
              <a:buFont typeface="Wingdings" panose="05000000000000000000" pitchFamily="2" charset="2"/>
              <a:buChar char="n"/>
            </a:pPr>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主な活動スケジュール</a:t>
            </a:r>
            <a:endParaRPr lang="en-US" altLang="ja-JP" sz="2400" kern="100">
              <a:latin typeface="Meiryo UI" panose="020B0604030504040204" pitchFamily="50" charset="-128"/>
              <a:ea typeface="Meiryo UI" panose="020B0604030504040204" pitchFamily="50" charset="-128"/>
              <a:cs typeface="Times New Roman" panose="02020603050405020304" pitchFamily="18" charset="0"/>
            </a:endParaRPr>
          </a:p>
          <a:p>
            <a:pPr marL="342900" marR="0" indent="-342900" rtl="0" eaLnBrk="1" fontAlgn="auto" latinLnBrk="0" hangingPunct="1">
              <a:lnSpc>
                <a:spcPct val="150000"/>
              </a:lnSpc>
              <a:buClrTx/>
              <a:buSzPts val="2000"/>
              <a:buFont typeface="Wingdings" panose="05000000000000000000" pitchFamily="2" charset="2"/>
              <a:buChar char="n"/>
            </a:pPr>
            <a:r>
              <a:rPr kumimoji="1" lang="ja-JP" altLang="en-US" sz="2400" b="0" i="0" u="none" strike="noStrike" kern="100">
                <a:solidFill>
                  <a:srgbClr val="000000"/>
                </a:solidFill>
                <a:effectLst/>
                <a:latin typeface="Meiryo UI" panose="020B0604030504040204" pitchFamily="50" charset="-128"/>
                <a:ea typeface="Meiryo UI" panose="020B0604030504040204" pitchFamily="50" charset="-128"/>
              </a:rPr>
              <a:t>項目詳細</a:t>
            </a:r>
            <a:endParaRPr kumimoji="1" lang="en-US" altLang="ja-JP" sz="2400" b="0" i="0" u="none" strike="noStrike" kern="100">
              <a:solidFill>
                <a:srgbClr val="000000"/>
              </a:solidFill>
              <a:effectLst/>
              <a:latin typeface="Meiryo UI" panose="020B0604030504040204" pitchFamily="50" charset="-128"/>
              <a:ea typeface="Meiryo UI" panose="020B0604030504040204" pitchFamily="50" charset="-128"/>
            </a:endParaRPr>
          </a:p>
        </p:txBody>
      </p:sp>
      <p:sp>
        <p:nvSpPr>
          <p:cNvPr id="9" name="Line 10">
            <a:extLst>
              <a:ext uri="{FF2B5EF4-FFF2-40B4-BE49-F238E27FC236}">
                <a16:creationId xmlns:a16="http://schemas.microsoft.com/office/drawing/2014/main" id="{C81612AB-43B2-2EE0-55A2-844318236EA1}"/>
              </a:ext>
            </a:extLst>
          </p:cNvPr>
          <p:cNvSpPr>
            <a:spLocks noChangeShapeType="1"/>
          </p:cNvSpPr>
          <p:nvPr/>
        </p:nvSpPr>
        <p:spPr bwMode="auto">
          <a:xfrm>
            <a:off x="16887" y="629224"/>
            <a:ext cx="12175113" cy="1"/>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endParaRPr lang="ja-JP" altLang="en-US"/>
          </a:p>
        </p:txBody>
      </p:sp>
      <p:sp>
        <p:nvSpPr>
          <p:cNvPr id="6" name="タイトル 1">
            <a:extLst>
              <a:ext uri="{FF2B5EF4-FFF2-40B4-BE49-F238E27FC236}">
                <a16:creationId xmlns:a16="http://schemas.microsoft.com/office/drawing/2014/main" id="{74A40725-96FF-6F27-4941-A1C7EB3FF417}"/>
              </a:ext>
            </a:extLst>
          </p:cNvPr>
          <p:cNvSpPr txBox="1">
            <a:spLocks/>
          </p:cNvSpPr>
          <p:nvPr/>
        </p:nvSpPr>
        <p:spPr>
          <a:xfrm>
            <a:off x="1631950" y="7048"/>
            <a:ext cx="8928100" cy="6221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b="1">
                <a:latin typeface="Meiryo UI" panose="020B0604030504040204" pitchFamily="50" charset="-128"/>
                <a:ea typeface="Meiryo UI" panose="020B0604030504040204" pitchFamily="50" charset="-128"/>
                <a:cs typeface="Meiryo UI" panose="020B0604030504040204" pitchFamily="50" charset="-128"/>
              </a:rPr>
              <a:t>目次</a:t>
            </a:r>
          </a:p>
        </p:txBody>
      </p:sp>
      <p:sp>
        <p:nvSpPr>
          <p:cNvPr id="7" name="テキスト ボックス 6">
            <a:extLst>
              <a:ext uri="{FF2B5EF4-FFF2-40B4-BE49-F238E27FC236}">
                <a16:creationId xmlns:a16="http://schemas.microsoft.com/office/drawing/2014/main" id="{01716629-5D0D-DF42-004D-984CF29D0457}"/>
              </a:ext>
            </a:extLst>
          </p:cNvPr>
          <p:cNvSpPr txBox="1"/>
          <p:nvPr/>
        </p:nvSpPr>
        <p:spPr>
          <a:xfrm>
            <a:off x="3131086" y="5746586"/>
            <a:ext cx="5056192" cy="568874"/>
          </a:xfrm>
          <a:prstGeom prst="rect">
            <a:avLst/>
          </a:prstGeom>
          <a:noFill/>
        </p:spPr>
        <p:txBody>
          <a:bodyPr wrap="none">
            <a:spAutoFit/>
          </a:bodyPr>
          <a:lstStyle/>
          <a:p>
            <a:pPr marL="342900" marR="0" indent="-342900" rtl="0" eaLnBrk="1" fontAlgn="auto" latinLnBrk="0" hangingPunct="1">
              <a:lnSpc>
                <a:spcPct val="150000"/>
              </a:lnSpc>
              <a:buClrTx/>
              <a:buSzPts val="2000"/>
              <a:buFont typeface="Wingdings" panose="05000000000000000000" pitchFamily="2" charset="2"/>
              <a:buChar char="n"/>
            </a:pPr>
            <a:r>
              <a:rPr kumimoji="1" lang="ja-JP" altLang="en-US" sz="2400" b="0" i="0" u="none" strike="noStrike" kern="100" dirty="0">
                <a:solidFill>
                  <a:srgbClr val="000000"/>
                </a:solidFill>
                <a:effectLst/>
                <a:latin typeface="Meiryo UI" panose="020B0604030504040204" pitchFamily="50" charset="-128"/>
                <a:ea typeface="Meiryo UI" panose="020B0604030504040204" pitchFamily="50" charset="-128"/>
              </a:rPr>
              <a:t>＜さいごに＞　取り組み推進のお願い</a:t>
            </a:r>
          </a:p>
        </p:txBody>
      </p:sp>
      <p:sp>
        <p:nvSpPr>
          <p:cNvPr id="4" name="テキスト ボックス 3">
            <a:extLst>
              <a:ext uri="{FF2B5EF4-FFF2-40B4-BE49-F238E27FC236}">
                <a16:creationId xmlns:a16="http://schemas.microsoft.com/office/drawing/2014/main" id="{68D44D18-C31A-2B04-F612-F28BD1CCD646}"/>
              </a:ext>
            </a:extLst>
          </p:cNvPr>
          <p:cNvSpPr txBox="1"/>
          <p:nvPr/>
        </p:nvSpPr>
        <p:spPr>
          <a:xfrm>
            <a:off x="3433272" y="2961721"/>
            <a:ext cx="6034005" cy="278486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kumimoji="1" lang="ja-JP" altLang="en-US" sz="2400" dirty="0">
                <a:latin typeface="Meiryo UI" panose="020B0604030504040204" pitchFamily="50" charset="-128"/>
                <a:ea typeface="Meiryo UI" panose="020B0604030504040204" pitchFamily="50" charset="-128"/>
              </a:rPr>
              <a:t>自動車関係諸税の取り組み</a:t>
            </a:r>
          </a:p>
          <a:p>
            <a:pPr marL="342900" indent="-342900">
              <a:lnSpc>
                <a:spcPct val="150000"/>
              </a:lnSpc>
              <a:buFont typeface="Wingdings" panose="05000000000000000000" pitchFamily="2" charset="2"/>
              <a:buChar char="Ø"/>
            </a:pPr>
            <a:r>
              <a:rPr kumimoji="1" lang="ja-JP" altLang="en-US" sz="2400" dirty="0">
                <a:latin typeface="Meiryo UI" panose="020B0604030504040204" pitchFamily="50" charset="-128"/>
                <a:ea typeface="Meiryo UI" panose="020B0604030504040204" pitchFamily="50" charset="-128"/>
              </a:rPr>
              <a:t>電動車普及に向けた対応</a:t>
            </a:r>
          </a:p>
          <a:p>
            <a:pPr marL="342900" indent="-342900">
              <a:lnSpc>
                <a:spcPct val="150000"/>
              </a:lnSpc>
              <a:buFont typeface="Wingdings" panose="05000000000000000000" pitchFamily="2" charset="2"/>
              <a:buChar char="Ø"/>
            </a:pPr>
            <a:r>
              <a:rPr kumimoji="1" lang="ja-JP" altLang="en-US" sz="2400" dirty="0">
                <a:latin typeface="Meiryo UI" panose="020B0604030504040204" pitchFamily="50" charset="-128"/>
                <a:ea typeface="Meiryo UI" panose="020B0604030504040204" pitchFamily="50" charset="-128"/>
              </a:rPr>
              <a:t>中堅・中小企業向けの支援</a:t>
            </a:r>
          </a:p>
          <a:p>
            <a:pPr marL="342900" indent="-342900">
              <a:lnSpc>
                <a:spcPct val="150000"/>
              </a:lnSpc>
              <a:buFont typeface="Wingdings" panose="05000000000000000000" pitchFamily="2" charset="2"/>
              <a:buChar char="Ø"/>
            </a:pPr>
            <a:r>
              <a:rPr kumimoji="1" lang="ja-JP" altLang="en-US" sz="2400" dirty="0">
                <a:latin typeface="Meiryo UI" panose="020B0604030504040204" pitchFamily="50" charset="-128"/>
                <a:ea typeface="Meiryo UI" panose="020B0604030504040204" pitchFamily="50" charset="-128"/>
              </a:rPr>
              <a:t>災害などへの対応を踏まえたインフラ整備</a:t>
            </a:r>
          </a:p>
          <a:p>
            <a:pPr marL="342900" indent="-342900">
              <a:lnSpc>
                <a:spcPct val="150000"/>
              </a:lnSpc>
              <a:buFont typeface="Wingdings" panose="05000000000000000000" pitchFamily="2" charset="2"/>
              <a:buChar char="Ø"/>
            </a:pPr>
            <a:r>
              <a:rPr kumimoji="1" lang="ja-JP" altLang="en-US" sz="2400" dirty="0">
                <a:latin typeface="Meiryo UI" panose="020B0604030504040204" pitchFamily="50" charset="-128"/>
                <a:ea typeface="Meiryo UI" panose="020B0604030504040204" pitchFamily="50" charset="-128"/>
              </a:rPr>
              <a:t>部活動の地域移行</a:t>
            </a:r>
          </a:p>
        </p:txBody>
      </p:sp>
    </p:spTree>
    <p:extLst>
      <p:ext uri="{BB962C8B-B14F-4D97-AF65-F5344CB8AC3E}">
        <p14:creationId xmlns:p14="http://schemas.microsoft.com/office/powerpoint/2010/main" val="3602040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3D62D-7BDC-EFA6-5818-FFA885C7B0F8}"/>
            </a:ext>
          </a:extLst>
        </p:cNvPr>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D6C2F68-A4F0-C06E-C71E-287F70D3E0FE}"/>
              </a:ext>
            </a:extLst>
          </p:cNvPr>
          <p:cNvSpPr txBox="1">
            <a:spLocks noChangeArrowheads="1"/>
          </p:cNvSpPr>
          <p:nvPr/>
        </p:nvSpPr>
        <p:spPr bwMode="auto">
          <a:xfrm>
            <a:off x="0" y="-12497"/>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Meiryo UI" panose="020B0604030504040204" pitchFamily="50" charset="-128"/>
                <a:ea typeface="Meiryo UI" panose="020B0604030504040204" pitchFamily="50" charset="-128"/>
                <a:cs typeface="Meiryo UI" panose="020B0604030504040204" pitchFamily="50" charset="-128"/>
              </a:rPr>
              <a:t>参考）国交省・経産省による災害時の電動車活用促進の呼びかけ</a:t>
            </a:r>
            <a:endParaRPr lang="en-US" altLang="ja-JP">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Line 10">
            <a:extLst>
              <a:ext uri="{FF2B5EF4-FFF2-40B4-BE49-F238E27FC236}">
                <a16:creationId xmlns:a16="http://schemas.microsoft.com/office/drawing/2014/main" id="{7F76E284-A40B-15FE-9062-9D35658A8AD1}"/>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a:solidFill>
                <a:prstClr val="black"/>
              </a:solidFill>
              <a:latin typeface="Calibri" panose="020F0502020204030204"/>
              <a:ea typeface="游ゴシック" panose="020B0400000000000000" pitchFamily="50" charset="-128"/>
            </a:endParaRPr>
          </a:p>
        </p:txBody>
      </p:sp>
      <p:pic>
        <p:nvPicPr>
          <p:cNvPr id="4" name="図 3" descr="テキスト, 手紙&#10;&#10;自動的に生成された説明">
            <a:extLst>
              <a:ext uri="{FF2B5EF4-FFF2-40B4-BE49-F238E27FC236}">
                <a16:creationId xmlns:a16="http://schemas.microsoft.com/office/drawing/2014/main" id="{F18A3CC7-5BBF-872A-2F0F-ECCF6B7FF0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944" y="917188"/>
            <a:ext cx="3454301" cy="2385226"/>
          </a:xfrm>
          <a:prstGeom prst="rect">
            <a:avLst/>
          </a:prstGeom>
          <a:ln>
            <a:solidFill>
              <a:schemeClr val="tx1"/>
            </a:solidFill>
          </a:ln>
        </p:spPr>
      </p:pic>
      <p:pic>
        <p:nvPicPr>
          <p:cNvPr id="6" name="図 5" descr="グラフィカル ユーザー インターフェイス&#10;&#10;中程度の精度で自動的に生成された説明">
            <a:extLst>
              <a:ext uri="{FF2B5EF4-FFF2-40B4-BE49-F238E27FC236}">
                <a16:creationId xmlns:a16="http://schemas.microsoft.com/office/drawing/2014/main" id="{70C751A4-B3BF-39ED-1DB8-B9BC6895E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 y="689936"/>
            <a:ext cx="6604039" cy="2135935"/>
          </a:xfrm>
          <a:prstGeom prst="rect">
            <a:avLst/>
          </a:prstGeom>
        </p:spPr>
      </p:pic>
      <p:pic>
        <p:nvPicPr>
          <p:cNvPr id="10" name="図 9" descr="車, 写真, 火, 駐車 が含まれている画像&#10;&#10;自動的に生成された説明">
            <a:extLst>
              <a:ext uri="{FF2B5EF4-FFF2-40B4-BE49-F238E27FC236}">
                <a16:creationId xmlns:a16="http://schemas.microsoft.com/office/drawing/2014/main" id="{C87896BA-8969-82C0-E373-1D3F29EAC184}"/>
              </a:ext>
            </a:extLst>
          </p:cNvPr>
          <p:cNvPicPr>
            <a:picLocks noChangeAspect="1"/>
          </p:cNvPicPr>
          <p:nvPr/>
        </p:nvPicPr>
        <p:blipFill>
          <a:blip r:embed="rId5">
            <a:extLst>
              <a:ext uri="{28A0092B-C50C-407E-A947-70E740481C1C}">
                <a14:useLocalDpi xmlns:a14="http://schemas.microsoft.com/office/drawing/2010/main" val="0"/>
              </a:ext>
            </a:extLst>
          </a:blip>
          <a:srcRect l="79446" t="21628"/>
          <a:stretch/>
        </p:blipFill>
        <p:spPr>
          <a:xfrm>
            <a:off x="9907726" y="5296024"/>
            <a:ext cx="2204719" cy="1521267"/>
          </a:xfrm>
          <a:prstGeom prst="rect">
            <a:avLst/>
          </a:prstGeom>
        </p:spPr>
      </p:pic>
      <p:pic>
        <p:nvPicPr>
          <p:cNvPr id="13" name="図 12" descr="テキスト が含まれている画像&#10;&#10;自動的に生成された説明">
            <a:extLst>
              <a:ext uri="{FF2B5EF4-FFF2-40B4-BE49-F238E27FC236}">
                <a16:creationId xmlns:a16="http://schemas.microsoft.com/office/drawing/2014/main" id="{6FE2F315-58FB-FF1F-A77F-C12A912C75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825871"/>
            <a:ext cx="6648726" cy="3717391"/>
          </a:xfrm>
          <a:prstGeom prst="rect">
            <a:avLst/>
          </a:prstGeom>
        </p:spPr>
      </p:pic>
      <p:pic>
        <p:nvPicPr>
          <p:cNvPr id="16" name="図 15" descr="車, 写真, 火, 駐車 が含まれている画像&#10;&#10;自動的に生成された説明">
            <a:extLst>
              <a:ext uri="{FF2B5EF4-FFF2-40B4-BE49-F238E27FC236}">
                <a16:creationId xmlns:a16="http://schemas.microsoft.com/office/drawing/2014/main" id="{278EC685-89A0-30F7-6261-C7768A6A819A}"/>
              </a:ext>
            </a:extLst>
          </p:cNvPr>
          <p:cNvPicPr>
            <a:picLocks noChangeAspect="1"/>
          </p:cNvPicPr>
          <p:nvPr/>
        </p:nvPicPr>
        <p:blipFill>
          <a:blip r:embed="rId5">
            <a:extLst>
              <a:ext uri="{28A0092B-C50C-407E-A947-70E740481C1C}">
                <a14:useLocalDpi xmlns:a14="http://schemas.microsoft.com/office/drawing/2010/main" val="0"/>
              </a:ext>
            </a:extLst>
          </a:blip>
          <a:srcRect l="30845" t="21628" r="40828"/>
          <a:stretch/>
        </p:blipFill>
        <p:spPr>
          <a:xfrm>
            <a:off x="6709683" y="5255299"/>
            <a:ext cx="3146312" cy="1575282"/>
          </a:xfrm>
          <a:prstGeom prst="rect">
            <a:avLst/>
          </a:prstGeom>
        </p:spPr>
      </p:pic>
      <p:pic>
        <p:nvPicPr>
          <p:cNvPr id="17" name="図 16" descr="車, 写真, 火, 駐車 が含まれている画像&#10;&#10;自動的に生成された説明">
            <a:extLst>
              <a:ext uri="{FF2B5EF4-FFF2-40B4-BE49-F238E27FC236}">
                <a16:creationId xmlns:a16="http://schemas.microsoft.com/office/drawing/2014/main" id="{152E003C-A60D-98A0-E5FB-2A992B3478AD}"/>
              </a:ext>
            </a:extLst>
          </p:cNvPr>
          <p:cNvPicPr>
            <a:picLocks noChangeAspect="1"/>
          </p:cNvPicPr>
          <p:nvPr/>
        </p:nvPicPr>
        <p:blipFill>
          <a:blip r:embed="rId5">
            <a:extLst>
              <a:ext uri="{28A0092B-C50C-407E-A947-70E740481C1C}">
                <a14:useLocalDpi xmlns:a14="http://schemas.microsoft.com/office/drawing/2010/main" val="0"/>
              </a:ext>
            </a:extLst>
          </a:blip>
          <a:srcRect l="675" t="20541" r="70099" b="-72"/>
          <a:stretch/>
        </p:blipFill>
        <p:spPr>
          <a:xfrm>
            <a:off x="6719842" y="3795735"/>
            <a:ext cx="3146313" cy="1549446"/>
          </a:xfrm>
          <a:prstGeom prst="rect">
            <a:avLst/>
          </a:prstGeom>
        </p:spPr>
      </p:pic>
      <p:pic>
        <p:nvPicPr>
          <p:cNvPr id="19" name="図 18" descr="車, 写真, 火, 駐車 が含まれている画像&#10;&#10;自動的に生成された説明">
            <a:extLst>
              <a:ext uri="{FF2B5EF4-FFF2-40B4-BE49-F238E27FC236}">
                <a16:creationId xmlns:a16="http://schemas.microsoft.com/office/drawing/2014/main" id="{0F752B2C-24EF-BB20-D119-F99BB5C88135}"/>
              </a:ext>
            </a:extLst>
          </p:cNvPr>
          <p:cNvPicPr>
            <a:picLocks noChangeAspect="1"/>
          </p:cNvPicPr>
          <p:nvPr/>
        </p:nvPicPr>
        <p:blipFill>
          <a:blip r:embed="rId5">
            <a:extLst>
              <a:ext uri="{28A0092B-C50C-407E-A947-70E740481C1C}">
                <a14:useLocalDpi xmlns:a14="http://schemas.microsoft.com/office/drawing/2010/main" val="0"/>
              </a:ext>
            </a:extLst>
          </a:blip>
          <a:srcRect l="58891" t="21628" r="20406"/>
          <a:stretch/>
        </p:blipFill>
        <p:spPr>
          <a:xfrm>
            <a:off x="9885679" y="3810999"/>
            <a:ext cx="2204719" cy="1510337"/>
          </a:xfrm>
          <a:prstGeom prst="rect">
            <a:avLst/>
          </a:prstGeom>
        </p:spPr>
      </p:pic>
      <p:sp>
        <p:nvSpPr>
          <p:cNvPr id="21" name="テキスト ボックス 20">
            <a:extLst>
              <a:ext uri="{FF2B5EF4-FFF2-40B4-BE49-F238E27FC236}">
                <a16:creationId xmlns:a16="http://schemas.microsoft.com/office/drawing/2014/main" id="{873A2F53-D2E5-8073-8535-2F7BC048076A}"/>
              </a:ext>
            </a:extLst>
          </p:cNvPr>
          <p:cNvSpPr txBox="1"/>
          <p:nvPr/>
        </p:nvSpPr>
        <p:spPr>
          <a:xfrm>
            <a:off x="121340" y="6574998"/>
            <a:ext cx="6111240" cy="276999"/>
          </a:xfrm>
          <a:prstGeom prst="rect">
            <a:avLst/>
          </a:prstGeom>
          <a:noFill/>
        </p:spPr>
        <p:txBody>
          <a:bodyPr wrap="square">
            <a:spAutoFit/>
          </a:bodyPr>
          <a:lstStyle/>
          <a:p>
            <a:r>
              <a:rPr lang="ja-JP" altLang="en-US" sz="1200">
                <a:hlinkClick r:id="rId7"/>
              </a:rPr>
              <a:t>報道発表資料：災害時に電動車は移動式の非常用電源として使えます </a:t>
            </a:r>
            <a:r>
              <a:rPr lang="en-US" altLang="ja-JP" sz="1200">
                <a:hlinkClick r:id="rId7"/>
              </a:rPr>
              <a:t>- </a:t>
            </a:r>
            <a:r>
              <a:rPr lang="ja-JP" altLang="en-US" sz="1200">
                <a:hlinkClick r:id="rId7"/>
              </a:rPr>
              <a:t>国土交通省</a:t>
            </a:r>
            <a:endParaRPr lang="ja-JP" altLang="en-US" sz="1200"/>
          </a:p>
        </p:txBody>
      </p:sp>
      <p:pic>
        <p:nvPicPr>
          <p:cNvPr id="18" name="図 17" descr="車, 写真, 火, 駐車 が含まれている画像&#10;&#10;自動的に生成された説明">
            <a:extLst>
              <a:ext uri="{FF2B5EF4-FFF2-40B4-BE49-F238E27FC236}">
                <a16:creationId xmlns:a16="http://schemas.microsoft.com/office/drawing/2014/main" id="{F7659A83-B255-35B6-C48D-B22CE60BED76}"/>
              </a:ext>
            </a:extLst>
          </p:cNvPr>
          <p:cNvPicPr>
            <a:picLocks noChangeAspect="1"/>
          </p:cNvPicPr>
          <p:nvPr/>
        </p:nvPicPr>
        <p:blipFill>
          <a:blip r:embed="rId5">
            <a:extLst>
              <a:ext uri="{28A0092B-C50C-407E-A947-70E740481C1C}">
                <a14:useLocalDpi xmlns:a14="http://schemas.microsoft.com/office/drawing/2010/main" val="0"/>
              </a:ext>
            </a:extLst>
          </a:blip>
          <a:srcRect r="60804" b="79344"/>
          <a:stretch/>
        </p:blipFill>
        <p:spPr>
          <a:xfrm>
            <a:off x="6648725" y="3335824"/>
            <a:ext cx="5461863" cy="520872"/>
          </a:xfrm>
          <a:prstGeom prst="rect">
            <a:avLst/>
          </a:prstGeom>
        </p:spPr>
      </p:pic>
    </p:spTree>
    <p:extLst>
      <p:ext uri="{BB962C8B-B14F-4D97-AF65-F5344CB8AC3E}">
        <p14:creationId xmlns:p14="http://schemas.microsoft.com/office/powerpoint/2010/main" val="2485202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0">
            <a:extLst>
              <a:ext uri="{FF2B5EF4-FFF2-40B4-BE49-F238E27FC236}">
                <a16:creationId xmlns:a16="http://schemas.microsoft.com/office/drawing/2014/main" id="{E963A7B0-F65B-4E89-BBA2-38DC4CE86EC7}"/>
              </a:ext>
            </a:extLst>
          </p:cNvPr>
          <p:cNvSpPr>
            <a:spLocks noChangeShapeType="1"/>
          </p:cNvSpPr>
          <p:nvPr/>
        </p:nvSpPr>
        <p:spPr bwMode="auto">
          <a:xfrm>
            <a:off x="156000" y="563701"/>
            <a:ext cx="11880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pPr defTabSz="422041" eaLnBrk="1" fontAlgn="auto" hangingPunct="1">
              <a:spcBef>
                <a:spcPts val="0"/>
              </a:spcBef>
              <a:spcAft>
                <a:spcPts val="0"/>
              </a:spcAft>
            </a:pPr>
            <a:endParaRPr lang="ja-JP" altLang="en-US" sz="1662" b="0">
              <a:solidFill>
                <a:prstClr val="black"/>
              </a:solidFill>
              <a:latin typeface="Calibri" panose="020F0502020204030204"/>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CEF3B0EE-D2E0-4020-8D6F-599F6EECB423}"/>
              </a:ext>
            </a:extLst>
          </p:cNvPr>
          <p:cNvSpPr txBox="1">
            <a:spLocks noChangeArrowheads="1"/>
          </p:cNvSpPr>
          <p:nvPr/>
        </p:nvSpPr>
        <p:spPr bwMode="auto">
          <a:xfrm>
            <a:off x="-1" y="79305"/>
            <a:ext cx="11045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800">
                <a:latin typeface="Meiryo UI" panose="020B0604030504040204" pitchFamily="50" charset="-128"/>
                <a:ea typeface="Meiryo UI" panose="020B0604030504040204" pitchFamily="50" charset="-128"/>
                <a:cs typeface="Meiryo UI" panose="020B0604030504040204" pitchFamily="50" charset="-128"/>
              </a:rPr>
              <a:t>■項目詳細：</a:t>
            </a:r>
            <a:r>
              <a:rPr lang="ja-JP" altLang="ja-JP" sz="2800">
                <a:latin typeface="Meiryo UI" panose="020B0604030504040204" pitchFamily="50" charset="-128"/>
                <a:ea typeface="Meiryo UI" panose="020B0604030504040204" pitchFamily="50" charset="-128"/>
              </a:rPr>
              <a:t>部活動の地域移行</a:t>
            </a:r>
            <a:endParaRPr lang="en-US" altLang="ja-JP" sz="2800">
              <a:latin typeface="Meiryo UI" panose="020B0604030504040204" pitchFamily="50" charset="-128"/>
              <a:ea typeface="Meiryo UI" panose="020B0604030504040204" pitchFamily="50" charset="-128"/>
            </a:endParaRPr>
          </a:p>
        </p:txBody>
      </p:sp>
      <p:sp>
        <p:nvSpPr>
          <p:cNvPr id="46" name="テキスト ボックス 2">
            <a:extLst>
              <a:ext uri="{FF2B5EF4-FFF2-40B4-BE49-F238E27FC236}">
                <a16:creationId xmlns:a16="http://schemas.microsoft.com/office/drawing/2014/main" id="{160F467F-1FA6-4BCE-B5D4-A890D84EE263}"/>
              </a:ext>
            </a:extLst>
          </p:cNvPr>
          <p:cNvSpPr txBox="1">
            <a:spLocks noChangeArrowheads="1"/>
          </p:cNvSpPr>
          <p:nvPr/>
        </p:nvSpPr>
        <p:spPr bwMode="auto">
          <a:xfrm>
            <a:off x="156000" y="634774"/>
            <a:ext cx="11880000" cy="4431983"/>
          </a:xfrm>
          <a:prstGeom prst="rect">
            <a:avLst/>
          </a:prstGeom>
          <a:solidFill>
            <a:schemeClr val="accent1">
              <a:lumMod val="40000"/>
              <a:lumOff val="6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just"/>
            <a:r>
              <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選定理由</a:t>
            </a:r>
            <a:r>
              <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2000" b="0" dirty="0">
                <a:solidFill>
                  <a:schemeClr val="tx1"/>
                </a:solidFill>
                <a:latin typeface="Meiryo UI" panose="020B0604030504040204" pitchFamily="50" charset="-128"/>
                <a:ea typeface="Meiryo UI" panose="020B0604030504040204" pitchFamily="50" charset="-128"/>
              </a:rPr>
              <a:t>国の方針で</a:t>
            </a:r>
            <a:r>
              <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年度を推進期間とし、</a:t>
            </a:r>
            <a:r>
              <a:rPr lang="ja-JP" altLang="ja-JP" sz="2000" b="0" dirty="0">
                <a:solidFill>
                  <a:schemeClr val="tx1"/>
                </a:solidFill>
                <a:latin typeface="Meiryo UI" panose="020B0604030504040204" pitchFamily="50" charset="-128"/>
                <a:ea typeface="Meiryo UI" panose="020B0604030504040204" pitchFamily="50" charset="-128"/>
              </a:rPr>
              <a:t>「学校の部活動は休日においては、地域での対応に移行させる」</a:t>
            </a:r>
            <a:r>
              <a:rPr lang="ja-JP" altLang="en-US" sz="2000" b="0" dirty="0">
                <a:solidFill>
                  <a:schemeClr val="tx1"/>
                </a:solidFill>
                <a:latin typeface="Meiryo UI" panose="020B0604030504040204" pitchFamily="50" charset="-128"/>
                <a:ea typeface="Meiryo UI" panose="020B0604030504040204" pitchFamily="50" charset="-128"/>
              </a:rPr>
              <a:t>　</a:t>
            </a:r>
            <a:endParaRPr lang="en-US" altLang="ja-JP" sz="2000" b="0" dirty="0">
              <a:solidFill>
                <a:schemeClr val="tx1"/>
              </a:solidFill>
              <a:latin typeface="Meiryo UI" panose="020B0604030504040204" pitchFamily="50" charset="-128"/>
              <a:ea typeface="Meiryo UI" panose="020B0604030504040204" pitchFamily="50" charset="-128"/>
            </a:endParaRPr>
          </a:p>
          <a:p>
            <a:pPr algn="just"/>
            <a:r>
              <a:rPr lang="ja-JP" altLang="en-US" sz="2000" b="0" dirty="0">
                <a:solidFill>
                  <a:schemeClr val="tx1"/>
                </a:solidFill>
                <a:latin typeface="Meiryo UI" panose="020B0604030504040204" pitchFamily="50" charset="-128"/>
                <a:ea typeface="Meiryo UI" panose="020B0604030504040204" pitchFamily="50" charset="-128"/>
              </a:rPr>
              <a:t>　ことが決定しており、組合員にとっても身近で関心の高いテーマ*であり、</a:t>
            </a:r>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若者の政治への関心、企業の地域貢献の</a:t>
            </a: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観点から取り組むことで、組織内議員の周知につながる、</a:t>
            </a: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600" b="0" dirty="0">
                <a:solidFill>
                  <a:schemeClr val="tx1"/>
                </a:solidFill>
                <a:latin typeface="Meiryo UI" panose="020B0604030504040204" pitchFamily="50" charset="-128"/>
                <a:ea typeface="Meiryo UI" panose="020B0604030504040204" pitchFamily="50" charset="-128"/>
              </a:rPr>
              <a:t>　</a:t>
            </a:r>
            <a:r>
              <a:rPr lang="ja-JP" altLang="en-US" sz="1800" b="0" dirty="0">
                <a:solidFill>
                  <a:schemeClr val="tx1"/>
                </a:solidFill>
                <a:latin typeface="Meiryo UI" panose="020B0604030504040204" pitchFamily="50" charset="-128"/>
                <a:ea typeface="Meiryo UI" panose="020B0604030504040204" pitchFamily="50" charset="-128"/>
              </a:rPr>
              <a:t>　＊子どもの親として、また部活動の指導員などの地域人材として組合員が直面している。</a:t>
            </a:r>
            <a:endParaRPr lang="en-US" altLang="ja-JP" sz="1800" b="0" dirty="0">
              <a:solidFill>
                <a:schemeClr val="tx1"/>
              </a:solidFill>
              <a:latin typeface="Meiryo UI" panose="020B0604030504040204" pitchFamily="50" charset="-128"/>
              <a:ea typeface="Meiryo UI" panose="020B0604030504040204" pitchFamily="50" charset="-128"/>
            </a:endParaRPr>
          </a:p>
          <a:p>
            <a:pPr algn="just"/>
            <a:endParaRPr lang="en-US" altLang="ja-JP" sz="800" b="0" dirty="0">
              <a:solidFill>
                <a:schemeClr val="tx1"/>
              </a:solidFill>
              <a:latin typeface="Meiryo UI" panose="020B0604030504040204" pitchFamily="50" charset="-128"/>
              <a:ea typeface="Meiryo UI" panose="020B0604030504040204" pitchFamily="50" charset="-128"/>
            </a:endParaRPr>
          </a:p>
          <a:p>
            <a:pPr algn="just"/>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・地域に根差す自動車産業だからこそ、将来の地域の担い手となる人材育成は必須であり、かつ各企業が現有する</a:t>
            </a: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施設・人材を提供する等で協力できる</a:t>
            </a:r>
            <a:r>
              <a:rPr lang="ja-JP" altLang="en-US" sz="2000" b="0" dirty="0">
                <a:solidFill>
                  <a:schemeClr val="tx1"/>
                </a:solidFill>
                <a:latin typeface="Meiryo UI" panose="020B0604030504040204" pitchFamily="50" charset="-128"/>
                <a:ea typeface="Meiryo UI" panose="020B0604030504040204" pitchFamily="50" charset="-128"/>
              </a:rPr>
              <a:t>側面があるため、</a:t>
            </a:r>
            <a:r>
              <a:rPr lang="ja-JP" altLang="ja-JP" sz="2000" b="0" dirty="0">
                <a:solidFill>
                  <a:schemeClr val="tx1"/>
                </a:solidFill>
                <a:latin typeface="Meiryo UI" panose="020B0604030504040204" pitchFamily="50" charset="-128"/>
                <a:ea typeface="Meiryo UI" panose="020B0604030504040204" pitchFamily="50" charset="-128"/>
              </a:rPr>
              <a:t>組合員と企業</a:t>
            </a:r>
            <a:r>
              <a:rPr lang="ja-JP" altLang="en-US" sz="2000" b="0" dirty="0">
                <a:solidFill>
                  <a:schemeClr val="tx1"/>
                </a:solidFill>
                <a:latin typeface="Meiryo UI" panose="020B0604030504040204" pitchFamily="50" charset="-128"/>
                <a:ea typeface="Meiryo UI" panose="020B0604030504040204" pitchFamily="50" charset="-128"/>
              </a:rPr>
              <a:t>と地域</a:t>
            </a:r>
            <a:r>
              <a:rPr lang="ja-JP" altLang="ja-JP" sz="2000" b="0" dirty="0">
                <a:solidFill>
                  <a:schemeClr val="tx1"/>
                </a:solidFill>
                <a:latin typeface="Meiryo UI" panose="020B0604030504040204" pitchFamily="50" charset="-128"/>
                <a:ea typeface="Meiryo UI" panose="020B0604030504040204" pitchFamily="50" charset="-128"/>
              </a:rPr>
              <a:t>が</a:t>
            </a:r>
            <a:r>
              <a:rPr lang="ja-JP" altLang="en-US" sz="2000" b="0" dirty="0">
                <a:solidFill>
                  <a:schemeClr val="tx1"/>
                </a:solidFill>
                <a:latin typeface="Meiryo UI" panose="020B0604030504040204" pitchFamily="50" charset="-128"/>
                <a:ea typeface="Meiryo UI" panose="020B0604030504040204" pitchFamily="50" charset="-128"/>
              </a:rPr>
              <a:t>かかわる</a:t>
            </a:r>
            <a:r>
              <a:rPr lang="ja-JP" altLang="ja-JP" sz="2000" b="0" dirty="0">
                <a:solidFill>
                  <a:schemeClr val="tx1"/>
                </a:solidFill>
                <a:latin typeface="Meiryo UI" panose="020B0604030504040204" pitchFamily="50" charset="-128"/>
                <a:ea typeface="Meiryo UI" panose="020B0604030504040204" pitchFamily="50" charset="-128"/>
              </a:rPr>
              <a:t>問題</a:t>
            </a:r>
            <a:r>
              <a:rPr lang="ja-JP" altLang="en-US" sz="2000" b="0" dirty="0">
                <a:solidFill>
                  <a:schemeClr val="tx1"/>
                </a:solidFill>
                <a:latin typeface="Meiryo UI" panose="020B0604030504040204" pitchFamily="50" charset="-128"/>
                <a:ea typeface="Meiryo UI" panose="020B0604030504040204" pitchFamily="50" charset="-128"/>
              </a:rPr>
              <a:t>の中、組織内議員が</a:t>
            </a:r>
            <a:endParaRPr lang="en-US" altLang="ja-JP" sz="2000" b="0" dirty="0">
              <a:solidFill>
                <a:schemeClr val="tx1"/>
              </a:solidFill>
              <a:latin typeface="Meiryo UI" panose="020B0604030504040204" pitchFamily="50" charset="-128"/>
              <a:ea typeface="Meiryo UI" panose="020B0604030504040204" pitchFamily="50" charset="-128"/>
            </a:endParaRPr>
          </a:p>
          <a:p>
            <a:pPr algn="just"/>
            <a:r>
              <a:rPr lang="ja-JP" altLang="en-US" sz="2000" b="0" dirty="0">
                <a:solidFill>
                  <a:schemeClr val="tx1"/>
                </a:solidFill>
                <a:latin typeface="Meiryo UI" panose="020B0604030504040204" pitchFamily="50" charset="-128"/>
                <a:ea typeface="Meiryo UI" panose="020B0604030504040204" pitchFamily="50" charset="-128"/>
              </a:rPr>
              <a:t>　関係者をつないでいくことも期待される。</a:t>
            </a:r>
            <a:endParaRPr lang="en-US" altLang="ja-JP" sz="2000" b="0" dirty="0">
              <a:solidFill>
                <a:schemeClr val="tx1"/>
              </a:solidFill>
              <a:latin typeface="Meiryo UI" panose="020B0604030504040204" pitchFamily="50" charset="-128"/>
              <a:ea typeface="Meiryo UI" panose="020B0604030504040204" pitchFamily="50" charset="-128"/>
            </a:endParaRPr>
          </a:p>
          <a:p>
            <a:pPr algn="just"/>
            <a:endParaRPr lang="en-US" altLang="ja-JP" sz="800" b="0" dirty="0">
              <a:solidFill>
                <a:schemeClr val="tx1"/>
              </a:solidFill>
              <a:latin typeface="Meiryo UI" panose="020B0604030504040204" pitchFamily="50" charset="-128"/>
              <a:ea typeface="Meiryo UI" panose="020B0604030504040204" pitchFamily="50" charset="-128"/>
            </a:endParaRPr>
          </a:p>
          <a:p>
            <a:pPr algn="just"/>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・各家庭や子どもの希望する活動参加の機会平等を軸とするようこの取り組みを推進することは、労働組合としての取</a:t>
            </a: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り組む価値や理念にもつなげられる。</a:t>
            </a:r>
            <a:endParaRPr lang="en-US" altLang="ja-JP" sz="2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000" b="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2000" b="0" dirty="0">
                <a:solidFill>
                  <a:schemeClr val="tx1"/>
                </a:solidFill>
                <a:latin typeface="Meiryo UI" panose="020B0604030504040204" pitchFamily="50" charset="-128"/>
                <a:ea typeface="Meiryo UI" panose="020B0604030504040204" pitchFamily="50" charset="-128"/>
              </a:rPr>
              <a:t>各地域で</a:t>
            </a:r>
            <a:r>
              <a:rPr lang="ja-JP" altLang="ja-JP" sz="2000" b="0" dirty="0">
                <a:solidFill>
                  <a:schemeClr val="tx1"/>
                </a:solidFill>
                <a:latin typeface="Meiryo UI" panose="020B0604030504040204" pitchFamily="50" charset="-128"/>
                <a:ea typeface="Meiryo UI" panose="020B0604030504040204" pitchFamily="50" charset="-128"/>
              </a:rPr>
              <a:t>取り組みを進めたいという思いがあっても、</a:t>
            </a:r>
            <a:r>
              <a:rPr lang="ja-JP" altLang="en-US" sz="2000" b="0" dirty="0">
                <a:solidFill>
                  <a:schemeClr val="tx1"/>
                </a:solidFill>
                <a:latin typeface="Meiryo UI" panose="020B0604030504040204" pitchFamily="50" charset="-128"/>
                <a:ea typeface="Meiryo UI" panose="020B0604030504040204" pitchFamily="50" charset="-128"/>
              </a:rPr>
              <a:t>人材の確保や活動中の怪我等の責任の所在など、</a:t>
            </a:r>
            <a:r>
              <a:rPr lang="ja-JP" altLang="ja-JP" sz="2000" b="0" dirty="0">
                <a:solidFill>
                  <a:schemeClr val="tx1"/>
                </a:solidFill>
                <a:latin typeface="Meiryo UI" panose="020B0604030504040204" pitchFamily="50" charset="-128"/>
                <a:ea typeface="Meiryo UI" panose="020B0604030504040204" pitchFamily="50" charset="-128"/>
              </a:rPr>
              <a:t>なかなか進ま</a:t>
            </a:r>
            <a:endParaRPr lang="en-US" altLang="ja-JP" sz="2000" b="0" dirty="0">
              <a:solidFill>
                <a:schemeClr val="tx1"/>
              </a:solidFill>
              <a:latin typeface="Meiryo UI" panose="020B0604030504040204" pitchFamily="50" charset="-128"/>
              <a:ea typeface="Meiryo UI" panose="020B0604030504040204" pitchFamily="50" charset="-128"/>
            </a:endParaRPr>
          </a:p>
          <a:p>
            <a:pPr algn="just"/>
            <a:r>
              <a:rPr lang="ja-JP" altLang="en-US" sz="2000" b="0" dirty="0">
                <a:solidFill>
                  <a:schemeClr val="tx1"/>
                </a:solidFill>
                <a:latin typeface="Meiryo UI" panose="020B0604030504040204" pitchFamily="50" charset="-128"/>
                <a:ea typeface="Meiryo UI" panose="020B0604030504040204" pitchFamily="50" charset="-128"/>
              </a:rPr>
              <a:t>　</a:t>
            </a:r>
            <a:r>
              <a:rPr lang="ja-JP" altLang="ja-JP" sz="2000" b="0" dirty="0">
                <a:solidFill>
                  <a:schemeClr val="tx1"/>
                </a:solidFill>
                <a:latin typeface="Meiryo UI" panose="020B0604030504040204" pitchFamily="50" charset="-128"/>
                <a:ea typeface="Meiryo UI" panose="020B0604030504040204" pitchFamily="50" charset="-128"/>
              </a:rPr>
              <a:t>ない状況もあり、運営の枠組</a:t>
            </a:r>
            <a:r>
              <a:rPr lang="ja-JP" altLang="en-US" sz="2000" b="0" dirty="0">
                <a:solidFill>
                  <a:schemeClr val="tx1"/>
                </a:solidFill>
                <a:latin typeface="Meiryo UI" panose="020B0604030504040204" pitchFamily="50" charset="-128"/>
                <a:ea typeface="Meiryo UI" panose="020B0604030504040204" pitchFamily="50" charset="-128"/>
              </a:rPr>
              <a:t>などについての国へのガイドラインの充実を求めるケースや各地域の活動状況の共有な</a:t>
            </a:r>
            <a:endParaRPr lang="en-US" altLang="ja-JP" sz="2000" b="0" dirty="0">
              <a:solidFill>
                <a:schemeClr val="tx1"/>
              </a:solidFill>
              <a:latin typeface="Meiryo UI" panose="020B0604030504040204" pitchFamily="50" charset="-128"/>
              <a:ea typeface="Meiryo UI" panose="020B0604030504040204" pitchFamily="50" charset="-128"/>
            </a:endParaRPr>
          </a:p>
          <a:p>
            <a:pPr algn="just"/>
            <a:r>
              <a:rPr lang="ja-JP" altLang="en-US" sz="2000" b="0" dirty="0">
                <a:solidFill>
                  <a:schemeClr val="tx1"/>
                </a:solidFill>
                <a:latin typeface="Meiryo UI" panose="020B0604030504040204" pitchFamily="50" charset="-128"/>
                <a:ea typeface="Meiryo UI" panose="020B0604030504040204" pitchFamily="50" charset="-128"/>
              </a:rPr>
              <a:t>　ど、国と地方また全国に議員のいる自動車総連の特徴とも合致する。</a:t>
            </a:r>
          </a:p>
        </p:txBody>
      </p:sp>
      <p:sp>
        <p:nvSpPr>
          <p:cNvPr id="3" name="テキスト ボックス 2">
            <a:extLst>
              <a:ext uri="{FF2B5EF4-FFF2-40B4-BE49-F238E27FC236}">
                <a16:creationId xmlns:a16="http://schemas.microsoft.com/office/drawing/2014/main" id="{C2877342-7A69-88F8-EEB4-FCC93481C4B2}"/>
              </a:ext>
            </a:extLst>
          </p:cNvPr>
          <p:cNvSpPr txBox="1">
            <a:spLocks noChangeArrowheads="1"/>
          </p:cNvSpPr>
          <p:nvPr/>
        </p:nvSpPr>
        <p:spPr bwMode="auto">
          <a:xfrm>
            <a:off x="156000" y="5688449"/>
            <a:ext cx="11880000" cy="1015663"/>
          </a:xfrm>
          <a:prstGeom prst="rect">
            <a:avLst/>
          </a:prstGeom>
          <a:no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ja-JP" altLang="en-US" sz="2000" b="0">
                <a:solidFill>
                  <a:schemeClr val="tx1"/>
                </a:solidFill>
                <a:latin typeface="Meiryo UI" panose="020B0604030504040204" pitchFamily="50" charset="-128"/>
                <a:ea typeface="Meiryo UI" panose="020B0604030504040204" pitchFamily="50" charset="-128"/>
              </a:rPr>
              <a:t>・地域の学校や指導者などへの情報収集、課題などを把握する。</a:t>
            </a:r>
            <a:endParaRPr lang="en-US" altLang="ja-JP" sz="2000" b="0">
              <a:solidFill>
                <a:schemeClr val="tx1"/>
              </a:solidFill>
              <a:latin typeface="Meiryo UI" panose="020B0604030504040204" pitchFamily="50" charset="-128"/>
              <a:ea typeface="Meiryo UI" panose="020B0604030504040204" pitchFamily="50" charset="-128"/>
            </a:endParaRPr>
          </a:p>
          <a:p>
            <a:r>
              <a:rPr lang="ja-JP" altLang="en-US" sz="2000" b="0">
                <a:solidFill>
                  <a:schemeClr val="tx1"/>
                </a:solidFill>
                <a:latin typeface="Meiryo UI" panose="020B0604030504040204" pitchFamily="50" charset="-128"/>
                <a:ea typeface="Meiryo UI" panose="020B0604030504040204" pitchFamily="50" charset="-128"/>
              </a:rPr>
              <a:t>・教育委員会や議会などへ働きかけ、学校と企業・団体の橋渡し役を担う。</a:t>
            </a:r>
          </a:p>
          <a:p>
            <a:r>
              <a:rPr lang="ja-JP" altLang="en-US" sz="2000" b="0">
                <a:solidFill>
                  <a:schemeClr val="tx1"/>
                </a:solidFill>
                <a:latin typeface="Meiryo UI" panose="020B0604030504040204" pitchFamily="50" charset="-128"/>
                <a:ea typeface="Meiryo UI" panose="020B0604030504040204" pitchFamily="50" charset="-128"/>
              </a:rPr>
              <a:t>・国からの支援等が必要な内容は、組織内地方議員と顧問議員とで連携し推進していく。</a:t>
            </a:r>
          </a:p>
        </p:txBody>
      </p:sp>
      <p:sp>
        <p:nvSpPr>
          <p:cNvPr id="4" name="正方形/長方形 3">
            <a:extLst>
              <a:ext uri="{FF2B5EF4-FFF2-40B4-BE49-F238E27FC236}">
                <a16:creationId xmlns:a16="http://schemas.microsoft.com/office/drawing/2014/main" id="{0A698AA0-32BC-7D34-A50E-663B5C110431}"/>
              </a:ext>
            </a:extLst>
          </p:cNvPr>
          <p:cNvSpPr>
            <a:spLocks noChangeArrowheads="1"/>
          </p:cNvSpPr>
          <p:nvPr/>
        </p:nvSpPr>
        <p:spPr bwMode="auto">
          <a:xfrm>
            <a:off x="156000" y="5220951"/>
            <a:ext cx="5008510" cy="461665"/>
          </a:xfrm>
          <a:prstGeom prst="rect">
            <a:avLst/>
          </a:prstGeom>
          <a:solidFill>
            <a:schemeClr val="accent1"/>
          </a:solidFill>
          <a:ln>
            <a:headEnd/>
            <a:tailEnd/>
          </a:ln>
        </p:spPr>
        <p:style>
          <a:lnRef idx="3">
            <a:schemeClr val="lt1"/>
          </a:lnRef>
          <a:fillRef idx="1">
            <a:schemeClr val="accent6"/>
          </a:fillRef>
          <a:effectRef idx="1">
            <a:schemeClr val="accent6"/>
          </a:effectRef>
          <a:fontRef idx="minor">
            <a:schemeClr val="lt1"/>
          </a:fontRef>
        </p:style>
        <p:txBody>
          <a:bodyPr wrap="square" anchor="ctr">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lvl="0" algn="l" defTabSz="844083" eaLnBrk="0" fontAlgn="base" hangingPunct="0">
              <a:spcBef>
                <a:spcPct val="0"/>
              </a:spcBef>
              <a:spcAft>
                <a:spcPct val="0"/>
              </a:spcAft>
              <a:defRPr/>
            </a:pPr>
            <a:r>
              <a:rPr lang="ja-JP" altLang="en-US" sz="2400">
                <a:solidFill>
                  <a:prstClr val="white"/>
                </a:solidFill>
                <a:latin typeface="Meiryo UI" panose="020B0604030504040204" pitchFamily="50" charset="-128"/>
                <a:ea typeface="Meiryo UI" panose="020B0604030504040204" pitchFamily="50" charset="-128"/>
                <a:cs typeface="Meiryo UI" panose="020B0604030504040204" pitchFamily="50" charset="-128"/>
              </a:rPr>
              <a:t>地方政策として対応をいただきたいこと</a:t>
            </a:r>
          </a:p>
        </p:txBody>
      </p:sp>
    </p:spTree>
    <p:extLst>
      <p:ext uri="{BB962C8B-B14F-4D97-AF65-F5344CB8AC3E}">
        <p14:creationId xmlns:p14="http://schemas.microsoft.com/office/powerpoint/2010/main" val="1320431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4AB129B4-2308-1B7F-FAE7-BBEC523D24E2}"/>
              </a:ext>
            </a:extLst>
          </p:cNvPr>
          <p:cNvSpPr/>
          <p:nvPr/>
        </p:nvSpPr>
        <p:spPr>
          <a:xfrm>
            <a:off x="4502794" y="2590533"/>
            <a:ext cx="5129364" cy="977896"/>
          </a:xfrm>
          <a:prstGeom prst="roundRect">
            <a:avLst/>
          </a:prstGeom>
          <a:noFill/>
          <a:ln w="3810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5C6AF9D-80E7-C7E0-792D-A1D05EBBDE0E}"/>
              </a:ext>
            </a:extLst>
          </p:cNvPr>
          <p:cNvSpPr txBox="1">
            <a:spLocks noChangeArrowheads="1"/>
          </p:cNvSpPr>
          <p:nvPr/>
        </p:nvSpPr>
        <p:spPr bwMode="auto">
          <a:xfrm>
            <a:off x="0" y="-8771"/>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Meiryo UI" panose="020B0604030504040204" pitchFamily="50" charset="-128"/>
                <a:ea typeface="Meiryo UI" panose="020B0604030504040204" pitchFamily="50" charset="-128"/>
                <a:cs typeface="Meiryo UI" panose="020B0604030504040204" pitchFamily="50" charset="-128"/>
              </a:rPr>
              <a:t>「部活動の地域移行」　と具体的対応</a:t>
            </a:r>
            <a:endParaRPr lang="en-US" altLang="ja-JP">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F44A33B9-856A-8D1B-1F97-280835356070}"/>
              </a:ext>
            </a:extLst>
          </p:cNvPr>
          <p:cNvSpPr/>
          <p:nvPr/>
        </p:nvSpPr>
        <p:spPr>
          <a:xfrm>
            <a:off x="66993" y="1486453"/>
            <a:ext cx="2147793" cy="49074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a:solidFill>
                  <a:schemeClr val="tx1"/>
                </a:solidFill>
                <a:latin typeface="Meiryo UI" panose="020B0604030504040204" pitchFamily="50" charset="-128"/>
                <a:ea typeface="Meiryo UI" panose="020B0604030504040204" pitchFamily="50" charset="-128"/>
              </a:rPr>
              <a:t>目指す姿・方向性</a:t>
            </a:r>
            <a:endParaRPr lang="en-US" altLang="ja-JP" sz="2000">
              <a:solidFill>
                <a:schemeClr val="tx1"/>
              </a:solidFill>
              <a:latin typeface="Meiryo UI" panose="020B0604030504040204" pitchFamily="50" charset="-128"/>
              <a:ea typeface="Meiryo UI" panose="020B0604030504040204" pitchFamily="50" charset="-128"/>
            </a:endParaRPr>
          </a:p>
        </p:txBody>
      </p:sp>
      <p:sp>
        <p:nvSpPr>
          <p:cNvPr id="6" name="二等辺三角形 5">
            <a:extLst>
              <a:ext uri="{FF2B5EF4-FFF2-40B4-BE49-F238E27FC236}">
                <a16:creationId xmlns:a16="http://schemas.microsoft.com/office/drawing/2014/main" id="{6ACCC5BB-50E0-A069-C2F2-00BFB5FA752F}"/>
              </a:ext>
            </a:extLst>
          </p:cNvPr>
          <p:cNvSpPr/>
          <p:nvPr/>
        </p:nvSpPr>
        <p:spPr>
          <a:xfrm rot="10800000">
            <a:off x="257340" y="2281214"/>
            <a:ext cx="3453779" cy="357605"/>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11">
            <a:extLst>
              <a:ext uri="{FF2B5EF4-FFF2-40B4-BE49-F238E27FC236}">
                <a16:creationId xmlns:a16="http://schemas.microsoft.com/office/drawing/2014/main" id="{1913E30E-435F-024B-A933-266B2638B5FA}"/>
              </a:ext>
            </a:extLst>
          </p:cNvPr>
          <p:cNvSpPr>
            <a:spLocks noChangeArrowheads="1"/>
          </p:cNvSpPr>
          <p:nvPr/>
        </p:nvSpPr>
        <p:spPr bwMode="auto">
          <a:xfrm>
            <a:off x="4414373" y="2378515"/>
            <a:ext cx="2147792" cy="4001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ja-JP" altLang="en-US" sz="2000">
                <a:solidFill>
                  <a:schemeClr val="tx1"/>
                </a:solidFill>
                <a:latin typeface="Meiryo UI" panose="020B0604030504040204" pitchFamily="50" charset="-128"/>
                <a:ea typeface="Meiryo UI" panose="020B0604030504040204" pitchFamily="50" charset="-128"/>
              </a:rPr>
              <a:t>国・省庁での対応</a:t>
            </a:r>
          </a:p>
        </p:txBody>
      </p:sp>
      <p:sp>
        <p:nvSpPr>
          <p:cNvPr id="8" name="正方形/長方形 11">
            <a:extLst>
              <a:ext uri="{FF2B5EF4-FFF2-40B4-BE49-F238E27FC236}">
                <a16:creationId xmlns:a16="http://schemas.microsoft.com/office/drawing/2014/main" id="{82B6F7CF-87E8-5605-F6F1-833A427EEA8D}"/>
              </a:ext>
            </a:extLst>
          </p:cNvPr>
          <p:cNvSpPr>
            <a:spLocks noChangeArrowheads="1"/>
          </p:cNvSpPr>
          <p:nvPr/>
        </p:nvSpPr>
        <p:spPr bwMode="auto">
          <a:xfrm>
            <a:off x="4502793" y="3744849"/>
            <a:ext cx="7575801" cy="2911699"/>
          </a:xfrm>
          <a:prstGeom prst="rect">
            <a:avLst/>
          </a:prstGeom>
          <a:solidFill>
            <a:schemeClr val="accent1">
              <a:lumMod val="40000"/>
              <a:lumOff val="60000"/>
            </a:schemeClr>
          </a:solidFill>
          <a:ln>
            <a:headEnd/>
            <a:tailEnd/>
          </a:ln>
        </p:spPr>
        <p:style>
          <a:lnRef idx="3">
            <a:schemeClr val="lt1"/>
          </a:lnRef>
          <a:fillRef idx="1">
            <a:schemeClr val="accent6"/>
          </a:fillRef>
          <a:effectRef idx="1">
            <a:schemeClr val="accent6"/>
          </a:effectRef>
          <a:fontRef idx="minor">
            <a:schemeClr val="lt1"/>
          </a:fontRef>
        </p:style>
        <p:txBody>
          <a:bodyPr wrap="square" anchor="ctr" anchorCtr="0">
            <a:no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defTabSz="844083" eaLnBrk="0" fontAlgn="base" hangingPunct="0">
              <a:spcBef>
                <a:spcPct val="0"/>
              </a:spcBef>
              <a:spcAft>
                <a:spcPct val="0"/>
              </a:spcAft>
              <a:defRPr/>
            </a:pPr>
            <a:endParaRPr lang="ja-JP" altLang="en-US" sz="2400">
              <a:solidFill>
                <a:prstClr val="white"/>
              </a:solidFill>
              <a:latin typeface="Meiryo UI" panose="020B0604030504040204" pitchFamily="50" charset="-128"/>
              <a:ea typeface="Meiryo UI" panose="020B0604030504040204" pitchFamily="50" charset="-128"/>
            </a:endParaRPr>
          </a:p>
        </p:txBody>
      </p:sp>
      <p:pic>
        <p:nvPicPr>
          <p:cNvPr id="14" name="図 13">
            <a:extLst>
              <a:ext uri="{FF2B5EF4-FFF2-40B4-BE49-F238E27FC236}">
                <a16:creationId xmlns:a16="http://schemas.microsoft.com/office/drawing/2014/main" id="{F75B3663-F3AC-5581-7DC8-2238DA41D0CA}"/>
              </a:ext>
            </a:extLst>
          </p:cNvPr>
          <p:cNvPicPr>
            <a:picLocks noChangeAspect="1"/>
          </p:cNvPicPr>
          <p:nvPr/>
        </p:nvPicPr>
        <p:blipFill>
          <a:blip r:embed="rId3"/>
          <a:stretch>
            <a:fillRect/>
          </a:stretch>
        </p:blipFill>
        <p:spPr>
          <a:xfrm>
            <a:off x="2265700" y="1480097"/>
            <a:ext cx="9859307" cy="721812"/>
          </a:xfrm>
          <a:prstGeom prst="rect">
            <a:avLst/>
          </a:prstGeom>
        </p:spPr>
      </p:pic>
      <p:sp>
        <p:nvSpPr>
          <p:cNvPr id="15" name="テキスト ボックス 14">
            <a:extLst>
              <a:ext uri="{FF2B5EF4-FFF2-40B4-BE49-F238E27FC236}">
                <a16:creationId xmlns:a16="http://schemas.microsoft.com/office/drawing/2014/main" id="{65B09001-0F96-CAC6-34AC-AD5F3D4BF395}"/>
              </a:ext>
            </a:extLst>
          </p:cNvPr>
          <p:cNvSpPr txBox="1"/>
          <p:nvPr/>
        </p:nvSpPr>
        <p:spPr>
          <a:xfrm>
            <a:off x="6946523" y="6635149"/>
            <a:ext cx="5198176" cy="276999"/>
          </a:xfrm>
          <a:prstGeom prst="rect">
            <a:avLst/>
          </a:prstGeom>
          <a:noFill/>
        </p:spPr>
        <p:txBody>
          <a:bodyPr wrap="square">
            <a:spAutoFit/>
          </a:bodyPr>
          <a:lstStyle/>
          <a:p>
            <a:pPr algn="r" eaLnBrk="0" fontAlgn="base" hangingPunct="0">
              <a:spcBef>
                <a:spcPct val="0"/>
              </a:spcBef>
              <a:spcAft>
                <a:spcPct val="0"/>
              </a:spcAft>
              <a:defRPr/>
            </a:pPr>
            <a:r>
              <a:rPr lang="ja-JP" altLang="en-US" sz="1200">
                <a:solidFill>
                  <a:srgbClr val="000000"/>
                </a:solidFill>
                <a:latin typeface="BIZ UDゴシック" panose="020B0400000000000000" pitchFamily="49" charset="-128"/>
                <a:ea typeface="BIZ UDゴシック" panose="020B0400000000000000" pitchFamily="49" charset="-128"/>
              </a:rPr>
              <a:t>詳細資料掲載サイト：　</a:t>
            </a:r>
            <a:r>
              <a:rPr lang="ja-JP" altLang="en-US" sz="1200">
                <a:hlinkClick r:id="rId4"/>
              </a:rPr>
              <a:t>文化部活動に関する取組 </a:t>
            </a:r>
            <a:r>
              <a:rPr lang="en-US" altLang="ja-JP" sz="1200">
                <a:hlinkClick r:id="rId4"/>
              </a:rPr>
              <a:t>| </a:t>
            </a:r>
            <a:r>
              <a:rPr lang="ja-JP" altLang="en-US" sz="1200">
                <a:hlinkClick r:id="rId4"/>
              </a:rPr>
              <a:t>文化庁 </a:t>
            </a:r>
            <a:r>
              <a:rPr lang="en-US" altLang="ja-JP" sz="1200">
                <a:hlinkClick r:id="rId4"/>
              </a:rPr>
              <a:t>(bunka.go.jp)</a:t>
            </a:r>
            <a:endParaRPr lang="ja-JP" altLang="en-US" sz="1200">
              <a:solidFill>
                <a:srgbClr val="000000"/>
              </a:solidFill>
              <a:latin typeface="BIZ UDゴシック" panose="020B0400000000000000" pitchFamily="49" charset="-128"/>
              <a:ea typeface="BIZ UDゴシック" panose="020B0400000000000000" pitchFamily="49" charset="-128"/>
            </a:endParaRPr>
          </a:p>
        </p:txBody>
      </p:sp>
      <p:sp>
        <p:nvSpPr>
          <p:cNvPr id="16" name="正方形/長方形 15">
            <a:extLst>
              <a:ext uri="{FF2B5EF4-FFF2-40B4-BE49-F238E27FC236}">
                <a16:creationId xmlns:a16="http://schemas.microsoft.com/office/drawing/2014/main" id="{70AF5AE6-2170-407F-ABBC-CB62F6FA61B0}"/>
              </a:ext>
            </a:extLst>
          </p:cNvPr>
          <p:cNvSpPr/>
          <p:nvPr/>
        </p:nvSpPr>
        <p:spPr>
          <a:xfrm>
            <a:off x="2296884" y="692169"/>
            <a:ext cx="9746023" cy="721812"/>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a:solidFill>
                  <a:schemeClr val="tx1"/>
                </a:solidFill>
                <a:latin typeface="Meiryo UI" panose="020B0604030504040204" pitchFamily="50" charset="-128"/>
                <a:ea typeface="Meiryo UI" panose="020B0604030504040204" pitchFamily="50" charset="-128"/>
              </a:rPr>
              <a:t>✔ 部活動は、教科学習と異なる集団での活動を通じた人間形成の機会や、多様な生徒が活躍できる活動。 一方で、こでまでは教師の献身的な勤務の下で成り立って</a:t>
            </a:r>
            <a:endParaRPr lang="en-US" altLang="ja-JP" sz="1100" b="1">
              <a:solidFill>
                <a:schemeClr val="tx1"/>
              </a:solidFill>
              <a:latin typeface="Meiryo UI" panose="020B0604030504040204" pitchFamily="50" charset="-128"/>
              <a:ea typeface="Meiryo UI" panose="020B0604030504040204" pitchFamily="50" charset="-128"/>
            </a:endParaRPr>
          </a:p>
          <a:p>
            <a:r>
              <a:rPr lang="ja-JP" altLang="en-US" sz="1100" b="1">
                <a:solidFill>
                  <a:schemeClr val="tx1"/>
                </a:solidFill>
                <a:latin typeface="Meiryo UI" panose="020B0604030504040204" pitchFamily="50" charset="-128"/>
                <a:ea typeface="Meiryo UI" panose="020B0604030504040204" pitchFamily="50" charset="-128"/>
              </a:rPr>
              <a:t>　きたが、休日を含め、長時間勤務となることや 指導経験のない教師への多大な負担であるとともに、生徒にとっては望ましい指導を受けられない場合が生じる。</a:t>
            </a:r>
            <a:endParaRPr lang="en-US" altLang="ja-JP" sz="1100" b="1">
              <a:solidFill>
                <a:schemeClr val="tx1"/>
              </a:solidFill>
              <a:latin typeface="Meiryo UI" panose="020B0604030504040204" pitchFamily="50" charset="-128"/>
              <a:ea typeface="Meiryo UI" panose="020B0604030504040204" pitchFamily="50" charset="-128"/>
            </a:endParaRPr>
          </a:p>
          <a:p>
            <a:r>
              <a:rPr lang="ja-JP" altLang="en-US" sz="1100" b="1">
                <a:solidFill>
                  <a:schemeClr val="tx1"/>
                </a:solidFill>
                <a:latin typeface="Meiryo UI" panose="020B0604030504040204" pitchFamily="50" charset="-128"/>
                <a:ea typeface="Meiryo UI" panose="020B0604030504040204" pitchFamily="50" charset="-128"/>
              </a:rPr>
              <a:t>✔ 中教審答申や国会審議において「部活動を学校単位から地域単位の取組とする」旨が指摘されている。</a:t>
            </a:r>
            <a:endParaRPr lang="en-US" altLang="ja-JP" sz="1100" b="1">
              <a:solidFill>
                <a:schemeClr val="tx1"/>
              </a:solidFill>
              <a:latin typeface="Meiryo UI" panose="020B0604030504040204" pitchFamily="50" charset="-128"/>
              <a:ea typeface="Meiryo UI" panose="020B0604030504040204" pitchFamily="50" charset="-128"/>
            </a:endParaRPr>
          </a:p>
          <a:p>
            <a:r>
              <a:rPr lang="ja-JP" altLang="en-US" sz="1100" b="1">
                <a:solidFill>
                  <a:schemeClr val="tx1"/>
                </a:solidFill>
                <a:latin typeface="Meiryo UI" panose="020B0604030504040204" pitchFamily="50" charset="-128"/>
                <a:ea typeface="Meiryo UI" panose="020B0604030504040204" pitchFamily="50" charset="-128"/>
              </a:rPr>
              <a:t>✔ 未来を支える子ども若者の育成は国家にとって必須であり、各地で働く組合員やその家族にとっても身近で新しく発生した地域ぐるみで対応していく問題</a:t>
            </a:r>
            <a:endParaRPr lang="en-US" altLang="ja-JP" sz="1100" b="1">
              <a:solidFill>
                <a:schemeClr val="tx1"/>
              </a:solidFill>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E6B6CA24-5294-5C2B-4AFB-4100563FE733}"/>
              </a:ext>
            </a:extLst>
          </p:cNvPr>
          <p:cNvSpPr/>
          <p:nvPr/>
        </p:nvSpPr>
        <p:spPr>
          <a:xfrm>
            <a:off x="66993" y="691692"/>
            <a:ext cx="2147793" cy="49074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a:solidFill>
                  <a:schemeClr val="tx1"/>
                </a:solidFill>
                <a:latin typeface="Meiryo UI" panose="020B0604030504040204" pitchFamily="50" charset="-128"/>
                <a:ea typeface="Meiryo UI" panose="020B0604030504040204" pitchFamily="50" charset="-128"/>
              </a:rPr>
              <a:t>意義・課題</a:t>
            </a:r>
            <a:endParaRPr lang="en-US" altLang="ja-JP" sz="2000">
              <a:solidFill>
                <a:schemeClr val="tx1"/>
              </a:solidFill>
              <a:latin typeface="Meiryo UI" panose="020B0604030504040204" pitchFamily="50" charset="-128"/>
              <a:ea typeface="Meiryo UI" panose="020B0604030504040204" pitchFamily="50" charset="-128"/>
            </a:endParaRPr>
          </a:p>
        </p:txBody>
      </p:sp>
      <p:sp>
        <p:nvSpPr>
          <p:cNvPr id="10" name="フローチャート: 処理 9">
            <a:extLst>
              <a:ext uri="{FF2B5EF4-FFF2-40B4-BE49-F238E27FC236}">
                <a16:creationId xmlns:a16="http://schemas.microsoft.com/office/drawing/2014/main" id="{1959E376-C389-F180-EF48-43573E0B79DA}"/>
              </a:ext>
            </a:extLst>
          </p:cNvPr>
          <p:cNvSpPr/>
          <p:nvPr/>
        </p:nvSpPr>
        <p:spPr>
          <a:xfrm>
            <a:off x="9931483" y="2510270"/>
            <a:ext cx="2147111" cy="369332"/>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ja-JP" altLang="en-US" b="1">
                <a:solidFill>
                  <a:schemeClr val="tx1"/>
                </a:solidFill>
                <a:latin typeface="Meiryo UI" panose="020B0604030504040204" pitchFamily="50" charset="-128"/>
                <a:ea typeface="Meiryo UI" panose="020B0604030504040204" pitchFamily="50" charset="-128"/>
              </a:rPr>
              <a:t>本部・顧問議員</a:t>
            </a:r>
            <a:endParaRPr lang="en-US" altLang="ja-JP" b="1">
              <a:solidFill>
                <a:schemeClr val="tx1"/>
              </a:solidFill>
              <a:latin typeface="Meiryo UI" panose="020B0604030504040204" pitchFamily="50" charset="-128"/>
              <a:ea typeface="Meiryo UI" panose="020B0604030504040204" pitchFamily="50" charset="-128"/>
            </a:endParaRPr>
          </a:p>
        </p:txBody>
      </p:sp>
      <p:sp>
        <p:nvSpPr>
          <p:cNvPr id="25" name="タイトル 1">
            <a:extLst>
              <a:ext uri="{FF2B5EF4-FFF2-40B4-BE49-F238E27FC236}">
                <a16:creationId xmlns:a16="http://schemas.microsoft.com/office/drawing/2014/main" id="{EFC58689-D93D-6C0C-6C71-E84A883727EA}"/>
              </a:ext>
            </a:extLst>
          </p:cNvPr>
          <p:cNvSpPr txBox="1">
            <a:spLocks/>
          </p:cNvSpPr>
          <p:nvPr/>
        </p:nvSpPr>
        <p:spPr>
          <a:xfrm>
            <a:off x="4502794" y="2775614"/>
            <a:ext cx="4727571" cy="757130"/>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a:latin typeface="Meiryo UI" panose="020B0604030504040204" pitchFamily="50" charset="-128"/>
                <a:ea typeface="Meiryo UI" panose="020B0604030504040204" pitchFamily="50" charset="-128"/>
              </a:rPr>
              <a:t>・ガイドライン・ロードマップの整備</a:t>
            </a:r>
            <a:endParaRPr lang="en-US" altLang="ja-JP" sz="1600">
              <a:latin typeface="Meiryo UI" panose="020B0604030504040204" pitchFamily="50" charset="-128"/>
              <a:ea typeface="Meiryo UI" panose="020B0604030504040204" pitchFamily="50" charset="-128"/>
            </a:endParaRPr>
          </a:p>
          <a:p>
            <a:pPr algn="l"/>
            <a:r>
              <a:rPr lang="ja-JP" altLang="en-US" sz="1600">
                <a:latin typeface="Meiryo UI" panose="020B0604030504040204" pitchFamily="50" charset="-128"/>
                <a:ea typeface="Meiryo UI" panose="020B0604030504040204" pitchFamily="50" charset="-128"/>
              </a:rPr>
              <a:t>・人材確保や環境整備にかかわる必要な「予算の確保」　</a:t>
            </a:r>
            <a:endParaRPr lang="en-US" altLang="ja-JP" sz="1600">
              <a:latin typeface="Meiryo UI" panose="020B0604030504040204" pitchFamily="50" charset="-128"/>
              <a:ea typeface="Meiryo UI" panose="020B0604030504040204" pitchFamily="50" charset="-128"/>
            </a:endParaRPr>
          </a:p>
          <a:p>
            <a:pPr algn="l"/>
            <a:r>
              <a:rPr lang="ja-JP" altLang="en-US" sz="1600">
                <a:latin typeface="Meiryo UI" panose="020B0604030504040204" pitchFamily="50" charset="-128"/>
                <a:ea typeface="Meiryo UI" panose="020B0604030504040204" pitchFamily="50" charset="-128"/>
              </a:rPr>
              <a:t>「情報の展開」「関係者間の連携要請・強化」など</a:t>
            </a:r>
            <a:endParaRPr lang="en-US" altLang="ja-JP" sz="1600">
              <a:latin typeface="Meiryo UI" panose="020B0604030504040204" pitchFamily="50" charset="-128"/>
              <a:ea typeface="Meiryo UI" panose="020B0604030504040204" pitchFamily="50" charset="-128"/>
            </a:endParaRPr>
          </a:p>
        </p:txBody>
      </p:sp>
      <p:sp>
        <p:nvSpPr>
          <p:cNvPr id="26" name="正方形/長方形 11">
            <a:extLst>
              <a:ext uri="{FF2B5EF4-FFF2-40B4-BE49-F238E27FC236}">
                <a16:creationId xmlns:a16="http://schemas.microsoft.com/office/drawing/2014/main" id="{E1DF916E-5F2F-2C84-04FD-0BFFB3980286}"/>
              </a:ext>
            </a:extLst>
          </p:cNvPr>
          <p:cNvSpPr>
            <a:spLocks noChangeArrowheads="1"/>
          </p:cNvSpPr>
          <p:nvPr/>
        </p:nvSpPr>
        <p:spPr bwMode="auto">
          <a:xfrm>
            <a:off x="4444512" y="3666953"/>
            <a:ext cx="2147792" cy="4001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ja-JP" altLang="en-US" sz="2000">
                <a:solidFill>
                  <a:schemeClr val="tx1"/>
                </a:solidFill>
                <a:latin typeface="Meiryo UI" panose="020B0604030504040204" pitchFamily="50" charset="-128"/>
                <a:ea typeface="Meiryo UI" panose="020B0604030504040204" pitchFamily="50" charset="-128"/>
              </a:rPr>
              <a:t>各地域での対応</a:t>
            </a:r>
          </a:p>
        </p:txBody>
      </p:sp>
      <p:pic>
        <p:nvPicPr>
          <p:cNvPr id="29" name="図 28">
            <a:extLst>
              <a:ext uri="{FF2B5EF4-FFF2-40B4-BE49-F238E27FC236}">
                <a16:creationId xmlns:a16="http://schemas.microsoft.com/office/drawing/2014/main" id="{EC07AFAA-69ED-EE2F-CFDD-70444E364A11}"/>
              </a:ext>
            </a:extLst>
          </p:cNvPr>
          <p:cNvPicPr>
            <a:picLocks noChangeAspect="1"/>
          </p:cNvPicPr>
          <p:nvPr/>
        </p:nvPicPr>
        <p:blipFill>
          <a:blip r:embed="rId5"/>
          <a:stretch>
            <a:fillRect/>
          </a:stretch>
        </p:blipFill>
        <p:spPr>
          <a:xfrm>
            <a:off x="95908" y="3422767"/>
            <a:ext cx="4337934" cy="3390782"/>
          </a:xfrm>
          <a:prstGeom prst="rect">
            <a:avLst/>
          </a:prstGeom>
        </p:spPr>
      </p:pic>
      <p:sp>
        <p:nvSpPr>
          <p:cNvPr id="32" name="タイトル 1">
            <a:extLst>
              <a:ext uri="{FF2B5EF4-FFF2-40B4-BE49-F238E27FC236}">
                <a16:creationId xmlns:a16="http://schemas.microsoft.com/office/drawing/2014/main" id="{3C15530D-4F96-3077-F6EC-27E9806152C7}"/>
              </a:ext>
            </a:extLst>
          </p:cNvPr>
          <p:cNvSpPr txBox="1">
            <a:spLocks/>
          </p:cNvSpPr>
          <p:nvPr/>
        </p:nvSpPr>
        <p:spPr>
          <a:xfrm>
            <a:off x="10055318" y="2940385"/>
            <a:ext cx="2104342" cy="590931"/>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200">
                <a:latin typeface="Meiryo UI" panose="020B0604030504040204" pitchFamily="50" charset="-128"/>
                <a:ea typeface="Meiryo UI" panose="020B0604030504040204" pitchFamily="50" charset="-128"/>
              </a:rPr>
              <a:t>・進捗阻害要因の解消連携</a:t>
            </a:r>
            <a:endParaRPr lang="en-US" altLang="ja-JP" sz="1200">
              <a:latin typeface="Meiryo UI" panose="020B0604030504040204" pitchFamily="50" charset="-128"/>
              <a:ea typeface="Meiryo UI" panose="020B0604030504040204" pitchFamily="50" charset="-128"/>
            </a:endParaRPr>
          </a:p>
          <a:p>
            <a:pPr algn="l"/>
            <a:r>
              <a:rPr lang="ja-JP" altLang="en-US" sz="1200">
                <a:latin typeface="Meiryo UI" panose="020B0604030504040204" pitchFamily="50" charset="-128"/>
                <a:ea typeface="Meiryo UI" panose="020B0604030504040204" pitchFamily="50" charset="-128"/>
              </a:rPr>
              <a:t>（各市町の情報共有、</a:t>
            </a:r>
            <a:endParaRPr lang="en-US" altLang="ja-JP" sz="1200">
              <a:latin typeface="Meiryo UI" panose="020B0604030504040204" pitchFamily="50" charset="-128"/>
              <a:ea typeface="Meiryo UI" panose="020B0604030504040204" pitchFamily="50" charset="-128"/>
            </a:endParaRPr>
          </a:p>
          <a:p>
            <a:pPr algn="l"/>
            <a:r>
              <a:rPr lang="ja-JP" altLang="en-US" sz="1200">
                <a:latin typeface="Meiryo UI" panose="020B0604030504040204" pitchFamily="50" charset="-128"/>
                <a:ea typeface="Meiryo UI" panose="020B0604030504040204" pitchFamily="50" charset="-128"/>
              </a:rPr>
              <a:t>　　関係省庁への要望等）</a:t>
            </a:r>
            <a:endParaRPr lang="en-US" altLang="ja-JP" sz="1200">
              <a:latin typeface="Meiryo UI" panose="020B0604030504040204" pitchFamily="50" charset="-128"/>
              <a:ea typeface="Meiryo UI" panose="020B0604030504040204" pitchFamily="50" charset="-128"/>
            </a:endParaRPr>
          </a:p>
        </p:txBody>
      </p:sp>
      <p:sp>
        <p:nvSpPr>
          <p:cNvPr id="33" name="タイトル 1">
            <a:extLst>
              <a:ext uri="{FF2B5EF4-FFF2-40B4-BE49-F238E27FC236}">
                <a16:creationId xmlns:a16="http://schemas.microsoft.com/office/drawing/2014/main" id="{E5EE6D71-6B33-8994-9A1D-AEE35AC4FE28}"/>
              </a:ext>
            </a:extLst>
          </p:cNvPr>
          <p:cNvSpPr txBox="1">
            <a:spLocks/>
          </p:cNvSpPr>
          <p:nvPr/>
        </p:nvSpPr>
        <p:spPr>
          <a:xfrm>
            <a:off x="66993" y="2701914"/>
            <a:ext cx="4159367" cy="701731"/>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1600">
                <a:latin typeface="Meiryo UI" panose="020B0604030504040204" pitchFamily="50" charset="-128"/>
                <a:ea typeface="Meiryo UI" panose="020B0604030504040204" pitchFamily="50" charset="-128"/>
              </a:rPr>
              <a:t>【</a:t>
            </a:r>
            <a:r>
              <a:rPr lang="ja-JP" altLang="en-US" sz="1600">
                <a:latin typeface="Meiryo UI" panose="020B0604030504040204" pitchFamily="50" charset="-128"/>
                <a:ea typeface="Meiryo UI" panose="020B0604030504040204" pitchFamily="50" charset="-128"/>
              </a:rPr>
              <a:t>令和</a:t>
            </a:r>
            <a:r>
              <a:rPr lang="en-US" altLang="ja-JP" sz="1600">
                <a:latin typeface="Meiryo UI" panose="020B0604030504040204" pitchFamily="50" charset="-128"/>
                <a:ea typeface="Meiryo UI" panose="020B0604030504040204" pitchFamily="50" charset="-128"/>
              </a:rPr>
              <a:t>5</a:t>
            </a:r>
            <a:r>
              <a:rPr lang="ja-JP" altLang="en-US" sz="1600">
                <a:latin typeface="Meiryo UI" panose="020B0604030504040204" pitchFamily="50" charset="-128"/>
                <a:ea typeface="Meiryo UI" panose="020B0604030504040204" pitchFamily="50" charset="-128"/>
              </a:rPr>
              <a:t>～</a:t>
            </a:r>
            <a:r>
              <a:rPr lang="en-US" altLang="ja-JP" sz="1600">
                <a:latin typeface="Meiryo UI" panose="020B0604030504040204" pitchFamily="50" charset="-128"/>
                <a:ea typeface="Meiryo UI" panose="020B0604030504040204" pitchFamily="50" charset="-128"/>
              </a:rPr>
              <a:t>7</a:t>
            </a:r>
            <a:r>
              <a:rPr lang="ja-JP" altLang="en-US" sz="1600">
                <a:latin typeface="Meiryo UI" panose="020B0604030504040204" pitchFamily="50" charset="-128"/>
                <a:ea typeface="Meiryo UI" panose="020B0604030504040204" pitchFamily="50" charset="-128"/>
              </a:rPr>
              <a:t>年度までの</a:t>
            </a:r>
            <a:r>
              <a:rPr lang="en-US" altLang="ja-JP" sz="1600">
                <a:latin typeface="Meiryo UI" panose="020B0604030504040204" pitchFamily="50" charset="-128"/>
                <a:ea typeface="Meiryo UI" panose="020B0604030504040204" pitchFamily="50" charset="-128"/>
              </a:rPr>
              <a:t>3</a:t>
            </a:r>
            <a:r>
              <a:rPr lang="ja-JP" altLang="en-US" sz="1600">
                <a:latin typeface="Meiryo UI" panose="020B0604030504040204" pitchFamily="50" charset="-128"/>
                <a:ea typeface="Meiryo UI" panose="020B0604030504040204" pitchFamily="50" charset="-128"/>
              </a:rPr>
              <a:t>年間が改革推進期間</a:t>
            </a:r>
            <a:r>
              <a:rPr lang="en-US" altLang="ja-JP" sz="1600">
                <a:latin typeface="Meiryo UI" panose="020B0604030504040204" pitchFamily="50" charset="-128"/>
                <a:ea typeface="Meiryo UI" panose="020B0604030504040204" pitchFamily="50" charset="-128"/>
              </a:rPr>
              <a:t>】</a:t>
            </a:r>
          </a:p>
          <a:p>
            <a:pPr algn="l"/>
            <a:r>
              <a:rPr lang="ja-JP" altLang="en-US" sz="1400">
                <a:latin typeface="Meiryo UI" panose="020B0604030504040204" pitchFamily="50" charset="-128"/>
                <a:ea typeface="Meiryo UI" panose="020B0604030504040204" pitchFamily="50" charset="-128"/>
              </a:rPr>
              <a:t>　休日の中学／高校部活動の</a:t>
            </a:r>
            <a:endParaRPr lang="en-US" altLang="ja-JP" sz="1400">
              <a:latin typeface="Meiryo UI" panose="020B0604030504040204" pitchFamily="50" charset="-128"/>
              <a:ea typeface="Meiryo UI" panose="020B0604030504040204" pitchFamily="50" charset="-128"/>
            </a:endParaRPr>
          </a:p>
          <a:p>
            <a:pPr algn="l"/>
            <a:r>
              <a:rPr lang="ja-JP" altLang="en-US" sz="1400">
                <a:latin typeface="Meiryo UI" panose="020B0604030504040204" pitchFamily="50" charset="-128"/>
                <a:ea typeface="Meiryo UI" panose="020B0604030504040204" pitchFamily="50" charset="-128"/>
              </a:rPr>
              <a:t>　　地域連携や地域クラブ活動への移行</a:t>
            </a:r>
            <a:endParaRPr lang="en-US" altLang="ja-JP" sz="1400">
              <a:latin typeface="Meiryo UI" panose="020B0604030504040204" pitchFamily="50" charset="-128"/>
              <a:ea typeface="Meiryo UI" panose="020B0604030504040204" pitchFamily="50" charset="-128"/>
            </a:endParaRPr>
          </a:p>
        </p:txBody>
      </p:sp>
      <p:pic>
        <p:nvPicPr>
          <p:cNvPr id="24" name="図 23">
            <a:extLst>
              <a:ext uri="{FF2B5EF4-FFF2-40B4-BE49-F238E27FC236}">
                <a16:creationId xmlns:a16="http://schemas.microsoft.com/office/drawing/2014/main" id="{B42A90FB-B048-FF8F-A74B-BE1AE18D7BE0}"/>
              </a:ext>
            </a:extLst>
          </p:cNvPr>
          <p:cNvPicPr>
            <a:picLocks noChangeAspect="1"/>
          </p:cNvPicPr>
          <p:nvPr/>
        </p:nvPicPr>
        <p:blipFill>
          <a:blip r:embed="rId6"/>
          <a:stretch>
            <a:fillRect/>
          </a:stretch>
        </p:blipFill>
        <p:spPr>
          <a:xfrm>
            <a:off x="8304904" y="4457900"/>
            <a:ext cx="3758710" cy="2129602"/>
          </a:xfrm>
          <a:prstGeom prst="rect">
            <a:avLst/>
          </a:prstGeom>
        </p:spPr>
      </p:pic>
      <p:sp>
        <p:nvSpPr>
          <p:cNvPr id="38" name="タイトル 1">
            <a:extLst>
              <a:ext uri="{FF2B5EF4-FFF2-40B4-BE49-F238E27FC236}">
                <a16:creationId xmlns:a16="http://schemas.microsoft.com/office/drawing/2014/main" id="{54577F46-C2DE-0329-EF1F-2B7AB751EB18}"/>
              </a:ext>
            </a:extLst>
          </p:cNvPr>
          <p:cNvSpPr txBox="1">
            <a:spLocks/>
          </p:cNvSpPr>
          <p:nvPr/>
        </p:nvSpPr>
        <p:spPr>
          <a:xfrm>
            <a:off x="4458555" y="4073473"/>
            <a:ext cx="6847555" cy="2529923"/>
          </a:xfrm>
          <a:prstGeom prst="rect">
            <a:avLst/>
          </a:prstGeom>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600">
                <a:latin typeface="Meiryo UI" panose="020B0604030504040204" pitchFamily="50" charset="-128"/>
                <a:ea typeface="Meiryo UI" panose="020B0604030504040204" pitchFamily="50" charset="-128"/>
              </a:rPr>
              <a:t>・</a:t>
            </a:r>
            <a:r>
              <a:rPr lang="en-US" altLang="ja-JP" sz="1600">
                <a:latin typeface="Meiryo UI" panose="020B0604030504040204" pitchFamily="50" charset="-128"/>
                <a:ea typeface="Meiryo UI" panose="020B0604030504040204" pitchFamily="50" charset="-128"/>
              </a:rPr>
              <a:t>【</a:t>
            </a:r>
            <a:r>
              <a:rPr lang="ja-JP" altLang="en-US" sz="1600">
                <a:latin typeface="Meiryo UI" panose="020B0604030504040204" pitchFamily="50" charset="-128"/>
                <a:ea typeface="Meiryo UI" panose="020B0604030504040204" pitchFamily="50" charset="-128"/>
              </a:rPr>
              <a:t>県</a:t>
            </a:r>
            <a:r>
              <a:rPr lang="en-US" altLang="ja-JP" sz="1600">
                <a:latin typeface="Meiryo UI" panose="020B0604030504040204" pitchFamily="50" charset="-128"/>
                <a:ea typeface="Meiryo UI" panose="020B0604030504040204" pitchFamily="50" charset="-128"/>
              </a:rPr>
              <a:t>】</a:t>
            </a:r>
            <a:r>
              <a:rPr lang="ja-JP" altLang="en-US" sz="1600">
                <a:latin typeface="Meiryo UI" panose="020B0604030504040204" pitchFamily="50" charset="-128"/>
                <a:ea typeface="Meiryo UI" panose="020B0604030504040204" pitchFamily="50" charset="-128"/>
              </a:rPr>
              <a:t>国のガイドラインを受け協議会設置、方針提示、情報発信</a:t>
            </a:r>
            <a:endParaRPr lang="en-US" altLang="ja-JP" sz="1600">
              <a:latin typeface="Meiryo UI" panose="020B0604030504040204" pitchFamily="50" charset="-128"/>
              <a:ea typeface="Meiryo UI" panose="020B0604030504040204" pitchFamily="50" charset="-128"/>
            </a:endParaRPr>
          </a:p>
          <a:p>
            <a:pPr algn="l"/>
            <a:r>
              <a:rPr lang="ja-JP" altLang="en-US" sz="1600">
                <a:latin typeface="Meiryo UI" panose="020B0604030504040204" pitchFamily="50" charset="-128"/>
                <a:ea typeface="Meiryo UI" panose="020B0604030504040204" pitchFamily="50" charset="-128"/>
              </a:rPr>
              <a:t>・</a:t>
            </a:r>
            <a:r>
              <a:rPr lang="en-US" altLang="ja-JP" sz="1600">
                <a:latin typeface="Meiryo UI" panose="020B0604030504040204" pitchFamily="50" charset="-128"/>
                <a:ea typeface="Meiryo UI" panose="020B0604030504040204" pitchFamily="50" charset="-128"/>
              </a:rPr>
              <a:t>【</a:t>
            </a:r>
            <a:r>
              <a:rPr lang="ja-JP" altLang="en-US" sz="1600">
                <a:latin typeface="Meiryo UI" panose="020B0604030504040204" pitchFamily="50" charset="-128"/>
                <a:ea typeface="Meiryo UI" panose="020B0604030504040204" pitchFamily="50" charset="-128"/>
              </a:rPr>
              <a:t>市町</a:t>
            </a:r>
            <a:r>
              <a:rPr lang="en-US" altLang="ja-JP" sz="1600">
                <a:latin typeface="Meiryo UI" panose="020B0604030504040204" pitchFamily="50" charset="-128"/>
                <a:ea typeface="Meiryo UI" panose="020B0604030504040204" pitchFamily="50" charset="-128"/>
              </a:rPr>
              <a:t>】</a:t>
            </a:r>
          </a:p>
          <a:p>
            <a:pPr algn="l"/>
            <a:r>
              <a:rPr lang="ja-JP" altLang="en-US" sz="1600">
                <a:latin typeface="Meiryo UI" panose="020B0604030504040204" pitchFamily="50" charset="-128"/>
                <a:ea typeface="Meiryo UI" panose="020B0604030504040204" pitchFamily="50" charset="-128"/>
              </a:rPr>
              <a:t>　①協議設置・ニーズや課題把握、情報発信</a:t>
            </a:r>
            <a:endParaRPr lang="en-US" altLang="ja-JP" sz="1600">
              <a:latin typeface="Meiryo UI" panose="020B0604030504040204" pitchFamily="50" charset="-128"/>
              <a:ea typeface="Meiryo UI" panose="020B0604030504040204" pitchFamily="50" charset="-128"/>
            </a:endParaRPr>
          </a:p>
          <a:p>
            <a:pPr algn="l"/>
            <a:r>
              <a:rPr lang="ja-JP" altLang="en-US" sz="1600">
                <a:latin typeface="Meiryo UI" panose="020B0604030504040204" pitchFamily="50" charset="-128"/>
                <a:ea typeface="Meiryo UI" panose="020B0604030504040204" pitchFamily="50" charset="-128"/>
              </a:rPr>
              <a:t>　②運営団体確保</a:t>
            </a:r>
            <a:endParaRPr lang="en-US" altLang="ja-JP" sz="1600">
              <a:latin typeface="Meiryo UI" panose="020B0604030504040204" pitchFamily="50" charset="-128"/>
              <a:ea typeface="Meiryo UI" panose="020B0604030504040204" pitchFamily="50" charset="-128"/>
            </a:endParaRPr>
          </a:p>
          <a:p>
            <a:pPr algn="l"/>
            <a:r>
              <a:rPr lang="ja-JP" altLang="en-US" sz="1600">
                <a:latin typeface="Meiryo UI" panose="020B0604030504040204" pitchFamily="50" charset="-128"/>
                <a:ea typeface="Meiryo UI" panose="020B0604030504040204" pitchFamily="50" charset="-128"/>
              </a:rPr>
              <a:t>　　・指導者確保</a:t>
            </a:r>
            <a:r>
              <a:rPr lang="en-US" altLang="ja-JP" sz="1600">
                <a:latin typeface="Meiryo UI" panose="020B0604030504040204" pitchFamily="50" charset="-128"/>
                <a:ea typeface="Meiryo UI" panose="020B0604030504040204" pitchFamily="50" charset="-128"/>
              </a:rPr>
              <a:t>/</a:t>
            </a:r>
            <a:r>
              <a:rPr lang="ja-JP" altLang="en-US" sz="1600">
                <a:latin typeface="Meiryo UI" panose="020B0604030504040204" pitchFamily="50" charset="-128"/>
                <a:ea typeface="Meiryo UI" panose="020B0604030504040204" pitchFamily="50" charset="-128"/>
              </a:rPr>
              <a:t>マッチング</a:t>
            </a:r>
            <a:endParaRPr lang="en-US" altLang="ja-JP" sz="1600">
              <a:latin typeface="Meiryo UI" panose="020B0604030504040204" pitchFamily="50" charset="-128"/>
              <a:ea typeface="Meiryo UI" panose="020B0604030504040204" pitchFamily="50" charset="-128"/>
            </a:endParaRPr>
          </a:p>
          <a:p>
            <a:pPr algn="l"/>
            <a:r>
              <a:rPr lang="ja-JP" altLang="en-US" sz="1600">
                <a:latin typeface="Meiryo UI" panose="020B0604030504040204" pitchFamily="50" charset="-128"/>
                <a:ea typeface="Meiryo UI" panose="020B0604030504040204" pitchFamily="50" charset="-128"/>
              </a:rPr>
              <a:t>　　・活動場所の確保</a:t>
            </a:r>
            <a:r>
              <a:rPr lang="en-US" altLang="ja-JP" sz="1600">
                <a:latin typeface="Meiryo UI" panose="020B0604030504040204" pitchFamily="50" charset="-128"/>
                <a:ea typeface="Meiryo UI" panose="020B0604030504040204" pitchFamily="50" charset="-128"/>
              </a:rPr>
              <a:t>/</a:t>
            </a:r>
            <a:r>
              <a:rPr lang="ja-JP" altLang="en-US" sz="1600">
                <a:latin typeface="Meiryo UI" panose="020B0604030504040204" pitchFamily="50" charset="-128"/>
                <a:ea typeface="Meiryo UI" panose="020B0604030504040204" pitchFamily="50" charset="-128"/>
              </a:rPr>
              <a:t>内容決定</a:t>
            </a:r>
            <a:endParaRPr lang="en-US" altLang="ja-JP" sz="1600">
              <a:latin typeface="Meiryo UI" panose="020B0604030504040204" pitchFamily="50" charset="-128"/>
              <a:ea typeface="Meiryo UI" panose="020B0604030504040204" pitchFamily="50" charset="-128"/>
            </a:endParaRPr>
          </a:p>
          <a:p>
            <a:pPr algn="l"/>
            <a:r>
              <a:rPr lang="ja-JP" altLang="en-US" sz="1600">
                <a:latin typeface="Meiryo UI" panose="020B0604030504040204" pitchFamily="50" charset="-128"/>
                <a:ea typeface="Meiryo UI" panose="020B0604030504040204" pitchFamily="50" charset="-128"/>
              </a:rPr>
              <a:t>　➂生徒・保護者・住民への周知・実施</a:t>
            </a:r>
            <a:endParaRPr lang="en-US" altLang="ja-JP" sz="1600">
              <a:latin typeface="Meiryo UI" panose="020B0604030504040204" pitchFamily="50" charset="-128"/>
              <a:ea typeface="Meiryo UI" panose="020B0604030504040204" pitchFamily="50" charset="-128"/>
            </a:endParaRPr>
          </a:p>
          <a:p>
            <a:pPr algn="l"/>
            <a:endParaRPr lang="en-US" altLang="ja-JP" sz="1600">
              <a:latin typeface="Meiryo UI" panose="020B0604030504040204" pitchFamily="50" charset="-128"/>
              <a:ea typeface="Meiryo UI" panose="020B0604030504040204" pitchFamily="50" charset="-128"/>
            </a:endParaRPr>
          </a:p>
          <a:p>
            <a:pPr algn="l"/>
            <a:r>
              <a:rPr lang="ja-JP" altLang="en-US" sz="1600">
                <a:latin typeface="Meiryo UI" panose="020B0604030504040204" pitchFamily="50" charset="-128"/>
                <a:ea typeface="Meiryo UI" panose="020B0604030504040204" pitchFamily="50" charset="-128"/>
              </a:rPr>
              <a:t>　</a:t>
            </a:r>
            <a:r>
              <a:rPr lang="en-US" altLang="ja-JP" sz="1600">
                <a:latin typeface="Meiryo UI" panose="020B0604030504040204" pitchFamily="50" charset="-128"/>
                <a:ea typeface="Meiryo UI" panose="020B0604030504040204" pitchFamily="50" charset="-128"/>
              </a:rPr>
              <a:t>※</a:t>
            </a:r>
            <a:r>
              <a:rPr lang="ja-JP" altLang="en-US" sz="1600">
                <a:latin typeface="Meiryo UI" panose="020B0604030504040204" pitchFamily="50" charset="-128"/>
                <a:ea typeface="Meiryo UI" panose="020B0604030504040204" pitchFamily="50" charset="-128"/>
              </a:rPr>
              <a:t>②➂に向けては、自治体だけでなく</a:t>
            </a:r>
            <a:endParaRPr lang="en-US" altLang="ja-JP" sz="1600">
              <a:latin typeface="Meiryo UI" panose="020B0604030504040204" pitchFamily="50" charset="-128"/>
              <a:ea typeface="Meiryo UI" panose="020B0604030504040204" pitchFamily="50" charset="-128"/>
            </a:endParaRPr>
          </a:p>
          <a:p>
            <a:pPr algn="l"/>
            <a:r>
              <a:rPr lang="ja-JP" altLang="en-US" sz="1600">
                <a:latin typeface="Meiryo UI" panose="020B0604030504040204" pitchFamily="50" charset="-128"/>
                <a:ea typeface="Meiryo UI" panose="020B0604030504040204" pitchFamily="50" charset="-128"/>
              </a:rPr>
              <a:t>　　地域住民、民間企業、地域団体等</a:t>
            </a:r>
            <a:endParaRPr lang="en-US" altLang="ja-JP" sz="1600">
              <a:latin typeface="Meiryo UI" panose="020B0604030504040204" pitchFamily="50" charset="-128"/>
              <a:ea typeface="Meiryo UI" panose="020B0604030504040204" pitchFamily="50" charset="-128"/>
            </a:endParaRPr>
          </a:p>
          <a:p>
            <a:pPr algn="l"/>
            <a:r>
              <a:rPr lang="ja-JP" altLang="en-US" sz="1600">
                <a:latin typeface="Meiryo UI" panose="020B0604030504040204" pitchFamily="50" charset="-128"/>
                <a:ea typeface="Meiryo UI" panose="020B0604030504040204" pitchFamily="50" charset="-128"/>
              </a:rPr>
              <a:t>　　幅広い協力依頼や連携が必要</a:t>
            </a:r>
            <a:endParaRPr lang="en-US" altLang="ja-JP" sz="1600">
              <a:latin typeface="Meiryo UI" panose="020B0604030504040204" pitchFamily="50" charset="-128"/>
              <a:ea typeface="Meiryo UI" panose="020B0604030504040204" pitchFamily="50" charset="-128"/>
            </a:endParaRPr>
          </a:p>
        </p:txBody>
      </p:sp>
      <p:sp>
        <p:nvSpPr>
          <p:cNvPr id="39" name="タイトル 1">
            <a:extLst>
              <a:ext uri="{FF2B5EF4-FFF2-40B4-BE49-F238E27FC236}">
                <a16:creationId xmlns:a16="http://schemas.microsoft.com/office/drawing/2014/main" id="{04D44104-8B90-78E1-FAF5-8F2546B2A71E}"/>
              </a:ext>
            </a:extLst>
          </p:cNvPr>
          <p:cNvSpPr txBox="1">
            <a:spLocks/>
          </p:cNvSpPr>
          <p:nvPr/>
        </p:nvSpPr>
        <p:spPr>
          <a:xfrm>
            <a:off x="10080883" y="3736732"/>
            <a:ext cx="2104342" cy="590931"/>
          </a:xfrm>
          <a:prstGeom prst="rect">
            <a:avLst/>
          </a:prstGeom>
          <a:solidFill>
            <a:schemeClr val="bg1"/>
          </a:solidFill>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en-US" altLang="ja-JP" sz="1200">
              <a:latin typeface="Meiryo UI" panose="020B0604030504040204" pitchFamily="50" charset="-128"/>
              <a:ea typeface="Meiryo UI" panose="020B0604030504040204" pitchFamily="50" charset="-128"/>
            </a:endParaRPr>
          </a:p>
          <a:p>
            <a:pPr algn="l"/>
            <a:r>
              <a:rPr lang="ja-JP" altLang="en-US" sz="1200">
                <a:latin typeface="Meiryo UI" panose="020B0604030504040204" pitchFamily="50" charset="-128"/>
                <a:ea typeface="Meiryo UI" panose="020B0604030504040204" pitchFamily="50" charset="-128"/>
              </a:rPr>
              <a:t>・地域の実態把握や、自治体、関係者</a:t>
            </a:r>
            <a:r>
              <a:rPr lang="en-US" altLang="ja-JP" sz="1200">
                <a:latin typeface="Meiryo UI" panose="020B0604030504040204" pitchFamily="50" charset="-128"/>
                <a:ea typeface="Meiryo UI" panose="020B0604030504040204" pitchFamily="50" charset="-128"/>
              </a:rPr>
              <a:t>/</a:t>
            </a:r>
            <a:r>
              <a:rPr lang="ja-JP" altLang="en-US" sz="1200">
                <a:latin typeface="Meiryo UI" panose="020B0604030504040204" pitchFamily="50" charset="-128"/>
                <a:ea typeface="Meiryo UI" panose="020B0604030504040204" pitchFamily="50" charset="-128"/>
              </a:rPr>
              <a:t>団体への働きかけ</a:t>
            </a:r>
            <a:endParaRPr lang="en-US" altLang="ja-JP" sz="1200">
              <a:latin typeface="Meiryo UI" panose="020B0604030504040204" pitchFamily="50" charset="-128"/>
              <a:ea typeface="Meiryo UI" panose="020B0604030504040204" pitchFamily="50" charset="-128"/>
            </a:endParaRPr>
          </a:p>
        </p:txBody>
      </p:sp>
      <p:sp>
        <p:nvSpPr>
          <p:cNvPr id="12" name="フローチャート: 処理 11">
            <a:extLst>
              <a:ext uri="{FF2B5EF4-FFF2-40B4-BE49-F238E27FC236}">
                <a16:creationId xmlns:a16="http://schemas.microsoft.com/office/drawing/2014/main" id="{30323AF9-E7E5-F904-8372-AEC152EC01A9}"/>
              </a:ext>
            </a:extLst>
          </p:cNvPr>
          <p:cNvSpPr/>
          <p:nvPr/>
        </p:nvSpPr>
        <p:spPr>
          <a:xfrm>
            <a:off x="9890016" y="3556986"/>
            <a:ext cx="2174703" cy="369332"/>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ja-JP" altLang="en-US" b="1">
                <a:solidFill>
                  <a:schemeClr val="tx1"/>
                </a:solidFill>
                <a:latin typeface="Meiryo UI" panose="020B0604030504040204" pitchFamily="50" charset="-128"/>
                <a:ea typeface="Meiryo UI" panose="020B0604030504040204" pitchFamily="50" charset="-128"/>
              </a:rPr>
              <a:t>組織内議員</a:t>
            </a:r>
            <a:endParaRPr lang="en-US" altLang="ja-JP" b="1">
              <a:solidFill>
                <a:schemeClr val="tx1"/>
              </a:solidFill>
              <a:latin typeface="Meiryo UI" panose="020B0604030504040204" pitchFamily="50" charset="-128"/>
              <a:ea typeface="Meiryo UI" panose="020B0604030504040204" pitchFamily="50" charset="-128"/>
            </a:endParaRPr>
          </a:p>
        </p:txBody>
      </p:sp>
      <p:sp>
        <p:nvSpPr>
          <p:cNvPr id="20" name="矢印: 上下 19">
            <a:extLst>
              <a:ext uri="{FF2B5EF4-FFF2-40B4-BE49-F238E27FC236}">
                <a16:creationId xmlns:a16="http://schemas.microsoft.com/office/drawing/2014/main" id="{0F47E8D0-4211-6F6A-C61E-DB5C81BE666F}"/>
              </a:ext>
            </a:extLst>
          </p:cNvPr>
          <p:cNvSpPr/>
          <p:nvPr/>
        </p:nvSpPr>
        <p:spPr>
          <a:xfrm>
            <a:off x="9773758" y="2827057"/>
            <a:ext cx="315708" cy="72181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Line 10">
            <a:extLst>
              <a:ext uri="{FF2B5EF4-FFF2-40B4-BE49-F238E27FC236}">
                <a16:creationId xmlns:a16="http://schemas.microsoft.com/office/drawing/2014/main" id="{A123E762-1E45-C7BF-3CC1-0E4C0514B212}"/>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179843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EB705A0-E859-FB9F-B810-300E3980BDD4}"/>
              </a:ext>
            </a:extLst>
          </p:cNvPr>
          <p:cNvSpPr/>
          <p:nvPr/>
        </p:nvSpPr>
        <p:spPr>
          <a:xfrm>
            <a:off x="260590" y="917237"/>
            <a:ext cx="2370154" cy="1110346"/>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endParaRPr lang="en-US" altLang="ja-JP" sz="3200" b="1">
              <a:solidFill>
                <a:srgbClr val="FF0000"/>
              </a:solidFill>
              <a:latin typeface="Meiryo UI" panose="020B0604030504040204" pitchFamily="50" charset="-128"/>
              <a:ea typeface="Meiryo UI" panose="020B0604030504040204" pitchFamily="50" charset="-128"/>
            </a:endParaRPr>
          </a:p>
        </p:txBody>
      </p:sp>
      <p:pic>
        <p:nvPicPr>
          <p:cNvPr id="11" name="図 10" descr="カレンダー&#10;&#10;中程度の精度で自動的に生成された説明">
            <a:extLst>
              <a:ext uri="{FF2B5EF4-FFF2-40B4-BE49-F238E27FC236}">
                <a16:creationId xmlns:a16="http://schemas.microsoft.com/office/drawing/2014/main" id="{AB9C445D-E5EE-BDF1-B9C5-EDC009A18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4560" y="744021"/>
            <a:ext cx="8648987" cy="6024466"/>
          </a:xfrm>
          <a:prstGeom prst="rect">
            <a:avLst/>
          </a:prstGeom>
        </p:spPr>
      </p:pic>
      <p:sp>
        <p:nvSpPr>
          <p:cNvPr id="23" name="タイトル 1">
            <a:extLst>
              <a:ext uri="{FF2B5EF4-FFF2-40B4-BE49-F238E27FC236}">
                <a16:creationId xmlns:a16="http://schemas.microsoft.com/office/drawing/2014/main" id="{F4AAE5E7-B810-0313-F305-E9224309B6F5}"/>
              </a:ext>
            </a:extLst>
          </p:cNvPr>
          <p:cNvSpPr txBox="1">
            <a:spLocks/>
          </p:cNvSpPr>
          <p:nvPr/>
        </p:nvSpPr>
        <p:spPr>
          <a:xfrm>
            <a:off x="260590" y="957878"/>
            <a:ext cx="2351753" cy="1015663"/>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000">
                <a:solidFill>
                  <a:prstClr val="black"/>
                </a:solidFill>
                <a:latin typeface="Meiryo UI" panose="020B0604030504040204" pitchFamily="50" charset="-128"/>
                <a:ea typeface="Meiryo UI" panose="020B0604030504040204" pitchFamily="50" charset="-128"/>
              </a:rPr>
              <a:t>令和</a:t>
            </a:r>
            <a:r>
              <a:rPr lang="en-US" altLang="ja-JP" sz="2000">
                <a:solidFill>
                  <a:prstClr val="black"/>
                </a:solidFill>
                <a:latin typeface="Meiryo UI" panose="020B0604030504040204" pitchFamily="50" charset="-128"/>
                <a:ea typeface="Meiryo UI" panose="020B0604030504040204" pitchFamily="50" charset="-128"/>
              </a:rPr>
              <a:t>5</a:t>
            </a:r>
            <a:r>
              <a:rPr lang="ja-JP" altLang="en-US" sz="2000">
                <a:solidFill>
                  <a:prstClr val="black"/>
                </a:solidFill>
                <a:latin typeface="Meiryo UI" panose="020B0604030504040204" pitchFamily="50" charset="-128"/>
                <a:ea typeface="Meiryo UI" panose="020B0604030504040204" pitchFamily="50" charset="-128"/>
              </a:rPr>
              <a:t>年の</a:t>
            </a:r>
            <a:endParaRPr lang="en-US" altLang="ja-JP" sz="2000">
              <a:solidFill>
                <a:prstClr val="black"/>
              </a:solidFill>
              <a:latin typeface="Meiryo UI" panose="020B0604030504040204" pitchFamily="50" charset="-128"/>
              <a:ea typeface="Meiryo UI" panose="020B0604030504040204" pitchFamily="50" charset="-128"/>
            </a:endParaRPr>
          </a:p>
          <a:p>
            <a:pPr>
              <a:lnSpc>
                <a:spcPct val="100000"/>
              </a:lnSpc>
            </a:pPr>
            <a:r>
              <a:rPr lang="ja-JP" altLang="en-US" sz="2000">
                <a:solidFill>
                  <a:prstClr val="black"/>
                </a:solidFill>
                <a:latin typeface="Meiryo UI" panose="020B0604030504040204" pitchFamily="50" charset="-128"/>
                <a:ea typeface="Meiryo UI" panose="020B0604030504040204" pitchFamily="50" charset="-128"/>
              </a:rPr>
              <a:t>事業実施は</a:t>
            </a:r>
            <a:endParaRPr lang="en-US" altLang="ja-JP" sz="2000">
              <a:solidFill>
                <a:prstClr val="black"/>
              </a:solidFill>
              <a:latin typeface="Meiryo UI" panose="020B0604030504040204" pitchFamily="50" charset="-128"/>
              <a:ea typeface="Meiryo UI" panose="020B0604030504040204" pitchFamily="50" charset="-128"/>
            </a:endParaRPr>
          </a:p>
          <a:p>
            <a:pPr>
              <a:lnSpc>
                <a:spcPct val="100000"/>
              </a:lnSpc>
            </a:pPr>
            <a:r>
              <a:rPr lang="en-US" altLang="ja-JP" sz="2000">
                <a:solidFill>
                  <a:prstClr val="black"/>
                </a:solidFill>
                <a:latin typeface="Meiryo UI" panose="020B0604030504040204" pitchFamily="50" charset="-128"/>
                <a:ea typeface="Meiryo UI" panose="020B0604030504040204" pitchFamily="50" charset="-128"/>
              </a:rPr>
              <a:t>97</a:t>
            </a:r>
            <a:r>
              <a:rPr lang="ja-JP" altLang="en-US" sz="2000">
                <a:solidFill>
                  <a:prstClr val="black"/>
                </a:solidFill>
                <a:latin typeface="Meiryo UI" panose="020B0604030504040204" pitchFamily="50" charset="-128"/>
                <a:ea typeface="Meiryo UI" panose="020B0604030504040204" pitchFamily="50" charset="-128"/>
              </a:rPr>
              <a:t>市区町村</a:t>
            </a:r>
            <a:endParaRPr lang="en-US" altLang="ja-JP" sz="2000">
              <a:solidFill>
                <a:prstClr val="black"/>
              </a:solidFill>
              <a:latin typeface="Meiryo UI" panose="020B0604030504040204" pitchFamily="50" charset="-128"/>
              <a:ea typeface="Meiryo UI" panose="020B0604030504040204" pitchFamily="50" charset="-128"/>
            </a:endParaRPr>
          </a:p>
        </p:txBody>
      </p:sp>
      <p:sp>
        <p:nvSpPr>
          <p:cNvPr id="30" name="吹き出し: 四角形 29">
            <a:extLst>
              <a:ext uri="{FF2B5EF4-FFF2-40B4-BE49-F238E27FC236}">
                <a16:creationId xmlns:a16="http://schemas.microsoft.com/office/drawing/2014/main" id="{92A1A499-C6B4-AD98-49B8-9E3BE7EADD93}"/>
              </a:ext>
            </a:extLst>
          </p:cNvPr>
          <p:cNvSpPr/>
          <p:nvPr/>
        </p:nvSpPr>
        <p:spPr>
          <a:xfrm>
            <a:off x="380228" y="5102561"/>
            <a:ext cx="2497117" cy="1595121"/>
          </a:xfrm>
          <a:prstGeom prst="wedgeRectCallout">
            <a:avLst>
              <a:gd name="adj1" fmla="val -1684"/>
              <a:gd name="adj2" fmla="val -71096"/>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ja-JP" altLang="en-US">
                <a:solidFill>
                  <a:schemeClr val="tx1"/>
                </a:solidFill>
                <a:latin typeface="Meiryo UI" panose="020B0604030504040204" pitchFamily="50" charset="-128"/>
                <a:ea typeface="Meiryo UI" panose="020B0604030504040204" pitchFamily="50" charset="-128"/>
                <a:cs typeface="Times New Roman" panose="02020603050405020304" pitchFamily="18" charset="0"/>
              </a:rPr>
              <a:t>全国の取組や</a:t>
            </a:r>
            <a:endParaRPr lang="en-US" altLang="ja-JP">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600"/>
              </a:spcAft>
            </a:pPr>
            <a:r>
              <a:rPr lang="ja-JP" altLang="en-US">
                <a:solidFill>
                  <a:schemeClr val="tx1"/>
                </a:solidFill>
                <a:latin typeface="Meiryo UI" panose="020B0604030504040204" pitchFamily="50" charset="-128"/>
                <a:ea typeface="Meiryo UI" panose="020B0604030504040204" pitchFamily="50" charset="-128"/>
                <a:cs typeface="Times New Roman" panose="02020603050405020304" pitchFamily="18" charset="0"/>
              </a:rPr>
              <a:t>好事例紹介をした</a:t>
            </a:r>
            <a:endParaRPr lang="en-US" altLang="ja-JP">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600"/>
              </a:spcAft>
            </a:pPr>
            <a:r>
              <a:rPr lang="ja-JP" altLang="en-US">
                <a:solidFill>
                  <a:schemeClr val="tx1"/>
                </a:solidFill>
                <a:latin typeface="Meiryo UI" panose="020B0604030504040204" pitchFamily="50" charset="-128"/>
                <a:ea typeface="Meiryo UI" panose="020B0604030504040204" pitchFamily="50" charset="-128"/>
                <a:cs typeface="Times New Roman" panose="02020603050405020304" pitchFamily="18" charset="0"/>
                <a:hlinkClick r:id="rId4"/>
              </a:rPr>
              <a:t>文化庁のサイト</a:t>
            </a:r>
            <a:endParaRPr lang="en-US" altLang="ja-JP">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600"/>
              </a:spcAft>
            </a:pPr>
            <a:r>
              <a:rPr lang="ja-JP" altLang="en-US">
                <a:solidFill>
                  <a:schemeClr val="tx1"/>
                </a:solidFill>
                <a:latin typeface="Meiryo UI" panose="020B0604030504040204" pitchFamily="50" charset="-128"/>
                <a:ea typeface="Meiryo UI" panose="020B0604030504040204" pitchFamily="50" charset="-128"/>
                <a:cs typeface="Times New Roman" panose="02020603050405020304" pitchFamily="18" charset="0"/>
              </a:rPr>
              <a:t>もご確認ください！</a:t>
            </a:r>
            <a:endParaRPr lang="en-US" altLang="ja-JP">
              <a:solidFill>
                <a:schemeClr val="tx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二等辺三角形 20">
            <a:extLst>
              <a:ext uri="{FF2B5EF4-FFF2-40B4-BE49-F238E27FC236}">
                <a16:creationId xmlns:a16="http://schemas.microsoft.com/office/drawing/2014/main" id="{6AD4A465-8C31-84D8-0E17-F9622FCF95BD}"/>
              </a:ext>
            </a:extLst>
          </p:cNvPr>
          <p:cNvSpPr/>
          <p:nvPr/>
        </p:nvSpPr>
        <p:spPr>
          <a:xfrm rot="5400000">
            <a:off x="1978923" y="3246836"/>
            <a:ext cx="2423231" cy="608584"/>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テキスト ボックス 1">
            <a:extLst>
              <a:ext uri="{FF2B5EF4-FFF2-40B4-BE49-F238E27FC236}">
                <a16:creationId xmlns:a16="http://schemas.microsoft.com/office/drawing/2014/main" id="{2C0975E8-128A-7FDA-78CB-F7181CFF1CAB}"/>
              </a:ext>
            </a:extLst>
          </p:cNvPr>
          <p:cNvSpPr txBox="1">
            <a:spLocks noChangeArrowheads="1"/>
          </p:cNvSpPr>
          <p:nvPr/>
        </p:nvSpPr>
        <p:spPr bwMode="auto">
          <a:xfrm>
            <a:off x="72458" y="45084"/>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None/>
            </a:pP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参考）「部活動の地域移行」　</a:t>
            </a:r>
            <a:r>
              <a:rPr lang="ja-JP" altLang="en-US">
                <a:solidFill>
                  <a:prstClr val="black"/>
                </a:solidFill>
                <a:latin typeface="Meiryo UI" panose="020B0604030504040204" pitchFamily="50" charset="-128"/>
                <a:ea typeface="Meiryo UI" panose="020B0604030504040204" pitchFamily="50" charset="-128"/>
              </a:rPr>
              <a:t>全国での取り組み状況</a:t>
            </a:r>
            <a:endParaRPr lang="zh-TW" altLang="en-US">
              <a:solidFill>
                <a:prstClr val="black"/>
              </a:solidFill>
              <a:latin typeface="Meiryo UI" panose="020B0604030504040204" pitchFamily="50" charset="-128"/>
              <a:ea typeface="Meiryo UI" panose="020B0604030504040204" pitchFamily="50" charset="-128"/>
            </a:endParaRPr>
          </a:p>
        </p:txBody>
      </p:sp>
      <p:sp>
        <p:nvSpPr>
          <p:cNvPr id="3" name="Line 10">
            <a:extLst>
              <a:ext uri="{FF2B5EF4-FFF2-40B4-BE49-F238E27FC236}">
                <a16:creationId xmlns:a16="http://schemas.microsoft.com/office/drawing/2014/main" id="{D13FDBA0-EECF-E8FD-19DE-834E27189E8A}"/>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a:solidFill>
                <a:prstClr val="black"/>
              </a:solidFill>
              <a:latin typeface="Calibri" panose="020F0502020204030204"/>
              <a:ea typeface="游ゴシック" panose="020B0400000000000000" pitchFamily="50" charset="-128"/>
            </a:endParaRPr>
          </a:p>
        </p:txBody>
      </p:sp>
      <p:sp>
        <p:nvSpPr>
          <p:cNvPr id="12" name="正方形/長方形 11">
            <a:extLst>
              <a:ext uri="{FF2B5EF4-FFF2-40B4-BE49-F238E27FC236}">
                <a16:creationId xmlns:a16="http://schemas.microsoft.com/office/drawing/2014/main" id="{7F965B81-AD80-660D-12C2-12BB157B3616}"/>
              </a:ext>
            </a:extLst>
          </p:cNvPr>
          <p:cNvSpPr/>
          <p:nvPr/>
        </p:nvSpPr>
        <p:spPr>
          <a:xfrm>
            <a:off x="179766" y="2706434"/>
            <a:ext cx="2531805" cy="18189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endParaRPr lang="en-US" altLang="ja-JP" sz="3200" b="1">
              <a:solidFill>
                <a:srgbClr val="FF0000"/>
              </a:solidFill>
              <a:latin typeface="Meiryo UI" panose="020B0604030504040204" pitchFamily="50" charset="-128"/>
              <a:ea typeface="Meiryo UI" panose="020B0604030504040204" pitchFamily="50" charset="-128"/>
            </a:endParaRPr>
          </a:p>
        </p:txBody>
      </p:sp>
      <p:sp>
        <p:nvSpPr>
          <p:cNvPr id="10" name="タイトル 1">
            <a:extLst>
              <a:ext uri="{FF2B5EF4-FFF2-40B4-BE49-F238E27FC236}">
                <a16:creationId xmlns:a16="http://schemas.microsoft.com/office/drawing/2014/main" id="{EA4415BF-DC16-26D5-1700-29309658B462}"/>
              </a:ext>
            </a:extLst>
          </p:cNvPr>
          <p:cNvSpPr txBox="1">
            <a:spLocks/>
          </p:cNvSpPr>
          <p:nvPr/>
        </p:nvSpPr>
        <p:spPr>
          <a:xfrm>
            <a:off x="33323" y="2896458"/>
            <a:ext cx="2794420" cy="1384995"/>
          </a:xfrm>
          <a:prstGeom prst="rect">
            <a:avLst/>
          </a:prstGeom>
        </p:spPr>
        <p:txBody>
          <a:bodyPr vert="horz" wrap="square" lIns="91440" tIns="45720" rIns="91440" bIns="45720" rtlCol="0" anchor="b">
            <a:sp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800">
                <a:latin typeface="HGP創英角ﾎﾟｯﾌﾟ体" panose="040B0A00000000000000" pitchFamily="50" charset="-128"/>
                <a:ea typeface="HGP創英角ﾎﾟｯﾌﾟ体" panose="040B0A00000000000000" pitchFamily="50" charset="-128"/>
                <a:cs typeface="+mn-cs"/>
              </a:rPr>
              <a:t>令和</a:t>
            </a:r>
            <a:r>
              <a:rPr lang="en-US" altLang="ja-JP" sz="2800">
                <a:latin typeface="HGP創英角ﾎﾟｯﾌﾟ体" panose="040B0A00000000000000" pitchFamily="50" charset="-128"/>
                <a:ea typeface="HGP創英角ﾎﾟｯﾌﾟ体" panose="040B0A00000000000000" pitchFamily="50" charset="-128"/>
                <a:cs typeface="+mn-cs"/>
              </a:rPr>
              <a:t>6</a:t>
            </a:r>
            <a:r>
              <a:rPr lang="ja-JP" altLang="en-US" sz="2800">
                <a:latin typeface="HGP創英角ﾎﾟｯﾌﾟ体" panose="040B0A00000000000000" pitchFamily="50" charset="-128"/>
                <a:ea typeface="HGP創英角ﾎﾟｯﾌﾟ体" panose="040B0A00000000000000" pitchFamily="50" charset="-128"/>
                <a:cs typeface="+mn-cs"/>
              </a:rPr>
              <a:t>年は</a:t>
            </a:r>
            <a:endParaRPr lang="en-US" altLang="ja-JP" sz="2800">
              <a:latin typeface="HGP創英角ﾎﾟｯﾌﾟ体" panose="040B0A00000000000000" pitchFamily="50" charset="-128"/>
              <a:ea typeface="HGP創英角ﾎﾟｯﾌﾟ体" panose="040B0A00000000000000" pitchFamily="50" charset="-128"/>
              <a:cs typeface="+mn-cs"/>
            </a:endParaRPr>
          </a:p>
          <a:p>
            <a:pPr>
              <a:lnSpc>
                <a:spcPct val="100000"/>
              </a:lnSpc>
            </a:pPr>
            <a:r>
              <a:rPr lang="en-US" altLang="ja-JP" sz="2800">
                <a:latin typeface="HGP創英角ﾎﾟｯﾌﾟ体" panose="040B0A00000000000000" pitchFamily="50" charset="-128"/>
                <a:ea typeface="HGP創英角ﾎﾟｯﾌﾟ体" panose="040B0A00000000000000" pitchFamily="50" charset="-128"/>
                <a:cs typeface="+mn-cs"/>
              </a:rPr>
              <a:t>162</a:t>
            </a:r>
            <a:r>
              <a:rPr lang="ja-JP" altLang="en-US" sz="2800">
                <a:latin typeface="HGP創英角ﾎﾟｯﾌﾟ体" panose="040B0A00000000000000" pitchFamily="50" charset="-128"/>
                <a:ea typeface="HGP創英角ﾎﾟｯﾌﾟ体" panose="040B0A00000000000000" pitchFamily="50" charset="-128"/>
                <a:cs typeface="+mn-cs"/>
              </a:rPr>
              <a:t>市区町村が</a:t>
            </a:r>
            <a:endParaRPr lang="en-US" altLang="ja-JP" sz="2800">
              <a:latin typeface="HGP創英角ﾎﾟｯﾌﾟ体" panose="040B0A00000000000000" pitchFamily="50" charset="-128"/>
              <a:ea typeface="HGP創英角ﾎﾟｯﾌﾟ体" panose="040B0A00000000000000" pitchFamily="50" charset="-128"/>
              <a:cs typeface="+mn-cs"/>
            </a:endParaRPr>
          </a:p>
          <a:p>
            <a:pPr>
              <a:lnSpc>
                <a:spcPct val="100000"/>
              </a:lnSpc>
            </a:pPr>
            <a:r>
              <a:rPr lang="ja-JP" altLang="en-US" sz="2800">
                <a:latin typeface="HGP創英角ﾎﾟｯﾌﾟ体" panose="040B0A00000000000000" pitchFamily="50" charset="-128"/>
                <a:ea typeface="HGP創英角ﾎﾟｯﾌﾟ体" panose="040B0A00000000000000" pitchFamily="50" charset="-128"/>
                <a:cs typeface="+mn-cs"/>
              </a:rPr>
              <a:t>実施中！</a:t>
            </a:r>
            <a:endParaRPr lang="en-US" altLang="ja-JP" sz="2800">
              <a:latin typeface="HGP創英角ﾎﾟｯﾌﾟ体" panose="040B0A00000000000000" pitchFamily="50" charset="-128"/>
              <a:ea typeface="HGP創英角ﾎﾟｯﾌﾟ体" panose="040B0A00000000000000" pitchFamily="50" charset="-128"/>
              <a:cs typeface="+mn-cs"/>
            </a:endParaRPr>
          </a:p>
        </p:txBody>
      </p:sp>
      <p:sp>
        <p:nvSpPr>
          <p:cNvPr id="15" name="二等辺三角形 14">
            <a:extLst>
              <a:ext uri="{FF2B5EF4-FFF2-40B4-BE49-F238E27FC236}">
                <a16:creationId xmlns:a16="http://schemas.microsoft.com/office/drawing/2014/main" id="{3E3869C0-D894-5F04-2979-91DE185F221B}"/>
              </a:ext>
            </a:extLst>
          </p:cNvPr>
          <p:cNvSpPr/>
          <p:nvPr/>
        </p:nvSpPr>
        <p:spPr>
          <a:xfrm rot="10800000">
            <a:off x="541175" y="2219622"/>
            <a:ext cx="1847461" cy="378741"/>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a:extLst>
              <a:ext uri="{FF2B5EF4-FFF2-40B4-BE49-F238E27FC236}">
                <a16:creationId xmlns:a16="http://schemas.microsoft.com/office/drawing/2014/main" id="{EBEFABD4-7102-A57D-0980-D9E56281CC64}"/>
              </a:ext>
            </a:extLst>
          </p:cNvPr>
          <p:cNvSpPr txBox="1"/>
          <p:nvPr/>
        </p:nvSpPr>
        <p:spPr>
          <a:xfrm>
            <a:off x="726713" y="2158594"/>
            <a:ext cx="1437908" cy="400110"/>
          </a:xfrm>
          <a:prstGeom prst="rect">
            <a:avLst/>
          </a:prstGeom>
          <a:noFill/>
        </p:spPr>
        <p:txBody>
          <a:bodyPr wrap="square">
            <a:spAutoFit/>
          </a:bodyPr>
          <a:lstStyle/>
          <a:p>
            <a:pPr algn="ctr"/>
            <a:r>
              <a:rPr lang="en-US" altLang="ja-JP" sz="2000" b="1">
                <a:solidFill>
                  <a:srgbClr val="FF0000"/>
                </a:solidFill>
                <a:latin typeface="Meiryo UI" panose="020B0604030504040204" pitchFamily="50" charset="-128"/>
                <a:ea typeface="Meiryo UI" panose="020B0604030504040204" pitchFamily="50" charset="-128"/>
              </a:rPr>
              <a:t>1.5</a:t>
            </a:r>
            <a:r>
              <a:rPr lang="ja-JP" altLang="en-US" sz="2000" b="1">
                <a:solidFill>
                  <a:srgbClr val="FF0000"/>
                </a:solidFill>
                <a:latin typeface="Meiryo UI" panose="020B0604030504040204" pitchFamily="50" charset="-128"/>
                <a:ea typeface="Meiryo UI" panose="020B0604030504040204" pitchFamily="50" charset="-128"/>
              </a:rPr>
              <a:t>倍以上</a:t>
            </a:r>
          </a:p>
        </p:txBody>
      </p:sp>
    </p:spTree>
    <p:extLst>
      <p:ext uri="{BB962C8B-B14F-4D97-AF65-F5344CB8AC3E}">
        <p14:creationId xmlns:p14="http://schemas.microsoft.com/office/powerpoint/2010/main" val="1083112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10">
            <a:extLst>
              <a:ext uri="{FF2B5EF4-FFF2-40B4-BE49-F238E27FC236}">
                <a16:creationId xmlns:a16="http://schemas.microsoft.com/office/drawing/2014/main" id="{C81612AB-43B2-2EE0-55A2-844318236EA1}"/>
              </a:ext>
            </a:extLst>
          </p:cNvPr>
          <p:cNvSpPr>
            <a:spLocks noChangeShapeType="1"/>
          </p:cNvSpPr>
          <p:nvPr/>
        </p:nvSpPr>
        <p:spPr bwMode="auto">
          <a:xfrm>
            <a:off x="1538291" y="620713"/>
            <a:ext cx="9083675"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4" name="テキスト ボックス 3">
            <a:extLst>
              <a:ext uri="{FF2B5EF4-FFF2-40B4-BE49-F238E27FC236}">
                <a16:creationId xmlns:a16="http://schemas.microsoft.com/office/drawing/2014/main" id="{D5C6AF9D-80E7-C7E0-792D-A1D05EBBDE0E}"/>
              </a:ext>
            </a:extLst>
          </p:cNvPr>
          <p:cNvSpPr txBox="1">
            <a:spLocks noChangeArrowheads="1"/>
          </p:cNvSpPr>
          <p:nvPr/>
        </p:nvSpPr>
        <p:spPr bwMode="auto">
          <a:xfrm>
            <a:off x="0" y="44451"/>
            <a:ext cx="10944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Meiryo UI" panose="020B0604030504040204" pitchFamily="50" charset="-128"/>
                <a:ea typeface="Meiryo UI" panose="020B0604030504040204" pitchFamily="50" charset="-128"/>
                <a:cs typeface="Meiryo UI" panose="020B0604030504040204" pitchFamily="50" charset="-128"/>
              </a:rPr>
              <a:t>＜さいごに＞　取り組み推進のお願い</a:t>
            </a:r>
            <a:endParaRPr lang="en-US" altLang="ja-JP">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BD6A0C9A-8F66-572C-5286-D2D84A296624}"/>
              </a:ext>
            </a:extLst>
          </p:cNvPr>
          <p:cNvSpPr>
            <a:spLocks noChangeArrowheads="1"/>
          </p:cNvSpPr>
          <p:nvPr/>
        </p:nvSpPr>
        <p:spPr bwMode="auto">
          <a:xfrm>
            <a:off x="547299" y="743823"/>
            <a:ext cx="5268068" cy="461665"/>
          </a:xfrm>
          <a:prstGeom prst="rect">
            <a:avLst/>
          </a:prstGeom>
          <a:solidFill>
            <a:schemeClr val="accent1">
              <a:lumMod val="75000"/>
            </a:schemeClr>
          </a:solidFill>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marR="133350"/>
            <a:r>
              <a:rPr lang="ja-JP" altLang="en-US" sz="2400" kern="100">
                <a:latin typeface="Meiryo UI" panose="020B0604030504040204" pitchFamily="50" charset="-128"/>
                <a:ea typeface="Meiryo UI" panose="020B0604030504040204" pitchFamily="50" charset="-128"/>
              </a:rPr>
              <a:t>組合員・加盟組合・地協のみなさま</a:t>
            </a:r>
            <a:endParaRPr lang="en-US" altLang="ja-JP" sz="2400" kern="100">
              <a:latin typeface="Meiryo UI" panose="020B0604030504040204" pitchFamily="50" charset="-128"/>
              <a:ea typeface="Meiryo UI" panose="020B0604030504040204" pitchFamily="50" charset="-128"/>
            </a:endParaRPr>
          </a:p>
        </p:txBody>
      </p:sp>
      <p:sp>
        <p:nvSpPr>
          <p:cNvPr id="2" name="テキスト ボックス 10">
            <a:extLst>
              <a:ext uri="{FF2B5EF4-FFF2-40B4-BE49-F238E27FC236}">
                <a16:creationId xmlns:a16="http://schemas.microsoft.com/office/drawing/2014/main" id="{9EB7098D-4B87-E856-A756-1E3818B22874}"/>
              </a:ext>
            </a:extLst>
          </p:cNvPr>
          <p:cNvSpPr txBox="1">
            <a:spLocks noChangeArrowheads="1"/>
          </p:cNvSpPr>
          <p:nvPr/>
        </p:nvSpPr>
        <p:spPr bwMode="auto">
          <a:xfrm>
            <a:off x="547300" y="1320085"/>
            <a:ext cx="5268068" cy="3211275"/>
          </a:xfrm>
          <a:prstGeom prst="rect">
            <a:avLst/>
          </a:prstGeom>
          <a:solidFill>
            <a:schemeClr val="accent3">
              <a:lumMod val="20000"/>
              <a:lumOff val="80000"/>
            </a:schemeClr>
          </a:solidFill>
          <a:ln>
            <a:noFill/>
          </a:ln>
        </p:spPr>
        <p:txBody>
          <a:bodyPr wrap="square" lIns="99692" tIns="66462" rIns="99692" bIns="66462"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・今期の重点項目推進の必要性についての、</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　理解者拡大への活動をお願いします。</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・また、地域実態情報や、困りごとの声を、</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　「組織内議員」や</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　「組合執行部→労連事務局」に積極的に</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　お伝えください。</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1544E7BA-E6E7-E430-8607-FCAD130D69B0}"/>
              </a:ext>
            </a:extLst>
          </p:cNvPr>
          <p:cNvSpPr>
            <a:spLocks noChangeArrowheads="1"/>
          </p:cNvSpPr>
          <p:nvPr/>
        </p:nvSpPr>
        <p:spPr bwMode="auto">
          <a:xfrm>
            <a:off x="6376632" y="743823"/>
            <a:ext cx="5268068" cy="461665"/>
          </a:xfrm>
          <a:prstGeom prst="rect">
            <a:avLst/>
          </a:prstGeom>
          <a:solidFill>
            <a:schemeClr val="accent1">
              <a:lumMod val="75000"/>
            </a:schemeClr>
          </a:solidFill>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marR="133350"/>
            <a:r>
              <a:rPr lang="ja-JP" altLang="en-US" sz="2400" kern="100">
                <a:latin typeface="Meiryo UI" panose="020B0604030504040204" pitchFamily="50" charset="-128"/>
                <a:ea typeface="Meiryo UI" panose="020B0604030504040204" pitchFamily="50" charset="-128"/>
              </a:rPr>
              <a:t>組織内議員・地協のみなさま</a:t>
            </a:r>
            <a:endParaRPr lang="en-US" altLang="ja-JP" sz="2400" kern="100">
              <a:latin typeface="Meiryo UI" panose="020B0604030504040204" pitchFamily="50" charset="-128"/>
              <a:ea typeface="Meiryo UI" panose="020B0604030504040204" pitchFamily="50" charset="-128"/>
            </a:endParaRPr>
          </a:p>
        </p:txBody>
      </p:sp>
      <p:sp>
        <p:nvSpPr>
          <p:cNvPr id="5" name="テキスト ボックス 10">
            <a:extLst>
              <a:ext uri="{FF2B5EF4-FFF2-40B4-BE49-F238E27FC236}">
                <a16:creationId xmlns:a16="http://schemas.microsoft.com/office/drawing/2014/main" id="{4A1821A8-8F8F-B881-3E84-2DB211E9DDC7}"/>
              </a:ext>
            </a:extLst>
          </p:cNvPr>
          <p:cNvSpPr txBox="1">
            <a:spLocks noChangeArrowheads="1"/>
          </p:cNvSpPr>
          <p:nvPr/>
        </p:nvSpPr>
        <p:spPr bwMode="auto">
          <a:xfrm>
            <a:off x="6376632" y="1320085"/>
            <a:ext cx="5268068" cy="3211275"/>
          </a:xfrm>
          <a:prstGeom prst="rect">
            <a:avLst/>
          </a:prstGeom>
          <a:solidFill>
            <a:schemeClr val="accent3">
              <a:lumMod val="20000"/>
              <a:lumOff val="80000"/>
            </a:schemeClr>
          </a:solidFill>
          <a:ln>
            <a:noFill/>
          </a:ln>
        </p:spPr>
        <p:txBody>
          <a:bodyPr wrap="square" lIns="99692" tIns="66462" rIns="99692" bIns="66462"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・各地域での、今期の取り組み項目の推進を</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　お願いいたします。</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（各級議会での働きかけ、地域実態の把握等）</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・国から県・市町まで、全国に組織内議員のいる</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　総連のメリットを生かした情報共有をしたく、</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　上記の推進状況や、市町の施策進捗の情報を</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　また地域で対応の困難な国・省庁への要望等</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　労連・総連本部（顧問議員）まで</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　お寄せください。</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53705181-0F48-B6B7-5260-7296FE154FF3}"/>
              </a:ext>
            </a:extLst>
          </p:cNvPr>
          <p:cNvSpPr>
            <a:spLocks noChangeArrowheads="1"/>
          </p:cNvSpPr>
          <p:nvPr/>
        </p:nvSpPr>
        <p:spPr bwMode="auto">
          <a:xfrm>
            <a:off x="547299" y="4760554"/>
            <a:ext cx="5268068" cy="461665"/>
          </a:xfrm>
          <a:prstGeom prst="rect">
            <a:avLst/>
          </a:prstGeom>
          <a:solidFill>
            <a:schemeClr val="accent1">
              <a:lumMod val="75000"/>
            </a:schemeClr>
          </a:solidFill>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marR="133350"/>
            <a:r>
              <a:rPr lang="ja-JP" altLang="en-US" sz="2400" kern="100">
                <a:latin typeface="Meiryo UI" panose="020B0604030504040204" pitchFamily="50" charset="-128"/>
                <a:ea typeface="Meiryo UI" panose="020B0604030504040204" pitchFamily="50" charset="-128"/>
              </a:rPr>
              <a:t>労連のみなさま</a:t>
            </a:r>
            <a:endParaRPr lang="en-US" altLang="ja-JP" sz="2400" kern="100">
              <a:latin typeface="Meiryo UI" panose="020B0604030504040204" pitchFamily="50" charset="-128"/>
              <a:ea typeface="Meiryo UI" panose="020B0604030504040204" pitchFamily="50" charset="-128"/>
            </a:endParaRPr>
          </a:p>
        </p:txBody>
      </p:sp>
      <p:sp>
        <p:nvSpPr>
          <p:cNvPr id="7" name="テキスト ボックス 10">
            <a:extLst>
              <a:ext uri="{FF2B5EF4-FFF2-40B4-BE49-F238E27FC236}">
                <a16:creationId xmlns:a16="http://schemas.microsoft.com/office/drawing/2014/main" id="{266DE711-16C5-7E59-8542-945E9E7474D5}"/>
              </a:ext>
            </a:extLst>
          </p:cNvPr>
          <p:cNvSpPr txBox="1">
            <a:spLocks noChangeArrowheads="1"/>
          </p:cNvSpPr>
          <p:nvPr/>
        </p:nvSpPr>
        <p:spPr bwMode="auto">
          <a:xfrm>
            <a:off x="547298" y="5392575"/>
            <a:ext cx="11097401" cy="1079345"/>
          </a:xfrm>
          <a:prstGeom prst="rect">
            <a:avLst/>
          </a:prstGeom>
          <a:solidFill>
            <a:schemeClr val="accent3">
              <a:lumMod val="20000"/>
              <a:lumOff val="80000"/>
            </a:schemeClr>
          </a:solidFill>
          <a:ln>
            <a:noFill/>
          </a:ln>
        </p:spPr>
        <p:txBody>
          <a:bodyPr wrap="square" lIns="99692" tIns="66462" rIns="99692" bIns="66462" anchor="ctr">
            <a:no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・上記のとおり、政策実現取り組み項目への理解拡大、および</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　「組合員・地域⇔組織内議員」や、「組織内議員⇔労連・総連本部」の情報の橋渡しへの</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a:p>
            <a:pPr defTabSz="844083" eaLnBrk="0" fontAlgn="base" hangingPunct="0">
              <a:spcBef>
                <a:spcPts val="0"/>
              </a:spcBef>
              <a:buNone/>
              <a:defRPr/>
            </a:pPr>
            <a:r>
              <a:rPr lang="ja-JP" altLang="en-US" sz="2000" b="1">
                <a:latin typeface="Meiryo UI" panose="020B0604030504040204" pitchFamily="50" charset="-128"/>
                <a:ea typeface="Meiryo UI" panose="020B0604030504040204" pitchFamily="50" charset="-128"/>
                <a:cs typeface="Meiryo UI" panose="020B0604030504040204" pitchFamily="50" charset="-128"/>
              </a:rPr>
              <a:t>　ご協力をよろしくお願いいたします。</a:t>
            </a:r>
            <a:endParaRPr lang="en-US" altLang="ja-JP" sz="2000" b="1">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16908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1DE3A-2F99-FEDA-4916-CA15D7BB532E}"/>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9BE836A5-B725-5F5C-A787-2977A5AAD629}"/>
              </a:ext>
            </a:extLst>
          </p:cNvPr>
          <p:cNvSpPr txBox="1"/>
          <p:nvPr/>
        </p:nvSpPr>
        <p:spPr>
          <a:xfrm>
            <a:off x="16887" y="1589862"/>
            <a:ext cx="12158225" cy="5170646"/>
          </a:xfrm>
          <a:prstGeom prst="rect">
            <a:avLst/>
          </a:prstGeom>
          <a:noFill/>
        </p:spPr>
        <p:txBody>
          <a:bodyPr wrap="square">
            <a:spAutoFit/>
          </a:bodyPr>
          <a:lstStyle/>
          <a:p>
            <a:pPr algn="just"/>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a:t>
            </a:r>
            <a:r>
              <a:rPr lang="ja-JP" altLang="ja-JP" sz="2400" b="1" kern="100">
                <a:effectLst/>
                <a:latin typeface="Meiryo UI" panose="020B0604030504040204" pitchFamily="50" charset="-128"/>
                <a:ea typeface="Meiryo UI" panose="020B0604030504040204" pitchFamily="50" charset="-128"/>
                <a:cs typeface="Times New Roman" panose="02020603050405020304" pitchFamily="18" charset="0"/>
              </a:rPr>
              <a:t>地域独自の魅力あるまちづくりの推進</a:t>
            </a:r>
            <a:endParaRPr lang="ja-JP" altLang="ja-JP" sz="2400" kern="100">
              <a:effectLst/>
              <a:latin typeface="Meiryo UI" panose="020B0604030504040204" pitchFamily="50" charset="-128"/>
              <a:ea typeface="Meiryo UI" panose="020B0604030504040204" pitchFamily="50" charset="-128"/>
              <a:cs typeface="Times New Roman" panose="02020603050405020304" pitchFamily="18" charset="0"/>
            </a:endParaRPr>
          </a:p>
          <a:p>
            <a:pPr marL="368935" indent="-187325" algn="just"/>
            <a:r>
              <a:rPr lang="ja-JP" altLang="ja-JP" sz="2400" kern="100">
                <a:effectLst/>
                <a:latin typeface="Meiryo UI" panose="020B0604030504040204" pitchFamily="50" charset="-128"/>
                <a:ea typeface="Meiryo UI" panose="020B0604030504040204" pitchFamily="50" charset="-128"/>
                <a:cs typeface="Times New Roman" panose="02020603050405020304" pitchFamily="18" charset="0"/>
              </a:rPr>
              <a:t>・自動車総連は</a:t>
            </a:r>
            <a:r>
              <a:rPr lang="ja-JP" altLang="en-US" sz="24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a:effectLst/>
                <a:latin typeface="Meiryo UI" panose="020B0604030504040204" pitchFamily="50" charset="-128"/>
                <a:ea typeface="Meiryo UI" panose="020B0604030504040204" pitchFamily="50" charset="-128"/>
                <a:cs typeface="Times New Roman" panose="02020603050405020304" pitchFamily="18" charset="0"/>
              </a:rPr>
              <a:t>地域経済活性化につながるグリーンリカバリーを活用し</a:t>
            </a:r>
            <a:r>
              <a:rPr lang="ja-JP" altLang="en-US" sz="2400" kern="10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2400" kern="100">
              <a:effectLst/>
              <a:latin typeface="Meiryo UI" panose="020B0604030504040204" pitchFamily="50" charset="-128"/>
              <a:ea typeface="Meiryo UI" panose="020B0604030504040204" pitchFamily="50" charset="-128"/>
              <a:cs typeface="Times New Roman" panose="02020603050405020304" pitchFamily="18" charset="0"/>
            </a:endParaRPr>
          </a:p>
          <a:p>
            <a:pPr marL="368935" indent="-187325" algn="just"/>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　「</a:t>
            </a:r>
            <a:r>
              <a:rPr lang="ja-JP" altLang="ja-JP" sz="2400" kern="100">
                <a:latin typeface="Meiryo UI" panose="020B0604030504040204" pitchFamily="50" charset="-128"/>
                <a:ea typeface="Meiryo UI" panose="020B0604030504040204" pitchFamily="50" charset="-128"/>
                <a:cs typeface="Times New Roman" panose="02020603050405020304" pitchFamily="18" charset="0"/>
              </a:rPr>
              <a:t>モビリティを中心とした地域</a:t>
            </a:r>
            <a:r>
              <a:rPr lang="ja-JP" altLang="ja-JP" sz="2400" kern="100">
                <a:effectLst/>
                <a:latin typeface="Meiryo UI" panose="020B0604030504040204" pitchFamily="50" charset="-128"/>
                <a:ea typeface="Meiryo UI" panose="020B0604030504040204" pitchFamily="50" charset="-128"/>
                <a:cs typeface="Times New Roman" panose="02020603050405020304" pitchFamily="18" charset="0"/>
              </a:rPr>
              <a:t>独自の</a:t>
            </a:r>
            <a:r>
              <a:rPr lang="ja-JP" altLang="en-US" sz="2400" kern="100">
                <a:effectLst/>
                <a:latin typeface="Meiryo UI" panose="020B0604030504040204" pitchFamily="50" charset="-128"/>
                <a:ea typeface="Meiryo UI" panose="020B0604030504040204" pitchFamily="50" charset="-128"/>
                <a:cs typeface="Times New Roman" panose="02020603050405020304" pitchFamily="18" charset="0"/>
              </a:rPr>
              <a:t>魅力ある</a:t>
            </a:r>
            <a:r>
              <a:rPr lang="ja-JP" altLang="ja-JP" sz="2400" kern="100">
                <a:effectLst/>
                <a:latin typeface="Meiryo UI" panose="020B0604030504040204" pitchFamily="50" charset="-128"/>
                <a:ea typeface="Meiryo UI" panose="020B0604030504040204" pitchFamily="50" charset="-128"/>
                <a:cs typeface="Times New Roman" panose="02020603050405020304" pitchFamily="18" charset="0"/>
              </a:rPr>
              <a:t>まちづくり</a:t>
            </a:r>
            <a:r>
              <a:rPr lang="ja-JP" altLang="en-US" sz="24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a:effectLst/>
                <a:latin typeface="Meiryo UI" panose="020B0604030504040204" pitchFamily="50" charset="-128"/>
                <a:ea typeface="Meiryo UI" panose="020B0604030504040204" pitchFamily="50" charset="-128"/>
                <a:cs typeface="Times New Roman" panose="02020603050405020304" pitchFamily="18" charset="0"/>
              </a:rPr>
              <a:t>を目指している。</a:t>
            </a:r>
          </a:p>
          <a:p>
            <a:pPr marL="368935" indent="-187325" algn="just"/>
            <a:r>
              <a:rPr lang="ja-JP" altLang="en-US" sz="2400" kern="10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24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今期</a:t>
            </a:r>
            <a:r>
              <a:rPr lang="en-US" altLang="ja-JP" sz="24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2400" kern="100">
                <a:effectLst/>
                <a:latin typeface="Meiryo UI" panose="020B0604030504040204" pitchFamily="50" charset="-128"/>
                <a:ea typeface="Meiryo UI" panose="020B0604030504040204" pitchFamily="50" charset="-128"/>
                <a:cs typeface="Times New Roman" panose="02020603050405020304" pitchFamily="18" charset="0"/>
              </a:rPr>
              <a:t>自動車関係諸税などに関する要望書</a:t>
            </a:r>
            <a:r>
              <a:rPr lang="en-US" altLang="ja-JP" sz="24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2400" kern="100">
                <a:effectLst/>
                <a:latin typeface="Meiryo UI" panose="020B0604030504040204" pitchFamily="50" charset="-128"/>
                <a:ea typeface="Meiryo UI" panose="020B0604030504040204" pitchFamily="50" charset="-128"/>
                <a:cs typeface="Times New Roman" panose="02020603050405020304" pitchFamily="18" charset="0"/>
              </a:rPr>
              <a:t>にも</a:t>
            </a:r>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この考えを元に要望項目を織り込み。</a:t>
            </a:r>
            <a:endParaRPr lang="en-US" altLang="ja-JP" sz="2400" kern="100">
              <a:effectLst/>
              <a:latin typeface="Meiryo UI" panose="020B0604030504040204" pitchFamily="50" charset="-128"/>
              <a:ea typeface="Meiryo UI" panose="020B0604030504040204" pitchFamily="50" charset="-128"/>
              <a:cs typeface="Times New Roman" panose="02020603050405020304" pitchFamily="18" charset="0"/>
            </a:endParaRPr>
          </a:p>
          <a:p>
            <a:pPr marR="133350"/>
            <a:endParaRPr lang="en-US" altLang="ja-JP" kern="10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b="1" kern="100">
                <a:latin typeface="Meiryo UI" panose="020B0604030504040204" pitchFamily="50" charset="-128"/>
                <a:ea typeface="Meiryo UI" panose="020B0604030504040204" pitchFamily="50" charset="-128"/>
                <a:cs typeface="Times New Roman" panose="02020603050405020304" pitchFamily="18" charset="0"/>
              </a:rPr>
              <a:t>▶項目選定について</a:t>
            </a:r>
            <a:endParaRPr lang="en-US" altLang="ja-JP" sz="2400" b="1" kern="10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　上記の目指す姿に対し、各地域でやるべきことは異なるものの、総連内の推進力を高めるためにも、</a:t>
            </a:r>
            <a:endParaRPr lang="en-US" altLang="ja-JP" sz="2400" kern="10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　以下の選定の観点を踏まえ、毎期、みんなで取り組んでいく項目を設定。</a:t>
            </a:r>
            <a:endParaRPr lang="en-US" altLang="ja-JP" sz="2400" kern="10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　なお、項目は、労連からの現場実態等を踏まえた意見を取りまとめて選定している。</a:t>
            </a:r>
            <a:endParaRPr lang="en-US" altLang="ja-JP" sz="2400" kern="10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kern="10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地域独自の魅力あるまちづくり</a:t>
            </a:r>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」を大項目とし、</a:t>
            </a:r>
            <a:r>
              <a:rPr lang="ja-JP" altLang="en-US" sz="2400" b="1" kern="10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地域と国とが連携して取り組める</a:t>
            </a:r>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項目。</a:t>
            </a:r>
            <a:endParaRPr lang="en-US" altLang="ja-JP" sz="2400" kern="10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kern="10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自動車産業として</a:t>
            </a:r>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、地域発展に貢献できる。</a:t>
            </a:r>
            <a:endParaRPr lang="en-US" altLang="ja-JP" sz="2400" kern="10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　・</a:t>
            </a:r>
            <a:r>
              <a:rPr lang="ja-JP" altLang="en-US" sz="2400" b="1" kern="10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職場・組合員の関心度の高い生活に身近</a:t>
            </a:r>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なテーマ。</a:t>
            </a:r>
            <a:r>
              <a:rPr lang="ja-JP" altLang="en-US" sz="2000" kern="100">
                <a:latin typeface="Meiryo UI" panose="020B0604030504040204" pitchFamily="50" charset="-128"/>
                <a:ea typeface="Meiryo UI" panose="020B0604030504040204" pitchFamily="50" charset="-128"/>
                <a:cs typeface="Times New Roman" panose="02020603050405020304" pitchFamily="18" charset="0"/>
              </a:rPr>
              <a:t>（ただし実現性、重要度も踏まえて選定）</a:t>
            </a:r>
            <a:endParaRPr lang="en-US" altLang="ja-JP" sz="2000" kern="10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　・組織内議員の支援者拡大などに寄与するもの。</a:t>
            </a:r>
            <a:endParaRPr lang="en-US" altLang="ja-JP" sz="2400" kern="100">
              <a:latin typeface="Meiryo UI" panose="020B0604030504040204" pitchFamily="50" charset="-128"/>
              <a:ea typeface="Meiryo UI" panose="020B0604030504040204" pitchFamily="50" charset="-128"/>
              <a:cs typeface="Times New Roman" panose="02020603050405020304" pitchFamily="18" charset="0"/>
            </a:endParaRPr>
          </a:p>
          <a:p>
            <a:pPr marR="133350"/>
            <a:r>
              <a:rPr lang="ja-JP" altLang="en-US" sz="2400" kern="100">
                <a:latin typeface="Meiryo UI" panose="020B0604030504040204" pitchFamily="50" charset="-128"/>
                <a:ea typeface="Meiryo UI" panose="020B0604030504040204" pitchFamily="50" charset="-128"/>
                <a:cs typeface="Times New Roman" panose="02020603050405020304" pitchFamily="18" charset="0"/>
              </a:rPr>
              <a:t>　</a:t>
            </a:r>
            <a:r>
              <a:rPr lang="ja-JP" altLang="en-US" sz="2000" kern="100">
                <a:latin typeface="Meiryo UI" panose="020B0604030504040204" pitchFamily="50" charset="-128"/>
                <a:ea typeface="Meiryo UI" panose="020B0604030504040204" pitchFamily="50" charset="-128"/>
                <a:cs typeface="Times New Roman" panose="02020603050405020304" pitchFamily="18" charset="0"/>
              </a:rPr>
              <a:t>（政策実現には議員の存在は不可欠、組織内議員の活躍ぶりから政策制度への関心を高めていく）</a:t>
            </a:r>
            <a:endParaRPr lang="en-US" altLang="ja-JP" sz="2000" kern="10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Line 10">
            <a:extLst>
              <a:ext uri="{FF2B5EF4-FFF2-40B4-BE49-F238E27FC236}">
                <a16:creationId xmlns:a16="http://schemas.microsoft.com/office/drawing/2014/main" id="{2262EE5F-14BE-5CC6-8FC3-50D34EB6C341}"/>
              </a:ext>
            </a:extLst>
          </p:cNvPr>
          <p:cNvSpPr>
            <a:spLocks noChangeShapeType="1"/>
          </p:cNvSpPr>
          <p:nvPr/>
        </p:nvSpPr>
        <p:spPr bwMode="auto">
          <a:xfrm>
            <a:off x="16887" y="629224"/>
            <a:ext cx="12175113" cy="1"/>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endParaRPr lang="ja-JP" altLang="en-US"/>
          </a:p>
        </p:txBody>
      </p:sp>
      <p:sp>
        <p:nvSpPr>
          <p:cNvPr id="4" name="テキスト ボックス 3">
            <a:extLst>
              <a:ext uri="{FF2B5EF4-FFF2-40B4-BE49-F238E27FC236}">
                <a16:creationId xmlns:a16="http://schemas.microsoft.com/office/drawing/2014/main" id="{ACA38B96-E184-EEAA-1D88-5E6088202EBE}"/>
              </a:ext>
            </a:extLst>
          </p:cNvPr>
          <p:cNvSpPr txBox="1">
            <a:spLocks noChangeArrowheads="1"/>
          </p:cNvSpPr>
          <p:nvPr/>
        </p:nvSpPr>
        <p:spPr bwMode="auto">
          <a:xfrm>
            <a:off x="0" y="44451"/>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Meiryo UI" panose="020B0604030504040204" pitchFamily="50" charset="-128"/>
                <a:ea typeface="Meiryo UI" panose="020B0604030504040204" pitchFamily="50" charset="-128"/>
                <a:cs typeface="Meiryo UI" panose="020B0604030504040204" pitchFamily="50" charset="-128"/>
              </a:rPr>
              <a:t>はじめに　「政策実現取り組み項目」について</a:t>
            </a:r>
            <a:endParaRPr lang="en-US" altLang="ja-JP">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1D8D4034-606F-9C4A-26BC-62972BBE622F}"/>
              </a:ext>
            </a:extLst>
          </p:cNvPr>
          <p:cNvSpPr>
            <a:spLocks noChangeArrowheads="1"/>
          </p:cNvSpPr>
          <p:nvPr/>
        </p:nvSpPr>
        <p:spPr bwMode="auto">
          <a:xfrm>
            <a:off x="138392" y="743823"/>
            <a:ext cx="5268068" cy="461665"/>
          </a:xfrm>
          <a:prstGeom prst="rect">
            <a:avLst/>
          </a:prstGeom>
          <a:solidFill>
            <a:schemeClr val="accent1">
              <a:lumMod val="75000"/>
            </a:schemeClr>
          </a:solidFill>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marR="133350"/>
            <a:r>
              <a:rPr lang="ja-JP" altLang="en-US" sz="2400" kern="100">
                <a:latin typeface="Meiryo UI" panose="020B0604030504040204" pitchFamily="50" charset="-128"/>
                <a:ea typeface="Meiryo UI" panose="020B0604030504040204" pitchFamily="50" charset="-128"/>
              </a:rPr>
              <a:t>政策実現取り組み項目とは？</a:t>
            </a:r>
            <a:endParaRPr lang="en-US" altLang="ja-JP" sz="2400" kern="10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E02B9884-CF40-C3DF-35EA-51F852E27E28}"/>
              </a:ext>
            </a:extLst>
          </p:cNvPr>
          <p:cNvPicPr>
            <a:picLocks noChangeAspect="1"/>
          </p:cNvPicPr>
          <p:nvPr/>
        </p:nvPicPr>
        <p:blipFill>
          <a:blip r:embed="rId3"/>
          <a:stretch>
            <a:fillRect/>
          </a:stretch>
        </p:blipFill>
        <p:spPr>
          <a:xfrm>
            <a:off x="10721827" y="853578"/>
            <a:ext cx="1183127" cy="1661413"/>
          </a:xfrm>
          <a:prstGeom prst="rect">
            <a:avLst/>
          </a:prstGeom>
          <a:ln>
            <a:solidFill>
              <a:schemeClr val="tx1">
                <a:lumMod val="50000"/>
                <a:lumOff val="50000"/>
              </a:schemeClr>
            </a:solidFill>
          </a:ln>
        </p:spPr>
      </p:pic>
    </p:spTree>
    <p:extLst>
      <p:ext uri="{BB962C8B-B14F-4D97-AF65-F5344CB8AC3E}">
        <p14:creationId xmlns:p14="http://schemas.microsoft.com/office/powerpoint/2010/main" val="79606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3AE35140-544A-B2BF-A616-E01B7823DADD}"/>
              </a:ext>
            </a:extLst>
          </p:cNvPr>
          <p:cNvGraphicFramePr>
            <a:graphicFrameLocks noGrp="1"/>
          </p:cNvGraphicFramePr>
          <p:nvPr>
            <p:extLst>
              <p:ext uri="{D42A27DB-BD31-4B8C-83A1-F6EECF244321}">
                <p14:modId xmlns:p14="http://schemas.microsoft.com/office/powerpoint/2010/main" val="873830833"/>
              </p:ext>
            </p:extLst>
          </p:nvPr>
        </p:nvGraphicFramePr>
        <p:xfrm>
          <a:off x="199352" y="1307546"/>
          <a:ext cx="11558814" cy="3024000"/>
        </p:xfrm>
        <a:graphic>
          <a:graphicData uri="http://schemas.openxmlformats.org/drawingml/2006/table">
            <a:tbl>
              <a:tblPr firstRow="1" bandRow="1">
                <a:tableStyleId>{5C22544A-7EE6-4342-B048-85BDC9FD1C3A}</a:tableStyleId>
              </a:tblPr>
              <a:tblGrid>
                <a:gridCol w="5272962">
                  <a:extLst>
                    <a:ext uri="{9D8B030D-6E8A-4147-A177-3AD203B41FA5}">
                      <a16:colId xmlns:a16="http://schemas.microsoft.com/office/drawing/2014/main" val="2501695109"/>
                    </a:ext>
                  </a:extLst>
                </a:gridCol>
                <a:gridCol w="6285852">
                  <a:extLst>
                    <a:ext uri="{9D8B030D-6E8A-4147-A177-3AD203B41FA5}">
                      <a16:colId xmlns:a16="http://schemas.microsoft.com/office/drawing/2014/main" val="2160107882"/>
                    </a:ext>
                  </a:extLst>
                </a:gridCol>
              </a:tblGrid>
              <a:tr h="1008000">
                <a:tc>
                  <a:txBody>
                    <a:bodyPr/>
                    <a:lstStyle/>
                    <a:p>
                      <a:pPr marL="0" algn="l" defTabSz="914400" rtl="0" eaLnBrk="1" latinLnBrk="0" hangingPunct="1"/>
                      <a:r>
                        <a:rPr kumimoji="1" lang="ja-JP" altLang="en-US" sz="2400" b="1" kern="1200">
                          <a:solidFill>
                            <a:schemeClr val="tx1"/>
                          </a:solidFill>
                          <a:latin typeface="Meiryo UI" panose="020B0604030504040204" pitchFamily="50" charset="-128"/>
                          <a:ea typeface="Meiryo UI" panose="020B0604030504040204" pitchFamily="50" charset="-128"/>
                          <a:cs typeface="+mn-cs"/>
                        </a:rPr>
                        <a:t>産業の魅力の維持・向上につながる</a:t>
                      </a:r>
                      <a:endParaRPr kumimoji="1" lang="en-US" altLang="ja-JP" sz="2400" b="1" kern="120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ja-JP" altLang="en-US" sz="2400" b="1" kern="1200">
                          <a:solidFill>
                            <a:schemeClr val="tx1"/>
                          </a:solidFill>
                          <a:latin typeface="Meiryo UI" panose="020B0604030504040204" pitchFamily="50" charset="-128"/>
                          <a:ea typeface="Meiryo UI" panose="020B0604030504040204" pitchFamily="50" charset="-128"/>
                          <a:cs typeface="+mn-cs"/>
                        </a:rPr>
                        <a:t>政策・制度課題への取り組み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2000" b="0" kern="100">
                          <a:solidFill>
                            <a:schemeClr val="tx1"/>
                          </a:solidFill>
                          <a:effectLst/>
                          <a:latin typeface="Meiryo UI" panose="020B0604030504040204" pitchFamily="50" charset="-128"/>
                          <a:ea typeface="Meiryo UI" panose="020B0604030504040204" pitchFamily="50" charset="-128"/>
                        </a:rPr>
                        <a:t>自動車関係諸税の取り組み</a:t>
                      </a:r>
                      <a:endParaRPr lang="ja-JP" altLang="ja-JP" sz="2000" b="0" kern="100">
                        <a:solidFill>
                          <a:schemeClr val="tx1"/>
                        </a:solidFill>
                        <a:effectLst/>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966043554"/>
                  </a:ext>
                </a:extLst>
              </a:tr>
              <a:tr h="485337">
                <a:tc rowSpan="2">
                  <a:txBody>
                    <a:bodyPr/>
                    <a:lstStyle/>
                    <a:p>
                      <a:pPr marL="0" algn="l" defTabSz="914400" rtl="0" eaLnBrk="1" latinLnBrk="0" hangingPunct="1"/>
                      <a:r>
                        <a:rPr kumimoji="1" lang="ja-JP" altLang="en-US" sz="2400" b="1" kern="1200">
                          <a:solidFill>
                            <a:schemeClr val="tx1"/>
                          </a:solidFill>
                          <a:latin typeface="Meiryo UI" panose="020B0604030504040204" pitchFamily="50" charset="-128"/>
                          <a:ea typeface="Meiryo UI" panose="020B0604030504040204" pitchFamily="50" charset="-128"/>
                          <a:cs typeface="+mn-cs"/>
                        </a:rPr>
                        <a:t>地域における自動車産業の</a:t>
                      </a:r>
                      <a:endParaRPr kumimoji="1" lang="en-US" altLang="ja-JP" sz="2400" b="1" kern="1200">
                        <a:solidFill>
                          <a:schemeClr val="tx1"/>
                        </a:solidFill>
                        <a:latin typeface="Meiryo UI" panose="020B0604030504040204" pitchFamily="50" charset="-128"/>
                        <a:ea typeface="Meiryo UI" panose="020B0604030504040204" pitchFamily="50" charset="-128"/>
                        <a:cs typeface="+mn-cs"/>
                      </a:endParaRPr>
                    </a:p>
                    <a:p>
                      <a:pPr marL="0" algn="l" defTabSz="914400" rtl="0" eaLnBrk="1" latinLnBrk="0" hangingPunct="1"/>
                      <a:r>
                        <a:rPr kumimoji="1" lang="ja-JP" altLang="en-US" sz="2400" b="1" kern="1200">
                          <a:solidFill>
                            <a:schemeClr val="tx1"/>
                          </a:solidFill>
                          <a:latin typeface="Meiryo UI" panose="020B0604030504040204" pitchFamily="50" charset="-128"/>
                          <a:ea typeface="Meiryo UI" panose="020B0604030504040204" pitchFamily="50" charset="-128"/>
                          <a:cs typeface="+mn-cs"/>
                        </a:rPr>
                        <a:t>魅力向上と魅力あるまちづくり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2000" b="0" kern="100">
                          <a:solidFill>
                            <a:schemeClr val="tx1"/>
                          </a:solidFill>
                          <a:effectLst/>
                          <a:latin typeface="Meiryo UI" panose="020B0604030504040204" pitchFamily="50" charset="-128"/>
                          <a:ea typeface="Meiryo UI" panose="020B0604030504040204" pitchFamily="50" charset="-128"/>
                        </a:rPr>
                        <a:t>電動車普及に向けた対応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3551139247"/>
                  </a:ext>
                </a:extLst>
              </a:tr>
              <a:tr h="522663">
                <a:tc vMerge="1">
                  <a:txBody>
                    <a:bodyPr/>
                    <a:lstStyle/>
                    <a:p>
                      <a:pPr marL="0" algn="l" defTabSz="914400" rtl="0" eaLnBrk="1" latinLnBrk="0" hangingPunct="1"/>
                      <a:endParaRPr kumimoji="1" lang="ja-JP" altLang="en-US" sz="2400" b="1" kern="1200">
                        <a:solidFill>
                          <a:schemeClr val="tx1"/>
                        </a:solidFill>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342900" indent="-342900" algn="just">
                        <a:buFont typeface="Arial" panose="020B0604020202020204" pitchFamily="34" charset="0"/>
                        <a:buChar char="•"/>
                      </a:pPr>
                      <a:r>
                        <a:rPr lang="ja-JP" altLang="en-US" sz="2000" b="0" kern="100">
                          <a:solidFill>
                            <a:schemeClr val="tx1"/>
                          </a:solidFill>
                          <a:effectLst/>
                          <a:latin typeface="Meiryo UI" panose="020B0604030504040204" pitchFamily="50" charset="-128"/>
                          <a:ea typeface="Meiryo UI" panose="020B0604030504040204" pitchFamily="50" charset="-128"/>
                        </a:rPr>
                        <a:t>中堅・中小企業向けの支援  </a:t>
                      </a:r>
                      <a:r>
                        <a:rPr lang="en-US" altLang="ja-JP" sz="2000" b="0" kern="100">
                          <a:solidFill>
                            <a:schemeClr val="tx1"/>
                          </a:solidFill>
                          <a:effectLst/>
                          <a:latin typeface="Meiryo UI" panose="020B0604030504040204" pitchFamily="50" charset="-128"/>
                          <a:ea typeface="Meiryo UI" panose="020B0604030504040204" pitchFamily="50" charset="-128"/>
                        </a:rPr>
                        <a:t>(CN</a:t>
                      </a:r>
                      <a:r>
                        <a:rPr lang="ja-JP" altLang="en-US" sz="2000" b="0" kern="100">
                          <a:solidFill>
                            <a:schemeClr val="tx1"/>
                          </a:solidFill>
                          <a:effectLst/>
                          <a:latin typeface="Meiryo UI" panose="020B0604030504040204" pitchFamily="50" charset="-128"/>
                          <a:ea typeface="Meiryo UI" panose="020B0604030504040204" pitchFamily="50" charset="-128"/>
                        </a:rPr>
                        <a:t>対応含む</a:t>
                      </a:r>
                      <a:r>
                        <a:rPr lang="en-US" altLang="ja-JP" sz="2000" b="0" kern="100">
                          <a:solidFill>
                            <a:schemeClr val="tx1"/>
                          </a:solidFill>
                          <a:effectLst/>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2543515210"/>
                  </a:ext>
                </a:extLst>
              </a:tr>
              <a:tr h="485337">
                <a:tc rowSpan="2">
                  <a:txBody>
                    <a:bodyPr/>
                    <a:lstStyle/>
                    <a:p>
                      <a:pPr marL="0" algn="l" defTabSz="914400" rtl="0" eaLnBrk="1" latinLnBrk="0" hangingPunct="1"/>
                      <a:r>
                        <a:rPr kumimoji="1" lang="ja-JP" altLang="en-US" sz="2400" b="1" kern="1200">
                          <a:solidFill>
                            <a:schemeClr val="tx1"/>
                          </a:solidFill>
                          <a:latin typeface="Meiryo UI" panose="020B0604030504040204" pitchFamily="50" charset="-128"/>
                          <a:ea typeface="Meiryo UI" panose="020B0604030504040204" pitchFamily="50" charset="-128"/>
                          <a:cs typeface="+mn-cs"/>
                        </a:rPr>
                        <a:t>安心・安全なまちづくりに</a:t>
                      </a:r>
                    </a:p>
                    <a:p>
                      <a:pPr marL="0" algn="l" defTabSz="914400" rtl="0" eaLnBrk="1" latinLnBrk="0" hangingPunct="1"/>
                      <a:r>
                        <a:rPr kumimoji="1" lang="ja-JP" altLang="en-US" sz="2400" b="1" kern="1200">
                          <a:solidFill>
                            <a:schemeClr val="tx1"/>
                          </a:solidFill>
                          <a:latin typeface="Meiryo UI" panose="020B0604030504040204" pitchFamily="50" charset="-128"/>
                          <a:ea typeface="Meiryo UI" panose="020B0604030504040204" pitchFamily="50" charset="-128"/>
                          <a:cs typeface="+mn-cs"/>
                        </a:rPr>
                        <a:t>つながる環境整備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2000" b="0" kern="100">
                          <a:solidFill>
                            <a:schemeClr val="tx1"/>
                          </a:solidFill>
                          <a:effectLst/>
                          <a:latin typeface="Meiryo UI" panose="020B0604030504040204" pitchFamily="50" charset="-128"/>
                          <a:ea typeface="Meiryo UI" panose="020B0604030504040204" pitchFamily="50" charset="-128"/>
                          <a:cs typeface="+mn-cs"/>
                        </a:rPr>
                        <a:t>災害などへの対応を踏まえたインフラ整備</a:t>
                      </a:r>
                      <a:endParaRPr kumimoji="1" lang="ja-JP" altLang="en-US" sz="2000" b="0" kern="100">
                        <a:solidFill>
                          <a:schemeClr val="tx1"/>
                        </a:solidFill>
                        <a:effectLst/>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635255792"/>
                  </a:ext>
                </a:extLst>
              </a:tr>
              <a:tr h="522663">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kern="100">
                          <a:solidFill>
                            <a:schemeClr val="tx1"/>
                          </a:solidFill>
                          <a:effectLst/>
                          <a:latin typeface="Meiryo UI" panose="020B0604030504040204" pitchFamily="50" charset="-128"/>
                          <a:ea typeface="Meiryo UI" panose="020B0604030504040204" pitchFamily="50" charset="-128"/>
                          <a:cs typeface="+mn-cs"/>
                        </a:rPr>
                        <a:t>部活動の地域移行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4352818"/>
                  </a:ext>
                </a:extLst>
              </a:tr>
            </a:tbl>
          </a:graphicData>
        </a:graphic>
      </p:graphicFrame>
      <p:sp>
        <p:nvSpPr>
          <p:cNvPr id="4" name="テキスト ボックス 3">
            <a:extLst>
              <a:ext uri="{FF2B5EF4-FFF2-40B4-BE49-F238E27FC236}">
                <a16:creationId xmlns:a16="http://schemas.microsoft.com/office/drawing/2014/main" id="{D5C6AF9D-80E7-C7E0-792D-A1D05EBBDE0E}"/>
              </a:ext>
            </a:extLst>
          </p:cNvPr>
          <p:cNvSpPr txBox="1">
            <a:spLocks noChangeArrowheads="1"/>
          </p:cNvSpPr>
          <p:nvPr/>
        </p:nvSpPr>
        <p:spPr bwMode="auto">
          <a:xfrm>
            <a:off x="0" y="44451"/>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Meiryo UI" panose="020B0604030504040204" pitchFamily="50" charset="-128"/>
                <a:ea typeface="Meiryo UI" panose="020B0604030504040204" pitchFamily="50" charset="-128"/>
                <a:cs typeface="Meiryo UI" panose="020B0604030504040204" pitchFamily="50" charset="-128"/>
              </a:rPr>
              <a:t>今期、推進する「政策実現取り組み項目」</a:t>
            </a:r>
            <a:endParaRPr lang="en-US" altLang="ja-JP">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5CB8F034-9621-4C83-C67E-57E394D7C0CA}"/>
              </a:ext>
            </a:extLst>
          </p:cNvPr>
          <p:cNvSpPr>
            <a:spLocks noChangeArrowheads="1"/>
          </p:cNvSpPr>
          <p:nvPr/>
        </p:nvSpPr>
        <p:spPr bwMode="auto">
          <a:xfrm>
            <a:off x="199352" y="784238"/>
            <a:ext cx="5268068" cy="461665"/>
          </a:xfrm>
          <a:prstGeom prst="rect">
            <a:avLst/>
          </a:prstGeom>
          <a:solidFill>
            <a:schemeClr val="accent1">
              <a:lumMod val="75000"/>
            </a:schemeClr>
          </a:solidFill>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marR="133350"/>
            <a:r>
              <a:rPr lang="ja-JP" altLang="en-US" sz="2400" kern="100">
                <a:latin typeface="Meiryo UI" panose="020B0604030504040204" pitchFamily="50" charset="-128"/>
                <a:ea typeface="Meiryo UI" panose="020B0604030504040204" pitchFamily="50" charset="-128"/>
              </a:rPr>
              <a:t>取り組み項目一覧</a:t>
            </a:r>
            <a:endParaRPr lang="en-US" altLang="ja-JP" sz="2400" kern="10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72A04640-BCFF-5605-4F50-7D293275AF96}"/>
              </a:ext>
            </a:extLst>
          </p:cNvPr>
          <p:cNvSpPr txBox="1"/>
          <p:nvPr/>
        </p:nvSpPr>
        <p:spPr>
          <a:xfrm>
            <a:off x="199353" y="4670671"/>
            <a:ext cx="11558814" cy="2069797"/>
          </a:xfrm>
          <a:prstGeom prst="rect">
            <a:avLst/>
          </a:prstGeom>
          <a:noFill/>
        </p:spPr>
        <p:txBody>
          <a:bodyPr wrap="square">
            <a:spAutoFit/>
          </a:bodyPr>
          <a:lstStyle/>
          <a:p>
            <a:pPr algn="just"/>
            <a:r>
              <a:rPr lang="ja-JP" altLang="en-US" sz="2000" kern="100">
                <a:highlight>
                  <a:srgbClr val="C0C0C0"/>
                </a:highlight>
                <a:latin typeface="Meiryo UI" panose="020B0604030504040204" pitchFamily="50" charset="-128"/>
                <a:ea typeface="Meiryo UI" panose="020B0604030504040204" pitchFamily="50" charset="-128"/>
                <a:cs typeface="Times New Roman" panose="02020603050405020304" pitchFamily="18" charset="0"/>
              </a:rPr>
              <a:t>＜ご参考＞今期の取り組みの項目についての考え方</a:t>
            </a:r>
            <a:endParaRPr lang="en-US" altLang="ja-JP" sz="2000" kern="100">
              <a:highlight>
                <a:srgbClr val="C0C0C0"/>
              </a:highlight>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r>
              <a:rPr lang="ja-JP" altLang="en-US" sz="1550" kern="100">
                <a:highlight>
                  <a:srgbClr val="FFFF00"/>
                </a:highlight>
                <a:latin typeface="Meiryo UI" panose="020B0604030504040204" pitchFamily="50" charset="-128"/>
                <a:ea typeface="Meiryo UI" panose="020B0604030504040204" pitchFamily="50" charset="-128"/>
                <a:cs typeface="Times New Roman" panose="02020603050405020304" pitchFamily="18" charset="0"/>
              </a:rPr>
              <a:t>・自動車関係諸税の取り組みについては、</a:t>
            </a:r>
            <a:r>
              <a:rPr lang="ja-JP" altLang="en-US" sz="1550" b="1" kern="100">
                <a:highlight>
                  <a:srgbClr val="FFFF00"/>
                </a:highlight>
                <a:latin typeface="Meiryo UI" panose="020B0604030504040204" pitchFamily="50" charset="-128"/>
                <a:ea typeface="Meiryo UI" panose="020B0604030504040204" pitchFamily="50" charset="-128"/>
                <a:cs typeface="Times New Roman" panose="02020603050405020304" pitchFamily="18" charset="0"/>
              </a:rPr>
              <a:t>自動車税制議論の「勝負の年」</a:t>
            </a:r>
            <a:r>
              <a:rPr lang="ja-JP" altLang="en-US" sz="1550" kern="100">
                <a:highlight>
                  <a:srgbClr val="FFFF00"/>
                </a:highlight>
                <a:latin typeface="Meiryo UI" panose="020B0604030504040204" pitchFamily="50" charset="-128"/>
                <a:ea typeface="Meiryo UI" panose="020B0604030504040204" pitchFamily="50" charset="-128"/>
                <a:cs typeface="Times New Roman" panose="02020603050405020304" pitchFamily="18" charset="0"/>
              </a:rPr>
              <a:t>であることを踏まえ、</a:t>
            </a:r>
            <a:r>
              <a:rPr lang="en-US" altLang="ja-JP" sz="1550" kern="100">
                <a:highlight>
                  <a:srgbClr val="FFFF00"/>
                </a:highlight>
                <a:latin typeface="Meiryo UI" panose="020B0604030504040204" pitchFamily="50" charset="-128"/>
                <a:ea typeface="Meiryo UI" panose="020B0604030504040204" pitchFamily="50" charset="-128"/>
                <a:cs typeface="Times New Roman" panose="02020603050405020304" pitchFamily="18" charset="0"/>
              </a:rPr>
              <a:t>31</a:t>
            </a:r>
            <a:r>
              <a:rPr lang="ja-JP" altLang="en-US" sz="1550" kern="100">
                <a:highlight>
                  <a:srgbClr val="FFFF00"/>
                </a:highlight>
                <a:latin typeface="Meiryo UI" panose="020B0604030504040204" pitchFamily="50" charset="-128"/>
                <a:ea typeface="Meiryo UI" panose="020B0604030504040204" pitchFamily="50" charset="-128"/>
                <a:cs typeface="Times New Roman" panose="02020603050405020304" pitchFamily="18" charset="0"/>
              </a:rPr>
              <a:t>期（前）の項目として織り込む。</a:t>
            </a:r>
            <a:endParaRPr lang="en-US" altLang="ja-JP" sz="1550" kern="100">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r>
              <a:rPr lang="ja-JP" altLang="ja-JP" sz="1550" kern="100">
                <a:highlight>
                  <a:srgbClr val="FFFF00"/>
                </a:highlight>
                <a:latin typeface="Meiryo UI" panose="020B0604030504040204" pitchFamily="50" charset="-128"/>
                <a:ea typeface="Meiryo UI" panose="020B0604030504040204" pitchFamily="50" charset="-128"/>
                <a:cs typeface="Times New Roman" panose="02020603050405020304" pitchFamily="18" charset="0"/>
              </a:rPr>
              <a:t>・地域での取り組み拡大は</a:t>
            </a:r>
            <a:r>
              <a:rPr lang="ja-JP" altLang="en-US" sz="1550" kern="100">
                <a:highlight>
                  <a:srgbClr val="FFFF00"/>
                </a:highlight>
                <a:latin typeface="Meiryo UI" panose="020B0604030504040204" pitchFamily="50" charset="-128"/>
                <a:ea typeface="Meiryo UI" panose="020B0604030504040204" pitchFamily="50" charset="-128"/>
                <a:cs typeface="Times New Roman" panose="02020603050405020304" pitchFamily="18" charset="0"/>
              </a:rPr>
              <a:t>継続中であり、</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今後の環境変化に</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備え</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継続</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すべき</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テーマ</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である。</a:t>
            </a:r>
            <a:endParaRPr lang="en-US" altLang="ja-JP" sz="1550" kern="100">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　また、</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国</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等</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の</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政策</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動向を踏まえ、具体的な現場要望をぶつけていくことが政策実現に必要であり、</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そのために</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各地での困りごと</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の</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吸い上げが重要。</a:t>
            </a:r>
          </a:p>
          <a:p>
            <a:pPr marL="152400" indent="-152400" algn="just"/>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活動を進めるためには、</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地域特性</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等</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によるバラつきだけで</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は</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なく、身近に連携がとりやすい議員の有無が取り組みに影響を与える等</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があり</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550" kern="100">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　各地での活動</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情報の横展を求める声が労連から上げられた</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ため、今期も継続していく。</a:t>
            </a:r>
            <a:endParaRPr lang="en-US" altLang="ja-JP" sz="1550" kern="100">
              <a:latin typeface="Meiryo UI" panose="020B0604030504040204" pitchFamily="50" charset="-128"/>
              <a:ea typeface="Meiryo UI" panose="020B0604030504040204" pitchFamily="50" charset="-128"/>
              <a:cs typeface="Times New Roman" panose="02020603050405020304" pitchFamily="18" charset="0"/>
            </a:endParaRPr>
          </a:p>
          <a:p>
            <a:pPr marL="152400" indent="-152400" algn="just"/>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各労連</a:t>
            </a:r>
            <a:r>
              <a:rPr lang="en-US" altLang="ja-JP" sz="1550" kern="100">
                <a:latin typeface="Meiryo UI" panose="020B0604030504040204" pitchFamily="50" charset="-128"/>
                <a:ea typeface="Meiryo UI" panose="020B0604030504040204" pitchFamily="50" charset="-128"/>
                <a:cs typeface="Times New Roman" panose="02020603050405020304" pitchFamily="18" charset="0"/>
              </a:rPr>
              <a:t>/</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組織内議員</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が</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積みあげた</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各地域での活動を</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国会議員と連携させて、更なる支援者拡大つなげていく必要がある。</a:t>
            </a:r>
          </a:p>
          <a:p>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・上記踏まえ、項目変更</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を</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せず、政府動向の情報発信</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労連</a:t>
            </a:r>
            <a:r>
              <a:rPr lang="en-US" altLang="ja-JP" sz="1550" kern="100">
                <a:latin typeface="Meiryo UI" panose="020B0604030504040204" pitchFamily="50" charset="-128"/>
                <a:ea typeface="Meiryo UI" panose="020B0604030504040204" pitchFamily="50" charset="-128"/>
                <a:cs typeface="Times New Roman" panose="02020603050405020304" pitchFamily="18" charset="0"/>
              </a:rPr>
              <a:t>/</a:t>
            </a:r>
            <a:r>
              <a:rPr lang="ja-JP" altLang="ja-JP" sz="1550" kern="100">
                <a:latin typeface="Meiryo UI" panose="020B0604030504040204" pitchFamily="50" charset="-128"/>
                <a:ea typeface="Meiryo UI" panose="020B0604030504040204" pitchFamily="50" charset="-128"/>
                <a:cs typeface="Times New Roman" panose="02020603050405020304" pitchFamily="18" charset="0"/>
              </a:rPr>
              <a:t>組織内議員間での事例共有や声の集約を強化する</a:t>
            </a:r>
            <a:r>
              <a:rPr lang="ja-JP" altLang="en-US" sz="1550" kern="100">
                <a:latin typeface="Meiryo UI" panose="020B0604030504040204" pitchFamily="50" charset="-128"/>
                <a:ea typeface="Meiryo UI" panose="020B0604030504040204" pitchFamily="50" charset="-128"/>
                <a:cs typeface="Times New Roman" panose="02020603050405020304" pitchFamily="18" charset="0"/>
              </a:rPr>
              <a:t>といった活動推進に注力する。</a:t>
            </a:r>
            <a:endParaRPr lang="en-US" altLang="ja-JP" sz="1550" kern="10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C8B06B29-2DD1-28A1-2351-CC21E1885863}"/>
              </a:ext>
            </a:extLst>
          </p:cNvPr>
          <p:cNvSpPr txBox="1"/>
          <p:nvPr/>
        </p:nvSpPr>
        <p:spPr>
          <a:xfrm>
            <a:off x="11047099" y="1642770"/>
            <a:ext cx="646331" cy="369332"/>
          </a:xfrm>
          <a:prstGeom prst="rect">
            <a:avLst/>
          </a:prstGeom>
          <a:solidFill>
            <a:srgbClr val="FFFF00"/>
          </a:solidFill>
          <a:ln>
            <a:solidFill>
              <a:schemeClr val="tx1"/>
            </a:solidFill>
          </a:ln>
        </p:spPr>
        <p:txBody>
          <a:bodyPr wrap="none" rtlCol="0">
            <a:spAutoFit/>
          </a:bodyPr>
          <a:lstStyle/>
          <a:p>
            <a:r>
              <a:rPr lang="ja-JP" altLang="en-US">
                <a:latin typeface="Meiryo UI" panose="020B0604030504040204" pitchFamily="50" charset="-128"/>
                <a:ea typeface="Meiryo UI" panose="020B0604030504040204" pitchFamily="50" charset="-128"/>
              </a:rPr>
              <a:t>新規</a:t>
            </a:r>
            <a:endParaRPr kumimoji="1" lang="ja-JP" altLang="en-US">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A7A525A-A2FA-223D-BC43-71F9778D689B}"/>
              </a:ext>
            </a:extLst>
          </p:cNvPr>
          <p:cNvSpPr txBox="1"/>
          <p:nvPr/>
        </p:nvSpPr>
        <p:spPr>
          <a:xfrm>
            <a:off x="10585434" y="2883645"/>
            <a:ext cx="1107996" cy="369332"/>
          </a:xfrm>
          <a:prstGeom prst="rect">
            <a:avLst/>
          </a:prstGeom>
          <a:solidFill>
            <a:schemeClr val="bg1">
              <a:lumMod val="95000"/>
            </a:schemeClr>
          </a:solidFill>
          <a:ln>
            <a:solidFill>
              <a:schemeClr val="tx1"/>
            </a:solidFill>
          </a:ln>
        </p:spPr>
        <p:txBody>
          <a:bodyPr wrap="none" rtlCol="0">
            <a:spAutoFit/>
          </a:bodyPr>
          <a:lstStyle/>
          <a:p>
            <a:r>
              <a:rPr kumimoji="1" lang="ja-JP" altLang="en-US">
                <a:latin typeface="Meiryo UI" panose="020B0604030504040204" pitchFamily="50" charset="-128"/>
                <a:ea typeface="Meiryo UI" panose="020B0604030504040204" pitchFamily="50" charset="-128"/>
              </a:rPr>
              <a:t>一部追加</a:t>
            </a:r>
          </a:p>
        </p:txBody>
      </p:sp>
      <p:sp>
        <p:nvSpPr>
          <p:cNvPr id="13" name="テキスト ボックス 12">
            <a:extLst>
              <a:ext uri="{FF2B5EF4-FFF2-40B4-BE49-F238E27FC236}">
                <a16:creationId xmlns:a16="http://schemas.microsoft.com/office/drawing/2014/main" id="{A0E35AC8-1AC4-459F-1082-480BA4329E6A}"/>
              </a:ext>
            </a:extLst>
          </p:cNvPr>
          <p:cNvSpPr txBox="1"/>
          <p:nvPr/>
        </p:nvSpPr>
        <p:spPr>
          <a:xfrm>
            <a:off x="11047099" y="3375827"/>
            <a:ext cx="646331" cy="369332"/>
          </a:xfrm>
          <a:prstGeom prst="rect">
            <a:avLst/>
          </a:prstGeom>
          <a:solidFill>
            <a:schemeClr val="bg1">
              <a:lumMod val="95000"/>
            </a:schemeClr>
          </a:solidFill>
          <a:ln>
            <a:solidFill>
              <a:schemeClr val="tx1"/>
            </a:solidFill>
          </a:ln>
        </p:spPr>
        <p:txBody>
          <a:bodyPr wrap="none" rtlCol="0">
            <a:spAutoFit/>
          </a:bodyPr>
          <a:lstStyle/>
          <a:p>
            <a:r>
              <a:rPr kumimoji="1" lang="ja-JP" altLang="en-US">
                <a:latin typeface="Meiryo UI" panose="020B0604030504040204" pitchFamily="50" charset="-128"/>
                <a:ea typeface="Meiryo UI" panose="020B0604030504040204" pitchFamily="50" charset="-128"/>
              </a:rPr>
              <a:t>継続</a:t>
            </a:r>
          </a:p>
        </p:txBody>
      </p:sp>
      <p:sp>
        <p:nvSpPr>
          <p:cNvPr id="14" name="テキスト ボックス 13">
            <a:extLst>
              <a:ext uri="{FF2B5EF4-FFF2-40B4-BE49-F238E27FC236}">
                <a16:creationId xmlns:a16="http://schemas.microsoft.com/office/drawing/2014/main" id="{D70A8189-DA33-71B7-3E45-38040D151342}"/>
              </a:ext>
            </a:extLst>
          </p:cNvPr>
          <p:cNvSpPr txBox="1"/>
          <p:nvPr/>
        </p:nvSpPr>
        <p:spPr>
          <a:xfrm>
            <a:off x="11047099" y="3885409"/>
            <a:ext cx="646331" cy="369332"/>
          </a:xfrm>
          <a:prstGeom prst="rect">
            <a:avLst/>
          </a:prstGeom>
          <a:solidFill>
            <a:schemeClr val="bg1">
              <a:lumMod val="95000"/>
            </a:schemeClr>
          </a:solidFill>
          <a:ln>
            <a:solidFill>
              <a:schemeClr val="tx1"/>
            </a:solidFill>
          </a:ln>
        </p:spPr>
        <p:txBody>
          <a:bodyPr wrap="none" rtlCol="0">
            <a:spAutoFit/>
          </a:bodyPr>
          <a:lstStyle/>
          <a:p>
            <a:r>
              <a:rPr kumimoji="1" lang="ja-JP" altLang="en-US">
                <a:latin typeface="Meiryo UI" panose="020B0604030504040204" pitchFamily="50" charset="-128"/>
                <a:ea typeface="Meiryo UI" panose="020B0604030504040204" pitchFamily="50" charset="-128"/>
              </a:rPr>
              <a:t>継続</a:t>
            </a:r>
          </a:p>
        </p:txBody>
      </p:sp>
      <p:sp>
        <p:nvSpPr>
          <p:cNvPr id="6" name="テキスト ボックス 5">
            <a:extLst>
              <a:ext uri="{FF2B5EF4-FFF2-40B4-BE49-F238E27FC236}">
                <a16:creationId xmlns:a16="http://schemas.microsoft.com/office/drawing/2014/main" id="{8E02F685-B76C-B8FA-1759-9C3A5D304AF5}"/>
              </a:ext>
            </a:extLst>
          </p:cNvPr>
          <p:cNvSpPr txBox="1"/>
          <p:nvPr/>
        </p:nvSpPr>
        <p:spPr>
          <a:xfrm>
            <a:off x="11047099" y="2367970"/>
            <a:ext cx="646331" cy="369332"/>
          </a:xfrm>
          <a:prstGeom prst="rect">
            <a:avLst/>
          </a:prstGeom>
          <a:solidFill>
            <a:schemeClr val="bg1">
              <a:lumMod val="95000"/>
            </a:schemeClr>
          </a:solidFill>
          <a:ln>
            <a:solidFill>
              <a:schemeClr val="tx1"/>
            </a:solidFill>
          </a:ln>
        </p:spPr>
        <p:txBody>
          <a:bodyPr wrap="none" rtlCol="0">
            <a:spAutoFit/>
          </a:bodyPr>
          <a:lstStyle/>
          <a:p>
            <a:r>
              <a:rPr kumimoji="1" lang="ja-JP" altLang="en-US">
                <a:latin typeface="Meiryo UI" panose="020B0604030504040204" pitchFamily="50" charset="-128"/>
                <a:ea typeface="Meiryo UI" panose="020B0604030504040204" pitchFamily="50" charset="-128"/>
              </a:rPr>
              <a:t>継続</a:t>
            </a:r>
          </a:p>
        </p:txBody>
      </p:sp>
      <p:sp>
        <p:nvSpPr>
          <p:cNvPr id="15" name="Line 10">
            <a:extLst>
              <a:ext uri="{FF2B5EF4-FFF2-40B4-BE49-F238E27FC236}">
                <a16:creationId xmlns:a16="http://schemas.microsoft.com/office/drawing/2014/main" id="{0186199C-9F33-2628-E4B7-1C02F6D3F780}"/>
              </a:ext>
            </a:extLst>
          </p:cNvPr>
          <p:cNvSpPr>
            <a:spLocks noChangeShapeType="1"/>
          </p:cNvSpPr>
          <p:nvPr/>
        </p:nvSpPr>
        <p:spPr bwMode="auto">
          <a:xfrm>
            <a:off x="16887" y="629224"/>
            <a:ext cx="12175113" cy="1"/>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endParaRPr lang="ja-JP" altLang="en-US"/>
          </a:p>
        </p:txBody>
      </p:sp>
    </p:spTree>
    <p:extLst>
      <p:ext uri="{BB962C8B-B14F-4D97-AF65-F5344CB8AC3E}">
        <p14:creationId xmlns:p14="http://schemas.microsoft.com/office/powerpoint/2010/main" val="4126136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FA305-681B-DA0F-BD36-4BCD71003D93}"/>
            </a:ext>
          </a:extLst>
        </p:cNvPr>
        <p:cNvGrpSpPr/>
        <p:nvPr/>
      </p:nvGrpSpPr>
      <p:grpSpPr>
        <a:xfrm>
          <a:off x="0" y="0"/>
          <a:ext cx="0" cy="0"/>
          <a:chOff x="0" y="0"/>
          <a:chExt cx="0" cy="0"/>
        </a:xfrm>
      </p:grpSpPr>
      <p:graphicFrame>
        <p:nvGraphicFramePr>
          <p:cNvPr id="48" name="表 47">
            <a:extLst>
              <a:ext uri="{FF2B5EF4-FFF2-40B4-BE49-F238E27FC236}">
                <a16:creationId xmlns:a16="http://schemas.microsoft.com/office/drawing/2014/main" id="{616B7D0F-96BD-557C-F347-A42769A50BB6}"/>
              </a:ext>
            </a:extLst>
          </p:cNvPr>
          <p:cNvGraphicFramePr>
            <a:graphicFrameLocks noGrp="1"/>
          </p:cNvGraphicFramePr>
          <p:nvPr>
            <p:extLst>
              <p:ext uri="{D42A27DB-BD31-4B8C-83A1-F6EECF244321}">
                <p14:modId xmlns:p14="http://schemas.microsoft.com/office/powerpoint/2010/main" val="3480598781"/>
              </p:ext>
            </p:extLst>
          </p:nvPr>
        </p:nvGraphicFramePr>
        <p:xfrm>
          <a:off x="156000" y="4239347"/>
          <a:ext cx="11880000" cy="2475778"/>
        </p:xfrm>
        <a:graphic>
          <a:graphicData uri="http://schemas.openxmlformats.org/drawingml/2006/table">
            <a:tbl>
              <a:tblPr firstRow="1" bandRow="1">
                <a:tableStyleId>{5C22544A-7EE6-4342-B048-85BDC9FD1C3A}</a:tableStyleId>
              </a:tblPr>
              <a:tblGrid>
                <a:gridCol w="990000">
                  <a:extLst>
                    <a:ext uri="{9D8B030D-6E8A-4147-A177-3AD203B41FA5}">
                      <a16:colId xmlns:a16="http://schemas.microsoft.com/office/drawing/2014/main" val="1546773902"/>
                    </a:ext>
                  </a:extLst>
                </a:gridCol>
                <a:gridCol w="990000">
                  <a:extLst>
                    <a:ext uri="{9D8B030D-6E8A-4147-A177-3AD203B41FA5}">
                      <a16:colId xmlns:a16="http://schemas.microsoft.com/office/drawing/2014/main" val="1370487237"/>
                    </a:ext>
                  </a:extLst>
                </a:gridCol>
                <a:gridCol w="990000">
                  <a:extLst>
                    <a:ext uri="{9D8B030D-6E8A-4147-A177-3AD203B41FA5}">
                      <a16:colId xmlns:a16="http://schemas.microsoft.com/office/drawing/2014/main" val="3764271198"/>
                    </a:ext>
                  </a:extLst>
                </a:gridCol>
                <a:gridCol w="990000">
                  <a:extLst>
                    <a:ext uri="{9D8B030D-6E8A-4147-A177-3AD203B41FA5}">
                      <a16:colId xmlns:a16="http://schemas.microsoft.com/office/drawing/2014/main" val="3187786366"/>
                    </a:ext>
                  </a:extLst>
                </a:gridCol>
                <a:gridCol w="990000">
                  <a:extLst>
                    <a:ext uri="{9D8B030D-6E8A-4147-A177-3AD203B41FA5}">
                      <a16:colId xmlns:a16="http://schemas.microsoft.com/office/drawing/2014/main" val="1676046586"/>
                    </a:ext>
                  </a:extLst>
                </a:gridCol>
                <a:gridCol w="990000">
                  <a:extLst>
                    <a:ext uri="{9D8B030D-6E8A-4147-A177-3AD203B41FA5}">
                      <a16:colId xmlns:a16="http://schemas.microsoft.com/office/drawing/2014/main" val="252107450"/>
                    </a:ext>
                  </a:extLst>
                </a:gridCol>
                <a:gridCol w="990000">
                  <a:extLst>
                    <a:ext uri="{9D8B030D-6E8A-4147-A177-3AD203B41FA5}">
                      <a16:colId xmlns:a16="http://schemas.microsoft.com/office/drawing/2014/main" val="2935613997"/>
                    </a:ext>
                  </a:extLst>
                </a:gridCol>
                <a:gridCol w="990000">
                  <a:extLst>
                    <a:ext uri="{9D8B030D-6E8A-4147-A177-3AD203B41FA5}">
                      <a16:colId xmlns:a16="http://schemas.microsoft.com/office/drawing/2014/main" val="71770705"/>
                    </a:ext>
                  </a:extLst>
                </a:gridCol>
                <a:gridCol w="990000">
                  <a:extLst>
                    <a:ext uri="{9D8B030D-6E8A-4147-A177-3AD203B41FA5}">
                      <a16:colId xmlns:a16="http://schemas.microsoft.com/office/drawing/2014/main" val="2895281177"/>
                    </a:ext>
                  </a:extLst>
                </a:gridCol>
                <a:gridCol w="990000">
                  <a:extLst>
                    <a:ext uri="{9D8B030D-6E8A-4147-A177-3AD203B41FA5}">
                      <a16:colId xmlns:a16="http://schemas.microsoft.com/office/drawing/2014/main" val="2306753192"/>
                    </a:ext>
                  </a:extLst>
                </a:gridCol>
                <a:gridCol w="990000">
                  <a:extLst>
                    <a:ext uri="{9D8B030D-6E8A-4147-A177-3AD203B41FA5}">
                      <a16:colId xmlns:a16="http://schemas.microsoft.com/office/drawing/2014/main" val="128406121"/>
                    </a:ext>
                  </a:extLst>
                </a:gridCol>
                <a:gridCol w="990000">
                  <a:extLst>
                    <a:ext uri="{9D8B030D-6E8A-4147-A177-3AD203B41FA5}">
                      <a16:colId xmlns:a16="http://schemas.microsoft.com/office/drawing/2014/main" val="4149227983"/>
                    </a:ext>
                  </a:extLst>
                </a:gridCol>
              </a:tblGrid>
              <a:tr h="2475778">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411913095"/>
                  </a:ext>
                </a:extLst>
              </a:tr>
            </a:tbl>
          </a:graphicData>
        </a:graphic>
      </p:graphicFrame>
      <p:sp>
        <p:nvSpPr>
          <p:cNvPr id="61" name="矢印: 上 60">
            <a:extLst>
              <a:ext uri="{FF2B5EF4-FFF2-40B4-BE49-F238E27FC236}">
                <a16:creationId xmlns:a16="http://schemas.microsoft.com/office/drawing/2014/main" id="{F2DF9115-640D-C78E-223A-95089EBC06A7}"/>
              </a:ext>
            </a:extLst>
          </p:cNvPr>
          <p:cNvSpPr/>
          <p:nvPr/>
        </p:nvSpPr>
        <p:spPr>
          <a:xfrm>
            <a:off x="2672648" y="4324872"/>
            <a:ext cx="7096521" cy="1790178"/>
          </a:xfrm>
          <a:prstGeom prst="upArrow">
            <a:avLst>
              <a:gd name="adj1" fmla="val 50000"/>
              <a:gd name="adj2" fmla="val 24993"/>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表 4">
            <a:extLst>
              <a:ext uri="{FF2B5EF4-FFF2-40B4-BE49-F238E27FC236}">
                <a16:creationId xmlns:a16="http://schemas.microsoft.com/office/drawing/2014/main" id="{6F48C728-ABFE-02AB-6D2B-ADFFC191E090}"/>
              </a:ext>
            </a:extLst>
          </p:cNvPr>
          <p:cNvGraphicFramePr>
            <a:graphicFrameLocks noGrp="1"/>
          </p:cNvGraphicFramePr>
          <p:nvPr>
            <p:extLst>
              <p:ext uri="{D42A27DB-BD31-4B8C-83A1-F6EECF244321}">
                <p14:modId xmlns:p14="http://schemas.microsoft.com/office/powerpoint/2010/main" val="2548866530"/>
              </p:ext>
            </p:extLst>
          </p:nvPr>
        </p:nvGraphicFramePr>
        <p:xfrm>
          <a:off x="156000" y="922811"/>
          <a:ext cx="11880000" cy="3100413"/>
        </p:xfrm>
        <a:graphic>
          <a:graphicData uri="http://schemas.openxmlformats.org/drawingml/2006/table">
            <a:tbl>
              <a:tblPr firstRow="1" bandRow="1">
                <a:tableStyleId>{5C22544A-7EE6-4342-B048-85BDC9FD1C3A}</a:tableStyleId>
              </a:tblPr>
              <a:tblGrid>
                <a:gridCol w="990000">
                  <a:extLst>
                    <a:ext uri="{9D8B030D-6E8A-4147-A177-3AD203B41FA5}">
                      <a16:colId xmlns:a16="http://schemas.microsoft.com/office/drawing/2014/main" val="1546773902"/>
                    </a:ext>
                  </a:extLst>
                </a:gridCol>
                <a:gridCol w="990000">
                  <a:extLst>
                    <a:ext uri="{9D8B030D-6E8A-4147-A177-3AD203B41FA5}">
                      <a16:colId xmlns:a16="http://schemas.microsoft.com/office/drawing/2014/main" val="1370487237"/>
                    </a:ext>
                  </a:extLst>
                </a:gridCol>
                <a:gridCol w="990000">
                  <a:extLst>
                    <a:ext uri="{9D8B030D-6E8A-4147-A177-3AD203B41FA5}">
                      <a16:colId xmlns:a16="http://schemas.microsoft.com/office/drawing/2014/main" val="3764271198"/>
                    </a:ext>
                  </a:extLst>
                </a:gridCol>
                <a:gridCol w="990000">
                  <a:extLst>
                    <a:ext uri="{9D8B030D-6E8A-4147-A177-3AD203B41FA5}">
                      <a16:colId xmlns:a16="http://schemas.microsoft.com/office/drawing/2014/main" val="3187786366"/>
                    </a:ext>
                  </a:extLst>
                </a:gridCol>
                <a:gridCol w="990000">
                  <a:extLst>
                    <a:ext uri="{9D8B030D-6E8A-4147-A177-3AD203B41FA5}">
                      <a16:colId xmlns:a16="http://schemas.microsoft.com/office/drawing/2014/main" val="1676046586"/>
                    </a:ext>
                  </a:extLst>
                </a:gridCol>
                <a:gridCol w="990000">
                  <a:extLst>
                    <a:ext uri="{9D8B030D-6E8A-4147-A177-3AD203B41FA5}">
                      <a16:colId xmlns:a16="http://schemas.microsoft.com/office/drawing/2014/main" val="252107450"/>
                    </a:ext>
                  </a:extLst>
                </a:gridCol>
                <a:gridCol w="990000">
                  <a:extLst>
                    <a:ext uri="{9D8B030D-6E8A-4147-A177-3AD203B41FA5}">
                      <a16:colId xmlns:a16="http://schemas.microsoft.com/office/drawing/2014/main" val="2935613997"/>
                    </a:ext>
                  </a:extLst>
                </a:gridCol>
                <a:gridCol w="990000">
                  <a:extLst>
                    <a:ext uri="{9D8B030D-6E8A-4147-A177-3AD203B41FA5}">
                      <a16:colId xmlns:a16="http://schemas.microsoft.com/office/drawing/2014/main" val="71770705"/>
                    </a:ext>
                  </a:extLst>
                </a:gridCol>
                <a:gridCol w="990000">
                  <a:extLst>
                    <a:ext uri="{9D8B030D-6E8A-4147-A177-3AD203B41FA5}">
                      <a16:colId xmlns:a16="http://schemas.microsoft.com/office/drawing/2014/main" val="2895281177"/>
                    </a:ext>
                  </a:extLst>
                </a:gridCol>
                <a:gridCol w="990000">
                  <a:extLst>
                    <a:ext uri="{9D8B030D-6E8A-4147-A177-3AD203B41FA5}">
                      <a16:colId xmlns:a16="http://schemas.microsoft.com/office/drawing/2014/main" val="2306753192"/>
                    </a:ext>
                  </a:extLst>
                </a:gridCol>
                <a:gridCol w="990000">
                  <a:extLst>
                    <a:ext uri="{9D8B030D-6E8A-4147-A177-3AD203B41FA5}">
                      <a16:colId xmlns:a16="http://schemas.microsoft.com/office/drawing/2014/main" val="128406121"/>
                    </a:ext>
                  </a:extLst>
                </a:gridCol>
                <a:gridCol w="990000">
                  <a:extLst>
                    <a:ext uri="{9D8B030D-6E8A-4147-A177-3AD203B41FA5}">
                      <a16:colId xmlns:a16="http://schemas.microsoft.com/office/drawing/2014/main" val="4149227983"/>
                    </a:ext>
                  </a:extLst>
                </a:gridCol>
              </a:tblGrid>
              <a:tr h="3100413">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411913095"/>
                  </a:ext>
                </a:extLst>
              </a:tr>
            </a:tbl>
          </a:graphicData>
        </a:graphic>
      </p:graphicFrame>
      <p:sp>
        <p:nvSpPr>
          <p:cNvPr id="55" name="四角形: 角を丸くする 54">
            <a:extLst>
              <a:ext uri="{FF2B5EF4-FFF2-40B4-BE49-F238E27FC236}">
                <a16:creationId xmlns:a16="http://schemas.microsoft.com/office/drawing/2014/main" id="{1A9F2C15-B11C-5890-697D-45489E0D41D4}"/>
              </a:ext>
            </a:extLst>
          </p:cNvPr>
          <p:cNvSpPr/>
          <p:nvPr/>
        </p:nvSpPr>
        <p:spPr>
          <a:xfrm>
            <a:off x="646271" y="2810426"/>
            <a:ext cx="10771905" cy="1100035"/>
          </a:xfrm>
          <a:prstGeom prst="roundRect">
            <a:avLst>
              <a:gd name="adj" fmla="val 0"/>
            </a:avLst>
          </a:prstGeom>
          <a:solidFill>
            <a:schemeClr val="accent1">
              <a:lumMod val="40000"/>
              <a:lumOff val="60000"/>
            </a:schemeClr>
          </a:solidFill>
          <a:ln w="38100">
            <a:solidFill>
              <a:schemeClr val="accent1"/>
            </a:solidFill>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tLang="ja-JP" sz="1400">
              <a:latin typeface="Meiryo UI" panose="020B0604030504040204" pitchFamily="50" charset="-128"/>
              <a:ea typeface="Meiryo UI" panose="020B0604030504040204" pitchFamily="50" charset="-128"/>
            </a:endParaRPr>
          </a:p>
        </p:txBody>
      </p:sp>
      <p:sp>
        <p:nvSpPr>
          <p:cNvPr id="9" name="Line 10">
            <a:extLst>
              <a:ext uri="{FF2B5EF4-FFF2-40B4-BE49-F238E27FC236}">
                <a16:creationId xmlns:a16="http://schemas.microsoft.com/office/drawing/2014/main" id="{650A7B86-1C9D-807C-4A39-E04F2359BE06}"/>
              </a:ext>
            </a:extLst>
          </p:cNvPr>
          <p:cNvSpPr>
            <a:spLocks noChangeShapeType="1"/>
          </p:cNvSpPr>
          <p:nvPr/>
        </p:nvSpPr>
        <p:spPr bwMode="auto">
          <a:xfrm>
            <a:off x="0" y="599853"/>
            <a:ext cx="12191999" cy="15802"/>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endParaRPr lang="ja-JP" altLang="en-US"/>
          </a:p>
        </p:txBody>
      </p:sp>
      <p:sp>
        <p:nvSpPr>
          <p:cNvPr id="4" name="テキスト ボックス 3">
            <a:extLst>
              <a:ext uri="{FF2B5EF4-FFF2-40B4-BE49-F238E27FC236}">
                <a16:creationId xmlns:a16="http://schemas.microsoft.com/office/drawing/2014/main" id="{1CBFD7D9-F78A-B6E7-1ACD-3B6F09C5AEC7}"/>
              </a:ext>
            </a:extLst>
          </p:cNvPr>
          <p:cNvSpPr txBox="1">
            <a:spLocks noChangeArrowheads="1"/>
          </p:cNvSpPr>
          <p:nvPr/>
        </p:nvSpPr>
        <p:spPr bwMode="auto">
          <a:xfrm>
            <a:off x="0" y="44451"/>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a:solidFill>
                  <a:srgbClr val="000000"/>
                </a:solidFill>
                <a:latin typeface="Meiryo UI" panose="020B0604030504040204" pitchFamily="50" charset="-128"/>
                <a:ea typeface="Meiryo UI" panose="020B0604030504040204" pitchFamily="50" charset="-128"/>
                <a:cs typeface="Meiryo UI" panose="020B0604030504040204" pitchFamily="50" charset="-128"/>
              </a:rPr>
              <a:t>主な活動スケジュール</a:t>
            </a:r>
            <a:endParaRPr lang="en-US" altLang="ja-JP">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四角形: 角を丸くする 7">
            <a:extLst>
              <a:ext uri="{FF2B5EF4-FFF2-40B4-BE49-F238E27FC236}">
                <a16:creationId xmlns:a16="http://schemas.microsoft.com/office/drawing/2014/main" id="{84080DCC-5F0A-36F8-BF4F-6E7A81D5198F}"/>
              </a:ext>
            </a:extLst>
          </p:cNvPr>
          <p:cNvSpPr/>
          <p:nvPr/>
        </p:nvSpPr>
        <p:spPr>
          <a:xfrm>
            <a:off x="427781" y="2147124"/>
            <a:ext cx="1349799" cy="44037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a:latin typeface="Meiryo UI" panose="020B0604030504040204" pitchFamily="50" charset="-128"/>
                <a:ea typeface="Meiryo UI" panose="020B0604030504040204" pitchFamily="50" charset="-128"/>
              </a:rPr>
              <a:t>今期項目の</a:t>
            </a:r>
            <a:endParaRPr lang="en-US" altLang="ja-JP" sz="1400">
              <a:latin typeface="Meiryo UI" panose="020B0604030504040204" pitchFamily="50" charset="-128"/>
              <a:ea typeface="Meiryo UI" panose="020B0604030504040204" pitchFamily="50" charset="-128"/>
            </a:endParaRPr>
          </a:p>
          <a:p>
            <a:pPr algn="ctr"/>
            <a:r>
              <a:rPr lang="ja-JP" altLang="en-US" sz="1400">
                <a:latin typeface="Meiryo UI" panose="020B0604030504040204" pitchFamily="50" charset="-128"/>
                <a:ea typeface="Meiryo UI" panose="020B0604030504040204" pitchFamily="50" charset="-128"/>
              </a:rPr>
              <a:t>議論→決定</a:t>
            </a:r>
            <a:endParaRPr lang="en-US" altLang="ja-JP" sz="1400">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51B61D2F-1FFF-EC1C-512D-50A99407C248}"/>
              </a:ext>
            </a:extLst>
          </p:cNvPr>
          <p:cNvSpPr/>
          <p:nvPr/>
        </p:nvSpPr>
        <p:spPr>
          <a:xfrm>
            <a:off x="3829050" y="1303448"/>
            <a:ext cx="5015967" cy="288000"/>
          </a:xfrm>
          <a:prstGeom prst="roundRect">
            <a:avLst/>
          </a:prstGeom>
          <a:solidFill>
            <a:schemeClr val="accent5">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b="1">
                <a:solidFill>
                  <a:schemeClr val="bg1"/>
                </a:solidFill>
                <a:latin typeface="Meiryo UI" panose="020B0604030504040204" pitchFamily="50" charset="-128"/>
                <a:ea typeface="Meiryo UI" panose="020B0604030504040204" pitchFamily="50" charset="-128"/>
              </a:rPr>
              <a:t>通常国会</a:t>
            </a:r>
            <a:endParaRPr lang="en-US" altLang="ja-JP" sz="1400" b="1">
              <a:solidFill>
                <a:schemeClr val="bg1"/>
              </a:solidFill>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9CF4586F-CD87-E2C0-686D-5752C12F01F4}"/>
              </a:ext>
            </a:extLst>
          </p:cNvPr>
          <p:cNvGrpSpPr/>
          <p:nvPr/>
        </p:nvGrpSpPr>
        <p:grpSpPr>
          <a:xfrm>
            <a:off x="304518" y="966479"/>
            <a:ext cx="11603319" cy="288000"/>
            <a:chOff x="304518" y="5159008"/>
            <a:chExt cx="11603319" cy="288000"/>
          </a:xfrm>
        </p:grpSpPr>
        <p:sp>
          <p:nvSpPr>
            <p:cNvPr id="12" name="正方形/長方形 11">
              <a:extLst>
                <a:ext uri="{FF2B5EF4-FFF2-40B4-BE49-F238E27FC236}">
                  <a16:creationId xmlns:a16="http://schemas.microsoft.com/office/drawing/2014/main" id="{864CB7CD-4C0D-AB6A-4418-4FCB41848C8C}"/>
                </a:ext>
              </a:extLst>
            </p:cNvPr>
            <p:cNvSpPr/>
            <p:nvPr/>
          </p:nvSpPr>
          <p:spPr>
            <a:xfrm>
              <a:off x="30451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a:latin typeface="Meiryo UI" panose="020B0604030504040204" pitchFamily="50" charset="-128"/>
                  <a:ea typeface="Meiryo UI" panose="020B0604030504040204" pitchFamily="50" charset="-128"/>
                </a:rPr>
                <a:t>10</a:t>
              </a:r>
              <a:r>
                <a:rPr lang="ja-JP" altLang="en-US" sz="1400">
                  <a:latin typeface="Meiryo UI" panose="020B0604030504040204" pitchFamily="50" charset="-128"/>
                  <a:ea typeface="Meiryo UI" panose="020B0604030504040204" pitchFamily="50" charset="-128"/>
                </a:rPr>
                <a:t>月</a:t>
              </a:r>
              <a:endParaRPr lang="en-US" altLang="ja-JP" sz="1400">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9575D75-35A8-33B8-B982-B8362B11D25C}"/>
                </a:ext>
              </a:extLst>
            </p:cNvPr>
            <p:cNvSpPr/>
            <p:nvPr/>
          </p:nvSpPr>
          <p:spPr>
            <a:xfrm>
              <a:off x="129722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a:latin typeface="Meiryo UI" panose="020B0604030504040204" pitchFamily="50" charset="-128"/>
                  <a:ea typeface="Meiryo UI" panose="020B0604030504040204" pitchFamily="50" charset="-128"/>
                </a:rPr>
                <a:t>11</a:t>
              </a:r>
              <a:r>
                <a:rPr lang="ja-JP" altLang="en-US" sz="1400">
                  <a:latin typeface="Meiryo UI" panose="020B0604030504040204" pitchFamily="50" charset="-128"/>
                  <a:ea typeface="Meiryo UI" panose="020B0604030504040204" pitchFamily="50" charset="-128"/>
                </a:rPr>
                <a:t>月</a:t>
              </a:r>
              <a:endParaRPr lang="en-US" altLang="ja-JP" sz="140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DDA303F9-01B7-4EBD-CA83-A9FDAB75C1E0}"/>
                </a:ext>
              </a:extLst>
            </p:cNvPr>
            <p:cNvSpPr/>
            <p:nvPr/>
          </p:nvSpPr>
          <p:spPr>
            <a:xfrm>
              <a:off x="228993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a:latin typeface="Meiryo UI" panose="020B0604030504040204" pitchFamily="50" charset="-128"/>
                  <a:ea typeface="Meiryo UI" panose="020B0604030504040204" pitchFamily="50" charset="-128"/>
                </a:rPr>
                <a:t>12</a:t>
              </a:r>
              <a:r>
                <a:rPr lang="ja-JP" altLang="en-US" sz="1400">
                  <a:latin typeface="Meiryo UI" panose="020B0604030504040204" pitchFamily="50" charset="-128"/>
                  <a:ea typeface="Meiryo UI" panose="020B0604030504040204" pitchFamily="50" charset="-128"/>
                </a:rPr>
                <a:t>月</a:t>
              </a:r>
              <a:endParaRPr lang="en-US" altLang="ja-JP" sz="140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C3E6C77E-634D-A926-8D7C-D21A348A2428}"/>
                </a:ext>
              </a:extLst>
            </p:cNvPr>
            <p:cNvSpPr/>
            <p:nvPr/>
          </p:nvSpPr>
          <p:spPr>
            <a:xfrm>
              <a:off x="328264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a:latin typeface="Meiryo UI" panose="020B0604030504040204" pitchFamily="50" charset="-128"/>
                  <a:ea typeface="Meiryo UI" panose="020B0604030504040204" pitchFamily="50" charset="-128"/>
                </a:rPr>
                <a:t>1</a:t>
              </a:r>
              <a:r>
                <a:rPr lang="ja-JP" altLang="en-US" sz="1400">
                  <a:latin typeface="Meiryo UI" panose="020B0604030504040204" pitchFamily="50" charset="-128"/>
                  <a:ea typeface="Meiryo UI" panose="020B0604030504040204" pitchFamily="50" charset="-128"/>
                </a:rPr>
                <a:t>月</a:t>
              </a:r>
              <a:endParaRPr lang="en-US" altLang="ja-JP" sz="140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E35CFE3C-6E04-5737-B6F4-66117052E1DE}"/>
                </a:ext>
              </a:extLst>
            </p:cNvPr>
            <p:cNvSpPr/>
            <p:nvPr/>
          </p:nvSpPr>
          <p:spPr>
            <a:xfrm>
              <a:off x="427535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a:latin typeface="Meiryo UI" panose="020B0604030504040204" pitchFamily="50" charset="-128"/>
                  <a:ea typeface="Meiryo UI" panose="020B0604030504040204" pitchFamily="50" charset="-128"/>
                </a:rPr>
                <a:t>2</a:t>
              </a:r>
              <a:r>
                <a:rPr lang="ja-JP" altLang="en-US" sz="1400">
                  <a:latin typeface="Meiryo UI" panose="020B0604030504040204" pitchFamily="50" charset="-128"/>
                  <a:ea typeface="Meiryo UI" panose="020B0604030504040204" pitchFamily="50" charset="-128"/>
                </a:rPr>
                <a:t>月</a:t>
              </a:r>
              <a:endParaRPr lang="en-US" altLang="ja-JP" sz="140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E55C495A-2D6F-125C-C4D3-AD51A0C16EBF}"/>
                </a:ext>
              </a:extLst>
            </p:cNvPr>
            <p:cNvSpPr/>
            <p:nvPr/>
          </p:nvSpPr>
          <p:spPr>
            <a:xfrm>
              <a:off x="526806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a:latin typeface="Meiryo UI" panose="020B0604030504040204" pitchFamily="50" charset="-128"/>
                  <a:ea typeface="Meiryo UI" panose="020B0604030504040204" pitchFamily="50" charset="-128"/>
                </a:rPr>
                <a:t>3</a:t>
              </a:r>
              <a:r>
                <a:rPr lang="ja-JP" altLang="en-US" sz="1400">
                  <a:latin typeface="Meiryo UI" panose="020B0604030504040204" pitchFamily="50" charset="-128"/>
                  <a:ea typeface="Meiryo UI" panose="020B0604030504040204" pitchFamily="50" charset="-128"/>
                </a:rPr>
                <a:t>月</a:t>
              </a:r>
              <a:endParaRPr lang="en-US" altLang="ja-JP" sz="140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81C6028D-FDC9-DE67-DA2B-B8E376306B43}"/>
                </a:ext>
              </a:extLst>
            </p:cNvPr>
            <p:cNvSpPr/>
            <p:nvPr/>
          </p:nvSpPr>
          <p:spPr>
            <a:xfrm>
              <a:off x="626077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a:latin typeface="Meiryo UI" panose="020B0604030504040204" pitchFamily="50" charset="-128"/>
                  <a:ea typeface="Meiryo UI" panose="020B0604030504040204" pitchFamily="50" charset="-128"/>
                </a:rPr>
                <a:t>4</a:t>
              </a:r>
              <a:r>
                <a:rPr lang="ja-JP" altLang="en-US" sz="1400">
                  <a:latin typeface="Meiryo UI" panose="020B0604030504040204" pitchFamily="50" charset="-128"/>
                  <a:ea typeface="Meiryo UI" panose="020B0604030504040204" pitchFamily="50" charset="-128"/>
                </a:rPr>
                <a:t>月</a:t>
              </a:r>
              <a:endParaRPr lang="en-US" altLang="ja-JP" sz="140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3B2A9699-F80D-E08B-8642-E34D5243E25C}"/>
                </a:ext>
              </a:extLst>
            </p:cNvPr>
            <p:cNvSpPr/>
            <p:nvPr/>
          </p:nvSpPr>
          <p:spPr>
            <a:xfrm>
              <a:off x="725348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a:latin typeface="Meiryo UI" panose="020B0604030504040204" pitchFamily="50" charset="-128"/>
                  <a:ea typeface="Meiryo UI" panose="020B0604030504040204" pitchFamily="50" charset="-128"/>
                </a:rPr>
                <a:t>5</a:t>
              </a:r>
              <a:r>
                <a:rPr lang="ja-JP" altLang="en-US" sz="1400">
                  <a:latin typeface="Meiryo UI" panose="020B0604030504040204" pitchFamily="50" charset="-128"/>
                  <a:ea typeface="Meiryo UI" panose="020B0604030504040204" pitchFamily="50" charset="-128"/>
                </a:rPr>
                <a:t>月</a:t>
              </a:r>
              <a:endParaRPr lang="en-US" altLang="ja-JP" sz="140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41F220D0-C6E6-36C4-5786-4381AD6FA9DD}"/>
                </a:ext>
              </a:extLst>
            </p:cNvPr>
            <p:cNvSpPr/>
            <p:nvPr/>
          </p:nvSpPr>
          <p:spPr>
            <a:xfrm>
              <a:off x="824619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a:latin typeface="Meiryo UI" panose="020B0604030504040204" pitchFamily="50" charset="-128"/>
                  <a:ea typeface="Meiryo UI" panose="020B0604030504040204" pitchFamily="50" charset="-128"/>
                </a:rPr>
                <a:t>6</a:t>
              </a:r>
              <a:r>
                <a:rPr lang="ja-JP" altLang="en-US" sz="1400">
                  <a:latin typeface="Meiryo UI" panose="020B0604030504040204" pitchFamily="50" charset="-128"/>
                  <a:ea typeface="Meiryo UI" panose="020B0604030504040204" pitchFamily="50" charset="-128"/>
                </a:rPr>
                <a:t>月</a:t>
              </a:r>
              <a:endParaRPr lang="en-US" altLang="ja-JP" sz="1400">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635666F0-B960-09E3-37F5-D62A2D893D47}"/>
                </a:ext>
              </a:extLst>
            </p:cNvPr>
            <p:cNvSpPr/>
            <p:nvPr/>
          </p:nvSpPr>
          <p:spPr>
            <a:xfrm>
              <a:off x="923890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a:latin typeface="Meiryo UI" panose="020B0604030504040204" pitchFamily="50" charset="-128"/>
                  <a:ea typeface="Meiryo UI" panose="020B0604030504040204" pitchFamily="50" charset="-128"/>
                </a:rPr>
                <a:t>7</a:t>
              </a:r>
              <a:r>
                <a:rPr lang="ja-JP" altLang="en-US" sz="1400">
                  <a:latin typeface="Meiryo UI" panose="020B0604030504040204" pitchFamily="50" charset="-128"/>
                  <a:ea typeface="Meiryo UI" panose="020B0604030504040204" pitchFamily="50" charset="-128"/>
                </a:rPr>
                <a:t>月</a:t>
              </a:r>
              <a:endParaRPr lang="en-US" altLang="ja-JP" sz="140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42985762-2D3C-BD6B-B8C9-5325A7EA7712}"/>
                </a:ext>
              </a:extLst>
            </p:cNvPr>
            <p:cNvSpPr/>
            <p:nvPr/>
          </p:nvSpPr>
          <p:spPr>
            <a:xfrm>
              <a:off x="11224330"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a:latin typeface="Meiryo UI" panose="020B0604030504040204" pitchFamily="50" charset="-128"/>
                  <a:ea typeface="Meiryo UI" panose="020B0604030504040204" pitchFamily="50" charset="-128"/>
                </a:rPr>
                <a:t>9</a:t>
              </a:r>
              <a:r>
                <a:rPr lang="ja-JP" altLang="en-US" sz="1400">
                  <a:latin typeface="Meiryo UI" panose="020B0604030504040204" pitchFamily="50" charset="-128"/>
                  <a:ea typeface="Meiryo UI" panose="020B0604030504040204" pitchFamily="50" charset="-128"/>
                </a:rPr>
                <a:t>月</a:t>
              </a:r>
              <a:endParaRPr lang="en-US" altLang="ja-JP" sz="140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924E17DB-8309-F073-87EF-690C9660ECF9}"/>
                </a:ext>
              </a:extLst>
            </p:cNvPr>
            <p:cNvSpPr/>
            <p:nvPr/>
          </p:nvSpPr>
          <p:spPr>
            <a:xfrm>
              <a:off x="10231618" y="5159008"/>
              <a:ext cx="683507" cy="288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sz="1400">
                  <a:latin typeface="Meiryo UI" panose="020B0604030504040204" pitchFamily="50" charset="-128"/>
                  <a:ea typeface="Meiryo UI" panose="020B0604030504040204" pitchFamily="50" charset="-128"/>
                </a:rPr>
                <a:t>8</a:t>
              </a:r>
              <a:r>
                <a:rPr lang="ja-JP" altLang="en-US" sz="1400">
                  <a:latin typeface="Meiryo UI" panose="020B0604030504040204" pitchFamily="50" charset="-128"/>
                  <a:ea typeface="Meiryo UI" panose="020B0604030504040204" pitchFamily="50" charset="-128"/>
                </a:rPr>
                <a:t>月</a:t>
              </a:r>
              <a:endParaRPr lang="en-US" altLang="ja-JP" sz="1400">
                <a:latin typeface="Meiryo UI" panose="020B0604030504040204" pitchFamily="50" charset="-128"/>
                <a:ea typeface="Meiryo UI" panose="020B0604030504040204" pitchFamily="50" charset="-128"/>
              </a:endParaRPr>
            </a:p>
          </p:txBody>
        </p:sp>
      </p:grpSp>
      <p:sp>
        <p:nvSpPr>
          <p:cNvPr id="24" name="テキスト ボックス 23">
            <a:extLst>
              <a:ext uri="{FF2B5EF4-FFF2-40B4-BE49-F238E27FC236}">
                <a16:creationId xmlns:a16="http://schemas.microsoft.com/office/drawing/2014/main" id="{CEDD12A5-5D6A-E5FC-5AE3-53A9A4AB05B3}"/>
              </a:ext>
            </a:extLst>
          </p:cNvPr>
          <p:cNvSpPr txBox="1"/>
          <p:nvPr/>
        </p:nvSpPr>
        <p:spPr>
          <a:xfrm>
            <a:off x="335181" y="1832939"/>
            <a:ext cx="303682" cy="400110"/>
          </a:xfrm>
          <a:prstGeom prst="rect">
            <a:avLst/>
          </a:prstGeom>
          <a:noFill/>
        </p:spPr>
        <p:txBody>
          <a:bodyPr wrap="square" rtlCol="0">
            <a:spAutoFit/>
          </a:bodyPr>
          <a:lstStyle/>
          <a:p>
            <a:pPr algn="ctr"/>
            <a:r>
              <a:rPr lang="ja-JP" altLang="en-US" sz="2000">
                <a:ln w="0"/>
                <a:solidFill>
                  <a:srgbClr val="FF0000"/>
                </a:solidFill>
                <a:effectLst>
                  <a:outerShdw blurRad="38100" dist="25400" dir="5400000" algn="ctr" rotWithShape="0">
                    <a:srgbClr val="6E747A">
                      <a:alpha val="43000"/>
                    </a:srgbClr>
                  </a:outerShdw>
                </a:effectLst>
              </a:rPr>
              <a:t>★</a:t>
            </a:r>
          </a:p>
        </p:txBody>
      </p:sp>
      <p:sp>
        <p:nvSpPr>
          <p:cNvPr id="25" name="テキスト ボックス 24">
            <a:extLst>
              <a:ext uri="{FF2B5EF4-FFF2-40B4-BE49-F238E27FC236}">
                <a16:creationId xmlns:a16="http://schemas.microsoft.com/office/drawing/2014/main" id="{5DDEA754-D1FD-123B-62FA-8C4C42572C52}"/>
              </a:ext>
            </a:extLst>
          </p:cNvPr>
          <p:cNvSpPr txBox="1"/>
          <p:nvPr/>
        </p:nvSpPr>
        <p:spPr>
          <a:xfrm>
            <a:off x="1635140" y="1832939"/>
            <a:ext cx="303682" cy="400110"/>
          </a:xfrm>
          <a:prstGeom prst="rect">
            <a:avLst/>
          </a:prstGeom>
          <a:noFill/>
        </p:spPr>
        <p:txBody>
          <a:bodyPr wrap="square" rtlCol="0">
            <a:spAutoFit/>
          </a:bodyPr>
          <a:lstStyle/>
          <a:p>
            <a:pPr algn="ctr"/>
            <a:r>
              <a:rPr lang="ja-JP" altLang="en-US" sz="2000">
                <a:ln w="0"/>
                <a:solidFill>
                  <a:srgbClr val="FF0000"/>
                </a:solidFill>
                <a:effectLst>
                  <a:outerShdw blurRad="38100" dist="25400" dir="5400000" algn="ctr" rotWithShape="0">
                    <a:srgbClr val="6E747A">
                      <a:alpha val="43000"/>
                    </a:srgbClr>
                  </a:outerShdw>
                </a:effectLst>
              </a:rPr>
              <a:t>★</a:t>
            </a:r>
          </a:p>
        </p:txBody>
      </p:sp>
      <p:sp>
        <p:nvSpPr>
          <p:cNvPr id="27" name="テキスト ボックス 26">
            <a:extLst>
              <a:ext uri="{FF2B5EF4-FFF2-40B4-BE49-F238E27FC236}">
                <a16:creationId xmlns:a16="http://schemas.microsoft.com/office/drawing/2014/main" id="{2AFA3873-0D95-E28E-FD78-5B45C1D5780C}"/>
              </a:ext>
            </a:extLst>
          </p:cNvPr>
          <p:cNvSpPr txBox="1"/>
          <p:nvPr/>
        </p:nvSpPr>
        <p:spPr>
          <a:xfrm>
            <a:off x="5743957" y="1832939"/>
            <a:ext cx="303682" cy="400110"/>
          </a:xfrm>
          <a:prstGeom prst="rect">
            <a:avLst/>
          </a:prstGeom>
          <a:noFill/>
        </p:spPr>
        <p:txBody>
          <a:bodyPr wrap="square" rtlCol="0">
            <a:spAutoFit/>
          </a:bodyPr>
          <a:lstStyle/>
          <a:p>
            <a:pPr algn="ctr"/>
            <a:r>
              <a:rPr lang="ja-JP" altLang="en-US" sz="2000">
                <a:ln w="0"/>
                <a:solidFill>
                  <a:srgbClr val="FF0000"/>
                </a:solidFill>
                <a:effectLst>
                  <a:outerShdw blurRad="38100" dist="25400" dir="5400000" algn="ctr" rotWithShape="0">
                    <a:srgbClr val="6E747A">
                      <a:alpha val="43000"/>
                    </a:srgbClr>
                  </a:outerShdw>
                </a:effectLst>
              </a:rPr>
              <a:t>★</a:t>
            </a:r>
          </a:p>
        </p:txBody>
      </p:sp>
      <p:sp>
        <p:nvSpPr>
          <p:cNvPr id="28" name="テキスト ボックス 27">
            <a:extLst>
              <a:ext uri="{FF2B5EF4-FFF2-40B4-BE49-F238E27FC236}">
                <a16:creationId xmlns:a16="http://schemas.microsoft.com/office/drawing/2014/main" id="{0D73116A-00BD-A344-C6F5-8BB4C660FED5}"/>
              </a:ext>
            </a:extLst>
          </p:cNvPr>
          <p:cNvSpPr txBox="1"/>
          <p:nvPr/>
        </p:nvSpPr>
        <p:spPr>
          <a:xfrm>
            <a:off x="7602807" y="1832939"/>
            <a:ext cx="303682" cy="400110"/>
          </a:xfrm>
          <a:prstGeom prst="rect">
            <a:avLst/>
          </a:prstGeom>
          <a:noFill/>
        </p:spPr>
        <p:txBody>
          <a:bodyPr wrap="square" rtlCol="0">
            <a:spAutoFit/>
          </a:bodyPr>
          <a:lstStyle/>
          <a:p>
            <a:pPr algn="ctr"/>
            <a:r>
              <a:rPr lang="ja-JP" altLang="en-US" sz="2000">
                <a:ln w="0"/>
                <a:solidFill>
                  <a:srgbClr val="FF0000"/>
                </a:solidFill>
                <a:effectLst>
                  <a:outerShdw blurRad="38100" dist="25400" dir="5400000" algn="ctr" rotWithShape="0">
                    <a:srgbClr val="6E747A">
                      <a:alpha val="43000"/>
                    </a:srgbClr>
                  </a:outerShdw>
                </a:effectLst>
              </a:rPr>
              <a:t>★</a:t>
            </a:r>
          </a:p>
        </p:txBody>
      </p:sp>
      <p:sp>
        <p:nvSpPr>
          <p:cNvPr id="29" name="テキスト ボックス 28">
            <a:extLst>
              <a:ext uri="{FF2B5EF4-FFF2-40B4-BE49-F238E27FC236}">
                <a16:creationId xmlns:a16="http://schemas.microsoft.com/office/drawing/2014/main" id="{7B2E892D-9D6E-1A42-51E1-C012A5066E1E}"/>
              </a:ext>
            </a:extLst>
          </p:cNvPr>
          <p:cNvSpPr txBox="1"/>
          <p:nvPr/>
        </p:nvSpPr>
        <p:spPr>
          <a:xfrm>
            <a:off x="9228640" y="1832939"/>
            <a:ext cx="303682" cy="400110"/>
          </a:xfrm>
          <a:prstGeom prst="rect">
            <a:avLst/>
          </a:prstGeom>
          <a:noFill/>
        </p:spPr>
        <p:txBody>
          <a:bodyPr wrap="square" rtlCol="0">
            <a:spAutoFit/>
          </a:bodyPr>
          <a:lstStyle/>
          <a:p>
            <a:pPr algn="ctr"/>
            <a:r>
              <a:rPr lang="ja-JP" altLang="en-US" sz="2000">
                <a:ln w="0"/>
                <a:solidFill>
                  <a:srgbClr val="FF0000"/>
                </a:solidFill>
                <a:effectLst>
                  <a:outerShdw blurRad="38100" dist="25400" dir="5400000" algn="ctr" rotWithShape="0">
                    <a:srgbClr val="6E747A">
                      <a:alpha val="43000"/>
                    </a:srgbClr>
                  </a:outerShdw>
                </a:effectLst>
              </a:rPr>
              <a:t>★</a:t>
            </a:r>
          </a:p>
        </p:txBody>
      </p:sp>
      <p:sp>
        <p:nvSpPr>
          <p:cNvPr id="31" name="四角形: 角を丸くする 30">
            <a:extLst>
              <a:ext uri="{FF2B5EF4-FFF2-40B4-BE49-F238E27FC236}">
                <a16:creationId xmlns:a16="http://schemas.microsoft.com/office/drawing/2014/main" id="{4C216AB0-0C00-C558-3467-DF29C6846D66}"/>
              </a:ext>
            </a:extLst>
          </p:cNvPr>
          <p:cNvSpPr/>
          <p:nvPr/>
        </p:nvSpPr>
        <p:spPr>
          <a:xfrm>
            <a:off x="906236" y="1303448"/>
            <a:ext cx="1583871" cy="288000"/>
          </a:xfrm>
          <a:prstGeom prst="roundRect">
            <a:avLst/>
          </a:prstGeom>
          <a:solidFill>
            <a:schemeClr val="accent5">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b="1">
                <a:solidFill>
                  <a:schemeClr val="bg1"/>
                </a:solidFill>
                <a:latin typeface="Meiryo UI" panose="020B0604030504040204" pitchFamily="50" charset="-128"/>
                <a:ea typeface="Meiryo UI" panose="020B0604030504040204" pitchFamily="50" charset="-128"/>
              </a:rPr>
              <a:t>臨時国会</a:t>
            </a:r>
            <a:endParaRPr lang="en-US" altLang="ja-JP" sz="1400" b="1">
              <a:solidFill>
                <a:schemeClr val="bg1"/>
              </a:solidFill>
              <a:latin typeface="Meiryo UI" panose="020B0604030504040204" pitchFamily="50" charset="-128"/>
              <a:ea typeface="Meiryo UI" panose="020B0604030504040204" pitchFamily="50" charset="-128"/>
            </a:endParaRPr>
          </a:p>
        </p:txBody>
      </p:sp>
      <p:sp>
        <p:nvSpPr>
          <p:cNvPr id="32" name="四角形: 角を丸くする 31">
            <a:extLst>
              <a:ext uri="{FF2B5EF4-FFF2-40B4-BE49-F238E27FC236}">
                <a16:creationId xmlns:a16="http://schemas.microsoft.com/office/drawing/2014/main" id="{6F3D7652-24BC-0462-B2B0-4BD542955216}"/>
              </a:ext>
            </a:extLst>
          </p:cNvPr>
          <p:cNvSpPr/>
          <p:nvPr/>
        </p:nvSpPr>
        <p:spPr>
          <a:xfrm>
            <a:off x="2881422" y="1612552"/>
            <a:ext cx="2727441" cy="288000"/>
          </a:xfrm>
          <a:prstGeom prst="roundRect">
            <a:avLst/>
          </a:prstGeom>
          <a:solidFill>
            <a:schemeClr val="accent5">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b="1">
                <a:solidFill>
                  <a:schemeClr val="bg1"/>
                </a:solidFill>
                <a:latin typeface="Meiryo UI" panose="020B0604030504040204" pitchFamily="50" charset="-128"/>
                <a:ea typeface="Meiryo UI" panose="020B0604030504040204" pitchFamily="50" charset="-128"/>
              </a:rPr>
              <a:t>税制大綱・予算</a:t>
            </a:r>
            <a:endParaRPr lang="en-US" altLang="ja-JP" sz="1400" b="1">
              <a:solidFill>
                <a:schemeClr val="bg1"/>
              </a:solidFill>
              <a:latin typeface="Meiryo UI" panose="020B0604030504040204" pitchFamily="50" charset="-128"/>
              <a:ea typeface="Meiryo UI" panose="020B0604030504040204" pitchFamily="50" charset="-128"/>
            </a:endParaRPr>
          </a:p>
        </p:txBody>
      </p:sp>
      <p:sp>
        <p:nvSpPr>
          <p:cNvPr id="33" name="四角形: 角を丸くする 32">
            <a:extLst>
              <a:ext uri="{FF2B5EF4-FFF2-40B4-BE49-F238E27FC236}">
                <a16:creationId xmlns:a16="http://schemas.microsoft.com/office/drawing/2014/main" id="{E006341B-9E09-5F64-94DE-EA94AABACD95}"/>
              </a:ext>
            </a:extLst>
          </p:cNvPr>
          <p:cNvSpPr/>
          <p:nvPr/>
        </p:nvSpPr>
        <p:spPr>
          <a:xfrm>
            <a:off x="10486083" y="1303448"/>
            <a:ext cx="1080000" cy="288000"/>
          </a:xfrm>
          <a:prstGeom prst="roundRect">
            <a:avLst/>
          </a:prstGeom>
          <a:solidFill>
            <a:schemeClr val="accent5">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b="1">
                <a:solidFill>
                  <a:schemeClr val="bg1"/>
                </a:solidFill>
                <a:latin typeface="Meiryo UI" panose="020B0604030504040204" pitchFamily="50" charset="-128"/>
                <a:ea typeface="Meiryo UI" panose="020B0604030504040204" pitchFamily="50" charset="-128"/>
              </a:rPr>
              <a:t>概算要求</a:t>
            </a:r>
            <a:endParaRPr lang="en-US" altLang="ja-JP" sz="1400" b="1">
              <a:solidFill>
                <a:schemeClr val="bg1"/>
              </a:solidFill>
              <a:latin typeface="Meiryo UI" panose="020B0604030504040204" pitchFamily="50" charset="-128"/>
              <a:ea typeface="Meiryo UI" panose="020B0604030504040204" pitchFamily="50" charset="-128"/>
            </a:endParaRPr>
          </a:p>
        </p:txBody>
      </p:sp>
      <p:sp>
        <p:nvSpPr>
          <p:cNvPr id="34" name="四角形: 角を丸くする 33">
            <a:extLst>
              <a:ext uri="{FF2B5EF4-FFF2-40B4-BE49-F238E27FC236}">
                <a16:creationId xmlns:a16="http://schemas.microsoft.com/office/drawing/2014/main" id="{4EFDBFE9-7924-996E-E364-0CD374EF297B}"/>
              </a:ext>
            </a:extLst>
          </p:cNvPr>
          <p:cNvSpPr/>
          <p:nvPr/>
        </p:nvSpPr>
        <p:spPr>
          <a:xfrm>
            <a:off x="1854231" y="2229939"/>
            <a:ext cx="5773666" cy="319641"/>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b="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～政策委員会に上がってきた「全国活動の共有・横展」～</a:t>
            </a:r>
            <a:endParaRPr lang="en-US" altLang="ja-JP">
              <a:latin typeface="Meiryo UI" panose="020B0604030504040204" pitchFamily="50" charset="-128"/>
              <a:ea typeface="Meiryo UI" panose="020B0604030504040204" pitchFamily="50" charset="-128"/>
            </a:endParaRPr>
          </a:p>
        </p:txBody>
      </p:sp>
      <p:sp>
        <p:nvSpPr>
          <p:cNvPr id="36" name="四角形: 角を丸くする 35">
            <a:extLst>
              <a:ext uri="{FF2B5EF4-FFF2-40B4-BE49-F238E27FC236}">
                <a16:creationId xmlns:a16="http://schemas.microsoft.com/office/drawing/2014/main" id="{3EB93F79-0267-C05B-2F74-4EE5F758FC05}"/>
              </a:ext>
            </a:extLst>
          </p:cNvPr>
          <p:cNvSpPr/>
          <p:nvPr/>
        </p:nvSpPr>
        <p:spPr>
          <a:xfrm>
            <a:off x="1297228" y="4848800"/>
            <a:ext cx="1620000" cy="4212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a:latin typeface="Meiryo UI" panose="020B0604030504040204" pitchFamily="50" charset="-128"/>
                <a:ea typeface="Meiryo UI" panose="020B0604030504040204" pitchFamily="50" charset="-128"/>
              </a:rPr>
              <a:t>地方議会での質疑</a:t>
            </a:r>
            <a:endParaRPr lang="en-US" altLang="ja-JP" sz="1400">
              <a:latin typeface="Meiryo UI" panose="020B0604030504040204" pitchFamily="50" charset="-128"/>
              <a:ea typeface="Meiryo UI" panose="020B0604030504040204" pitchFamily="50" charset="-128"/>
            </a:endParaRPr>
          </a:p>
        </p:txBody>
      </p:sp>
      <p:sp>
        <p:nvSpPr>
          <p:cNvPr id="37" name="四角形: 角を丸くする 36">
            <a:extLst>
              <a:ext uri="{FF2B5EF4-FFF2-40B4-BE49-F238E27FC236}">
                <a16:creationId xmlns:a16="http://schemas.microsoft.com/office/drawing/2014/main" id="{A17B15C1-B696-A50E-CE02-9E8857F8E36E}"/>
              </a:ext>
            </a:extLst>
          </p:cNvPr>
          <p:cNvSpPr/>
          <p:nvPr/>
        </p:nvSpPr>
        <p:spPr>
          <a:xfrm>
            <a:off x="4285643" y="4848800"/>
            <a:ext cx="1620000" cy="4212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a:latin typeface="Meiryo UI" panose="020B0604030504040204" pitchFamily="50" charset="-128"/>
                <a:ea typeface="Meiryo UI" panose="020B0604030504040204" pitchFamily="50" charset="-128"/>
              </a:rPr>
              <a:t>地方議会での質疑</a:t>
            </a:r>
            <a:endParaRPr lang="en-US" altLang="ja-JP" sz="1400">
              <a:latin typeface="Meiryo UI" panose="020B0604030504040204" pitchFamily="50" charset="-128"/>
              <a:ea typeface="Meiryo UI" panose="020B0604030504040204" pitchFamily="50" charset="-128"/>
            </a:endParaRPr>
          </a:p>
        </p:txBody>
      </p:sp>
      <p:sp>
        <p:nvSpPr>
          <p:cNvPr id="38" name="四角形: 角を丸くする 37">
            <a:extLst>
              <a:ext uri="{FF2B5EF4-FFF2-40B4-BE49-F238E27FC236}">
                <a16:creationId xmlns:a16="http://schemas.microsoft.com/office/drawing/2014/main" id="{F99F65FB-1833-D6C6-4C28-6F13C8CD8C83}"/>
              </a:ext>
            </a:extLst>
          </p:cNvPr>
          <p:cNvSpPr/>
          <p:nvPr/>
        </p:nvSpPr>
        <p:spPr>
          <a:xfrm>
            <a:off x="7225017" y="4848800"/>
            <a:ext cx="1620000" cy="4212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a:latin typeface="Meiryo UI" panose="020B0604030504040204" pitchFamily="50" charset="-128"/>
                <a:ea typeface="Meiryo UI" panose="020B0604030504040204" pitchFamily="50" charset="-128"/>
              </a:rPr>
              <a:t>地方議会での質疑</a:t>
            </a:r>
            <a:endParaRPr lang="en-US" altLang="ja-JP" sz="1400">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A3884B3F-6F7E-050E-3FBA-0F1C2C12569E}"/>
              </a:ext>
            </a:extLst>
          </p:cNvPr>
          <p:cNvSpPr/>
          <p:nvPr/>
        </p:nvSpPr>
        <p:spPr>
          <a:xfrm>
            <a:off x="10191027" y="4848800"/>
            <a:ext cx="1620000" cy="4212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a:latin typeface="Meiryo UI" panose="020B0604030504040204" pitchFamily="50" charset="-128"/>
                <a:ea typeface="Meiryo UI" panose="020B0604030504040204" pitchFamily="50" charset="-128"/>
              </a:rPr>
              <a:t>地方議会での質疑</a:t>
            </a:r>
            <a:endParaRPr lang="en-US" altLang="ja-JP" sz="1400">
              <a:latin typeface="Meiryo UI" panose="020B0604030504040204" pitchFamily="50" charset="-128"/>
              <a:ea typeface="Meiryo UI" panose="020B0604030504040204" pitchFamily="50" charset="-128"/>
            </a:endParaRPr>
          </a:p>
        </p:txBody>
      </p:sp>
      <p:sp>
        <p:nvSpPr>
          <p:cNvPr id="40" name="四角形: 角を丸くする 39">
            <a:extLst>
              <a:ext uri="{FF2B5EF4-FFF2-40B4-BE49-F238E27FC236}">
                <a16:creationId xmlns:a16="http://schemas.microsoft.com/office/drawing/2014/main" id="{035B8AAD-568B-73BC-69B9-0D80DE0781BA}"/>
              </a:ext>
            </a:extLst>
          </p:cNvPr>
          <p:cNvSpPr/>
          <p:nvPr/>
        </p:nvSpPr>
        <p:spPr>
          <a:xfrm>
            <a:off x="452424" y="2688612"/>
            <a:ext cx="6405576" cy="330042"/>
          </a:xfrm>
          <a:prstGeom prst="roundRect">
            <a:avLst>
              <a:gd name="adj" fmla="val 0"/>
            </a:avLst>
          </a:prstGeom>
          <a:solidFill>
            <a:schemeClr val="accent1"/>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a:solidFill>
                  <a:schemeClr val="bg1"/>
                </a:solidFill>
                <a:latin typeface="Meiryo UI" panose="020B0604030504040204" pitchFamily="50" charset="-128"/>
                <a:ea typeface="Meiryo UI" panose="020B0604030504040204" pitchFamily="50" charset="-128"/>
              </a:rPr>
              <a:t>現場の事例・声を踏まえ、本部を主体で関係団体との連携、政党・省庁などへの要請</a:t>
            </a:r>
            <a:endParaRPr lang="en-US" altLang="ja-JP" sz="1400">
              <a:solidFill>
                <a:schemeClr val="bg1"/>
              </a:solidFill>
              <a:latin typeface="Meiryo UI" panose="020B0604030504040204" pitchFamily="50" charset="-128"/>
              <a:ea typeface="Meiryo UI" panose="020B0604030504040204" pitchFamily="50" charset="-128"/>
            </a:endParaRPr>
          </a:p>
        </p:txBody>
      </p:sp>
      <p:sp>
        <p:nvSpPr>
          <p:cNvPr id="47" name="四角形: 角を丸くする 46">
            <a:extLst>
              <a:ext uri="{FF2B5EF4-FFF2-40B4-BE49-F238E27FC236}">
                <a16:creationId xmlns:a16="http://schemas.microsoft.com/office/drawing/2014/main" id="{43CFDF4D-7C3A-039E-CB4B-B792CE08942E}"/>
              </a:ext>
            </a:extLst>
          </p:cNvPr>
          <p:cNvSpPr/>
          <p:nvPr/>
        </p:nvSpPr>
        <p:spPr>
          <a:xfrm>
            <a:off x="1538291" y="3833125"/>
            <a:ext cx="7306726" cy="450945"/>
          </a:xfrm>
          <a:prstGeom prst="roundRect">
            <a:avLst/>
          </a:prstGeom>
          <a:solidFill>
            <a:schemeClr val="accent2"/>
          </a:solidFill>
          <a:ln>
            <a:solidFill>
              <a:schemeClr val="accent2">
                <a:lumMod val="20000"/>
                <a:lumOff val="80000"/>
              </a:schemeClr>
            </a:solidFill>
          </a:ln>
        </p:spPr>
        <p:style>
          <a:lnRef idx="2">
            <a:schemeClr val="accent5"/>
          </a:lnRef>
          <a:fillRef idx="1">
            <a:schemeClr val="lt1"/>
          </a:fillRef>
          <a:effectRef idx="0">
            <a:schemeClr val="accent5"/>
          </a:effectRef>
          <a:fontRef idx="minor">
            <a:schemeClr val="dk1"/>
          </a:fontRef>
        </p:style>
        <p:txBody>
          <a:bodyPr wrap="none" lIns="0" rIns="0" rtlCol="0" anchor="ctr"/>
          <a:lstStyle/>
          <a:p>
            <a:pPr algn="ctr"/>
            <a:r>
              <a:rPr lang="ja-JP" altLang="en-US" sz="1400" b="1">
                <a:solidFill>
                  <a:schemeClr val="bg1"/>
                </a:solidFill>
                <a:latin typeface="Meiryo UI" panose="020B0604030504040204" pitchFamily="50" charset="-128"/>
                <a:ea typeface="Meiryo UI" panose="020B0604030504040204" pitchFamily="50" charset="-128"/>
              </a:rPr>
              <a:t>顧問議員による国会質疑</a:t>
            </a:r>
            <a:endParaRPr lang="en-US" altLang="ja-JP" sz="1400" b="1">
              <a:solidFill>
                <a:schemeClr val="bg1"/>
              </a:solidFill>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468683E4-3571-4C78-67BB-1FA1D029FCF6}"/>
              </a:ext>
            </a:extLst>
          </p:cNvPr>
          <p:cNvSpPr txBox="1"/>
          <p:nvPr/>
        </p:nvSpPr>
        <p:spPr>
          <a:xfrm>
            <a:off x="9665799" y="272783"/>
            <a:ext cx="303682" cy="400110"/>
          </a:xfrm>
          <a:prstGeom prst="rect">
            <a:avLst/>
          </a:prstGeom>
          <a:noFill/>
        </p:spPr>
        <p:txBody>
          <a:bodyPr wrap="square" rtlCol="0">
            <a:spAutoFit/>
          </a:bodyPr>
          <a:lstStyle/>
          <a:p>
            <a:pPr algn="ctr"/>
            <a:r>
              <a:rPr lang="ja-JP" altLang="en-US" sz="2000">
                <a:ln w="0"/>
                <a:solidFill>
                  <a:srgbClr val="FF0000"/>
                </a:solidFill>
                <a:effectLst>
                  <a:outerShdw blurRad="38100" dist="25400" dir="5400000" algn="ctr" rotWithShape="0">
                    <a:srgbClr val="6E747A">
                      <a:alpha val="43000"/>
                    </a:srgbClr>
                  </a:outerShdw>
                </a:effectLst>
              </a:rPr>
              <a:t>★</a:t>
            </a:r>
          </a:p>
        </p:txBody>
      </p:sp>
      <p:sp>
        <p:nvSpPr>
          <p:cNvPr id="50" name="テキスト ボックス 2">
            <a:extLst>
              <a:ext uri="{FF2B5EF4-FFF2-40B4-BE49-F238E27FC236}">
                <a16:creationId xmlns:a16="http://schemas.microsoft.com/office/drawing/2014/main" id="{65CE2BCA-FC3E-B699-7E11-9518E50BA370}"/>
              </a:ext>
            </a:extLst>
          </p:cNvPr>
          <p:cNvSpPr txBox="1">
            <a:spLocks noChangeArrowheads="1"/>
          </p:cNvSpPr>
          <p:nvPr/>
        </p:nvSpPr>
        <p:spPr bwMode="auto">
          <a:xfrm>
            <a:off x="9853644" y="294377"/>
            <a:ext cx="2271681" cy="3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just"/>
            <a:r>
              <a:rPr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：自動車総連</a:t>
            </a:r>
            <a:r>
              <a:rPr lang="en-US" altLang="ja-JP"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_</a:t>
            </a:r>
            <a:r>
              <a:rPr lang="ja-JP" altLang="en-US" sz="1400" b="0">
                <a:solidFill>
                  <a:schemeClr val="tx1"/>
                </a:solidFill>
                <a:latin typeface="Meiryo UI" panose="020B0604030504040204" pitchFamily="50" charset="-128"/>
                <a:ea typeface="Meiryo UI" panose="020B0604030504040204" pitchFamily="50" charset="-128"/>
                <a:cs typeface="Meiryo UI" panose="020B0604030504040204" pitchFamily="50" charset="-128"/>
              </a:rPr>
              <a:t>政策委員会</a:t>
            </a:r>
            <a:endParaRPr lang="en-US" altLang="ja-JP" sz="16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四角形: 角を丸くする 51">
            <a:extLst>
              <a:ext uri="{FF2B5EF4-FFF2-40B4-BE49-F238E27FC236}">
                <a16:creationId xmlns:a16="http://schemas.microsoft.com/office/drawing/2014/main" id="{F86D7A91-D413-F934-58F2-0A7DC3717B65}"/>
              </a:ext>
            </a:extLst>
          </p:cNvPr>
          <p:cNvSpPr/>
          <p:nvPr/>
        </p:nvSpPr>
        <p:spPr>
          <a:xfrm>
            <a:off x="7595241" y="2158922"/>
            <a:ext cx="2258403" cy="416776"/>
          </a:xfrm>
          <a:prstGeom prst="roundRect">
            <a:avLst/>
          </a:prstGeom>
        </p:spPr>
        <p:style>
          <a:lnRef idx="2">
            <a:schemeClr val="accent5"/>
          </a:lnRef>
          <a:fillRef idx="1">
            <a:schemeClr val="lt1"/>
          </a:fillRef>
          <a:effectRef idx="0">
            <a:schemeClr val="accent5"/>
          </a:effectRef>
          <a:fontRef idx="minor">
            <a:schemeClr val="dk1"/>
          </a:fontRef>
        </p:style>
        <p:txBody>
          <a:bodyPr wrap="none" rtlCol="0" anchor="ctr"/>
          <a:lstStyle/>
          <a:p>
            <a:pPr algn="ctr"/>
            <a:r>
              <a:rPr lang="ja-JP" altLang="en-US" sz="1400">
                <a:latin typeface="Meiryo UI" panose="020B0604030504040204" pitchFamily="50" charset="-128"/>
                <a:ea typeface="Meiryo UI" panose="020B0604030504040204" pitchFamily="50" charset="-128"/>
              </a:rPr>
              <a:t>取り組み項目の振り返り</a:t>
            </a:r>
            <a:endParaRPr lang="en-US" altLang="ja-JP" sz="1400">
              <a:latin typeface="Meiryo UI" panose="020B0604030504040204" pitchFamily="50" charset="-128"/>
              <a:ea typeface="Meiryo UI" panose="020B0604030504040204" pitchFamily="50" charset="-128"/>
            </a:endParaRPr>
          </a:p>
          <a:p>
            <a:pPr algn="ctr"/>
            <a:r>
              <a:rPr lang="ja-JP" altLang="en-US" sz="1400">
                <a:latin typeface="Meiryo UI" panose="020B0604030504040204" pitchFamily="50" charset="-128"/>
                <a:ea typeface="Meiryo UI" panose="020B0604030504040204" pitchFamily="50" charset="-128"/>
              </a:rPr>
              <a:t>時期項目候補の議論</a:t>
            </a:r>
            <a:endParaRPr lang="en-US" altLang="ja-JP" sz="140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9495DBB1-1B9A-975B-ACB9-4DDD4964FDAD}"/>
              </a:ext>
            </a:extLst>
          </p:cNvPr>
          <p:cNvSpPr txBox="1"/>
          <p:nvPr/>
        </p:nvSpPr>
        <p:spPr>
          <a:xfrm>
            <a:off x="3767339" y="1832939"/>
            <a:ext cx="303682" cy="400110"/>
          </a:xfrm>
          <a:prstGeom prst="rect">
            <a:avLst/>
          </a:prstGeom>
          <a:noFill/>
        </p:spPr>
        <p:txBody>
          <a:bodyPr wrap="square" rtlCol="0">
            <a:spAutoFit/>
          </a:bodyPr>
          <a:lstStyle/>
          <a:p>
            <a:pPr algn="ctr"/>
            <a:r>
              <a:rPr lang="ja-JP" altLang="en-US" sz="2000">
                <a:ln w="0"/>
                <a:solidFill>
                  <a:srgbClr val="FF0000"/>
                </a:solidFill>
                <a:effectLst>
                  <a:outerShdw blurRad="38100" dist="25400" dir="5400000" algn="ctr" rotWithShape="0">
                    <a:srgbClr val="6E747A">
                      <a:alpha val="43000"/>
                    </a:srgbClr>
                  </a:outerShdw>
                </a:effectLst>
              </a:rPr>
              <a:t>★</a:t>
            </a:r>
          </a:p>
        </p:txBody>
      </p:sp>
      <p:sp>
        <p:nvSpPr>
          <p:cNvPr id="53" name="四角形: 角を丸くする 52">
            <a:extLst>
              <a:ext uri="{FF2B5EF4-FFF2-40B4-BE49-F238E27FC236}">
                <a16:creationId xmlns:a16="http://schemas.microsoft.com/office/drawing/2014/main" id="{939A6C83-FBC9-13C8-6688-99D0A07381AE}"/>
              </a:ext>
            </a:extLst>
          </p:cNvPr>
          <p:cNvSpPr/>
          <p:nvPr/>
        </p:nvSpPr>
        <p:spPr>
          <a:xfrm>
            <a:off x="9920190" y="1927944"/>
            <a:ext cx="1475008" cy="61516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a:latin typeface="Meiryo UI" panose="020B0604030504040204" pitchFamily="50" charset="-128"/>
                <a:ea typeface="Meiryo UI" panose="020B0604030504040204" pitchFamily="50" charset="-128"/>
              </a:rPr>
              <a:t>全国の年間活動</a:t>
            </a:r>
            <a:endParaRPr lang="en-US" altLang="ja-JP" sz="1400">
              <a:latin typeface="Meiryo UI" panose="020B0604030504040204" pitchFamily="50" charset="-128"/>
              <a:ea typeface="Meiryo UI" panose="020B0604030504040204" pitchFamily="50" charset="-128"/>
            </a:endParaRPr>
          </a:p>
          <a:p>
            <a:pPr algn="ctr"/>
            <a:r>
              <a:rPr lang="ja-JP" altLang="en-US" sz="1400">
                <a:latin typeface="Meiryo UI" panose="020B0604030504040204" pitchFamily="50" charset="-128"/>
                <a:ea typeface="Meiryo UI" panose="020B0604030504040204" pitchFamily="50" charset="-128"/>
              </a:rPr>
              <a:t>取りまとめ</a:t>
            </a:r>
            <a:endParaRPr lang="en-US" altLang="ja-JP" sz="1400">
              <a:latin typeface="Meiryo UI" panose="020B0604030504040204" pitchFamily="50" charset="-128"/>
              <a:ea typeface="Meiryo UI" panose="020B0604030504040204" pitchFamily="50" charset="-128"/>
            </a:endParaRPr>
          </a:p>
        </p:txBody>
      </p:sp>
      <p:sp>
        <p:nvSpPr>
          <p:cNvPr id="54" name="四角形: 角を丸くする 53">
            <a:extLst>
              <a:ext uri="{FF2B5EF4-FFF2-40B4-BE49-F238E27FC236}">
                <a16:creationId xmlns:a16="http://schemas.microsoft.com/office/drawing/2014/main" id="{86CBF144-99E3-01FD-75A9-F6B96816DEDF}"/>
              </a:ext>
            </a:extLst>
          </p:cNvPr>
          <p:cNvSpPr/>
          <p:nvPr/>
        </p:nvSpPr>
        <p:spPr>
          <a:xfrm>
            <a:off x="683585" y="3460905"/>
            <a:ext cx="6911657" cy="289420"/>
          </a:xfrm>
          <a:prstGeom prst="roundRect">
            <a:avLst>
              <a:gd name="adj" fmla="val 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a:latin typeface="Meiryo UI" panose="020B0604030504040204" pitchFamily="50" charset="-128"/>
                <a:ea typeface="Meiryo UI" panose="020B0604030504040204" pitchFamily="50" charset="-128"/>
              </a:rPr>
              <a:t>連合政策との連携（委員会意見具申・連合政策への織り込み）</a:t>
            </a:r>
            <a:endParaRPr lang="en-US" altLang="ja-JP" sz="1400">
              <a:latin typeface="Meiryo UI" panose="020B0604030504040204" pitchFamily="50" charset="-128"/>
              <a:ea typeface="Meiryo UI" panose="020B0604030504040204" pitchFamily="50" charset="-128"/>
            </a:endParaRPr>
          </a:p>
        </p:txBody>
      </p:sp>
      <p:sp>
        <p:nvSpPr>
          <p:cNvPr id="56" name="四角形: 角を丸くする 55">
            <a:extLst>
              <a:ext uri="{FF2B5EF4-FFF2-40B4-BE49-F238E27FC236}">
                <a16:creationId xmlns:a16="http://schemas.microsoft.com/office/drawing/2014/main" id="{04256C49-2D32-F692-C6B3-8BC609CC775F}"/>
              </a:ext>
            </a:extLst>
          </p:cNvPr>
          <p:cNvSpPr/>
          <p:nvPr/>
        </p:nvSpPr>
        <p:spPr>
          <a:xfrm>
            <a:off x="10621966" y="2892022"/>
            <a:ext cx="1362899" cy="1424787"/>
          </a:xfrm>
          <a:prstGeom prst="roundRect">
            <a:avLst/>
          </a:prstGeom>
          <a:solidFill>
            <a:schemeClr val="accent2">
              <a:lumMod val="40000"/>
              <a:lumOff val="60000"/>
            </a:schemeClr>
          </a:solidFill>
          <a:ln w="38100">
            <a:solidFill>
              <a:schemeClr val="accent2"/>
            </a:solidFill>
            <a:prstDash val="sysDot"/>
          </a:ln>
        </p:spPr>
        <p:style>
          <a:lnRef idx="2">
            <a:schemeClr val="accent5"/>
          </a:lnRef>
          <a:fillRef idx="1">
            <a:schemeClr val="lt1"/>
          </a:fillRef>
          <a:effectRef idx="0">
            <a:schemeClr val="accent5"/>
          </a:effectRef>
          <a:fontRef idx="minor">
            <a:schemeClr val="dk1"/>
          </a:fontRef>
        </p:style>
        <p:txBody>
          <a:bodyPr wrap="none" lIns="0" rIns="0" rtlCol="0" anchor="ctr"/>
          <a:lstStyle/>
          <a:p>
            <a:pPr algn="ctr"/>
            <a:r>
              <a:rPr lang="ja-JP" altLang="en-US" sz="1400">
                <a:solidFill>
                  <a:schemeClr val="tx1"/>
                </a:solidFill>
                <a:latin typeface="Meiryo UI" panose="020B0604030504040204" pitchFamily="50" charset="-128"/>
                <a:ea typeface="Meiryo UI" panose="020B0604030504040204" pitchFamily="50" charset="-128"/>
              </a:rPr>
              <a:t>水面下での</a:t>
            </a:r>
            <a:endParaRPr lang="en-US" altLang="ja-JP" sz="1400">
              <a:solidFill>
                <a:schemeClr val="tx1"/>
              </a:solidFill>
              <a:latin typeface="Meiryo UI" panose="020B0604030504040204" pitchFamily="50" charset="-128"/>
              <a:ea typeface="Meiryo UI" panose="020B0604030504040204" pitchFamily="50" charset="-128"/>
            </a:endParaRPr>
          </a:p>
          <a:p>
            <a:pPr algn="ctr"/>
            <a:r>
              <a:rPr lang="ja-JP" altLang="en-US" sz="1400">
                <a:solidFill>
                  <a:schemeClr val="tx1"/>
                </a:solidFill>
                <a:latin typeface="Meiryo UI" panose="020B0604030504040204" pitchFamily="50" charset="-128"/>
                <a:ea typeface="Meiryo UI" panose="020B0604030504040204" pitchFamily="50" charset="-128"/>
              </a:rPr>
              <a:t>税制等</a:t>
            </a:r>
            <a:endParaRPr lang="en-US" altLang="ja-JP" sz="1400">
              <a:solidFill>
                <a:schemeClr val="tx1"/>
              </a:solidFill>
              <a:latin typeface="Meiryo UI" panose="020B0604030504040204" pitchFamily="50" charset="-128"/>
              <a:ea typeface="Meiryo UI" panose="020B0604030504040204" pitchFamily="50" charset="-128"/>
            </a:endParaRPr>
          </a:p>
          <a:p>
            <a:pPr algn="ctr"/>
            <a:r>
              <a:rPr lang="ja-JP" altLang="en-US" sz="1400">
                <a:solidFill>
                  <a:schemeClr val="tx1"/>
                </a:solidFill>
                <a:latin typeface="Meiryo UI" panose="020B0604030504040204" pitchFamily="50" charset="-128"/>
                <a:ea typeface="Meiryo UI" panose="020B0604030504040204" pitchFamily="50" charset="-128"/>
              </a:rPr>
              <a:t>議論開始</a:t>
            </a:r>
            <a:endParaRPr lang="en-US" altLang="ja-JP" sz="1400">
              <a:solidFill>
                <a:schemeClr val="tx1"/>
              </a:solidFill>
              <a:latin typeface="Meiryo UI" panose="020B0604030504040204" pitchFamily="50" charset="-128"/>
              <a:ea typeface="Meiryo UI" panose="020B0604030504040204" pitchFamily="50" charset="-128"/>
            </a:endParaRPr>
          </a:p>
        </p:txBody>
      </p:sp>
      <p:sp>
        <p:nvSpPr>
          <p:cNvPr id="57" name="四角形: 角を丸くする 56">
            <a:extLst>
              <a:ext uri="{FF2B5EF4-FFF2-40B4-BE49-F238E27FC236}">
                <a16:creationId xmlns:a16="http://schemas.microsoft.com/office/drawing/2014/main" id="{27DBC9CA-E8C5-2411-8FA7-01BFDCA5EFD9}"/>
              </a:ext>
            </a:extLst>
          </p:cNvPr>
          <p:cNvSpPr/>
          <p:nvPr/>
        </p:nvSpPr>
        <p:spPr>
          <a:xfrm>
            <a:off x="683585" y="3074505"/>
            <a:ext cx="9802498" cy="296231"/>
          </a:xfrm>
          <a:prstGeom prst="roundRect">
            <a:avLst>
              <a:gd name="adj" fmla="val 0"/>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a:latin typeface="Meiryo UI" panose="020B0604030504040204" pitchFamily="50" charset="-128"/>
                <a:ea typeface="Meiryo UI" panose="020B0604030504040204" pitchFamily="50" charset="-128"/>
              </a:rPr>
              <a:t>省庁・政党などへの要請</a:t>
            </a:r>
            <a:endParaRPr lang="en-US" altLang="ja-JP" sz="1400">
              <a:latin typeface="Meiryo UI" panose="020B0604030504040204" pitchFamily="50" charset="-128"/>
              <a:ea typeface="Meiryo UI" panose="020B0604030504040204" pitchFamily="50" charset="-128"/>
            </a:endParaRPr>
          </a:p>
        </p:txBody>
      </p:sp>
      <p:sp>
        <p:nvSpPr>
          <p:cNvPr id="59" name="四角形: 角を丸くする 58">
            <a:extLst>
              <a:ext uri="{FF2B5EF4-FFF2-40B4-BE49-F238E27FC236}">
                <a16:creationId xmlns:a16="http://schemas.microsoft.com/office/drawing/2014/main" id="{576FF53D-06F6-D8D4-0870-737C290C539E}"/>
              </a:ext>
            </a:extLst>
          </p:cNvPr>
          <p:cNvSpPr/>
          <p:nvPr/>
        </p:nvSpPr>
        <p:spPr>
          <a:xfrm>
            <a:off x="979291" y="4343922"/>
            <a:ext cx="9642675" cy="319641"/>
          </a:xfrm>
          <a:prstGeom prst="round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全国（労連</a:t>
            </a:r>
            <a:r>
              <a:rPr lang="en-US" altLang="ja-JP"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組織内地方議員）からの活動実績</a:t>
            </a:r>
            <a:r>
              <a:rPr lang="en-US" altLang="ja-JP"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0">
                <a:solidFill>
                  <a:schemeClr val="tx1"/>
                </a:solidFill>
                <a:latin typeface="Meiryo UI" panose="020B0604030504040204" pitchFamily="50" charset="-128"/>
                <a:ea typeface="Meiryo UI" panose="020B0604030504040204" pitchFamily="50" charset="-128"/>
                <a:cs typeface="Meiryo UI" panose="020B0604030504040204" pitchFamily="50" charset="-128"/>
              </a:rPr>
              <a:t>事例や、現場実態</a:t>
            </a:r>
            <a:r>
              <a:rPr lang="en-US" altLang="ja-JP"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0">
                <a:solidFill>
                  <a:schemeClr val="tx1"/>
                </a:solidFill>
                <a:latin typeface="Meiryo UI" panose="020B0604030504040204" pitchFamily="50" charset="-128"/>
                <a:ea typeface="Meiryo UI" panose="020B0604030504040204" pitchFamily="50" charset="-128"/>
                <a:cs typeface="Meiryo UI" panose="020B0604030504040204" pitchFamily="50" charset="-128"/>
              </a:rPr>
              <a:t>困りごとの打ち上げ～</a:t>
            </a:r>
            <a:endParaRPr lang="en-US" altLang="ja-JP">
              <a:latin typeface="Meiryo UI" panose="020B0604030504040204" pitchFamily="50" charset="-128"/>
              <a:ea typeface="Meiryo UI" panose="020B0604030504040204" pitchFamily="50" charset="-128"/>
            </a:endParaRPr>
          </a:p>
        </p:txBody>
      </p:sp>
      <p:sp>
        <p:nvSpPr>
          <p:cNvPr id="60" name="四角形: 角を丸くする 59">
            <a:extLst>
              <a:ext uri="{FF2B5EF4-FFF2-40B4-BE49-F238E27FC236}">
                <a16:creationId xmlns:a16="http://schemas.microsoft.com/office/drawing/2014/main" id="{D1C09C88-12F9-E503-13C2-E089E292A60E}"/>
              </a:ext>
            </a:extLst>
          </p:cNvPr>
          <p:cNvSpPr/>
          <p:nvPr/>
        </p:nvSpPr>
        <p:spPr>
          <a:xfrm>
            <a:off x="1595756" y="5556492"/>
            <a:ext cx="9330044" cy="1028726"/>
          </a:xfrm>
          <a:prstGeom prst="roundRect">
            <a:avLst>
              <a:gd name="adj" fmla="val 0"/>
            </a:avLst>
          </a:prstGeom>
          <a:ln w="38100">
            <a:solidFill>
              <a:schemeClr val="accent4"/>
            </a:solidFill>
            <a:prstDash val="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a:latin typeface="Meiryo UI" panose="020B0604030504040204" pitchFamily="50" charset="-128"/>
                <a:ea typeface="Meiryo UI" panose="020B0604030504040204" pitchFamily="50" charset="-128"/>
              </a:rPr>
              <a:t>・各自治体における導入制度、実施状況・実績等の現状把握（国の政策との棲み分け等も確認）</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・地域住民、法人からの要望や困りごとの吸い上げ</a:t>
            </a:r>
            <a:endParaRPr lang="en-US" altLang="ja-JP" sz="140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・労連、地協、会派等との連携、協力要請（仲間づくり）</a:t>
            </a:r>
            <a:endParaRPr lang="en-US" altLang="ja-JP" sz="14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542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0">
            <a:extLst>
              <a:ext uri="{FF2B5EF4-FFF2-40B4-BE49-F238E27FC236}">
                <a16:creationId xmlns:a16="http://schemas.microsoft.com/office/drawing/2014/main" id="{E963A7B0-F65B-4E89-BBA2-38DC4CE86EC7}"/>
              </a:ext>
            </a:extLst>
          </p:cNvPr>
          <p:cNvSpPr>
            <a:spLocks noChangeShapeType="1"/>
          </p:cNvSpPr>
          <p:nvPr/>
        </p:nvSpPr>
        <p:spPr bwMode="auto">
          <a:xfrm>
            <a:off x="156000" y="563701"/>
            <a:ext cx="11880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pPr defTabSz="422041" eaLnBrk="1" fontAlgn="auto" hangingPunct="1">
              <a:spcBef>
                <a:spcPts val="0"/>
              </a:spcBef>
              <a:spcAft>
                <a:spcPts val="0"/>
              </a:spcAft>
            </a:pPr>
            <a:endParaRPr lang="ja-JP" altLang="en-US" sz="1662" b="0">
              <a:solidFill>
                <a:prstClr val="black"/>
              </a:solidFill>
              <a:latin typeface="Calibri" panose="020F0502020204030204"/>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CEF3B0EE-D2E0-4020-8D6F-599F6EECB423}"/>
              </a:ext>
            </a:extLst>
          </p:cNvPr>
          <p:cNvSpPr txBox="1">
            <a:spLocks noChangeArrowheads="1"/>
          </p:cNvSpPr>
          <p:nvPr/>
        </p:nvSpPr>
        <p:spPr bwMode="auto">
          <a:xfrm>
            <a:off x="-1" y="79305"/>
            <a:ext cx="11045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800">
                <a:latin typeface="Meiryo UI" panose="020B0604030504040204" pitchFamily="50" charset="-128"/>
                <a:ea typeface="Meiryo UI" panose="020B0604030504040204" pitchFamily="50" charset="-128"/>
                <a:cs typeface="Meiryo UI" panose="020B0604030504040204" pitchFamily="50" charset="-128"/>
              </a:rPr>
              <a:t>■項目詳細：自動車関係諸税の取り組み</a:t>
            </a:r>
          </a:p>
        </p:txBody>
      </p:sp>
      <p:sp>
        <p:nvSpPr>
          <p:cNvPr id="46" name="テキスト ボックス 2">
            <a:extLst>
              <a:ext uri="{FF2B5EF4-FFF2-40B4-BE49-F238E27FC236}">
                <a16:creationId xmlns:a16="http://schemas.microsoft.com/office/drawing/2014/main" id="{160F467F-1FA6-4BCE-B5D4-A890D84EE263}"/>
              </a:ext>
            </a:extLst>
          </p:cNvPr>
          <p:cNvSpPr txBox="1">
            <a:spLocks noChangeArrowheads="1"/>
          </p:cNvSpPr>
          <p:nvPr/>
        </p:nvSpPr>
        <p:spPr bwMode="auto">
          <a:xfrm>
            <a:off x="156000" y="781679"/>
            <a:ext cx="11880000" cy="1569660"/>
          </a:xfrm>
          <a:prstGeom prst="rect">
            <a:avLst/>
          </a:prstGeom>
          <a:solidFill>
            <a:schemeClr val="accent1">
              <a:lumMod val="40000"/>
              <a:lumOff val="6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just"/>
            <a:r>
              <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選定理由</a:t>
            </a:r>
            <a:r>
              <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2400" b="0">
                <a:solidFill>
                  <a:schemeClr val="tx1"/>
                </a:solidFill>
                <a:latin typeface="Meiryo UI" panose="020B0604030504040204" pitchFamily="50" charset="-128"/>
                <a:ea typeface="Meiryo UI" panose="020B0604030504040204" pitchFamily="50" charset="-128"/>
              </a:rPr>
              <a:t>・</a:t>
            </a:r>
            <a:r>
              <a:rPr lang="en-US" altLang="ja-JP" sz="2400" b="0">
                <a:solidFill>
                  <a:schemeClr val="tx1"/>
                </a:solidFill>
                <a:latin typeface="Meiryo UI" panose="020B0604030504040204" pitchFamily="50" charset="-128"/>
                <a:ea typeface="Meiryo UI" panose="020B0604030504040204" pitchFamily="50" charset="-128"/>
              </a:rPr>
              <a:t>2025</a:t>
            </a:r>
            <a:r>
              <a:rPr lang="ja-JP" altLang="en-US" sz="2400" b="0">
                <a:solidFill>
                  <a:schemeClr val="tx1"/>
                </a:solidFill>
                <a:latin typeface="Meiryo UI" panose="020B0604030504040204" pitchFamily="50" charset="-128"/>
                <a:ea typeface="Meiryo UI" panose="020B0604030504040204" pitchFamily="50" charset="-128"/>
              </a:rPr>
              <a:t>年度で制度改正の議論が大きく進むことから、自動車税制議論の「勝負の年」であることを踏まえ、自動車関係諸税の取り組みを前半期の取り組み項目として織り込む。</a:t>
            </a:r>
            <a:endParaRPr lang="en-US" altLang="ja-JP" sz="2400" b="0">
              <a:solidFill>
                <a:schemeClr val="tx1"/>
              </a:solidFill>
              <a:latin typeface="Meiryo UI" panose="020B0604030504040204" pitchFamily="50" charset="-128"/>
              <a:ea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rPr>
              <a:t>本部だけでなく、全国地方で進めていく政策・タイミングであることを強調していきたい。</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F6BFCECC-0DDE-9282-00D8-D3C477A2A2C9}"/>
              </a:ext>
            </a:extLst>
          </p:cNvPr>
          <p:cNvSpPr txBox="1">
            <a:spLocks noChangeArrowheads="1"/>
          </p:cNvSpPr>
          <p:nvPr/>
        </p:nvSpPr>
        <p:spPr bwMode="auto">
          <a:xfrm>
            <a:off x="7564563" y="82597"/>
            <a:ext cx="4471437" cy="36933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a:t>＜重点＞要望書にも掲載の項目</a:t>
            </a:r>
            <a:endParaRPr lang="en-US" altLang="ja-JP"/>
          </a:p>
        </p:txBody>
      </p:sp>
      <p:sp>
        <p:nvSpPr>
          <p:cNvPr id="50" name="テキスト ボックス 2">
            <a:extLst>
              <a:ext uri="{FF2B5EF4-FFF2-40B4-BE49-F238E27FC236}">
                <a16:creationId xmlns:a16="http://schemas.microsoft.com/office/drawing/2014/main" id="{1D9793AF-BDBD-4356-8C74-BE5BBB147F7D}"/>
              </a:ext>
            </a:extLst>
          </p:cNvPr>
          <p:cNvSpPr txBox="1">
            <a:spLocks noChangeArrowheads="1"/>
          </p:cNvSpPr>
          <p:nvPr/>
        </p:nvSpPr>
        <p:spPr bwMode="auto">
          <a:xfrm>
            <a:off x="156000" y="2644170"/>
            <a:ext cx="11880000" cy="1569660"/>
          </a:xfrm>
          <a:prstGeom prst="rect">
            <a:avLst/>
          </a:prstGeom>
          <a:solidFill>
            <a:schemeClr val="accent5">
              <a:lumMod val="20000"/>
              <a:lumOff val="8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具体的活動</a:t>
            </a:r>
            <a:r>
              <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400" b="0">
                <a:solidFill>
                  <a:schemeClr val="tx1"/>
                </a:solidFill>
                <a:latin typeface="Meiryo UI" panose="020B0604030504040204" pitchFamily="50" charset="-128"/>
                <a:ea typeface="Meiryo UI" panose="020B0604030504040204" pitchFamily="50" charset="-128"/>
              </a:rPr>
              <a:t>①関係団体と連携して関係省庁への働きかけ、理解促進を進めていく。</a:t>
            </a:r>
            <a:endParaRPr lang="en-US" altLang="ja-JP" sz="2400" b="0">
              <a:solidFill>
                <a:schemeClr val="tx1"/>
              </a:solidFill>
              <a:latin typeface="Meiryo UI" panose="020B0604030504040204" pitchFamily="50" charset="-128"/>
              <a:ea typeface="Meiryo UI" panose="020B0604030504040204" pitchFamily="50" charset="-128"/>
            </a:endParaRPr>
          </a:p>
          <a:p>
            <a:r>
              <a:rPr lang="ja-JP" altLang="en-US" sz="2400" b="0">
                <a:solidFill>
                  <a:schemeClr val="tx1"/>
                </a:solidFill>
                <a:latin typeface="Meiryo UI" panose="020B0604030504040204" pitchFamily="50" charset="-128"/>
                <a:ea typeface="Meiryo UI" panose="020B0604030504040204" pitchFamily="50" charset="-128"/>
              </a:rPr>
              <a:t>②世論喚起が重要となるため、職場・組合員、地域を巻き込んだ活動をより一層強化していく。</a:t>
            </a:r>
            <a:endParaRPr lang="en-US" altLang="ja-JP" sz="2400" b="0">
              <a:solidFill>
                <a:schemeClr val="tx1"/>
              </a:solidFill>
              <a:latin typeface="Meiryo UI" panose="020B0604030504040204" pitchFamily="50" charset="-128"/>
              <a:ea typeface="Meiryo UI" panose="020B0604030504040204" pitchFamily="50" charset="-128"/>
            </a:endParaRPr>
          </a:p>
          <a:p>
            <a:r>
              <a:rPr lang="ja-JP" altLang="en-US" sz="2400" b="0">
                <a:solidFill>
                  <a:schemeClr val="tx1"/>
                </a:solidFill>
                <a:latin typeface="Meiryo UI" panose="020B0604030504040204" pitchFamily="50" charset="-128"/>
                <a:ea typeface="Meiryo UI" panose="020B0604030504040204" pitchFamily="50" charset="-128"/>
              </a:rPr>
              <a:t>③組織内地方議員等による地方自治体への訴求や意見採択の取り組みも推進する。</a:t>
            </a:r>
          </a:p>
        </p:txBody>
      </p:sp>
    </p:spTree>
    <p:extLst>
      <p:ext uri="{BB962C8B-B14F-4D97-AF65-F5344CB8AC3E}">
        <p14:creationId xmlns:p14="http://schemas.microsoft.com/office/powerpoint/2010/main" val="523409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1B8E3-29CE-22AF-EC29-C721CFA3022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F48FF2C-5AA4-B5BE-69E9-049B47DF25A1}"/>
              </a:ext>
            </a:extLst>
          </p:cNvPr>
          <p:cNvSpPr txBox="1">
            <a:spLocks noChangeArrowheads="1"/>
          </p:cNvSpPr>
          <p:nvPr/>
        </p:nvSpPr>
        <p:spPr bwMode="auto">
          <a:xfrm>
            <a:off x="0" y="-2259"/>
            <a:ext cx="12192000" cy="523220"/>
          </a:xfrm>
          <a:prstGeom prst="rect">
            <a:avLst/>
          </a:prstGeom>
          <a:solidFill>
            <a:srgbClr val="002060"/>
          </a:solidFill>
          <a:ln/>
        </p:spPr>
        <p:style>
          <a:lnRef idx="2">
            <a:schemeClr val="dk1">
              <a:shade val="15000"/>
            </a:schemeClr>
          </a:lnRef>
          <a:fillRef idx="1">
            <a:schemeClr val="dk1"/>
          </a:fillRef>
          <a:effectRef idx="0">
            <a:schemeClr val="dk1"/>
          </a:effectRef>
          <a:fontRef idx="minor">
            <a:schemeClr val="lt1"/>
          </a:fontRef>
        </p:style>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defRPr/>
            </a:pPr>
            <a:r>
              <a:rPr lang="ja-JP" altLang="en-US" sz="2800">
                <a:solidFill>
                  <a:schemeClr val="bg1"/>
                </a:solidFill>
                <a:latin typeface="Meiryo UI" panose="020B0604030504040204" pitchFamily="50" charset="-128"/>
                <a:ea typeface="Meiryo UI" panose="020B0604030504040204" pitchFamily="50" charset="-128"/>
              </a:rPr>
              <a:t>■項目詳細：自動車関係諸税の取り組み</a:t>
            </a:r>
          </a:p>
        </p:txBody>
      </p:sp>
      <p:sp>
        <p:nvSpPr>
          <p:cNvPr id="5" name="正方形/長方形 4">
            <a:extLst>
              <a:ext uri="{FF2B5EF4-FFF2-40B4-BE49-F238E27FC236}">
                <a16:creationId xmlns:a16="http://schemas.microsoft.com/office/drawing/2014/main" id="{E2BDECCB-AC5D-6360-C24E-9A6B6084303B}"/>
              </a:ext>
            </a:extLst>
          </p:cNvPr>
          <p:cNvSpPr/>
          <p:nvPr/>
        </p:nvSpPr>
        <p:spPr>
          <a:xfrm>
            <a:off x="382106" y="748498"/>
            <a:ext cx="11427787" cy="102515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300"/>
              </a:spcAft>
            </a:pPr>
            <a:r>
              <a:rPr lang="ja-JP" altLang="en-US" sz="2800" b="1">
                <a:solidFill>
                  <a:srgbClr val="000000"/>
                </a:solidFill>
                <a:latin typeface="Meiryo UI" panose="020B0604030504040204" pitchFamily="50" charset="-128"/>
                <a:ea typeface="Meiryo UI" panose="020B0604030504040204" pitchFamily="50" charset="-128"/>
              </a:rPr>
              <a:t>自動車税制議論の「勝負の年」であることを踏まえ、</a:t>
            </a:r>
            <a:endParaRPr lang="en-US" altLang="ja-JP" sz="2800" b="1">
              <a:solidFill>
                <a:srgbClr val="000000"/>
              </a:solidFill>
              <a:latin typeface="Meiryo UI" panose="020B0604030504040204" pitchFamily="50" charset="-128"/>
              <a:ea typeface="Meiryo UI" panose="020B0604030504040204" pitchFamily="50" charset="-128"/>
            </a:endParaRPr>
          </a:p>
          <a:p>
            <a:pPr algn="ctr">
              <a:spcAft>
                <a:spcPts val="300"/>
              </a:spcAft>
            </a:pPr>
            <a:r>
              <a:rPr lang="en-US" altLang="ja-JP" sz="2800" b="1">
                <a:solidFill>
                  <a:srgbClr val="000000"/>
                </a:solidFill>
                <a:latin typeface="Meiryo UI" panose="020B0604030504040204" pitchFamily="50" charset="-128"/>
                <a:ea typeface="Meiryo UI" panose="020B0604030504040204" pitchFamily="50" charset="-128"/>
              </a:rPr>
              <a:t>31</a:t>
            </a:r>
            <a:r>
              <a:rPr lang="ja-JP" altLang="en-US" sz="2800" b="1">
                <a:solidFill>
                  <a:srgbClr val="000000"/>
                </a:solidFill>
                <a:latin typeface="Meiryo UI" panose="020B0604030504040204" pitchFamily="50" charset="-128"/>
                <a:ea typeface="Meiryo UI" panose="020B0604030504040204" pitchFamily="50" charset="-128"/>
              </a:rPr>
              <a:t>期（前）の項目として織り込む。</a:t>
            </a:r>
          </a:p>
        </p:txBody>
      </p:sp>
      <p:sp>
        <p:nvSpPr>
          <p:cNvPr id="4" name="角丸四角形 9">
            <a:extLst>
              <a:ext uri="{FF2B5EF4-FFF2-40B4-BE49-F238E27FC236}">
                <a16:creationId xmlns:a16="http://schemas.microsoft.com/office/drawing/2014/main" id="{FFAEBB20-A6C2-F7A3-28E3-53425E8B963D}"/>
              </a:ext>
            </a:extLst>
          </p:cNvPr>
          <p:cNvSpPr/>
          <p:nvPr/>
        </p:nvSpPr>
        <p:spPr>
          <a:xfrm>
            <a:off x="353580" y="1825719"/>
            <a:ext cx="11580733" cy="3276519"/>
          </a:xfrm>
          <a:prstGeom prst="roundRect">
            <a:avLst>
              <a:gd name="adj" fmla="val 10830"/>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just" defTabSz="844083" eaLnBrk="0" fontAlgn="base" hangingPunct="0">
              <a:lnSpc>
                <a:spcPct val="150000"/>
              </a:lnSpc>
              <a:spcBef>
                <a:spcPts val="0"/>
              </a:spcBef>
              <a:defRPr/>
            </a:pPr>
            <a:r>
              <a:rPr lang="ja-JP" altLang="en-US" sz="2000">
                <a:solidFill>
                  <a:schemeClr val="tx1"/>
                </a:solidFill>
                <a:latin typeface="HG丸ｺﾞｼｯｸM-PRO" pitchFamily="50" charset="-128"/>
                <a:ea typeface="HG丸ｺﾞｼｯｸM-PRO" pitchFamily="50" charset="-128"/>
              </a:rPr>
              <a:t>▶複雑かつ過重で不条理な自動車税制の解消として、車体・燃料課税の抜本的見直し、</a:t>
            </a:r>
            <a:endParaRPr lang="en-US" altLang="ja-JP" sz="2000">
              <a:solidFill>
                <a:schemeClr val="tx1"/>
              </a:solidFill>
              <a:latin typeface="HG丸ｺﾞｼｯｸM-PRO" pitchFamily="50" charset="-128"/>
              <a:ea typeface="HG丸ｺﾞｼｯｸM-PRO" pitchFamily="50" charset="-128"/>
            </a:endParaRPr>
          </a:p>
          <a:p>
            <a:pPr algn="just" defTabSz="844083" eaLnBrk="0" fontAlgn="base" hangingPunct="0">
              <a:lnSpc>
                <a:spcPct val="150000"/>
              </a:lnSpc>
              <a:spcBef>
                <a:spcPts val="0"/>
              </a:spcBef>
              <a:defRPr/>
            </a:pPr>
            <a:r>
              <a:rPr lang="ja-JP" altLang="en-US" sz="2000">
                <a:solidFill>
                  <a:schemeClr val="tx1"/>
                </a:solidFill>
                <a:latin typeface="HG丸ｺﾞｼｯｸM-PRO" pitchFamily="50" charset="-128"/>
                <a:ea typeface="HG丸ｺﾞｼｯｸM-PRO" pitchFamily="50" charset="-128"/>
              </a:rPr>
              <a:t>　簡素化・負担の軽減を求めていく。</a:t>
            </a:r>
            <a:endParaRPr lang="en-US" altLang="ja-JP" sz="2000">
              <a:solidFill>
                <a:schemeClr val="tx1"/>
              </a:solidFill>
              <a:latin typeface="HG丸ｺﾞｼｯｸM-PRO" pitchFamily="50" charset="-128"/>
              <a:ea typeface="HG丸ｺﾞｼｯｸM-PRO" pitchFamily="50" charset="-128"/>
            </a:endParaRPr>
          </a:p>
          <a:p>
            <a:pPr algn="just" defTabSz="844083" eaLnBrk="0" fontAlgn="base" hangingPunct="0">
              <a:lnSpc>
                <a:spcPct val="150000"/>
              </a:lnSpc>
              <a:spcBef>
                <a:spcPts val="0"/>
              </a:spcBef>
              <a:defRPr/>
            </a:pPr>
            <a:r>
              <a:rPr lang="ja-JP" altLang="en-US" sz="2000">
                <a:solidFill>
                  <a:schemeClr val="tx1"/>
                </a:solidFill>
                <a:latin typeface="HG丸ｺﾞｼｯｸM-PRO" pitchFamily="50" charset="-128"/>
                <a:ea typeface="HG丸ｺﾞｼｯｸM-PRO" pitchFamily="50" charset="-128"/>
              </a:rPr>
              <a:t>▶自動車関係諸税の国税部分について、地方への負担軽減策を講じ、地方税収に影響を及ぼさない</a:t>
            </a:r>
            <a:endParaRPr lang="en-US" altLang="ja-JP" sz="2000">
              <a:solidFill>
                <a:schemeClr val="tx1"/>
              </a:solidFill>
              <a:latin typeface="HG丸ｺﾞｼｯｸM-PRO" pitchFamily="50" charset="-128"/>
              <a:ea typeface="HG丸ｺﾞｼｯｸM-PRO" pitchFamily="50" charset="-128"/>
            </a:endParaRPr>
          </a:p>
          <a:p>
            <a:pPr algn="just" defTabSz="844083" eaLnBrk="0" fontAlgn="base" hangingPunct="0">
              <a:lnSpc>
                <a:spcPct val="150000"/>
              </a:lnSpc>
              <a:spcBef>
                <a:spcPts val="0"/>
              </a:spcBef>
              <a:defRPr/>
            </a:pPr>
            <a:r>
              <a:rPr lang="ja-JP" altLang="en-US" sz="2000">
                <a:solidFill>
                  <a:schemeClr val="tx1"/>
                </a:solidFill>
                <a:latin typeface="HG丸ｺﾞｼｯｸM-PRO" pitchFamily="50" charset="-128"/>
                <a:ea typeface="HG丸ｺﾞｼｯｸM-PRO" pitchFamily="50" charset="-128"/>
              </a:rPr>
              <a:t>　税体系を目指していく。</a:t>
            </a:r>
          </a:p>
          <a:p>
            <a:pPr algn="just" defTabSz="844083" eaLnBrk="0" fontAlgn="base" hangingPunct="0">
              <a:lnSpc>
                <a:spcPct val="150000"/>
              </a:lnSpc>
              <a:spcBef>
                <a:spcPts val="0"/>
              </a:spcBef>
              <a:defRPr/>
            </a:pPr>
            <a:r>
              <a:rPr lang="ja-JP" altLang="en-US" sz="2000">
                <a:solidFill>
                  <a:schemeClr val="tx1"/>
                </a:solidFill>
                <a:latin typeface="HG丸ｺﾞｼｯｸM-PRO" pitchFamily="50" charset="-128"/>
                <a:ea typeface="HG丸ｺﾞｼｯｸM-PRO" pitchFamily="50" charset="-128"/>
              </a:rPr>
              <a:t>▶既存の税制の課税根拠を整理するとともに、使途を明確化しユーザーの納得感を持った税体系と</a:t>
            </a:r>
            <a:endParaRPr lang="en-US" altLang="ja-JP" sz="2000">
              <a:solidFill>
                <a:schemeClr val="tx1"/>
              </a:solidFill>
              <a:latin typeface="HG丸ｺﾞｼｯｸM-PRO" pitchFamily="50" charset="-128"/>
              <a:ea typeface="HG丸ｺﾞｼｯｸM-PRO" pitchFamily="50" charset="-128"/>
            </a:endParaRPr>
          </a:p>
          <a:p>
            <a:pPr algn="just" defTabSz="844083" eaLnBrk="0" fontAlgn="base" hangingPunct="0">
              <a:lnSpc>
                <a:spcPct val="150000"/>
              </a:lnSpc>
              <a:spcBef>
                <a:spcPts val="0"/>
              </a:spcBef>
              <a:defRPr/>
            </a:pPr>
            <a:r>
              <a:rPr lang="ja-JP" altLang="en-US" sz="2000">
                <a:solidFill>
                  <a:schemeClr val="tx1"/>
                </a:solidFill>
                <a:latin typeface="HG丸ｺﾞｼｯｸM-PRO" pitchFamily="50" charset="-128"/>
                <a:ea typeface="HG丸ｺﾞｼｯｸM-PRO" pitchFamily="50" charset="-128"/>
              </a:rPr>
              <a:t>　するよう求めていく。</a:t>
            </a:r>
            <a:endParaRPr lang="en-US" altLang="ja-JP" sz="2000">
              <a:solidFill>
                <a:schemeClr val="tx1"/>
              </a:solidFill>
              <a:latin typeface="HG丸ｺﾞｼｯｸM-PRO" pitchFamily="50" charset="-128"/>
              <a:ea typeface="HG丸ｺﾞｼｯｸM-PRO" pitchFamily="50" charset="-128"/>
            </a:endParaRPr>
          </a:p>
          <a:p>
            <a:pPr algn="just" defTabSz="844083" eaLnBrk="0" fontAlgn="base" hangingPunct="0">
              <a:lnSpc>
                <a:spcPct val="150000"/>
              </a:lnSpc>
              <a:spcBef>
                <a:spcPts val="0"/>
              </a:spcBef>
              <a:defRPr/>
            </a:pPr>
            <a:r>
              <a:rPr lang="ja-JP" altLang="en-US" sz="2000">
                <a:solidFill>
                  <a:schemeClr val="tx1"/>
                </a:solidFill>
                <a:latin typeface="HG丸ｺﾞｼｯｸM-PRO" pitchFamily="50" charset="-128"/>
                <a:ea typeface="HG丸ｺﾞｼｯｸM-PRO" pitchFamily="50" charset="-128"/>
              </a:rPr>
              <a:t>▶中長期的な諸税の在り方について幅広い負担先の検討及び議論を進めていく。</a:t>
            </a:r>
          </a:p>
        </p:txBody>
      </p:sp>
      <p:sp>
        <p:nvSpPr>
          <p:cNvPr id="6" name="正方形/長方形 5">
            <a:extLst>
              <a:ext uri="{FF2B5EF4-FFF2-40B4-BE49-F238E27FC236}">
                <a16:creationId xmlns:a16="http://schemas.microsoft.com/office/drawing/2014/main" id="{F770599B-23E8-1291-ED5C-E842159EA0F5}"/>
              </a:ext>
            </a:extLst>
          </p:cNvPr>
          <p:cNvSpPr>
            <a:spLocks noChangeArrowheads="1"/>
          </p:cNvSpPr>
          <p:nvPr/>
        </p:nvSpPr>
        <p:spPr bwMode="auto">
          <a:xfrm>
            <a:off x="382106" y="5634112"/>
            <a:ext cx="5008510" cy="461665"/>
          </a:xfrm>
          <a:prstGeom prst="rect">
            <a:avLst/>
          </a:prstGeom>
          <a:solidFill>
            <a:schemeClr val="accent1"/>
          </a:solidFill>
          <a:ln>
            <a:headEnd/>
            <a:tailEnd/>
          </a:ln>
        </p:spPr>
        <p:style>
          <a:lnRef idx="3">
            <a:schemeClr val="lt1"/>
          </a:lnRef>
          <a:fillRef idx="1">
            <a:schemeClr val="accent6"/>
          </a:fillRef>
          <a:effectRef idx="1">
            <a:schemeClr val="accent6"/>
          </a:effectRef>
          <a:fontRef idx="minor">
            <a:schemeClr val="lt1"/>
          </a:fontRef>
        </p:style>
        <p:txBody>
          <a:bodyPr wrap="square" anchor="ctr">
            <a:spAutoFit/>
          </a:bodyPr>
          <a:lstStyle>
            <a:lvl1pPr algn="ct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lgn="ctr">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lgn="ctr">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lgn="ctr">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lgn="ctr">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algn="ctr"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lvl="0" algn="l" defTabSz="844083" eaLnBrk="0" fontAlgn="base" hangingPunct="0">
              <a:spcBef>
                <a:spcPct val="0"/>
              </a:spcBef>
              <a:spcAft>
                <a:spcPct val="0"/>
              </a:spcAft>
              <a:defRPr/>
            </a:pPr>
            <a:r>
              <a:rPr lang="ja-JP" altLang="en-US" sz="2400">
                <a:solidFill>
                  <a:prstClr val="white"/>
                </a:solidFill>
                <a:latin typeface="Meiryo UI" panose="020B0604030504040204" pitchFamily="50" charset="-128"/>
                <a:ea typeface="Meiryo UI" panose="020B0604030504040204" pitchFamily="50" charset="-128"/>
                <a:cs typeface="Meiryo UI" panose="020B0604030504040204" pitchFamily="50" charset="-128"/>
              </a:rPr>
              <a:t>地方政策として対応をいただきたいこと</a:t>
            </a:r>
          </a:p>
        </p:txBody>
      </p:sp>
      <p:sp>
        <p:nvSpPr>
          <p:cNvPr id="7" name="テキスト ボックス 6">
            <a:extLst>
              <a:ext uri="{FF2B5EF4-FFF2-40B4-BE49-F238E27FC236}">
                <a16:creationId xmlns:a16="http://schemas.microsoft.com/office/drawing/2014/main" id="{CD2D120A-A744-4AD7-27D7-DB277D84A379}"/>
              </a:ext>
            </a:extLst>
          </p:cNvPr>
          <p:cNvSpPr txBox="1">
            <a:spLocks noChangeArrowheads="1"/>
          </p:cNvSpPr>
          <p:nvPr/>
        </p:nvSpPr>
        <p:spPr bwMode="auto">
          <a:xfrm>
            <a:off x="675048" y="6153149"/>
            <a:ext cx="11134845" cy="400110"/>
          </a:xfrm>
          <a:prstGeom prst="rect">
            <a:avLst/>
          </a:prstGeom>
          <a:noFill/>
          <a:ln>
            <a:noFill/>
          </a:ln>
        </p:spPr>
        <p:txBody>
          <a:bodyPr wrap="square">
            <a:spAutoFit/>
          </a:bodyPr>
          <a:lstStyle>
            <a:lvl1pPr defTabSz="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pPr>
            <a:r>
              <a:rPr lang="ja-JP" altLang="en-US" sz="2000" b="0">
                <a:solidFill>
                  <a:schemeClr val="tx1"/>
                </a:solidFill>
                <a:latin typeface="Meiryo UI" panose="020B0604030504040204" pitchFamily="50" charset="-128"/>
                <a:ea typeface="Meiryo UI" panose="020B0604030504040204" pitchFamily="50" charset="-128"/>
              </a:rPr>
              <a:t>・自動車税制に関する政策を推進できるように地方議会での意見書の採択に向けた要請を行う。</a:t>
            </a:r>
            <a:endParaRPr lang="en-US" altLang="ja-JP" sz="2000">
              <a:latin typeface="Meiryo UI" panose="020B0604030504040204" pitchFamily="50" charset="-128"/>
              <a:ea typeface="Meiryo UI" panose="020B0604030504040204" pitchFamily="50" charset="-128"/>
            </a:endParaRPr>
          </a:p>
        </p:txBody>
      </p:sp>
      <p:sp>
        <p:nvSpPr>
          <p:cNvPr id="8" name="二等辺三角形 7">
            <a:extLst>
              <a:ext uri="{FF2B5EF4-FFF2-40B4-BE49-F238E27FC236}">
                <a16:creationId xmlns:a16="http://schemas.microsoft.com/office/drawing/2014/main" id="{A6282D66-9FD5-5EF0-5FB2-6C62D8CC5114}"/>
              </a:ext>
            </a:extLst>
          </p:cNvPr>
          <p:cNvSpPr/>
          <p:nvPr/>
        </p:nvSpPr>
        <p:spPr>
          <a:xfrm rot="10800000">
            <a:off x="3246980" y="5222043"/>
            <a:ext cx="5352040" cy="360000"/>
          </a:xfrm>
          <a:prstGeom prst="triangle">
            <a:avLst/>
          </a:prstGeom>
          <a:solidFill>
            <a:schemeClr val="bg2">
              <a:lumMod val="9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11F555E6-2623-EF72-CA92-CCAC9E683A8C}"/>
              </a:ext>
            </a:extLst>
          </p:cNvPr>
          <p:cNvSpPr txBox="1"/>
          <p:nvPr/>
        </p:nvSpPr>
        <p:spPr>
          <a:xfrm>
            <a:off x="7562850" y="207315"/>
            <a:ext cx="4629150" cy="307777"/>
          </a:xfrm>
          <a:prstGeom prst="rect">
            <a:avLst/>
          </a:prstGeom>
          <a:noFill/>
          <a:ln>
            <a:noFill/>
          </a:ln>
        </p:spPr>
        <p:txBody>
          <a:bodyPr wrap="square">
            <a:spAutoFit/>
          </a:bodyPr>
          <a:lstStyle>
            <a:defPPr>
              <a:defRPr lang="ja-JP"/>
            </a:defPPr>
            <a:lvl1pPr marR="0" lvl="0" indent="0" defTabSz="457200" eaLnBrk="0" fontAlgn="base" hangingPunct="0">
              <a:lnSpc>
                <a:spcPct val="100000"/>
              </a:lnSpc>
              <a:spcBef>
                <a:spcPct val="0"/>
              </a:spcBef>
              <a:spcAft>
                <a:spcPct val="0"/>
              </a:spcAft>
              <a:buClrTx/>
              <a:buSzTx/>
              <a:buFont typeface="Arial" panose="020B0604020202020204" pitchFamily="34" charset="0"/>
              <a:buNone/>
              <a:tabLst/>
              <a:defRPr kumimoji="0" sz="20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defRPr>
            </a:lvl1pPr>
            <a:lvl2pPr marL="742950" indent="-285750" defTabSz="457200">
              <a:spcBef>
                <a:spcPct val="20000"/>
              </a:spcBef>
              <a:buFont typeface="Arial" panose="020B0604020202020204" pitchFamily="34" charset="0"/>
              <a:buChar char="–"/>
              <a:defRPr sz="2800">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buChar char="•"/>
              <a:defRPr sz="2400">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buChar char="»"/>
              <a:defRPr sz="2000">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sz="2000">
                <a:latin typeface="Calibri" panose="020F0502020204030204" pitchFamily="34" charset="0"/>
                <a:ea typeface="ＭＳ Ｐゴシック" panose="020B0600070205080204" pitchFamily="50" charset="-128"/>
              </a:defRPr>
            </a:lvl9pPr>
          </a:lstStyle>
          <a:p>
            <a:pPr algn="r"/>
            <a:r>
              <a:rPr lang="en-US" altLang="ja-JP" sz="1400">
                <a:solidFill>
                  <a:schemeClr val="bg1"/>
                </a:solidFill>
              </a:rPr>
              <a:t>※</a:t>
            </a:r>
            <a:r>
              <a:rPr lang="ja-JP" altLang="ja-JP" sz="1400">
                <a:solidFill>
                  <a:schemeClr val="bg1"/>
                </a:solidFill>
              </a:rPr>
              <a:t>自動車関係諸税などに関する</a:t>
            </a:r>
            <a:r>
              <a:rPr lang="ja-JP" altLang="en-US" sz="1400">
                <a:solidFill>
                  <a:schemeClr val="bg1"/>
                </a:solidFill>
              </a:rPr>
              <a:t>要望書の説明資料より抜粋</a:t>
            </a:r>
          </a:p>
        </p:txBody>
      </p:sp>
    </p:spTree>
    <p:extLst>
      <p:ext uri="{BB962C8B-B14F-4D97-AF65-F5344CB8AC3E}">
        <p14:creationId xmlns:p14="http://schemas.microsoft.com/office/powerpoint/2010/main" val="379125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7100-95CD-0A93-DE58-28B1CFAD6812}"/>
            </a:ext>
          </a:extLst>
        </p:cNvPr>
        <p:cNvGrpSpPr/>
        <p:nvPr/>
      </p:nvGrpSpPr>
      <p:grpSpPr>
        <a:xfrm>
          <a:off x="0" y="0"/>
          <a:ext cx="0" cy="0"/>
          <a:chOff x="0" y="0"/>
          <a:chExt cx="0" cy="0"/>
        </a:xfrm>
      </p:grpSpPr>
      <p:sp>
        <p:nvSpPr>
          <p:cNvPr id="23" name="角丸四角形 9">
            <a:extLst>
              <a:ext uri="{FF2B5EF4-FFF2-40B4-BE49-F238E27FC236}">
                <a16:creationId xmlns:a16="http://schemas.microsoft.com/office/drawing/2014/main" id="{D2627371-D7A7-4BC0-4B5F-542C475ABC9E}"/>
              </a:ext>
            </a:extLst>
          </p:cNvPr>
          <p:cNvSpPr/>
          <p:nvPr/>
        </p:nvSpPr>
        <p:spPr>
          <a:xfrm>
            <a:off x="6200924" y="4058361"/>
            <a:ext cx="5766915" cy="2710739"/>
          </a:xfrm>
          <a:prstGeom prst="roundRect">
            <a:avLst>
              <a:gd name="adj" fmla="val 10830"/>
            </a:avLst>
          </a:prstGeom>
          <a:noFill/>
          <a:ln w="2222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schemeClr val="tx1"/>
              </a:solidFill>
              <a:latin typeface="HG丸ｺﾞｼｯｸM-PRO" pitchFamily="50" charset="-128"/>
              <a:ea typeface="HG丸ｺﾞｼｯｸM-PRO" pitchFamily="50" charset="-128"/>
            </a:endParaRPr>
          </a:p>
        </p:txBody>
      </p:sp>
      <p:sp>
        <p:nvSpPr>
          <p:cNvPr id="24" name="正方形/長方形 23">
            <a:extLst>
              <a:ext uri="{FF2B5EF4-FFF2-40B4-BE49-F238E27FC236}">
                <a16:creationId xmlns:a16="http://schemas.microsoft.com/office/drawing/2014/main" id="{A3A240F9-C26F-15F9-0B3F-62A8FD59D48D}"/>
              </a:ext>
            </a:extLst>
          </p:cNvPr>
          <p:cNvSpPr/>
          <p:nvPr/>
        </p:nvSpPr>
        <p:spPr>
          <a:xfrm>
            <a:off x="6304125" y="3876329"/>
            <a:ext cx="2580375" cy="358360"/>
          </a:xfrm>
          <a:prstGeom prst="rect">
            <a:avLst/>
          </a:prstGeom>
          <a:solidFill>
            <a:schemeClr val="accent5">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spcAft>
                <a:spcPts val="450"/>
              </a:spcAft>
            </a:pPr>
            <a:r>
              <a:rPr lang="ja-JP" altLang="en-US" sz="1600">
                <a:solidFill>
                  <a:schemeClr val="tx1"/>
                </a:solidFill>
                <a:latin typeface="Meiryo UI" panose="020B0604030504040204" pitchFamily="50" charset="-128"/>
                <a:ea typeface="Meiryo UI" panose="020B0604030504040204" pitchFamily="50" charset="-128"/>
              </a:rPr>
              <a:t>その他要望</a:t>
            </a:r>
            <a:endParaRPr lang="en-US" altLang="ja-JP" sz="1600">
              <a:solidFill>
                <a:schemeClr val="tx1"/>
              </a:solidFill>
              <a:latin typeface="Meiryo UI" panose="020B0604030504040204" pitchFamily="50" charset="-128"/>
              <a:ea typeface="Meiryo UI" panose="020B0604030504040204" pitchFamily="50" charset="-128"/>
            </a:endParaRPr>
          </a:p>
        </p:txBody>
      </p:sp>
      <p:sp>
        <p:nvSpPr>
          <p:cNvPr id="25" name="テキスト ボックス 10">
            <a:extLst>
              <a:ext uri="{FF2B5EF4-FFF2-40B4-BE49-F238E27FC236}">
                <a16:creationId xmlns:a16="http://schemas.microsoft.com/office/drawing/2014/main" id="{3E8D8361-D3B1-0274-556E-49B6E67FE0D2}"/>
              </a:ext>
            </a:extLst>
          </p:cNvPr>
          <p:cNvSpPr txBox="1">
            <a:spLocks noChangeArrowheads="1"/>
          </p:cNvSpPr>
          <p:nvPr/>
        </p:nvSpPr>
        <p:spPr bwMode="auto">
          <a:xfrm>
            <a:off x="6187019" y="4360896"/>
            <a:ext cx="5656555" cy="2308324"/>
          </a:xfrm>
          <a:prstGeom prst="rect">
            <a:avLst/>
          </a:prstGeom>
          <a:noFill/>
          <a:ln>
            <a:noFill/>
          </a:ln>
        </p:spPr>
        <p:txBody>
          <a:bodyPr wrap="square">
            <a:spAutoFit/>
          </a:bodyPr>
          <a:lstStyle>
            <a:lvl1pPr defTabSz="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l">
              <a:lnSpc>
                <a:spcPts val="2000"/>
              </a:lnSpc>
              <a:buNone/>
            </a:pPr>
            <a:r>
              <a:rPr kumimoji="0" lang="ja-JP" altLang="en-US" sz="1600" b="1">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600" b="1">
                <a:latin typeface="Meiryo UI" panose="020B0604030504040204" pitchFamily="50" charset="-128"/>
                <a:ea typeface="Meiryo UI" panose="020B0604030504040204" pitchFamily="50" charset="-128"/>
                <a:cs typeface="Times New Roman" panose="02020603050405020304" pitchFamily="18" charset="0"/>
              </a:rPr>
              <a:t>１．自動車の使用に係るユーザー負担の軽減</a:t>
            </a:r>
          </a:p>
          <a:p>
            <a:pPr algn="l">
              <a:lnSpc>
                <a:spcPts val="2000"/>
              </a:lnSpc>
              <a:buNone/>
            </a:pPr>
            <a:r>
              <a:rPr kumimoji="0" lang="ja-JP" altLang="en-US" sz="1600" b="1">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600" b="1">
                <a:latin typeface="Meiryo UI" panose="020B0604030504040204" pitchFamily="50" charset="-128"/>
                <a:ea typeface="Meiryo UI" panose="020B0604030504040204" pitchFamily="50" charset="-128"/>
                <a:cs typeface="Times New Roman" panose="02020603050405020304" pitchFamily="18" charset="0"/>
              </a:rPr>
              <a:t>（高速道路料金の引き下げ、自動車保険の所得対象控除化）</a:t>
            </a:r>
            <a:endParaRPr kumimoji="0" lang="en-US" altLang="ja-JP" sz="1600" b="1">
              <a:latin typeface="Meiryo UI" panose="020B0604030504040204" pitchFamily="50" charset="-128"/>
              <a:ea typeface="Meiryo UI" panose="020B0604030504040204" pitchFamily="50" charset="-128"/>
              <a:cs typeface="Times New Roman" panose="02020603050405020304" pitchFamily="18" charset="0"/>
            </a:endParaRPr>
          </a:p>
          <a:p>
            <a:pPr algn="l">
              <a:lnSpc>
                <a:spcPts val="2000"/>
              </a:lnSpc>
              <a:buNone/>
            </a:pPr>
            <a:endParaRPr kumimoji="0" lang="ja-JP" altLang="ja-JP" sz="1000" b="1">
              <a:latin typeface="Meiryo UI" panose="020B0604030504040204" pitchFamily="50" charset="-128"/>
              <a:ea typeface="Meiryo UI" panose="020B0604030504040204" pitchFamily="50" charset="-128"/>
              <a:cs typeface="Times New Roman" panose="02020603050405020304" pitchFamily="18" charset="0"/>
            </a:endParaRPr>
          </a:p>
          <a:p>
            <a:pPr algn="l">
              <a:buNone/>
            </a:pPr>
            <a:r>
              <a:rPr kumimoji="0" lang="ja-JP" altLang="en-US" sz="1600" b="1">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600" b="1">
                <a:latin typeface="Meiryo UI" panose="020B0604030504040204" pitchFamily="50" charset="-128"/>
                <a:ea typeface="Meiryo UI" panose="020B0604030504040204" pitchFamily="50" charset="-128"/>
                <a:cs typeface="Times New Roman" panose="02020603050405020304" pitchFamily="18" charset="0"/>
              </a:rPr>
              <a:t>２．次世代エネルギー車普及に資する環境整備</a:t>
            </a:r>
            <a:endParaRPr kumimoji="0" lang="en-US" altLang="ja-JP" sz="1600" b="1">
              <a:latin typeface="Meiryo UI" panose="020B0604030504040204" pitchFamily="50" charset="-128"/>
              <a:ea typeface="Meiryo UI" panose="020B0604030504040204" pitchFamily="50" charset="-128"/>
              <a:cs typeface="Times New Roman" panose="02020603050405020304" pitchFamily="18" charset="0"/>
            </a:endParaRPr>
          </a:p>
          <a:p>
            <a:pPr algn="l">
              <a:buNone/>
            </a:pPr>
            <a:r>
              <a:rPr kumimoji="0" lang="ja-JP" altLang="en-US" sz="1600" b="1">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600" b="1">
                <a:latin typeface="Meiryo UI" panose="020B0604030504040204" pitchFamily="50" charset="-128"/>
                <a:ea typeface="Meiryo UI" panose="020B0604030504040204" pitchFamily="50" charset="-128"/>
                <a:cs typeface="Times New Roman" panose="02020603050405020304" pitchFamily="18" charset="0"/>
              </a:rPr>
              <a:t>（充電、充填インフラの拡充）</a:t>
            </a:r>
            <a:endParaRPr kumimoji="0" lang="en-US" altLang="ja-JP" sz="1600" b="1">
              <a:latin typeface="Meiryo UI" panose="020B0604030504040204" pitchFamily="50" charset="-128"/>
              <a:ea typeface="Meiryo UI" panose="020B0604030504040204" pitchFamily="50" charset="-128"/>
              <a:cs typeface="Times New Roman" panose="02020603050405020304" pitchFamily="18" charset="0"/>
            </a:endParaRPr>
          </a:p>
          <a:p>
            <a:pPr algn="l">
              <a:buNone/>
            </a:pPr>
            <a:endParaRPr kumimoji="0" lang="ja-JP" altLang="ja-JP" sz="1000" b="1">
              <a:latin typeface="Meiryo UI" panose="020B0604030504040204" pitchFamily="50" charset="-128"/>
              <a:ea typeface="Meiryo UI" panose="020B0604030504040204" pitchFamily="50" charset="-128"/>
              <a:cs typeface="Times New Roman" panose="02020603050405020304" pitchFamily="18" charset="0"/>
            </a:endParaRPr>
          </a:p>
          <a:p>
            <a:pPr algn="l">
              <a:buNone/>
            </a:pPr>
            <a:r>
              <a:rPr kumimoji="0" lang="ja-JP" altLang="en-US" sz="1600" b="1">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600" b="1">
                <a:latin typeface="Meiryo UI" panose="020B0604030504040204" pitchFamily="50" charset="-128"/>
                <a:ea typeface="Meiryo UI" panose="020B0604030504040204" pitchFamily="50" charset="-128"/>
                <a:cs typeface="Times New Roman" panose="02020603050405020304" pitchFamily="18" charset="0"/>
              </a:rPr>
              <a:t>３．中小・中堅企業支援の拡充</a:t>
            </a:r>
            <a:endParaRPr kumimoji="0" lang="en-US" altLang="ja-JP" sz="1600" b="1">
              <a:latin typeface="Meiryo UI" panose="020B0604030504040204" pitchFamily="50" charset="-128"/>
              <a:ea typeface="Meiryo UI" panose="020B0604030504040204" pitchFamily="50" charset="-128"/>
              <a:cs typeface="Times New Roman" panose="02020603050405020304" pitchFamily="18" charset="0"/>
            </a:endParaRPr>
          </a:p>
          <a:p>
            <a:pPr algn="l">
              <a:buNone/>
            </a:pPr>
            <a:r>
              <a:rPr kumimoji="0" lang="ja-JP" altLang="en-US" sz="1600" b="1">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600" b="1">
                <a:latin typeface="Meiryo UI" panose="020B0604030504040204" pitchFamily="50" charset="-128"/>
                <a:ea typeface="Meiryo UI" panose="020B0604030504040204" pitchFamily="50" charset="-128"/>
                <a:cs typeface="Times New Roman" panose="02020603050405020304" pitchFamily="18" charset="0"/>
              </a:rPr>
              <a:t>（事業転換、成長投資への支援）</a:t>
            </a:r>
          </a:p>
        </p:txBody>
      </p:sp>
      <p:sp>
        <p:nvSpPr>
          <p:cNvPr id="5" name="スライド番号プレースホルダー 2">
            <a:extLst>
              <a:ext uri="{FF2B5EF4-FFF2-40B4-BE49-F238E27FC236}">
                <a16:creationId xmlns:a16="http://schemas.microsoft.com/office/drawing/2014/main" id="{35F9F402-12C2-7300-5912-1760ACBC09EB}"/>
              </a:ext>
            </a:extLst>
          </p:cNvPr>
          <p:cNvSpPr>
            <a:spLocks noGrp="1"/>
          </p:cNvSpPr>
          <p:nvPr>
            <p:ph type="sldNum" sz="quarter" idx="12"/>
          </p:nvPr>
        </p:nvSpPr>
        <p:spPr>
          <a:xfrm>
            <a:off x="11809890" y="6553835"/>
            <a:ext cx="382109" cy="365125"/>
          </a:xfrm>
        </p:spPr>
        <p:txBody>
          <a:bodyPr/>
          <a:lstStyle/>
          <a:p>
            <a:fld id="{EDAE1157-9458-4D65-B7DC-DDBB895452F5}" type="slidenum">
              <a:rPr kumimoji="1" lang="ja-JP" altLang="en-US" smtClean="0"/>
              <a:t>8</a:t>
            </a:fld>
            <a:endParaRPr kumimoji="1" lang="ja-JP" altLang="en-US"/>
          </a:p>
        </p:txBody>
      </p:sp>
      <p:sp>
        <p:nvSpPr>
          <p:cNvPr id="4" name="テキスト ボックス 10">
            <a:extLst>
              <a:ext uri="{FF2B5EF4-FFF2-40B4-BE49-F238E27FC236}">
                <a16:creationId xmlns:a16="http://schemas.microsoft.com/office/drawing/2014/main" id="{F2578F9B-AF3B-B05E-FCCA-B412683D84A3}"/>
              </a:ext>
            </a:extLst>
          </p:cNvPr>
          <p:cNvSpPr txBox="1">
            <a:spLocks noChangeArrowheads="1"/>
          </p:cNvSpPr>
          <p:nvPr/>
        </p:nvSpPr>
        <p:spPr bwMode="auto">
          <a:xfrm>
            <a:off x="268790" y="1239508"/>
            <a:ext cx="5656555" cy="5496889"/>
          </a:xfrm>
          <a:prstGeom prst="rect">
            <a:avLst/>
          </a:prstGeom>
          <a:noFill/>
          <a:ln>
            <a:noFill/>
          </a:ln>
        </p:spPr>
        <p:txBody>
          <a:bodyPr wrap="square">
            <a:spAutoFit/>
          </a:bodyPr>
          <a:lstStyle>
            <a:lvl1pPr defTabSz="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139700" defTabSz="914400" eaLnBrk="0" fontAlgn="base" hangingPunct="0">
              <a:spcBef>
                <a:spcPct val="0"/>
              </a:spcBef>
              <a:spcAft>
                <a:spcPct val="0"/>
              </a:spcAft>
              <a:buNone/>
            </a:pPr>
            <a:r>
              <a:rPr kumimoji="0" lang="ja-JP" altLang="en-US" sz="2000">
                <a:latin typeface="Meiryo UI" panose="020B0604030504040204" pitchFamily="50" charset="-128"/>
                <a:ea typeface="Meiryo UI" panose="020B0604030504040204" pitchFamily="50" charset="-128"/>
                <a:cs typeface="Times New Roman" panose="02020603050405020304" pitchFamily="18" charset="0"/>
              </a:rPr>
              <a:t>〇</a:t>
            </a:r>
            <a:r>
              <a:rPr kumimoji="0" lang="ja-JP" altLang="ja-JP" sz="2000">
                <a:highlight>
                  <a:srgbClr val="C0C0C0"/>
                </a:highlight>
                <a:latin typeface="Meiryo UI" panose="020B0604030504040204" pitchFamily="50" charset="-128"/>
                <a:ea typeface="Meiryo UI" panose="020B0604030504040204" pitchFamily="50" charset="-128"/>
                <a:cs typeface="Times New Roman" panose="02020603050405020304" pitchFamily="18" charset="0"/>
              </a:rPr>
              <a:t>自動車</a:t>
            </a:r>
            <a:r>
              <a:rPr kumimoji="0" lang="ja-JP" altLang="en-US" sz="2000">
                <a:highlight>
                  <a:srgbClr val="C0C0C0"/>
                </a:highlight>
                <a:latin typeface="Meiryo UI" panose="020B0604030504040204" pitchFamily="50" charset="-128"/>
                <a:ea typeface="Meiryo UI" panose="020B0604030504040204" pitchFamily="50" charset="-128"/>
                <a:cs typeface="Times New Roman" panose="02020603050405020304" pitchFamily="18" charset="0"/>
              </a:rPr>
              <a:t>関係諸税の</a:t>
            </a:r>
            <a:r>
              <a:rPr kumimoji="0" lang="ja-JP" altLang="ja-JP" sz="2000">
                <a:highlight>
                  <a:srgbClr val="C0C0C0"/>
                </a:highlight>
                <a:latin typeface="Meiryo UI" panose="020B0604030504040204" pitchFamily="50" charset="-128"/>
                <a:ea typeface="Meiryo UI" panose="020B0604030504040204" pitchFamily="50" charset="-128"/>
                <a:cs typeface="Times New Roman" panose="02020603050405020304" pitchFamily="18" charset="0"/>
              </a:rPr>
              <a:t>負担軽減</a:t>
            </a:r>
            <a:r>
              <a:rPr kumimoji="0" lang="ja-JP" altLang="en-US" sz="2000">
                <a:highlight>
                  <a:srgbClr val="C0C0C0"/>
                </a:highlight>
                <a:latin typeface="Meiryo UI" panose="020B0604030504040204" pitchFamily="50" charset="-128"/>
                <a:ea typeface="Meiryo UI" panose="020B0604030504040204" pitchFamily="50" charset="-128"/>
                <a:cs typeface="Times New Roman" panose="02020603050405020304" pitchFamily="18" charset="0"/>
              </a:rPr>
              <a:t>に向けて</a:t>
            </a:r>
            <a:endParaRPr kumimoji="0" lang="ja-JP" altLang="ja-JP" sz="2000">
              <a:highlight>
                <a:srgbClr val="C0C0C0"/>
              </a:highlight>
              <a:latin typeface="Meiryo UI" panose="020B0604030504040204" pitchFamily="50" charset="-128"/>
              <a:ea typeface="Meiryo UI" panose="020B0604030504040204" pitchFamily="50" charset="-128"/>
              <a:cs typeface="Times New Roman" panose="02020603050405020304" pitchFamily="18" charset="0"/>
            </a:endParaRPr>
          </a:p>
          <a:p>
            <a:pPr algn="l">
              <a:buNone/>
            </a:pPr>
            <a:r>
              <a:rPr kumimoji="0" lang="ja-JP" altLang="ja-JP" sz="1600" b="1">
                <a:latin typeface="Meiryo UI" panose="020B0604030504040204" pitchFamily="50" charset="-128"/>
                <a:ea typeface="Meiryo UI" panose="020B0604030504040204" pitchFamily="50" charset="-128"/>
                <a:cs typeface="Times New Roman" panose="02020603050405020304" pitchFamily="18" charset="0"/>
              </a:rPr>
              <a:t>１．車体課税</a:t>
            </a:r>
            <a:r>
              <a:rPr kumimoji="0" lang="ja-JP" altLang="en-US" sz="1600" b="1">
                <a:latin typeface="Meiryo UI" panose="020B0604030504040204" pitchFamily="50" charset="-128"/>
                <a:ea typeface="Meiryo UI" panose="020B0604030504040204" pitchFamily="50" charset="-128"/>
                <a:cs typeface="Times New Roman" panose="02020603050405020304" pitchFamily="18" charset="0"/>
              </a:rPr>
              <a:t>を</a:t>
            </a:r>
            <a:r>
              <a:rPr kumimoji="0" lang="ja-JP" altLang="ja-JP" sz="1600" b="1">
                <a:latin typeface="Meiryo UI" panose="020B0604030504040204" pitchFamily="50" charset="-128"/>
                <a:ea typeface="Meiryo UI" panose="020B0604030504040204" pitchFamily="50" charset="-128"/>
                <a:cs typeface="Times New Roman" panose="02020603050405020304" pitchFamily="18" charset="0"/>
              </a:rPr>
              <a:t>見直し、簡素化・負担の軽減を図る</a:t>
            </a:r>
          </a:p>
          <a:p>
            <a:pPr marL="266700">
              <a:buNone/>
            </a:pPr>
            <a:r>
              <a:rPr lang="ja-JP" altLang="ja-JP" sz="1400" kern="0">
                <a:effectLst/>
                <a:latin typeface="Meiryo UI" panose="020B0604030504040204" pitchFamily="50" charset="-128"/>
                <a:ea typeface="Meiryo UI" panose="020B0604030504040204" pitchFamily="50" charset="-128"/>
                <a:cs typeface="MeiryoUI"/>
              </a:rPr>
              <a:t>１）</a:t>
            </a:r>
            <a:r>
              <a:rPr lang="ja-JP" altLang="ja-JP" sz="1400" kern="0">
                <a:latin typeface="Meiryo UI" panose="020B0604030504040204" pitchFamily="50" charset="-128"/>
                <a:ea typeface="Meiryo UI" panose="020B0604030504040204" pitchFamily="50" charset="-128"/>
                <a:cs typeface="MeiryoUI"/>
              </a:rPr>
              <a:t>自動車税・軽自動車税（</a:t>
            </a:r>
            <a:r>
              <a:rPr lang="ja-JP" altLang="ja-JP" sz="1400" kern="100">
                <a:latin typeface="Meiryo UI" panose="020B0604030504040204" pitchFamily="50" charset="-128"/>
                <a:ea typeface="Meiryo UI" panose="020B0604030504040204" pitchFamily="50" charset="-128"/>
                <a:cs typeface="Times New Roman" panose="02020603050405020304" pitchFamily="18" charset="0"/>
              </a:rPr>
              <a:t>環境性能割）</a:t>
            </a:r>
            <a:r>
              <a:rPr lang="ja-JP" altLang="en-US" sz="1400" kern="100">
                <a:latin typeface="Meiryo UI" panose="020B0604030504040204" pitchFamily="50" charset="-128"/>
                <a:ea typeface="Meiryo UI" panose="020B0604030504040204" pitchFamily="50" charset="-128"/>
                <a:cs typeface="Times New Roman" panose="02020603050405020304" pitchFamily="18" charset="0"/>
              </a:rPr>
              <a:t>の</a:t>
            </a:r>
            <a:r>
              <a:rPr lang="ja-JP" altLang="ja-JP" sz="1400" kern="100">
                <a:latin typeface="Meiryo UI" panose="020B0604030504040204" pitchFamily="50" charset="-128"/>
                <a:ea typeface="Meiryo UI" panose="020B0604030504040204" pitchFamily="50" charset="-128"/>
                <a:cs typeface="Times New Roman" panose="02020603050405020304" pitchFamily="18" charset="0"/>
              </a:rPr>
              <a:t>廃止</a:t>
            </a:r>
            <a:endPar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p>
            <a:pPr marL="266700">
              <a:buNone/>
            </a:pPr>
            <a:r>
              <a:rPr lang="ja-JP" altLang="ja-JP" sz="1400" kern="0">
                <a:effectLst/>
                <a:latin typeface="Meiryo UI" panose="020B0604030504040204" pitchFamily="50" charset="-128"/>
                <a:ea typeface="Meiryo UI" panose="020B0604030504040204" pitchFamily="50" charset="-128"/>
                <a:cs typeface="MeiryoUI"/>
              </a:rPr>
              <a:t>２）</a:t>
            </a:r>
            <a:r>
              <a:rPr lang="ja-JP" altLang="ja-JP" sz="1400" kern="0">
                <a:latin typeface="Meiryo UI" panose="020B0604030504040204" pitchFamily="50" charset="-128"/>
                <a:ea typeface="Meiryo UI" panose="020B0604030504040204" pitchFamily="50" charset="-128"/>
                <a:cs typeface="MeiryoUI"/>
              </a:rPr>
              <a:t>自動車重量税</a:t>
            </a:r>
            <a:r>
              <a:rPr lang="ja-JP" altLang="en-US" sz="1400" kern="0">
                <a:latin typeface="Meiryo UI" panose="020B0604030504040204" pitchFamily="50" charset="-128"/>
                <a:ea typeface="Meiryo UI" panose="020B0604030504040204" pitchFamily="50" charset="-128"/>
                <a:cs typeface="MeiryoUI"/>
              </a:rPr>
              <a:t>にかかる</a:t>
            </a:r>
            <a:r>
              <a:rPr lang="ja-JP" altLang="ja-JP" sz="1400" kern="0">
                <a:latin typeface="Meiryo UI" panose="020B0604030504040204" pitchFamily="50" charset="-128"/>
                <a:ea typeface="Meiryo UI" panose="020B0604030504040204" pitchFamily="50" charset="-128"/>
                <a:cs typeface="MeiryoUI"/>
              </a:rPr>
              <a:t>「当分の間税率」</a:t>
            </a:r>
            <a:r>
              <a:rPr lang="ja-JP" altLang="en-US" sz="1400" kern="0">
                <a:latin typeface="Meiryo UI" panose="020B0604030504040204" pitchFamily="50" charset="-128"/>
                <a:ea typeface="Meiryo UI" panose="020B0604030504040204" pitchFamily="50" charset="-128"/>
                <a:cs typeface="MeiryoUI"/>
              </a:rPr>
              <a:t>の</a:t>
            </a:r>
            <a:r>
              <a:rPr lang="ja-JP" altLang="ja-JP" sz="1400" kern="0">
                <a:latin typeface="Meiryo UI" panose="020B0604030504040204" pitchFamily="50" charset="-128"/>
                <a:ea typeface="Meiryo UI" panose="020B0604030504040204" pitchFamily="50" charset="-128"/>
                <a:cs typeface="MeiryoUI"/>
              </a:rPr>
              <a:t>廃止</a:t>
            </a:r>
            <a:endPar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p>
            <a:pPr marL="266700" algn="l">
              <a:buNone/>
            </a:pPr>
            <a:r>
              <a:rPr lang="ja-JP" altLang="ja-JP" sz="1400" kern="0">
                <a:effectLst/>
                <a:latin typeface="Meiryo UI" panose="020B0604030504040204" pitchFamily="50" charset="-128"/>
                <a:ea typeface="Meiryo UI" panose="020B0604030504040204" pitchFamily="50" charset="-128"/>
                <a:cs typeface="MeiryoUI"/>
              </a:rPr>
              <a:t>３）</a:t>
            </a:r>
            <a:r>
              <a:rPr lang="ja-JP" altLang="ja-JP" sz="1400" kern="0">
                <a:latin typeface="Meiryo UI" panose="020B0604030504040204" pitchFamily="50" charset="-128"/>
                <a:ea typeface="Meiryo UI" panose="020B0604030504040204" pitchFamily="50" charset="-128"/>
                <a:cs typeface="MeiryoUI"/>
              </a:rPr>
              <a:t>自動車重量税</a:t>
            </a:r>
            <a:r>
              <a:rPr lang="ja-JP" altLang="en-US" sz="1400" kern="0">
                <a:latin typeface="Meiryo UI" panose="020B0604030504040204" pitchFamily="50" charset="-128"/>
                <a:ea typeface="Meiryo UI" panose="020B0604030504040204" pitchFamily="50" charset="-128"/>
                <a:cs typeface="MeiryoUI"/>
              </a:rPr>
              <a:t>および</a:t>
            </a:r>
            <a:r>
              <a:rPr lang="ja-JP" altLang="ja-JP" sz="1400" kern="0">
                <a:effectLst/>
                <a:latin typeface="Meiryo UI" panose="020B0604030504040204" pitchFamily="50" charset="-128"/>
                <a:ea typeface="Meiryo UI" panose="020B0604030504040204" pitchFamily="50" charset="-128"/>
                <a:cs typeface="MeiryoUI"/>
              </a:rPr>
              <a:t>自動車税・軽自動車税（種別割／四輪車・</a:t>
            </a:r>
            <a:endParaRPr lang="en-US" altLang="ja-JP" sz="1400" kern="0">
              <a:effectLst/>
              <a:latin typeface="Meiryo UI" panose="020B0604030504040204" pitchFamily="50" charset="-128"/>
              <a:ea typeface="Meiryo UI" panose="020B0604030504040204" pitchFamily="50" charset="-128"/>
              <a:cs typeface="MeiryoUI"/>
            </a:endParaRPr>
          </a:p>
          <a:p>
            <a:pPr marL="266700" algn="l">
              <a:buNone/>
            </a:pPr>
            <a:r>
              <a:rPr lang="ja-JP" altLang="en-US" sz="1400" kern="0">
                <a:latin typeface="Meiryo UI" panose="020B0604030504040204" pitchFamily="50" charset="-128"/>
                <a:ea typeface="Meiryo UI" panose="020B0604030504040204" pitchFamily="50" charset="-128"/>
                <a:cs typeface="MeiryoUI"/>
              </a:rPr>
              <a:t>　　　</a:t>
            </a:r>
            <a:r>
              <a:rPr lang="ja-JP" altLang="ja-JP" sz="1400" kern="0">
                <a:effectLst/>
                <a:latin typeface="Meiryo UI" panose="020B0604030504040204" pitchFamily="50" charset="-128"/>
                <a:ea typeface="Meiryo UI" panose="020B0604030504040204" pitchFamily="50" charset="-128"/>
                <a:cs typeface="MeiryoUI"/>
              </a:rPr>
              <a:t>二輪車等）の税額引き下げによる負担軽減措置を講ずる</a:t>
            </a:r>
            <a:endPar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p>
            <a:pPr marL="266700" algn="l">
              <a:buNone/>
            </a:pPr>
            <a:r>
              <a:rPr lang="ja-JP" altLang="ja-JP" sz="1400" kern="0">
                <a:effectLst/>
                <a:latin typeface="Meiryo UI" panose="020B0604030504040204" pitchFamily="50" charset="-128"/>
                <a:ea typeface="Meiryo UI" panose="020B0604030504040204" pitchFamily="50" charset="-128"/>
                <a:cs typeface="MeiryoUI"/>
              </a:rPr>
              <a:t>４）</a:t>
            </a:r>
            <a:r>
              <a:rPr lang="ja-JP" altLang="ja-JP" sz="1400" kern="0">
                <a:latin typeface="Meiryo UI" panose="020B0604030504040204" pitchFamily="50" charset="-128"/>
                <a:ea typeface="Meiryo UI" panose="020B0604030504040204" pitchFamily="50" charset="-128"/>
              </a:rPr>
              <a:t>複雑な車体課税</a:t>
            </a:r>
            <a:r>
              <a:rPr lang="ja-JP" altLang="en-US" sz="1400" kern="0">
                <a:latin typeface="Meiryo UI" panose="020B0604030504040204" pitchFamily="50" charset="-128"/>
                <a:ea typeface="Meiryo UI" panose="020B0604030504040204" pitchFamily="50" charset="-128"/>
              </a:rPr>
              <a:t>の</a:t>
            </a:r>
            <a:r>
              <a:rPr lang="ja-JP" altLang="ja-JP" sz="1400" kern="0">
                <a:latin typeface="Meiryo UI" panose="020B0604030504040204" pitchFamily="50" charset="-128"/>
                <a:ea typeface="Meiryo UI" panose="020B0604030504040204" pitchFamily="50" charset="-128"/>
              </a:rPr>
              <a:t>簡素化に向けた「自動車の重量及び環境性能</a:t>
            </a:r>
            <a:endParaRPr lang="en-US" altLang="ja-JP" sz="1400" kern="0">
              <a:latin typeface="Meiryo UI" panose="020B0604030504040204" pitchFamily="50" charset="-128"/>
              <a:ea typeface="Meiryo UI" panose="020B0604030504040204" pitchFamily="50" charset="-128"/>
            </a:endParaRPr>
          </a:p>
          <a:p>
            <a:pPr marL="266700" algn="l">
              <a:buNone/>
            </a:pPr>
            <a:r>
              <a:rPr lang="ja-JP" altLang="en-US" sz="1400" kern="0">
                <a:latin typeface="Meiryo UI" panose="020B0604030504040204" pitchFamily="50" charset="-128"/>
                <a:ea typeface="Meiryo UI" panose="020B0604030504040204" pitchFamily="50" charset="-128"/>
              </a:rPr>
              <a:t>　　　</a:t>
            </a:r>
            <a:r>
              <a:rPr lang="ja-JP" altLang="ja-JP" sz="1400" kern="0">
                <a:latin typeface="Meiryo UI" panose="020B0604030504040204" pitchFamily="50" charset="-128"/>
                <a:ea typeface="Meiryo UI" panose="020B0604030504040204" pitchFamily="50" charset="-128"/>
              </a:rPr>
              <a:t>に応じた保有時の税の公平・中立・簡素な税負担」のいち早い実現</a:t>
            </a:r>
            <a:endParaRPr lang="en-US" altLang="ja-JP" sz="1400" kern="0">
              <a:latin typeface="Meiryo UI" panose="020B0604030504040204" pitchFamily="50" charset="-128"/>
              <a:ea typeface="Meiryo UI" panose="020B0604030504040204" pitchFamily="50" charset="-128"/>
            </a:endParaRPr>
          </a:p>
          <a:p>
            <a:pPr marL="266700" algn="l">
              <a:buNone/>
            </a:pPr>
            <a:r>
              <a:rPr lang="ja-JP" altLang="en-US" sz="1400" kern="0">
                <a:latin typeface="Meiryo UI" panose="020B0604030504040204" pitchFamily="50" charset="-128"/>
                <a:ea typeface="Meiryo UI" panose="020B0604030504040204" pitchFamily="50" charset="-128"/>
              </a:rPr>
              <a:t>　　　</a:t>
            </a:r>
            <a:r>
              <a:rPr lang="ja-JP" altLang="ja-JP" sz="1400" kern="0">
                <a:latin typeface="Meiryo UI" panose="020B0604030504040204" pitchFamily="50" charset="-128"/>
                <a:ea typeface="Meiryo UI" panose="020B0604030504040204" pitchFamily="50" charset="-128"/>
              </a:rPr>
              <a:t>を行う</a:t>
            </a:r>
            <a:endParaRPr lang="en-US" altLang="ja-JP" sz="1400" kern="0">
              <a:latin typeface="Meiryo UI" panose="020B0604030504040204" pitchFamily="50" charset="-128"/>
              <a:ea typeface="Meiryo UI" panose="020B0604030504040204" pitchFamily="50" charset="-128"/>
            </a:endParaRPr>
          </a:p>
          <a:p>
            <a:pPr marL="266700" algn="l">
              <a:buNone/>
            </a:pPr>
            <a:endParaRPr lang="en-US" altLang="ja-JP" sz="900" kern="0">
              <a:latin typeface="Meiryo UI" panose="020B0604030504040204" pitchFamily="50" charset="-128"/>
              <a:ea typeface="Meiryo UI" panose="020B0604030504040204" pitchFamily="50" charset="-128"/>
            </a:endParaRPr>
          </a:p>
          <a:p>
            <a:pPr>
              <a:buNone/>
            </a:pPr>
            <a:r>
              <a:rPr kumimoji="0" lang="ja-JP" altLang="ja-JP" sz="1600" b="1">
                <a:latin typeface="Meiryo UI" panose="020B0604030504040204" pitchFamily="50" charset="-128"/>
                <a:ea typeface="Meiryo UI" panose="020B0604030504040204" pitchFamily="50" charset="-128"/>
                <a:cs typeface="Times New Roman" panose="02020603050405020304" pitchFamily="18" charset="0"/>
              </a:rPr>
              <a:t>２．燃料課税を見直し、簡素化・負担の軽減を図る</a:t>
            </a:r>
          </a:p>
          <a:p>
            <a:pPr marL="266700" algn="l">
              <a:buNone/>
            </a:pPr>
            <a:r>
              <a:rPr lang="ja-JP" altLang="ja-JP" sz="1400" kern="0">
                <a:effectLst/>
                <a:latin typeface="Meiryo UI" panose="020B0604030504040204" pitchFamily="50" charset="-128"/>
                <a:ea typeface="Meiryo UI" panose="020B0604030504040204" pitchFamily="50" charset="-128"/>
                <a:cs typeface="MeiryoUI"/>
              </a:rPr>
              <a:t>１）「当分の間税率」</a:t>
            </a:r>
            <a:r>
              <a:rPr lang="ja-JP" altLang="en-US" sz="1400" kern="0">
                <a:effectLst/>
                <a:latin typeface="Meiryo UI" panose="020B0604030504040204" pitchFamily="50" charset="-128"/>
                <a:ea typeface="Meiryo UI" panose="020B0604030504040204" pitchFamily="50" charset="-128"/>
                <a:cs typeface="MeiryoUI"/>
              </a:rPr>
              <a:t>の</a:t>
            </a:r>
            <a:r>
              <a:rPr lang="ja-JP" altLang="ja-JP" sz="1400" kern="0">
                <a:effectLst/>
                <a:latin typeface="Meiryo UI" panose="020B0604030504040204" pitchFamily="50" charset="-128"/>
                <a:ea typeface="Meiryo UI" panose="020B0604030504040204" pitchFamily="50" charset="-128"/>
                <a:cs typeface="MeiryoUI"/>
              </a:rPr>
              <a:t>廃止</a:t>
            </a:r>
            <a:endPar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p>
            <a:pPr marL="266700" algn="l">
              <a:buNone/>
            </a:pPr>
            <a:r>
              <a:rPr lang="ja-JP" altLang="ja-JP" sz="1400" kern="0">
                <a:effectLst/>
                <a:latin typeface="Meiryo UI" panose="020B0604030504040204" pitchFamily="50" charset="-128"/>
                <a:ea typeface="Meiryo UI" panose="020B0604030504040204" pitchFamily="50" charset="-128"/>
                <a:cs typeface="MeiryoUI"/>
              </a:rPr>
              <a:t>２）複雑な燃料課税を簡素化</a:t>
            </a:r>
            <a:endPar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endParaRPr>
          </a:p>
          <a:p>
            <a:pPr marL="266700" algn="l">
              <a:buNone/>
            </a:pPr>
            <a:r>
              <a:rPr lang="ja-JP" altLang="ja-JP" sz="1400" kern="0">
                <a:effectLst/>
                <a:latin typeface="Meiryo UI" panose="020B0604030504040204" pitchFamily="50" charset="-128"/>
                <a:ea typeface="Meiryo UI" panose="020B0604030504040204" pitchFamily="50" charset="-128"/>
                <a:cs typeface="MeiryoUI"/>
              </a:rPr>
              <a:t>３）タックス・オン・タックスを解消</a:t>
            </a:r>
            <a:endParaRPr lang="en-US" altLang="ja-JP" sz="1400" kern="0">
              <a:latin typeface="Meiryo UI" panose="020B0604030504040204" pitchFamily="50" charset="-128"/>
              <a:ea typeface="Meiryo UI" panose="020B0604030504040204" pitchFamily="50" charset="-128"/>
              <a:cs typeface="MeiryoUI"/>
            </a:endParaRPr>
          </a:p>
          <a:p>
            <a:pPr marL="266700" algn="l">
              <a:buNone/>
            </a:pPr>
            <a:endParaRPr lang="en-US" altLang="ja-JP" sz="900" kern="0">
              <a:effectLst/>
              <a:latin typeface="Meiryo UI" panose="020B0604030504040204" pitchFamily="50" charset="-128"/>
              <a:ea typeface="Meiryo UI" panose="020B0604030504040204" pitchFamily="50" charset="-128"/>
              <a:cs typeface="MeiryoUI"/>
            </a:endParaRPr>
          </a:p>
          <a:p>
            <a:pPr>
              <a:buNone/>
            </a:pPr>
            <a:r>
              <a:rPr kumimoji="0" lang="ja-JP" altLang="en-US" sz="1600" b="1">
                <a:latin typeface="Meiryo UI" panose="020B0604030504040204" pitchFamily="50" charset="-128"/>
                <a:ea typeface="Meiryo UI" panose="020B0604030504040204" pitchFamily="50" charset="-128"/>
                <a:cs typeface="Times New Roman" panose="02020603050405020304" pitchFamily="18" charset="0"/>
              </a:rPr>
              <a:t>３</a:t>
            </a:r>
            <a:r>
              <a:rPr kumimoji="0" lang="ja-JP" altLang="ja-JP" sz="1600" b="1">
                <a:latin typeface="Meiryo UI" panose="020B0604030504040204" pitchFamily="50" charset="-128"/>
                <a:ea typeface="Meiryo UI" panose="020B0604030504040204" pitchFamily="50" charset="-128"/>
                <a:cs typeface="Times New Roman" panose="02020603050405020304" pitchFamily="18" charset="0"/>
              </a:rPr>
              <a:t>．受益者負担の在り方</a:t>
            </a:r>
          </a:p>
          <a:p>
            <a:pPr marL="571500" indent="-304800" algn="l">
              <a:buNone/>
            </a:pPr>
            <a:r>
              <a:rPr lang="ja-JP" altLang="ja-JP" sz="1400" kern="0">
                <a:latin typeface="Meiryo UI" panose="020B0604030504040204" pitchFamily="50" charset="-128"/>
                <a:ea typeface="Meiryo UI" panose="020B0604030504040204" pitchFamily="50" charset="-128"/>
              </a:rPr>
              <a:t>１）電動車普及の足かせ、及び、車を必需品とする生活者ほど重税と</a:t>
            </a:r>
            <a:endParaRPr lang="en-US" altLang="ja-JP" sz="1400" kern="0">
              <a:latin typeface="Meiryo UI" panose="020B0604030504040204" pitchFamily="50" charset="-128"/>
              <a:ea typeface="Meiryo UI" panose="020B0604030504040204" pitchFamily="50" charset="-128"/>
            </a:endParaRPr>
          </a:p>
          <a:p>
            <a:pPr marL="571500" indent="-304800" algn="l">
              <a:buNone/>
            </a:pPr>
            <a:r>
              <a:rPr lang="ja-JP" altLang="en-US" sz="1400" kern="0">
                <a:latin typeface="Meiryo UI" panose="020B0604030504040204" pitchFamily="50" charset="-128"/>
                <a:ea typeface="Meiryo UI" panose="020B0604030504040204" pitchFamily="50" charset="-128"/>
              </a:rPr>
              <a:t>　　　</a:t>
            </a:r>
            <a:r>
              <a:rPr lang="ja-JP" altLang="ja-JP" sz="1400" kern="0">
                <a:latin typeface="Meiryo UI" panose="020B0604030504040204" pitchFamily="50" charset="-128"/>
                <a:ea typeface="Meiryo UI" panose="020B0604030504040204" pitchFamily="50" charset="-128"/>
              </a:rPr>
              <a:t>なる走行距離等の利用に応じた課税は導入すべきでない</a:t>
            </a:r>
          </a:p>
          <a:p>
            <a:pPr marL="571500" indent="-304800" algn="l">
              <a:buNone/>
            </a:pPr>
            <a:r>
              <a:rPr lang="ja-JP" altLang="ja-JP" sz="1400" kern="0">
                <a:latin typeface="Meiryo UI" panose="020B0604030504040204" pitchFamily="50" charset="-128"/>
                <a:ea typeface="Meiryo UI" panose="020B0604030504040204" pitchFamily="50" charset="-128"/>
              </a:rPr>
              <a:t>２）インフラの維持管理、機能強化の必要性等の財源確保」については、</a:t>
            </a:r>
          </a:p>
          <a:p>
            <a:pPr marL="533400" algn="l">
              <a:buNone/>
            </a:pPr>
            <a:r>
              <a:rPr lang="ja-JP" altLang="en-US" sz="1400" kern="0">
                <a:latin typeface="Meiryo UI" panose="020B0604030504040204" pitchFamily="50" charset="-128"/>
                <a:ea typeface="Meiryo UI" panose="020B0604030504040204" pitchFamily="50" charset="-128"/>
              </a:rPr>
              <a:t>　</a:t>
            </a:r>
            <a:r>
              <a:rPr lang="ja-JP" altLang="ja-JP" sz="1400" kern="0">
                <a:latin typeface="Meiryo UI" panose="020B0604030504040204" pitchFamily="50" charset="-128"/>
                <a:ea typeface="Meiryo UI" panose="020B0604030504040204" pitchFamily="50" charset="-128"/>
              </a:rPr>
              <a:t>幅広い負担先の検討および議論から進める</a:t>
            </a:r>
          </a:p>
          <a:p>
            <a:pPr marL="266700" algn="l">
              <a:buNone/>
            </a:pPr>
            <a:r>
              <a:rPr lang="ja-JP" altLang="ja-JP" sz="1400" kern="0">
                <a:latin typeface="Meiryo UI" panose="020B0604030504040204" pitchFamily="50" charset="-128"/>
                <a:ea typeface="Meiryo UI" panose="020B0604030504040204" pitchFamily="50" charset="-128"/>
              </a:rPr>
              <a:t>３）新たな税目提案をする場合は、使途の明確化とセットで行う</a:t>
            </a:r>
            <a:endParaRPr lang="en-US" altLang="ja-JP" sz="1400" kern="0">
              <a:effectLst/>
              <a:latin typeface="Meiryo UI" panose="020B0604030504040204" pitchFamily="50" charset="-128"/>
              <a:ea typeface="Meiryo UI" panose="020B0604030504040204" pitchFamily="50" charset="-128"/>
              <a:cs typeface="MeiryoUI"/>
            </a:endParaRPr>
          </a:p>
        </p:txBody>
      </p:sp>
      <p:sp>
        <p:nvSpPr>
          <p:cNvPr id="7" name="テキスト ボックス 10">
            <a:extLst>
              <a:ext uri="{FF2B5EF4-FFF2-40B4-BE49-F238E27FC236}">
                <a16:creationId xmlns:a16="http://schemas.microsoft.com/office/drawing/2014/main" id="{5796C6BF-D412-FCDB-75AC-67595348709F}"/>
              </a:ext>
            </a:extLst>
          </p:cNvPr>
          <p:cNvSpPr txBox="1">
            <a:spLocks noChangeArrowheads="1"/>
          </p:cNvSpPr>
          <p:nvPr/>
        </p:nvSpPr>
        <p:spPr bwMode="auto">
          <a:xfrm>
            <a:off x="6238393" y="1060545"/>
            <a:ext cx="5656555" cy="2582245"/>
          </a:xfrm>
          <a:prstGeom prst="rect">
            <a:avLst/>
          </a:prstGeom>
          <a:noFill/>
          <a:ln>
            <a:noFill/>
          </a:ln>
        </p:spPr>
        <p:txBody>
          <a:bodyPr wrap="square">
            <a:spAutoFit/>
          </a:bodyPr>
          <a:lstStyle>
            <a:lvl1pPr defTabSz="457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45720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4572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4572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139700" defTabSz="914400" eaLnBrk="0" fontAlgn="base" hangingPunct="0">
              <a:spcBef>
                <a:spcPct val="0"/>
              </a:spcBef>
              <a:spcAft>
                <a:spcPct val="0"/>
              </a:spcAft>
              <a:buNone/>
            </a:pPr>
            <a:r>
              <a:rPr kumimoji="0" lang="ja-JP" altLang="en-US" sz="1800">
                <a:latin typeface="Meiryo UI" panose="020B0604030504040204" pitchFamily="50" charset="-128"/>
                <a:ea typeface="Meiryo UI" panose="020B0604030504040204" pitchFamily="50" charset="-128"/>
                <a:cs typeface="Times New Roman" panose="02020603050405020304" pitchFamily="18" charset="0"/>
              </a:rPr>
              <a:t>〇</a:t>
            </a:r>
            <a:r>
              <a:rPr kumimoji="0" lang="ja-JP" altLang="en-US" sz="1800">
                <a:highlight>
                  <a:srgbClr val="C0C0C0"/>
                </a:highlight>
                <a:latin typeface="Meiryo UI" panose="020B0604030504040204" pitchFamily="50" charset="-128"/>
                <a:ea typeface="Meiryo UI" panose="020B0604030504040204" pitchFamily="50" charset="-128"/>
                <a:cs typeface="Times New Roman" panose="02020603050405020304" pitchFamily="18" charset="0"/>
              </a:rPr>
              <a:t>新たな税体系の構築にあたって</a:t>
            </a:r>
            <a:endParaRPr kumimoji="0" lang="en-US" altLang="ja-JP" sz="1800">
              <a:highlight>
                <a:srgbClr val="C0C0C0"/>
              </a:highlight>
              <a:latin typeface="Meiryo UI" panose="020B0604030504040204" pitchFamily="50" charset="-128"/>
              <a:ea typeface="Meiryo UI" panose="020B0604030504040204" pitchFamily="50" charset="-128"/>
              <a:cs typeface="Times New Roman" panose="02020603050405020304" pitchFamily="18" charset="0"/>
            </a:endParaRPr>
          </a:p>
          <a:p>
            <a:pPr indent="139700" defTabSz="914400" eaLnBrk="0" fontAlgn="base" hangingPunct="0">
              <a:spcBef>
                <a:spcPct val="0"/>
              </a:spcBef>
              <a:spcAft>
                <a:spcPct val="0"/>
              </a:spcAft>
              <a:buNone/>
            </a:pPr>
            <a:endParaRPr kumimoji="0" lang="en-US" altLang="ja-JP" sz="700">
              <a:latin typeface="Meiryo UI" panose="020B0604030504040204" pitchFamily="50" charset="-128"/>
              <a:ea typeface="Meiryo UI" panose="020B0604030504040204" pitchFamily="50" charset="-128"/>
              <a:cs typeface="Times New Roman" panose="02020603050405020304" pitchFamily="18" charset="0"/>
            </a:endParaRPr>
          </a:p>
          <a:p>
            <a:pPr>
              <a:buNone/>
            </a:pPr>
            <a:r>
              <a:rPr kumimoji="0" lang="ja-JP" altLang="ja-JP" sz="1400" b="1">
                <a:latin typeface="Meiryo UI" panose="020B0604030504040204" pitchFamily="50" charset="-128"/>
                <a:ea typeface="Meiryo UI" panose="020B0604030504040204" pitchFamily="50" charset="-128"/>
                <a:cs typeface="Times New Roman" panose="02020603050405020304" pitchFamily="18" charset="0"/>
              </a:rPr>
              <a:t>１．車体課税および燃料課税どちらにおいても、</a:t>
            </a:r>
          </a:p>
          <a:p>
            <a:pPr>
              <a:buNone/>
            </a:pPr>
            <a:r>
              <a:rPr kumimoji="0" lang="ja-JP" altLang="en-US" sz="1400" b="1">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1">
                <a:latin typeface="Meiryo UI" panose="020B0604030504040204" pitchFamily="50" charset="-128"/>
                <a:ea typeface="Meiryo UI" panose="020B0604030504040204" pitchFamily="50" charset="-128"/>
                <a:cs typeface="Times New Roman" panose="02020603050405020304" pitchFamily="18" charset="0"/>
              </a:rPr>
              <a:t>過重で不条理な税は廃止とし、税の付け替え等は行なわない</a:t>
            </a:r>
          </a:p>
          <a:p>
            <a:pPr>
              <a:buNone/>
            </a:pPr>
            <a:r>
              <a:rPr kumimoji="0" lang="ja-JP" altLang="ja-JP" sz="1400" b="1">
                <a:latin typeface="Meiryo UI" panose="020B0604030504040204" pitchFamily="50" charset="-128"/>
                <a:ea typeface="Meiryo UI" panose="020B0604030504040204" pitchFamily="50" charset="-128"/>
                <a:cs typeface="Times New Roman" panose="02020603050405020304" pitchFamily="18" charset="0"/>
              </a:rPr>
              <a:t>２．地方税収に影響をおよぼさない税体系とする</a:t>
            </a:r>
          </a:p>
          <a:p>
            <a:pPr marL="571500" indent="-304800" algn="l">
              <a:buNone/>
            </a:pPr>
            <a:r>
              <a:rPr lang="ja-JP" altLang="ja-JP" sz="1400" kern="0">
                <a:latin typeface="Meiryo UI" panose="020B0604030504040204" pitchFamily="50" charset="-128"/>
                <a:ea typeface="Meiryo UI" panose="020B0604030504040204" pitchFamily="50" charset="-128"/>
              </a:rPr>
              <a:t>１）自動車関係諸税の国税部分について、地方への負担軽減策を講じ、</a:t>
            </a:r>
          </a:p>
          <a:p>
            <a:pPr marL="533400" algn="l">
              <a:buNone/>
            </a:pPr>
            <a:r>
              <a:rPr lang="ja-JP" altLang="ja-JP" sz="1400" kern="0">
                <a:latin typeface="Meiryo UI" panose="020B0604030504040204" pitchFamily="50" charset="-128"/>
                <a:ea typeface="Meiryo UI" panose="020B0604030504040204" pitchFamily="50" charset="-128"/>
              </a:rPr>
              <a:t>地方税収へ影響を与えないユーザー負担軽減を目指す</a:t>
            </a:r>
          </a:p>
          <a:p>
            <a:pPr>
              <a:buNone/>
            </a:pPr>
            <a:r>
              <a:rPr kumimoji="0" lang="ja-JP" altLang="ja-JP" sz="1400" b="1">
                <a:latin typeface="Meiryo UI" panose="020B0604030504040204" pitchFamily="50" charset="-128"/>
                <a:ea typeface="Meiryo UI" panose="020B0604030504040204" pitchFamily="50" charset="-128"/>
                <a:cs typeface="Times New Roman" panose="02020603050405020304" pitchFamily="18" charset="0"/>
              </a:rPr>
              <a:t>３．税目に対する使途を明確化する</a:t>
            </a:r>
          </a:p>
          <a:p>
            <a:pPr marL="571500" indent="-304800">
              <a:buNone/>
            </a:pPr>
            <a:r>
              <a:rPr lang="ja-JP" altLang="ja-JP" sz="1400" kern="0">
                <a:latin typeface="Meiryo UI" panose="020B0604030504040204" pitchFamily="50" charset="-128"/>
                <a:ea typeface="Meiryo UI" panose="020B0604030504040204" pitchFamily="50" charset="-128"/>
              </a:rPr>
              <a:t>１）車体課税は、次世代モビリティ（</a:t>
            </a:r>
            <a:r>
              <a:rPr lang="en-US" altLang="ja-JP" sz="1400" kern="0">
                <a:latin typeface="Meiryo UI" panose="020B0604030504040204" pitchFamily="50" charset="-128"/>
                <a:ea typeface="Meiryo UI" panose="020B0604030504040204" pitchFamily="50" charset="-128"/>
              </a:rPr>
              <a:t>CASE</a:t>
            </a:r>
            <a:r>
              <a:rPr lang="ja-JP" altLang="ja-JP" sz="1400" kern="0">
                <a:latin typeface="Meiryo UI" panose="020B0604030504040204" pitchFamily="50" charset="-128"/>
                <a:ea typeface="Meiryo UI" panose="020B0604030504040204" pitchFamily="50" charset="-128"/>
              </a:rPr>
              <a:t>）普及促進特定財源化</a:t>
            </a:r>
          </a:p>
          <a:p>
            <a:pPr marL="266700">
              <a:buNone/>
            </a:pPr>
            <a:r>
              <a:rPr lang="ja-JP" altLang="ja-JP" sz="1400" kern="0">
                <a:latin typeface="Meiryo UI" panose="020B0604030504040204" pitchFamily="50" charset="-128"/>
                <a:ea typeface="Meiryo UI" panose="020B0604030504040204" pitchFamily="50" charset="-128"/>
              </a:rPr>
              <a:t>２）燃料課税は、カーボンニュートラル促進特定財源化</a:t>
            </a:r>
            <a:endParaRPr lang="ja-JP" altLang="en-US" sz="1400" kern="0">
              <a:latin typeface="Meiryo UI" panose="020B0604030504040204" pitchFamily="50" charset="-128"/>
              <a:ea typeface="Meiryo UI" panose="020B0604030504040204" pitchFamily="50" charset="-128"/>
            </a:endParaRPr>
          </a:p>
        </p:txBody>
      </p:sp>
      <p:sp>
        <p:nvSpPr>
          <p:cNvPr id="3" name="角丸四角形 9">
            <a:extLst>
              <a:ext uri="{FF2B5EF4-FFF2-40B4-BE49-F238E27FC236}">
                <a16:creationId xmlns:a16="http://schemas.microsoft.com/office/drawing/2014/main" id="{2418D295-D97E-4E2D-1AB2-F644ED433B88}"/>
              </a:ext>
            </a:extLst>
          </p:cNvPr>
          <p:cNvSpPr/>
          <p:nvPr/>
        </p:nvSpPr>
        <p:spPr>
          <a:xfrm>
            <a:off x="224159" y="951446"/>
            <a:ext cx="5766918" cy="5817654"/>
          </a:xfrm>
          <a:prstGeom prst="roundRect">
            <a:avLst>
              <a:gd name="adj" fmla="val 10830"/>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schemeClr val="tx1"/>
              </a:solidFill>
              <a:latin typeface="HG丸ｺﾞｼｯｸM-PRO" pitchFamily="50" charset="-128"/>
              <a:ea typeface="HG丸ｺﾞｼｯｸM-PRO" pitchFamily="50" charset="-128"/>
            </a:endParaRPr>
          </a:p>
        </p:txBody>
      </p:sp>
      <p:sp>
        <p:nvSpPr>
          <p:cNvPr id="6" name="正方形/長方形 5">
            <a:extLst>
              <a:ext uri="{FF2B5EF4-FFF2-40B4-BE49-F238E27FC236}">
                <a16:creationId xmlns:a16="http://schemas.microsoft.com/office/drawing/2014/main" id="{5BF521B6-BD90-0669-71DC-78C6143E5982}"/>
              </a:ext>
            </a:extLst>
          </p:cNvPr>
          <p:cNvSpPr/>
          <p:nvPr/>
        </p:nvSpPr>
        <p:spPr>
          <a:xfrm>
            <a:off x="224159" y="763820"/>
            <a:ext cx="4473850" cy="358360"/>
          </a:xfrm>
          <a:prstGeom prst="rect">
            <a:avLst/>
          </a:prstGeom>
          <a:solidFill>
            <a:schemeClr val="accent1">
              <a:lumMod val="75000"/>
            </a:schemeClr>
          </a:solidFill>
          <a:ln>
            <a:noFill/>
          </a:ln>
        </p:spPr>
        <p:style>
          <a:lnRef idx="2">
            <a:schemeClr val="accent6"/>
          </a:lnRef>
          <a:fillRef idx="1">
            <a:schemeClr val="lt1"/>
          </a:fillRef>
          <a:effectRef idx="0">
            <a:schemeClr val="accent6"/>
          </a:effectRef>
          <a:fontRef idx="minor">
            <a:schemeClr val="dk1"/>
          </a:fontRef>
        </p:style>
        <p:txBody>
          <a:bodyPr vert="horz" rtlCol="0" anchor="ctr"/>
          <a:lstStyle/>
          <a:p>
            <a:pPr algn="ctr">
              <a:spcAft>
                <a:spcPts val="450"/>
              </a:spcAft>
            </a:pPr>
            <a:r>
              <a:rPr lang="ja-JP" altLang="en-US" sz="1600">
                <a:solidFill>
                  <a:schemeClr val="bg1"/>
                </a:solidFill>
                <a:latin typeface="Meiryo UI" panose="020B0604030504040204" pitchFamily="50" charset="-128"/>
                <a:ea typeface="Meiryo UI" panose="020B0604030504040204" pitchFamily="50" charset="-128"/>
              </a:rPr>
              <a:t>自動車関係諸税の抜本的な改革に向けて</a:t>
            </a:r>
            <a:endParaRPr lang="en-US" altLang="ja-JP" sz="1600">
              <a:solidFill>
                <a:schemeClr val="bg1"/>
              </a:solidFill>
              <a:latin typeface="Meiryo UI" panose="020B0604030504040204" pitchFamily="50" charset="-128"/>
              <a:ea typeface="Meiryo UI" panose="020B0604030504040204" pitchFamily="50" charset="-128"/>
            </a:endParaRPr>
          </a:p>
        </p:txBody>
      </p:sp>
      <p:sp>
        <p:nvSpPr>
          <p:cNvPr id="10" name="角丸四角形 9">
            <a:extLst>
              <a:ext uri="{FF2B5EF4-FFF2-40B4-BE49-F238E27FC236}">
                <a16:creationId xmlns:a16="http://schemas.microsoft.com/office/drawing/2014/main" id="{A3D95F52-7E96-AE93-AA55-9E38C9806C87}"/>
              </a:ext>
            </a:extLst>
          </p:cNvPr>
          <p:cNvSpPr/>
          <p:nvPr/>
        </p:nvSpPr>
        <p:spPr>
          <a:xfrm>
            <a:off x="6200924" y="951446"/>
            <a:ext cx="5766915" cy="2737986"/>
          </a:xfrm>
          <a:prstGeom prst="roundRect">
            <a:avLst>
              <a:gd name="adj" fmla="val 10830"/>
            </a:avLst>
          </a:prstGeom>
          <a:no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solidFill>
                <a:schemeClr val="tx1"/>
              </a:solidFill>
              <a:latin typeface="HG丸ｺﾞｼｯｸM-PRO" pitchFamily="50" charset="-128"/>
              <a:ea typeface="HG丸ｺﾞｼｯｸM-PRO" pitchFamily="50" charset="-128"/>
            </a:endParaRPr>
          </a:p>
        </p:txBody>
      </p:sp>
      <p:sp>
        <p:nvSpPr>
          <p:cNvPr id="17" name="テキスト ボックス 16">
            <a:extLst>
              <a:ext uri="{FF2B5EF4-FFF2-40B4-BE49-F238E27FC236}">
                <a16:creationId xmlns:a16="http://schemas.microsoft.com/office/drawing/2014/main" id="{270D86C1-5028-B37C-F79C-7C07B245880C}"/>
              </a:ext>
            </a:extLst>
          </p:cNvPr>
          <p:cNvSpPr txBox="1">
            <a:spLocks noChangeArrowheads="1"/>
          </p:cNvSpPr>
          <p:nvPr/>
        </p:nvSpPr>
        <p:spPr bwMode="auto">
          <a:xfrm>
            <a:off x="-1" y="-5452"/>
            <a:ext cx="12192000" cy="584775"/>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defRPr/>
            </a:pPr>
            <a:r>
              <a:rPr lang="ja-JP" altLang="en-US">
                <a:solidFill>
                  <a:schemeClr val="bg1"/>
                </a:solidFill>
                <a:latin typeface="Meiryo UI" panose="020B0604030504040204" pitchFamily="50" charset="-128"/>
                <a:ea typeface="Meiryo UI" panose="020B0604030504040204" pitchFamily="50" charset="-128"/>
              </a:rPr>
              <a:t>　</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参考）</a:t>
            </a:r>
            <a:r>
              <a:rPr lang="ja-JP" altLang="en-US">
                <a:solidFill>
                  <a:prstClr val="black"/>
                </a:solidFill>
                <a:latin typeface="Meiryo UI" panose="020B0604030504040204" pitchFamily="50" charset="-128"/>
                <a:ea typeface="Meiryo UI" panose="020B0604030504040204" pitchFamily="50" charset="-128"/>
              </a:rPr>
              <a:t>～令和</a:t>
            </a:r>
            <a:r>
              <a:rPr lang="en-US" altLang="ja-JP">
                <a:solidFill>
                  <a:prstClr val="black"/>
                </a:solidFill>
                <a:latin typeface="Meiryo UI" panose="020B0604030504040204" pitchFamily="50" charset="-128"/>
                <a:ea typeface="Meiryo UI" panose="020B0604030504040204" pitchFamily="50" charset="-128"/>
              </a:rPr>
              <a:t>8</a:t>
            </a:r>
            <a:r>
              <a:rPr lang="ja-JP" altLang="en-US">
                <a:solidFill>
                  <a:prstClr val="black"/>
                </a:solidFill>
                <a:latin typeface="Meiryo UI" panose="020B0604030504040204" pitchFamily="50" charset="-128"/>
                <a:ea typeface="Meiryo UI" panose="020B0604030504040204" pitchFamily="50" charset="-128"/>
              </a:rPr>
              <a:t>年度　自動車関係諸税などに関する要望（抜粋）</a:t>
            </a:r>
            <a:endParaRPr lang="zh-TW" altLang="en-US">
              <a:solidFill>
                <a:prstClr val="black"/>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9F29D088-8F0D-9AE0-D05C-907DFF008FF4}"/>
              </a:ext>
            </a:extLst>
          </p:cNvPr>
          <p:cNvPicPr>
            <a:picLocks noChangeAspect="1"/>
          </p:cNvPicPr>
          <p:nvPr/>
        </p:nvPicPr>
        <p:blipFill>
          <a:blip r:embed="rId3"/>
          <a:stretch>
            <a:fillRect/>
          </a:stretch>
        </p:blipFill>
        <p:spPr>
          <a:xfrm>
            <a:off x="10721827" y="5110618"/>
            <a:ext cx="1183127" cy="1661413"/>
          </a:xfrm>
          <a:prstGeom prst="rect">
            <a:avLst/>
          </a:prstGeom>
          <a:ln>
            <a:solidFill>
              <a:schemeClr val="tx1">
                <a:lumMod val="50000"/>
                <a:lumOff val="50000"/>
              </a:schemeClr>
            </a:solidFill>
          </a:ln>
        </p:spPr>
      </p:pic>
      <p:sp>
        <p:nvSpPr>
          <p:cNvPr id="8" name="Line 10">
            <a:extLst>
              <a:ext uri="{FF2B5EF4-FFF2-40B4-BE49-F238E27FC236}">
                <a16:creationId xmlns:a16="http://schemas.microsoft.com/office/drawing/2014/main" id="{CC172F0B-5E81-DCEB-8157-87E28CF18ABF}"/>
              </a:ext>
            </a:extLst>
          </p:cNvPr>
          <p:cNvSpPr>
            <a:spLocks noChangeShapeType="1"/>
          </p:cNvSpPr>
          <p:nvPr/>
        </p:nvSpPr>
        <p:spPr bwMode="auto">
          <a:xfrm>
            <a:off x="0" y="605687"/>
            <a:ext cx="12191999" cy="0"/>
          </a:xfrm>
          <a:prstGeom prst="line">
            <a:avLst/>
          </a:prstGeom>
          <a:noFill/>
          <a:ln w="57150" cmpd="thinThick">
            <a:solidFill>
              <a:schemeClr val="tx2"/>
            </a:solidFill>
            <a:round/>
            <a:headEnd/>
            <a:tailEnd/>
          </a:ln>
          <a:extLst>
            <a:ext uri="{909E8E84-426E-40DD-AFC4-6F175D3DCCD1}">
              <a14:hiddenFill xmlns:a14="http://schemas.microsoft.com/office/drawing/2010/main">
                <a:noFill/>
              </a14:hiddenFill>
            </a:ext>
          </a:extLst>
        </p:spPr>
        <p:txBody>
          <a:bodyPr wrap="square">
            <a:spAutoFit/>
          </a:bodyPr>
          <a:lstStyle/>
          <a:p>
            <a:pPr defTabSz="457200">
              <a:defRPr/>
            </a:pPr>
            <a:endParaRPr kumimoji="0" lang="ja-JP" altLang="en-US">
              <a:solidFill>
                <a:prstClr val="black"/>
              </a:solidFill>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4106224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ne 10">
            <a:extLst>
              <a:ext uri="{FF2B5EF4-FFF2-40B4-BE49-F238E27FC236}">
                <a16:creationId xmlns:a16="http://schemas.microsoft.com/office/drawing/2014/main" id="{E963A7B0-F65B-4E89-BBA2-38DC4CE86EC7}"/>
              </a:ext>
            </a:extLst>
          </p:cNvPr>
          <p:cNvSpPr>
            <a:spLocks noChangeShapeType="1"/>
          </p:cNvSpPr>
          <p:nvPr/>
        </p:nvSpPr>
        <p:spPr bwMode="auto">
          <a:xfrm>
            <a:off x="156000" y="563701"/>
            <a:ext cx="11880000" cy="0"/>
          </a:xfrm>
          <a:prstGeom prst="line">
            <a:avLst/>
          </a:prstGeom>
          <a:noFill/>
          <a:ln w="57150" cmpd="thinThick">
            <a:solidFill>
              <a:schemeClr val="accent1"/>
            </a:solidFill>
            <a:round/>
            <a:headEnd/>
            <a:tailEnd/>
          </a:ln>
          <a:extLst>
            <a:ext uri="{909E8E84-426E-40DD-AFC4-6F175D3DCCD1}">
              <a14:hiddenFill xmlns:a14="http://schemas.microsoft.com/office/drawing/2010/main">
                <a:noFill/>
              </a14:hiddenFill>
            </a:ext>
          </a:extLst>
        </p:spPr>
        <p:txBody>
          <a:bodyPr>
            <a:spAutoFit/>
          </a:bodyPr>
          <a:lstStyle/>
          <a:p>
            <a:pPr defTabSz="422041" eaLnBrk="1" fontAlgn="auto" hangingPunct="1">
              <a:spcBef>
                <a:spcPts val="0"/>
              </a:spcBef>
              <a:spcAft>
                <a:spcPts val="0"/>
              </a:spcAft>
            </a:pPr>
            <a:endParaRPr lang="ja-JP" altLang="en-US" sz="1662" b="0">
              <a:solidFill>
                <a:prstClr val="black"/>
              </a:solidFill>
              <a:latin typeface="Calibri" panose="020F0502020204030204"/>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CEF3B0EE-D2E0-4020-8D6F-599F6EECB423}"/>
              </a:ext>
            </a:extLst>
          </p:cNvPr>
          <p:cNvSpPr txBox="1">
            <a:spLocks noChangeArrowheads="1"/>
          </p:cNvSpPr>
          <p:nvPr/>
        </p:nvSpPr>
        <p:spPr bwMode="auto">
          <a:xfrm>
            <a:off x="-1" y="79305"/>
            <a:ext cx="110453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None/>
            </a:pPr>
            <a:r>
              <a:rPr lang="ja-JP" altLang="en-US" sz="2800">
                <a:latin typeface="Meiryo UI" panose="020B0604030504040204" pitchFamily="50" charset="-128"/>
                <a:ea typeface="Meiryo UI" panose="020B0604030504040204" pitchFamily="50" charset="-128"/>
                <a:cs typeface="Meiryo UI" panose="020B0604030504040204" pitchFamily="50" charset="-128"/>
              </a:rPr>
              <a:t>■項目詳細：電動車普及に向けた対応</a:t>
            </a:r>
            <a:endParaRPr lang="en-US" altLang="ja-JP" sz="280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2">
            <a:extLst>
              <a:ext uri="{FF2B5EF4-FFF2-40B4-BE49-F238E27FC236}">
                <a16:creationId xmlns:a16="http://schemas.microsoft.com/office/drawing/2014/main" id="{160F467F-1FA6-4BCE-B5D4-A890D84EE263}"/>
              </a:ext>
            </a:extLst>
          </p:cNvPr>
          <p:cNvSpPr txBox="1">
            <a:spLocks noChangeArrowheads="1"/>
          </p:cNvSpPr>
          <p:nvPr/>
        </p:nvSpPr>
        <p:spPr bwMode="auto">
          <a:xfrm>
            <a:off x="156000" y="754952"/>
            <a:ext cx="11880000" cy="3416320"/>
          </a:xfrm>
          <a:prstGeom prst="rect">
            <a:avLst/>
          </a:prstGeom>
          <a:solidFill>
            <a:schemeClr val="accent1">
              <a:lumMod val="40000"/>
              <a:lumOff val="6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pPr algn="just"/>
            <a:r>
              <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選定理由</a:t>
            </a:r>
            <a:r>
              <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2400" b="0">
                <a:solidFill>
                  <a:schemeClr val="tx1"/>
                </a:solidFill>
                <a:latin typeface="Meiryo UI" panose="020B0604030504040204" pitchFamily="50" charset="-128"/>
                <a:ea typeface="Meiryo UI" panose="020B0604030504040204" pitchFamily="50" charset="-128"/>
              </a:rPr>
              <a:t>・カーボンニュートラルは喫緊の社会課題であり、</a:t>
            </a:r>
            <a:r>
              <a:rPr lang="ja-JP" altLang="ja-JP" sz="2400" b="0">
                <a:solidFill>
                  <a:schemeClr val="tx1"/>
                </a:solidFill>
                <a:latin typeface="Meiryo UI" panose="020B0604030504040204" pitchFamily="50" charset="-128"/>
                <a:ea typeface="Meiryo UI" panose="020B0604030504040204" pitchFamily="50" charset="-128"/>
              </a:rPr>
              <a:t>電動車へのインフラ整備は、自治体だけでなく</a:t>
            </a:r>
            <a:endParaRPr lang="en-US" altLang="ja-JP" sz="2400" b="0">
              <a:solidFill>
                <a:schemeClr val="tx1"/>
              </a:solidFill>
              <a:latin typeface="Meiryo UI" panose="020B0604030504040204" pitchFamily="50" charset="-128"/>
              <a:ea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rPr>
              <a:t>　</a:t>
            </a:r>
            <a:r>
              <a:rPr lang="ja-JP" altLang="ja-JP" sz="2400" b="0">
                <a:solidFill>
                  <a:schemeClr val="tx1"/>
                </a:solidFill>
                <a:latin typeface="Meiryo UI" panose="020B0604030504040204" pitchFamily="50" charset="-128"/>
                <a:ea typeface="Meiryo UI" panose="020B0604030504040204" pitchFamily="50" charset="-128"/>
              </a:rPr>
              <a:t>周辺の地域と連携して行うことが必要。</a:t>
            </a:r>
            <a:r>
              <a:rPr lang="ja-JP" altLang="en-US" sz="2400" b="0">
                <a:solidFill>
                  <a:schemeClr val="tx1"/>
                </a:solidFill>
                <a:latin typeface="Meiryo UI" panose="020B0604030504040204" pitchFamily="50" charset="-128"/>
                <a:ea typeface="Meiryo UI" panose="020B0604030504040204" pitchFamily="50" charset="-128"/>
              </a:rPr>
              <a:t>また、</a:t>
            </a:r>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職場からの声も、電動車へのインフラ整備等、</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　カーボンニュートラルに関連したものが多い。</a:t>
            </a:r>
            <a:endParaRPr lang="en-US" altLang="ja-JP" sz="2400" b="0">
              <a:solidFill>
                <a:schemeClr val="tx1"/>
              </a:solidFill>
              <a:latin typeface="Meiryo UI" panose="020B0604030504040204" pitchFamily="50" charset="-128"/>
              <a:ea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・組織内地方議員による各地方議会などでの働きかけと国会での顧問議員による働きかけ、</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　双方連携し取り組める内容である。</a:t>
            </a:r>
            <a:endParaRPr lang="en-US" altLang="ja-JP" sz="2400" b="0">
              <a:solidFill>
                <a:schemeClr val="tx1"/>
              </a:solidFill>
              <a:latin typeface="Meiryo UI" panose="020B0604030504040204" pitchFamily="50" charset="-128"/>
              <a:ea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rPr>
              <a:t>・</a:t>
            </a:r>
            <a:r>
              <a:rPr lang="ja-JP" altLang="ja-JP" sz="2400" b="0">
                <a:solidFill>
                  <a:schemeClr val="tx1"/>
                </a:solidFill>
                <a:latin typeface="Meiryo UI" panose="020B0604030504040204" pitchFamily="50" charset="-128"/>
                <a:ea typeface="Meiryo UI" panose="020B0604030504040204" pitchFamily="50" charset="-128"/>
              </a:rPr>
              <a:t>自治体によっては電動車購入の補助金がない等、地域による取り組み状況に差が見受けられる。</a:t>
            </a:r>
            <a:endParaRPr lang="en-US" altLang="ja-JP" sz="2400" b="0">
              <a:solidFill>
                <a:schemeClr val="tx1"/>
              </a:solidFill>
              <a:latin typeface="Meiryo UI" panose="020B0604030504040204" pitchFamily="50" charset="-128"/>
              <a:ea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rPr>
              <a:t>・</a:t>
            </a:r>
            <a:r>
              <a:rPr lang="ja-JP" altLang="ja-JP" sz="2400" b="0">
                <a:solidFill>
                  <a:schemeClr val="tx1"/>
                </a:solidFill>
                <a:latin typeface="Meiryo UI" panose="020B0604030504040204" pitchFamily="50" charset="-128"/>
                <a:ea typeface="Meiryo UI" panose="020B0604030504040204" pitchFamily="50" charset="-128"/>
              </a:rPr>
              <a:t>電動車普及を加速度的に促進していく中で、産業構造転換をもたらす可能性は高く、</a:t>
            </a:r>
            <a:endParaRPr lang="en-US" altLang="ja-JP" sz="2400" b="0">
              <a:solidFill>
                <a:schemeClr val="tx1"/>
              </a:solidFill>
              <a:latin typeface="Meiryo UI" panose="020B0604030504040204" pitchFamily="50" charset="-128"/>
              <a:ea typeface="Meiryo UI" panose="020B0604030504040204" pitchFamily="50" charset="-128"/>
            </a:endParaRPr>
          </a:p>
          <a:p>
            <a:pPr algn="just"/>
            <a:r>
              <a:rPr lang="ja-JP" altLang="en-US" sz="2400" b="0">
                <a:solidFill>
                  <a:schemeClr val="tx1"/>
                </a:solidFill>
                <a:latin typeface="Meiryo UI" panose="020B0604030504040204" pitchFamily="50" charset="-128"/>
                <a:ea typeface="Meiryo UI" panose="020B0604030504040204" pitchFamily="50" charset="-128"/>
              </a:rPr>
              <a:t>　</a:t>
            </a:r>
            <a:r>
              <a:rPr lang="ja-JP" altLang="ja-JP" sz="2400" b="0">
                <a:solidFill>
                  <a:schemeClr val="tx1"/>
                </a:solidFill>
                <a:latin typeface="Meiryo UI" panose="020B0604030504040204" pitchFamily="50" charset="-128"/>
                <a:ea typeface="Meiryo UI" panose="020B0604030504040204" pitchFamily="50" charset="-128"/>
              </a:rPr>
              <a:t>関連企業の雇用等への影響も懸念される。</a:t>
            </a:r>
            <a:endPar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F6BFCECC-0DDE-9282-00D8-D3C477A2A2C9}"/>
              </a:ext>
            </a:extLst>
          </p:cNvPr>
          <p:cNvSpPr txBox="1">
            <a:spLocks noChangeArrowheads="1"/>
          </p:cNvSpPr>
          <p:nvPr/>
        </p:nvSpPr>
        <p:spPr bwMode="auto">
          <a:xfrm>
            <a:off x="7564563" y="82597"/>
            <a:ext cx="4471437" cy="36933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ja-JP" altLang="en-US"/>
              <a:t>＜重点＞要望書にも掲載の項目</a:t>
            </a:r>
            <a:endParaRPr lang="en-US" altLang="ja-JP"/>
          </a:p>
        </p:txBody>
      </p:sp>
      <p:sp>
        <p:nvSpPr>
          <p:cNvPr id="50" name="テキスト ボックス 2">
            <a:extLst>
              <a:ext uri="{FF2B5EF4-FFF2-40B4-BE49-F238E27FC236}">
                <a16:creationId xmlns:a16="http://schemas.microsoft.com/office/drawing/2014/main" id="{1D9793AF-BDBD-4356-8C74-BE5BBB147F7D}"/>
              </a:ext>
            </a:extLst>
          </p:cNvPr>
          <p:cNvSpPr txBox="1">
            <a:spLocks noChangeArrowheads="1"/>
          </p:cNvSpPr>
          <p:nvPr/>
        </p:nvSpPr>
        <p:spPr bwMode="auto">
          <a:xfrm>
            <a:off x="156000" y="4362522"/>
            <a:ext cx="11880000" cy="2308324"/>
          </a:xfrm>
          <a:prstGeom prst="rect">
            <a:avLst/>
          </a:prstGeom>
          <a:solidFill>
            <a:schemeClr val="accent5">
              <a:lumMod val="20000"/>
              <a:lumOff val="80000"/>
            </a:schemeClr>
          </a:solidFill>
          <a:ln>
            <a:noFill/>
          </a:ln>
        </p:spPr>
        <p:txBody>
          <a:bodyPr wrap="square" anchor="ctr">
            <a:spAutoFit/>
          </a:bodyPr>
          <a:lstStyle>
            <a:lvl1pPr>
              <a:defRPr sz="4000" b="1">
                <a:solidFill>
                  <a:schemeClr val="bg1"/>
                </a:solidFill>
                <a:latin typeface="HG丸ｺﾞｼｯｸM-PRO" panose="020F0600000000000000" pitchFamily="50" charset="-128"/>
                <a:ea typeface="HG丸ｺﾞｼｯｸM-PRO" panose="020F0600000000000000" pitchFamily="50" charset="-128"/>
              </a:defRPr>
            </a:lvl1pPr>
            <a:lvl2pPr marL="742950" indent="-285750">
              <a:defRPr sz="4000" b="1">
                <a:solidFill>
                  <a:schemeClr val="bg1"/>
                </a:solidFill>
                <a:latin typeface="HG丸ｺﾞｼｯｸM-PRO" panose="020F0600000000000000" pitchFamily="50" charset="-128"/>
                <a:ea typeface="HG丸ｺﾞｼｯｸM-PRO" panose="020F0600000000000000" pitchFamily="50" charset="-128"/>
              </a:defRPr>
            </a:lvl2pPr>
            <a:lvl3pPr marL="1143000" indent="-228600">
              <a:defRPr sz="4000" b="1">
                <a:solidFill>
                  <a:schemeClr val="bg1"/>
                </a:solidFill>
                <a:latin typeface="HG丸ｺﾞｼｯｸM-PRO" panose="020F0600000000000000" pitchFamily="50" charset="-128"/>
                <a:ea typeface="HG丸ｺﾞｼｯｸM-PRO" panose="020F0600000000000000" pitchFamily="50" charset="-128"/>
              </a:defRPr>
            </a:lvl3pPr>
            <a:lvl4pPr marL="1600200" indent="-228600">
              <a:defRPr sz="4000" b="1">
                <a:solidFill>
                  <a:schemeClr val="bg1"/>
                </a:solidFill>
                <a:latin typeface="HG丸ｺﾞｼｯｸM-PRO" panose="020F0600000000000000" pitchFamily="50" charset="-128"/>
                <a:ea typeface="HG丸ｺﾞｼｯｸM-PRO" panose="020F0600000000000000" pitchFamily="50" charset="-128"/>
              </a:defRPr>
            </a:lvl4pPr>
            <a:lvl5pPr marL="2057400" indent="-228600">
              <a:defRPr sz="4000" b="1">
                <a:solidFill>
                  <a:schemeClr val="bg1"/>
                </a:solidFill>
                <a:latin typeface="HG丸ｺﾞｼｯｸM-PRO" panose="020F0600000000000000" pitchFamily="50" charset="-128"/>
                <a:ea typeface="HG丸ｺﾞｼｯｸM-PRO" panose="020F0600000000000000" pitchFamily="50" charset="-128"/>
              </a:defRPr>
            </a:lvl5pPr>
            <a:lvl6pPr marL="25146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6pPr>
            <a:lvl7pPr marL="29718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7pPr>
            <a:lvl8pPr marL="34290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8pPr>
            <a:lvl9pPr marL="3886200" indent="-228600" eaLnBrk="0" fontAlgn="base" hangingPunct="0">
              <a:spcBef>
                <a:spcPct val="0"/>
              </a:spcBef>
              <a:spcAft>
                <a:spcPct val="0"/>
              </a:spcAft>
              <a:defRPr sz="4000" b="1">
                <a:solidFill>
                  <a:schemeClr val="bg1"/>
                </a:solidFill>
                <a:latin typeface="HG丸ｺﾞｼｯｸM-PRO" panose="020F0600000000000000" pitchFamily="50" charset="-128"/>
                <a:ea typeface="HG丸ｺﾞｼｯｸM-PRO" panose="020F0600000000000000" pitchFamily="50" charset="-128"/>
              </a:defRPr>
            </a:lvl9pPr>
          </a:lstStyle>
          <a:p>
            <a:r>
              <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具体的活動</a:t>
            </a:r>
            <a:r>
              <a:rPr lang="en-US" altLang="ja-JP" sz="2400" b="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2400" b="0">
                <a:solidFill>
                  <a:schemeClr val="tx1"/>
                </a:solidFill>
                <a:latin typeface="Meiryo UI" panose="020B0604030504040204" pitchFamily="50" charset="-128"/>
                <a:ea typeface="Meiryo UI" panose="020B0604030504040204" pitchFamily="50" charset="-128"/>
              </a:rPr>
              <a:t>①各地域において、街中をはじめ、戸建て、集合住宅、大規模商業施設等における充電器や</a:t>
            </a:r>
          </a:p>
          <a:p>
            <a:r>
              <a:rPr lang="ja-JP" altLang="en-US" sz="2400" b="0">
                <a:solidFill>
                  <a:schemeClr val="tx1"/>
                </a:solidFill>
                <a:latin typeface="Meiryo UI" panose="020B0604030504040204" pitchFamily="50" charset="-128"/>
                <a:ea typeface="Meiryo UI" panose="020B0604030504040204" pitchFamily="50" charset="-128"/>
              </a:rPr>
              <a:t>　 水素ステーションの早期設置などに取り組む。</a:t>
            </a:r>
          </a:p>
          <a:p>
            <a:r>
              <a:rPr lang="ja-JP" altLang="en-US" sz="2400" b="0">
                <a:solidFill>
                  <a:schemeClr val="tx1"/>
                </a:solidFill>
                <a:latin typeface="Meiryo UI" panose="020B0604030504040204" pitchFamily="50" charset="-128"/>
                <a:ea typeface="Meiryo UI" panose="020B0604030504040204" pitchFamily="50" charset="-128"/>
              </a:rPr>
              <a:t>②各種補助金等の創設や拡充を求める。</a:t>
            </a:r>
          </a:p>
          <a:p>
            <a:r>
              <a:rPr lang="ja-JP" altLang="en-US" sz="2400" b="0">
                <a:solidFill>
                  <a:schemeClr val="tx1"/>
                </a:solidFill>
                <a:latin typeface="Meiryo UI" panose="020B0604030504040204" pitchFamily="50" charset="-128"/>
                <a:ea typeface="Meiryo UI" panose="020B0604030504040204" pitchFamily="50" charset="-128"/>
              </a:rPr>
              <a:t>③産業構造転換における激変緩和措置、業態移行・労働移動（公正な移行）を 支援する　</a:t>
            </a:r>
          </a:p>
          <a:p>
            <a:r>
              <a:rPr lang="ja-JP" altLang="en-US" sz="2400" b="0">
                <a:solidFill>
                  <a:schemeClr val="tx1"/>
                </a:solidFill>
                <a:latin typeface="Meiryo UI" panose="020B0604030504040204" pitchFamily="50" charset="-128"/>
                <a:ea typeface="Meiryo UI" panose="020B0604030504040204" pitchFamily="50" charset="-128"/>
              </a:rPr>
              <a:t>   仕組みづくりを求める。</a:t>
            </a:r>
          </a:p>
        </p:txBody>
      </p:sp>
    </p:spTree>
    <p:extLst>
      <p:ext uri="{BB962C8B-B14F-4D97-AF65-F5344CB8AC3E}">
        <p14:creationId xmlns:p14="http://schemas.microsoft.com/office/powerpoint/2010/main" val="822367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8da377c-4731-44cc-8ca6-ee211180af18" xsi:nil="true"/>
    <lcf76f155ced4ddcb4097134ff3c332f xmlns="a6473fb0-1a1c-4a54-a93c-3ad46e31157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AA726704B21DE43A6EA4E0B3C479678" ma:contentTypeVersion="11" ma:contentTypeDescription="新しいドキュメントを作成します。" ma:contentTypeScope="" ma:versionID="aaf7acf4e7278c1e9b814487b213a380">
  <xsd:schema xmlns:xsd="http://www.w3.org/2001/XMLSchema" xmlns:xs="http://www.w3.org/2001/XMLSchema" xmlns:p="http://schemas.microsoft.com/office/2006/metadata/properties" xmlns:ns2="a6473fb0-1a1c-4a54-a93c-3ad46e311576" xmlns:ns3="e8da377c-4731-44cc-8ca6-ee211180af18" targetNamespace="http://schemas.microsoft.com/office/2006/metadata/properties" ma:root="true" ma:fieldsID="3d693495ebbec21fc414b73bef2c4fec" ns2:_="" ns3:_="">
    <xsd:import namespace="a6473fb0-1a1c-4a54-a93c-3ad46e311576"/>
    <xsd:import namespace="e8da377c-4731-44cc-8ca6-ee211180af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473fb0-1a1c-4a54-a93c-3ad46e3115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a3a41bd7-14e4-4e19-b522-fe5e8739b45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da377c-4731-44cc-8ca6-ee211180af1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f858d24-9953-46a2-9b9f-998148d47077}" ma:internalName="TaxCatchAll" ma:showField="CatchAllData" ma:web="e8da377c-4731-44cc-8ca6-ee211180af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80F827-5B6E-4B63-BC19-35A4F9A497D6}">
  <ds:schemaRefs>
    <ds:schemaRef ds:uri="http://schemas.microsoft.com/sharepoint/v3/contenttype/forms"/>
  </ds:schemaRefs>
</ds:datastoreItem>
</file>

<file path=customXml/itemProps2.xml><?xml version="1.0" encoding="utf-8"?>
<ds:datastoreItem xmlns:ds="http://schemas.openxmlformats.org/officeDocument/2006/customXml" ds:itemID="{3794E353-1D5F-4669-BCB4-E92AF23CEAC3}">
  <ds:schemaRefs>
    <ds:schemaRef ds:uri="http://schemas.microsoft.com/office/infopath/2007/PartnerControls"/>
    <ds:schemaRef ds:uri="http://schemas.microsoft.com/office/2006/documentManagement/types"/>
    <ds:schemaRef ds:uri="http://purl.org/dc/dcmitype/"/>
    <ds:schemaRef ds:uri="http://purl.org/dc/terms/"/>
    <ds:schemaRef ds:uri="http://purl.org/dc/elements/1.1/"/>
    <ds:schemaRef ds:uri="http://schemas.openxmlformats.org/package/2006/metadata/core-properties"/>
    <ds:schemaRef ds:uri="e8da377c-4731-44cc-8ca6-ee211180af18"/>
    <ds:schemaRef ds:uri="a6473fb0-1a1c-4a54-a93c-3ad46e311576"/>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D86A426-D419-4468-8E53-2B8253881419}">
  <ds:schemaRefs>
    <ds:schemaRef ds:uri="a6473fb0-1a1c-4a54-a93c-3ad46e311576"/>
    <ds:schemaRef ds:uri="e8da377c-4731-44cc-8ca6-ee211180af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81b365b-3a48-4cf1-b828-38094b7cf028}" enabled="0" method="" siteId="{881b365b-3a48-4cf1-b828-38094b7cf028}" removed="1"/>
</clbl:labelList>
</file>

<file path=docProps/app.xml><?xml version="1.0" encoding="utf-8"?>
<Properties xmlns="http://schemas.openxmlformats.org/officeDocument/2006/extended-properties" xmlns:vt="http://schemas.openxmlformats.org/officeDocument/2006/docPropsVTypes">
  <TotalTime>2</TotalTime>
  <Words>6117</Words>
  <Application>Microsoft Office PowerPoint</Application>
  <PresentationFormat>ワイド画面</PresentationFormat>
  <Paragraphs>513</Paragraphs>
  <Slides>24</Slides>
  <Notes>20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24</vt:i4>
      </vt:variant>
    </vt:vector>
  </HeadingPairs>
  <TitlesOfParts>
    <vt:vector size="36" baseType="lpstr">
      <vt:lpstr>BIZ UDゴシック</vt:lpstr>
      <vt:lpstr>HGP創英角ﾎﾟｯﾌﾟ体</vt:lpstr>
      <vt:lpstr>HG丸ｺﾞｼｯｸM-PRO</vt:lpstr>
      <vt:lpstr>Meiryo UI</vt:lpstr>
      <vt:lpstr>ＭＳ 明朝</vt:lpstr>
      <vt:lpstr>游ゴシック</vt:lpstr>
      <vt:lpstr>游ゴシック Light</vt:lpstr>
      <vt:lpstr>游明朝</vt:lpstr>
      <vt:lpstr>Arial</vt:lpstr>
      <vt:lpstr>Calibri</vt:lpstr>
      <vt:lpstr>Wingdings</vt:lpstr>
      <vt:lpstr>Office テーマ</vt:lpstr>
      <vt:lpstr>第31期（前）政策実現取り組み項目  ～地域と国とが連携して取り組む政策～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JAW 政策・岡野</dc:creator>
  <cp:lastModifiedBy>JAW 政政・青木</cp:lastModifiedBy>
  <cp:revision>2</cp:revision>
  <dcterms:created xsi:type="dcterms:W3CDTF">2021-08-24T07:25:41Z</dcterms:created>
  <dcterms:modified xsi:type="dcterms:W3CDTF">2025-12-12T07:47:48Z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0x0101005AA726704B21DE43A6EA4E0B3C479678</vt:lpwstr>
  </property>
  <property fmtid="{D5CDD505-2E9C-101B-9397-08002B2CF9AE}" pid="3" name="MediaServiceImageTags">
    <vt:lpwstr/>
  </property>
</Properties>
</file>